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9" r:id="rId4"/>
    <p:sldId id="261" r:id="rId5"/>
    <p:sldId id="262" r:id="rId6"/>
    <p:sldId id="260" r:id="rId7"/>
    <p:sldId id="264" r:id="rId8"/>
    <p:sldId id="258" r:id="rId9"/>
    <p:sldId id="263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318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319" r:id="rId34"/>
    <p:sldId id="320" r:id="rId35"/>
    <p:sldId id="290" r:id="rId36"/>
    <p:sldId id="291" r:id="rId37"/>
    <p:sldId id="299" r:id="rId38"/>
    <p:sldId id="310" r:id="rId39"/>
    <p:sldId id="311" r:id="rId40"/>
    <p:sldId id="313" r:id="rId41"/>
    <p:sldId id="300" r:id="rId42"/>
    <p:sldId id="301" r:id="rId43"/>
    <p:sldId id="302" r:id="rId44"/>
    <p:sldId id="303" r:id="rId45"/>
    <p:sldId id="312" r:id="rId46"/>
    <p:sldId id="304" r:id="rId47"/>
    <p:sldId id="305" r:id="rId48"/>
    <p:sldId id="306" r:id="rId49"/>
    <p:sldId id="307" r:id="rId50"/>
    <p:sldId id="321" r:id="rId51"/>
    <p:sldId id="309" r:id="rId52"/>
    <p:sldId id="308" r:id="rId53"/>
    <p:sldId id="314" r:id="rId54"/>
    <p:sldId id="315" r:id="rId55"/>
    <p:sldId id="316" r:id="rId56"/>
    <p:sldId id="317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6433" autoAdjust="0"/>
  </p:normalViewPr>
  <p:slideViewPr>
    <p:cSldViewPr snapToGrid="0">
      <p:cViewPr varScale="1">
        <p:scale>
          <a:sx n="60" d="100"/>
          <a:sy n="60" d="100"/>
        </p:scale>
        <p:origin x="72" y="1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E938B-CB66-47F3-97C0-8ACF93BC66B8}" type="datetimeFigureOut">
              <a:rPr lang="de-DE" smtClean="0"/>
              <a:t>06.02.2018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521B7-6CE9-48A5-9510-21D8EFE6DB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6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3263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886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49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479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22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47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5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852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17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524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76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928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7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31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96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51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114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246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521B7-6CE9-48A5-9510-21D8EFE6DB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37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8146-CE03-4D2E-90A5-091F31F50A43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38DE-7610-4B04-9571-FCD363E37FD1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DA00-78CC-49BA-8192-B26F3DD16809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3F5D-9A0D-45E6-AD3A-A4A364817247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95F1-0DF2-4FAF-BBA0-068B37F1D8DB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3127-3627-4D75-9EF5-38052F96E724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9016-E361-4C26-81E4-2E442C76CF40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D78C-3F53-4F7C-AABF-66CDF1E3C6FB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9320-819E-4C5B-9170-207F1245EAB4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AFFF-69FE-497D-82C6-1B5D93420A0A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09EB-8EA5-464E-92C4-96E5A6C37948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2E36-5B46-4824-B3AA-16DE75FA5A2E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1ECD-25A9-4E74-A886-8B92CAADEA1E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3B6F-D133-44D1-98C0-5384956B7536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ED0A-922A-4641-BF10-85A4BB769A9E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4FE1-F81E-441D-96BF-BAAD590C2414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6A11-5140-455B-BFDA-6B108E8EF857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17FB43-EE47-45D2-B876-771BC433A0AA}" type="datetime1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jspnbg@web.de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GTI – ÜBUNG 13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arithmetik</a:t>
            </a:r>
            <a:r>
              <a:rPr lang="de-DE" dirty="0"/>
              <a:t> und </a:t>
            </a:r>
            <a:r>
              <a:rPr lang="de-DE" dirty="0" err="1"/>
              <a:t>vhdl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83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Non-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performing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Division: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Partialrest wird nur bei positivem Rest ersetzt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Also: Differenz wird nicht ausgeführt (not </a:t>
            </a:r>
            <a:r>
              <a:rPr lang="de-DE" dirty="0" err="1">
                <a:latin typeface="Calibri" panose="020F0502020204030204" pitchFamily="34" charset="0"/>
              </a:rPr>
              <a:t>performed</a:t>
            </a:r>
            <a:r>
              <a:rPr lang="de-DE" dirty="0">
                <a:latin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27" y="2785600"/>
            <a:ext cx="5519940" cy="374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2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Non-</a:t>
            </a: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restoring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Division: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Mit einem negativen Rest wird weitergearbeitet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Negativer Rest wird nach der Entstehung, solange durch Additionen korrigiert, bis er wieder positiv geworden ist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Ein negativer Rest im letzten Schritt wird durch einen Korrekturschritt ausgeglichen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874" y="3385524"/>
            <a:ext cx="5184818" cy="31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6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Gatterumsetzung: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Prinzip am Beispiel in den Vorlesungsfolien nachvollziehen (F. 73 - 78):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1496" b="1"/>
          <a:stretch/>
        </p:blipFill>
        <p:spPr>
          <a:xfrm>
            <a:off x="1808334" y="2325263"/>
            <a:ext cx="6581775" cy="420335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715265" y="3319849"/>
            <a:ext cx="1153297" cy="8649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868562" y="260375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Ergebnis</a:t>
            </a:r>
          </a:p>
        </p:txBody>
      </p:sp>
      <p:cxnSp>
        <p:nvCxnSpPr>
          <p:cNvPr id="10" name="Gerade Verbindung mit Pfeil 9"/>
          <p:cNvCxnSpPr>
            <a:stCxn id="8" idx="1"/>
          </p:cNvCxnSpPr>
          <p:nvPr/>
        </p:nvCxnSpPr>
        <p:spPr>
          <a:xfrm flipH="1">
            <a:off x="4497859" y="2788424"/>
            <a:ext cx="370703" cy="531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9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Algorithmus a/b = c: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Erweitere a um ein Vorzeichenbit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Schiebe a eins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Bilde das Komplement von 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Schiebe –b soweit nach links, dass es mit a beginnt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Widerhole für jede Stelle von 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Rechne: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 + (-b),		wenn das carry = 1			|Normale Subtraktion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 + b,		wenn das carry = 0			|Korrekturaddition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Speichere das carry als niedrigstes Bit (LSB) im Quotienten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Shifte a und q um 1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Ist das letzte carry = 0, addiere Rest + b		|Korrekturschritt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Algorithmus a/b = c: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Erweitere a um ein Vorzeichenbit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Schiebe a eins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Bilde 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das Komplement von 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Schiebe –b soweit nach links, dass es mit a beginnt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Widerhole für jede Stelle von 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Rechne: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 + (-b),		wenn das carry = 1			|Normale Subtraktion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 + b,		wenn das carry = 0			|Korrekturaddition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Speichere das carry als niedrigstes Bit (LSB) im Quotienten (q)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latin typeface="Calibri" panose="020F0502020204030204" pitchFamily="34" charset="0"/>
              </a:rPr>
              <a:t>Shifte</a:t>
            </a:r>
            <a:r>
              <a:rPr lang="de-DE" dirty="0">
                <a:latin typeface="Calibri" panose="020F0502020204030204" pitchFamily="34" charset="0"/>
              </a:rPr>
              <a:t> a und q um 1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Ist das letzte carry = 0, addiere Rest + b		|Korrekturschritt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Division a = 011 1101 durch b = 0110 mittels des </a:t>
            </a:r>
            <a:r>
              <a:rPr lang="de-DE" dirty="0" err="1">
                <a:latin typeface="Calibri" panose="020F0502020204030204" pitchFamily="34" charset="0"/>
              </a:rPr>
              <a:t>NonRestoring</a:t>
            </a:r>
            <a:r>
              <a:rPr lang="de-DE" dirty="0">
                <a:latin typeface="Calibri" panose="020F0502020204030204" pitchFamily="34" charset="0"/>
              </a:rPr>
              <a:t>-Verfahrens.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Schritt			Partialrest		Quotient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0				  0111101	----		|a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 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0111101	----		|Vorzeichenbit					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01111010	---- 	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Linksshift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     0110	----		|b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	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0110	----		|Vorzeichenbit									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1001	----		|Komplement										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1010	----		|Komplement + 1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10100000	----		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zu a 					  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2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Algorithmus a/b = c: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Erweitere a um ein Vorzeichenbit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Schiebe a eins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Bilde das Komplement von 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Schiebe –b soweit nach links, dass es mit a beginnt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Widerhole für jede Stelle von 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Rechne: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 + (-b),		wenn das carry = 1			|Normale Subtraktion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 + b,		wenn das carry = 0			|Korrekturaddition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Speichere das carry als niedrigstes Bit (LSB) im Quotienten (q)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Shifte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a und q um 1 nach links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Ist das letzte carry = 0, addiere Rest + b		|Korrekturschritt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0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Division a = 011 1101 durch b = 0110 mittels des </a:t>
            </a:r>
            <a:r>
              <a:rPr lang="de-DE" dirty="0" err="1">
                <a:latin typeface="Calibri" panose="020F0502020204030204" pitchFamily="34" charset="0"/>
              </a:rPr>
              <a:t>NonRestoring</a:t>
            </a:r>
            <a:r>
              <a:rPr lang="de-DE" dirty="0">
                <a:latin typeface="Calibri" panose="020F0502020204030204" pitchFamily="34" charset="0"/>
              </a:rPr>
              <a:t>-Verfahrens.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Schritt			Partialrest		Quotient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1			 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|01111010	---- 	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|a											 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|10100000	----		|-b 	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|00011010	---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|a+(-b)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|00110100	--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		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Linksshift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2			 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|00110100 	--1- 	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|a											 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|10100000 	--1-		|-b 	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0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|11010100	--1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|a+(-b)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|10101000	-1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-		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Linksshift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			  					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5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Division a = 011 1101 durch b = 0110 mittels des </a:t>
            </a:r>
            <a:r>
              <a:rPr lang="de-DE" dirty="0" err="1">
                <a:latin typeface="Calibri" panose="020F0502020204030204" pitchFamily="34" charset="0"/>
              </a:rPr>
              <a:t>NonRestoring</a:t>
            </a:r>
            <a:r>
              <a:rPr lang="de-DE" dirty="0">
                <a:latin typeface="Calibri" panose="020F0502020204030204" pitchFamily="34" charset="0"/>
              </a:rPr>
              <a:t>-Verfahrens.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Unser Partialrest ist kleiner als 0, weswegen wir einen Korrekturschritt machen müssen. Wir müssen also b addieren (nicht subtrahieren!)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Schritt			Partialrest		Quotient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3 KORREKTUR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|10101000	-10-		|a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 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|01100000	-10- 		|b 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|00001000	-101 		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|00010000	101- 		|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Linksshift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					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9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Division a = 011 1101 durch b = 0110 mittels des </a:t>
            </a:r>
            <a:r>
              <a:rPr lang="de-DE" dirty="0" err="1">
                <a:latin typeface="Calibri" panose="020F0502020204030204" pitchFamily="34" charset="0"/>
              </a:rPr>
              <a:t>NonRestoring</a:t>
            </a:r>
            <a:r>
              <a:rPr lang="de-DE" dirty="0">
                <a:latin typeface="Calibri" panose="020F0502020204030204" pitchFamily="34" charset="0"/>
              </a:rPr>
              <a:t>-Verfahrens.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Schritt			      Partialrest		Quotient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4				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|00010000 	101- 	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|a											 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|10100000	101-		|-b 	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 0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|10110000	101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|a+(-b)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5 KORREKTUR +</a:t>
            </a: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|01100000				|b Korrektur 				  			   10|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0000				|Rest</a:t>
            </a:r>
          </a:p>
          <a:p>
            <a:pPr marL="0" indent="0">
              <a:buNone/>
            </a:pP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cs typeface="Courier New" panose="02070309020205020404" pitchFamily="49" charset="0"/>
              </a:rPr>
              <a:t>Das Ergebnis lautet:	a/b = 1010 mit Rest 0001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0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Multiplizieren Sie die beiden Binärzahlen a = 0100110 und b = 0101 durch Anwendung der Methode, die bei der Implementierung eines sequentiellen </a:t>
            </a:r>
            <a:r>
              <a:rPr lang="de-DE" dirty="0" err="1">
                <a:latin typeface="Calibri" panose="020F0502020204030204" pitchFamily="34" charset="0"/>
              </a:rPr>
              <a:t>Multiplizierers</a:t>
            </a:r>
            <a:r>
              <a:rPr lang="de-DE" dirty="0">
                <a:latin typeface="Calibri" panose="020F0502020204030204" pitchFamily="34" charset="0"/>
              </a:rPr>
              <a:t> zum Einsatz kommt.</a:t>
            </a:r>
          </a:p>
          <a:p>
            <a:r>
              <a:rPr lang="de-DE" dirty="0">
                <a:latin typeface="Calibri" panose="020F0502020204030204" pitchFamily="34" charset="0"/>
              </a:rPr>
              <a:t>Geben Sie die einzelnen Schritte und das Ergebnis explizit an</a:t>
            </a:r>
          </a:p>
          <a:p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 	</a:t>
            </a:r>
            <a:r>
              <a:rPr lang="de-DE" dirty="0">
                <a:latin typeface="Calibri" panose="020F0502020204030204" pitchFamily="34" charset="0"/>
              </a:rPr>
              <a:t>Hier hilft das Schulprinzip der schriftlichen Multiplikation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3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latin typeface="Calibri" panose="020F0502020204030204" pitchFamily="34" charset="0"/>
              </a:rPr>
              <a:t>Implementieren Sie den folgenden </a:t>
            </a:r>
            <a:r>
              <a:rPr lang="de-DE" dirty="0" err="1">
                <a:latin typeface="Calibri" panose="020F0502020204030204" pitchFamily="34" charset="0"/>
              </a:rPr>
              <a:t>Mealy</a:t>
            </a:r>
            <a:r>
              <a:rPr lang="de-DE" dirty="0">
                <a:latin typeface="Calibri" panose="020F0502020204030204" pitchFamily="34" charset="0"/>
              </a:rPr>
              <a:t>-Automaten, der die Armbanduhr aus Übung 11 beschreibt, in VHDL. Der Automat soll mit einem synchronen </a:t>
            </a:r>
            <a:r>
              <a:rPr lang="de-DE" dirty="0" err="1">
                <a:latin typeface="Calibri" panose="020F0502020204030204" pitchFamily="34" charset="0"/>
              </a:rPr>
              <a:t>Reset</a:t>
            </a:r>
            <a:r>
              <a:rPr lang="de-DE" dirty="0">
                <a:latin typeface="Calibri" panose="020F0502020204030204" pitchFamily="34" charset="0"/>
              </a:rPr>
              <a:t>-Signal in den Anfangszustand zurückgesetzt werden können.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40" y="3591135"/>
            <a:ext cx="7905381" cy="30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r>
              <a:rPr lang="de-DE" dirty="0" err="1">
                <a:latin typeface="Calibri" panose="020F0502020204030204" pitchFamily="34" charset="0"/>
              </a:rPr>
              <a:t>Mealy</a:t>
            </a:r>
            <a:r>
              <a:rPr lang="de-DE" dirty="0">
                <a:latin typeface="Calibri" panose="020F0502020204030204" pitchFamily="34" charset="0"/>
              </a:rPr>
              <a:t>-Automat: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33" name="Ellipse 32"/>
          <p:cNvSpPr/>
          <p:nvPr/>
        </p:nvSpPr>
        <p:spPr>
          <a:xfrm>
            <a:off x="3941159" y="3012537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q0</a:t>
            </a:r>
          </a:p>
        </p:txBody>
      </p:sp>
      <p:sp>
        <p:nvSpPr>
          <p:cNvPr id="34" name="Ellipse 33"/>
          <p:cNvSpPr/>
          <p:nvPr/>
        </p:nvSpPr>
        <p:spPr>
          <a:xfrm>
            <a:off x="6744638" y="3012537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q1</a:t>
            </a:r>
          </a:p>
        </p:txBody>
      </p:sp>
      <p:sp>
        <p:nvSpPr>
          <p:cNvPr id="35" name="Ellipse 34"/>
          <p:cNvSpPr/>
          <p:nvPr/>
        </p:nvSpPr>
        <p:spPr>
          <a:xfrm>
            <a:off x="6744638" y="4722287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q2</a:t>
            </a:r>
            <a:endParaRPr lang="de-DE" sz="2800" dirty="0"/>
          </a:p>
        </p:txBody>
      </p:sp>
      <p:sp>
        <p:nvSpPr>
          <p:cNvPr id="36" name="Ellipse 35"/>
          <p:cNvSpPr/>
          <p:nvPr/>
        </p:nvSpPr>
        <p:spPr>
          <a:xfrm>
            <a:off x="3941159" y="4722287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q3</a:t>
            </a:r>
            <a:endParaRPr lang="de-DE" sz="2800" dirty="0"/>
          </a:p>
        </p:txBody>
      </p:sp>
      <p:cxnSp>
        <p:nvCxnSpPr>
          <p:cNvPr id="37" name="Gerade Verbindung mit Pfeil 36"/>
          <p:cNvCxnSpPr>
            <a:stCxn id="33" idx="6"/>
            <a:endCxn id="34" idx="2"/>
          </p:cNvCxnSpPr>
          <p:nvPr/>
        </p:nvCxnSpPr>
        <p:spPr>
          <a:xfrm>
            <a:off x="4914552" y="3499234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stCxn id="34" idx="4"/>
            <a:endCxn id="35" idx="0"/>
          </p:cNvCxnSpPr>
          <p:nvPr/>
        </p:nvCxnSpPr>
        <p:spPr>
          <a:xfrm>
            <a:off x="7231335" y="3985930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35" idx="2"/>
            <a:endCxn id="36" idx="6"/>
          </p:cNvCxnSpPr>
          <p:nvPr/>
        </p:nvCxnSpPr>
        <p:spPr>
          <a:xfrm flipH="1">
            <a:off x="4914552" y="5208984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>
            <a:stCxn id="36" idx="0"/>
            <a:endCxn id="33" idx="4"/>
          </p:cNvCxnSpPr>
          <p:nvPr/>
        </p:nvCxnSpPr>
        <p:spPr>
          <a:xfrm flipV="1">
            <a:off x="4427856" y="3985930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163337" y="309772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b/01 p = 1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257119" y="4106228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5211700" y="481512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b/11 p = 1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408421" y="4060061"/>
            <a:ext cx="10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b/00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45" name="Ellipse 44"/>
          <p:cNvSpPr/>
          <p:nvPr/>
        </p:nvSpPr>
        <p:spPr>
          <a:xfrm>
            <a:off x="3846244" y="2712180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Flussdiagramm: Zusammenführen 45"/>
          <p:cNvSpPr/>
          <p:nvPr/>
        </p:nvSpPr>
        <p:spPr>
          <a:xfrm rot="15898599">
            <a:off x="4064691" y="3068649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 rot="9212323">
            <a:off x="7347784" y="2684890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Flussdiagramm: Zusammenführen 47"/>
          <p:cNvSpPr/>
          <p:nvPr/>
        </p:nvSpPr>
        <p:spPr>
          <a:xfrm rot="3510922">
            <a:off x="7566231" y="3041359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 rot="10108170">
            <a:off x="7637809" y="5402743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0" name="Flussdiagramm: Zusammenführen 49"/>
          <p:cNvSpPr/>
          <p:nvPr/>
        </p:nvSpPr>
        <p:spPr>
          <a:xfrm rot="4406769">
            <a:off x="7667164" y="5410760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3699344" y="5457987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2" name="Flussdiagramm: Zusammenführen 51"/>
          <p:cNvSpPr/>
          <p:nvPr/>
        </p:nvSpPr>
        <p:spPr>
          <a:xfrm rot="15898599">
            <a:off x="3916581" y="5398631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3426856" y="2321940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/00 p = 0</a:t>
                </a: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56" y="2321940"/>
                <a:ext cx="1289392" cy="375424"/>
              </a:xfrm>
              <a:prstGeom prst="rect">
                <a:avLst/>
              </a:prstGeom>
              <a:blipFill rotWithShape="0">
                <a:blip r:embed="rId2"/>
                <a:stretch>
                  <a:fillRect t="-8197" r="-2830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7073335" y="233189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/01 p = 0</a:t>
                </a: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335" y="2331892"/>
                <a:ext cx="1289392" cy="375424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830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7443382" y="5942748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/10 p = 0</a:t>
                </a:r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82" y="5942748"/>
                <a:ext cx="1289392" cy="375424"/>
              </a:xfrm>
              <a:prstGeom prst="rect">
                <a:avLst/>
              </a:prstGeom>
              <a:blipFill rotWithShape="0">
                <a:blip r:embed="rId4"/>
                <a:stretch>
                  <a:fillRect t="-8197" r="-2830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/>
              <p:cNvSpPr txBox="1"/>
              <p:nvPr/>
            </p:nvSpPr>
            <p:spPr>
              <a:xfrm>
                <a:off x="3249005" y="592925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/11 p = 0</a:t>
                </a:r>
              </a:p>
            </p:txBody>
          </p:sp>
        </mc:Choice>
        <mc:Fallback xmlns=""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05" y="5929252"/>
                <a:ext cx="1289392" cy="375424"/>
              </a:xfrm>
              <a:prstGeom prst="rect">
                <a:avLst/>
              </a:prstGeom>
              <a:blipFill rotWithShape="0">
                <a:blip r:embed="rId5"/>
                <a:stretch>
                  <a:fillRect t="-8197" r="-2844" b="-262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Gerade Verbindung mit Pfeil 56"/>
          <p:cNvCxnSpPr/>
          <p:nvPr/>
        </p:nvCxnSpPr>
        <p:spPr>
          <a:xfrm>
            <a:off x="3676244" y="3221660"/>
            <a:ext cx="263934" cy="22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4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VHDL: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Hardwarebeschreibungssprache, d.h. Signalleitungen und Logikgatter anstatt Variablen und Schleifen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noch hardwarenäher als Assembler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Pro: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Sehr gute Performance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Geeignet für zeitkritische Anwendungen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Spezielle Hardware-Anforderungen können realisiert werden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Perfekt für die Parallelisierung gleichzeitiger Aufgaben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Contra: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Herausfordernde (umständliche) Programmierung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Nicht unbedingt für komplexe Algorithmen geeignet	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2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VHDL-Basics: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Entity: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Beschreibt eine Blackbox einer Komponente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Ein/Ausgänge, d.h. die Schnittstelle nach außen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Beispiel:	Eingang a, b; Steuersignal s; Ausgang c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Architecture</a:t>
            </a: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Beschreibt das Verhalten/Funktionsweise einer Komponente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Mehrere Architekturen einer Entity möglich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Beispiel:	Wenn s = 0, dann c = a. Wenn s = 1, dann c = b.	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031892" y="2215979"/>
            <a:ext cx="1227437" cy="9473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2:1 MUX</a:t>
            </a:r>
          </a:p>
        </p:txBody>
      </p:sp>
      <p:cxnSp>
        <p:nvCxnSpPr>
          <p:cNvPr id="8" name="Gerader Verbinder 7"/>
          <p:cNvCxnSpPr/>
          <p:nvPr/>
        </p:nvCxnSpPr>
        <p:spPr>
          <a:xfrm flipH="1" flipV="1">
            <a:off x="7718854" y="2403389"/>
            <a:ext cx="313038" cy="2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 flipV="1">
            <a:off x="7718854" y="2955590"/>
            <a:ext cx="313038" cy="61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stCxn id="6" idx="2"/>
          </p:cNvCxnSpPr>
          <p:nvPr/>
        </p:nvCxnSpPr>
        <p:spPr>
          <a:xfrm flipH="1">
            <a:off x="8645610" y="3163330"/>
            <a:ext cx="1" cy="224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6" idx="3"/>
          </p:cNvCxnSpPr>
          <p:nvPr/>
        </p:nvCxnSpPr>
        <p:spPr>
          <a:xfrm flipV="1">
            <a:off x="9259329" y="2689654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77094" y="221872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377094" y="276886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474730" y="337384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572367" y="25049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3943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Entity: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de-DE" sz="1600" dirty="0">
                <a:latin typeface="Source Code Pro" panose="020B0509030403020204" pitchFamily="49" charset="0"/>
              </a:rPr>
              <a:t> 	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MUX</a:t>
            </a: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6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endParaRPr lang="de-DE" sz="16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port</a:t>
            </a:r>
            <a:r>
              <a:rPr lang="de-DE" sz="1600" dirty="0">
                <a:latin typeface="Source Code Pro" panose="020B0509030403020204" pitchFamily="49" charset="0"/>
              </a:rPr>
              <a:t>(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i_a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,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i_b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,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i_s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:	in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o_c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		:	out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endParaRPr lang="de-DE" sz="1600" dirty="0">
              <a:solidFill>
                <a:schemeClr val="accent1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);</a:t>
            </a:r>
          </a:p>
          <a:p>
            <a:pPr marL="0" indent="0">
              <a:buNone/>
            </a:pPr>
            <a:endParaRPr lang="de-DE" sz="16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MUX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Konvention:	Eingangssignale beginnen mit einem i_*, Ausgangssignale mit o_*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031892" y="2215979"/>
            <a:ext cx="1227437" cy="9473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2:1 MUX</a:t>
            </a:r>
          </a:p>
        </p:txBody>
      </p:sp>
      <p:cxnSp>
        <p:nvCxnSpPr>
          <p:cNvPr id="8" name="Gerader Verbinder 7"/>
          <p:cNvCxnSpPr/>
          <p:nvPr/>
        </p:nvCxnSpPr>
        <p:spPr>
          <a:xfrm flipH="1" flipV="1">
            <a:off x="7718854" y="2403389"/>
            <a:ext cx="313038" cy="2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 flipV="1">
            <a:off x="7718854" y="2955590"/>
            <a:ext cx="313038" cy="61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stCxn id="6" idx="2"/>
          </p:cNvCxnSpPr>
          <p:nvPr/>
        </p:nvCxnSpPr>
        <p:spPr>
          <a:xfrm flipH="1">
            <a:off x="8645610" y="3163330"/>
            <a:ext cx="1" cy="224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6" idx="3"/>
          </p:cNvCxnSpPr>
          <p:nvPr/>
        </p:nvCxnSpPr>
        <p:spPr>
          <a:xfrm flipV="1">
            <a:off x="9259329" y="2689654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77094" y="221872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377094" y="276886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474730" y="337384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572367" y="25049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491607" y="1777511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Name der Entity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403179" y="2097932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346490" y="2874320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Liste der Eingangssignale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 flipH="1">
            <a:off x="2930063" y="3222018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6043805" y="3218999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774046" y="2869561"/>
            <a:ext cx="1091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Signaltyp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2359499" y="5208395"/>
            <a:ext cx="214308" cy="1778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512077" y="5297308"/>
            <a:ext cx="2945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Jede Entity wird so beendet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4994972" y="4142801"/>
            <a:ext cx="138137" cy="279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4704072" y="4531832"/>
            <a:ext cx="3052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Kennzeichnung der Richtung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550953" y="4115880"/>
            <a:ext cx="4213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Alle Zeilen enden mit ‘;‘ bis auf die letzte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H="1" flipV="1">
            <a:off x="7047613" y="3891935"/>
            <a:ext cx="186486" cy="142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3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Implementieren Sie den oben entworfenen </a:t>
            </a:r>
            <a:r>
              <a:rPr lang="de-DE" dirty="0" err="1"/>
              <a:t>Mealy</a:t>
            </a:r>
            <a:r>
              <a:rPr lang="de-DE" dirty="0"/>
              <a:t>-Automaten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Entity: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de-DE" sz="1600" dirty="0">
                <a:latin typeface="Source Code Pro" panose="020B0509030403020204" pitchFamily="49" charset="0"/>
              </a:rPr>
              <a:t> 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6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port</a:t>
            </a:r>
            <a:r>
              <a:rPr lang="de-DE" sz="1600" dirty="0">
                <a:latin typeface="Source Code Pro" panose="020B0509030403020204" pitchFamily="49" charset="0"/>
              </a:rPr>
              <a:t>(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i_clk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,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i_rst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:	in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i_b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			:	in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control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		:	out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de-DE" sz="1600" dirty="0">
                <a:latin typeface="Source Code Pro" panose="020B0509030403020204" pitchFamily="49" charset="0"/>
              </a:rPr>
              <a:t>(1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downto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600" dirty="0">
                <a:latin typeface="Source Code Pro" panose="020B0509030403020204" pitchFamily="49" charset="0"/>
              </a:rPr>
              <a:t>0)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o_p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			:	out	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endParaRPr lang="de-DE" sz="1600" dirty="0">
              <a:solidFill>
                <a:schemeClr val="accent1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);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7914049" y="2403718"/>
            <a:ext cx="1227437" cy="9473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uhr</a:t>
            </a:r>
            <a:endParaRPr lang="de-DE" dirty="0"/>
          </a:p>
        </p:txBody>
      </p:sp>
      <p:cxnSp>
        <p:nvCxnSpPr>
          <p:cNvPr id="8" name="Gerader Verbinder 7"/>
          <p:cNvCxnSpPr/>
          <p:nvPr/>
        </p:nvCxnSpPr>
        <p:spPr>
          <a:xfrm flipH="1" flipV="1">
            <a:off x="7601011" y="2591128"/>
            <a:ext cx="313038" cy="2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 flipV="1">
            <a:off x="7601011" y="3143329"/>
            <a:ext cx="313038" cy="61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erader Verbinder 9"/>
          <p:cNvCxnSpPr>
            <a:stCxn id="7" idx="2"/>
          </p:cNvCxnSpPr>
          <p:nvPr/>
        </p:nvCxnSpPr>
        <p:spPr>
          <a:xfrm flipH="1">
            <a:off x="8527767" y="3351069"/>
            <a:ext cx="1" cy="224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V="1">
            <a:off x="9141486" y="2623393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838909" y="241084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Reset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7259251" y="295660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356887" y="35615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Takt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454524" y="243872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</a:p>
        </p:txBody>
      </p:sp>
      <p:sp>
        <p:nvSpPr>
          <p:cNvPr id="16" name="Flussdiagramm: Auszug 15"/>
          <p:cNvSpPr/>
          <p:nvPr/>
        </p:nvSpPr>
        <p:spPr>
          <a:xfrm>
            <a:off x="8454830" y="3211026"/>
            <a:ext cx="145873" cy="114909"/>
          </a:xfrm>
          <a:prstGeom prst="flowChartExtra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8240441" y="4677884"/>
            <a:ext cx="232892" cy="185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610639" y="5068524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Bitvektor (d.h. mehrere Bits)</a:t>
            </a:r>
          </a:p>
          <a:p>
            <a:r>
              <a:rPr lang="de-DE" sz="1600" dirty="0"/>
              <a:t>Vgl. mit einem Array (</a:t>
            </a:r>
            <a:r>
              <a:rPr lang="de-DE" sz="1600" dirty="0" err="1"/>
              <a:t>control</a:t>
            </a:r>
            <a:r>
              <a:rPr lang="de-DE" sz="1600" dirty="0"/>
              <a:t>[0] &amp; </a:t>
            </a:r>
            <a:r>
              <a:rPr lang="de-DE" sz="1600" dirty="0" err="1"/>
              <a:t>control</a:t>
            </a:r>
            <a:r>
              <a:rPr lang="de-DE" sz="1600" dirty="0"/>
              <a:t>[1])</a:t>
            </a:r>
          </a:p>
          <a:p>
            <a:r>
              <a:rPr lang="de-DE" sz="1600" dirty="0"/>
              <a:t>Also zwei Bit breites Wort</a:t>
            </a: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9147210" y="3172587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9460248" y="298792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control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13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Architecture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800" dirty="0">
                <a:latin typeface="Source Code Pro" panose="020B0509030403020204" pitchFamily="49" charset="0"/>
              </a:rPr>
              <a:t> 	</a:t>
            </a:r>
            <a:r>
              <a:rPr lang="de-DE" sz="1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muxA</a:t>
            </a:r>
            <a:r>
              <a:rPr lang="de-DE" sz="1800" dirty="0">
                <a:latin typeface="Source Code Pro" panose="020B0509030403020204" pitchFamily="49" charset="0"/>
              </a:rPr>
              <a:t>	</a:t>
            </a:r>
            <a:r>
              <a:rPr lang="de-DE" sz="1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de-DE" sz="1800" dirty="0">
                <a:latin typeface="Source Code Pro" panose="020B0509030403020204" pitchFamily="49" charset="0"/>
              </a:rPr>
              <a:t>	</a:t>
            </a:r>
            <a:r>
              <a:rPr lang="de-DE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MUX 	</a:t>
            </a:r>
            <a:r>
              <a:rPr lang="de-DE" sz="1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8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endParaRPr lang="de-DE" sz="18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-- Ich bin ein Kommentar 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sym typeface="Wingdings" panose="05000000000000000000" pitchFamily="2" charset="2"/>
              </a:rPr>
              <a:t></a:t>
            </a:r>
            <a:r>
              <a:rPr lang="de-DE" sz="1800" dirty="0">
                <a:latin typeface="Source Code Pro" panose="020B0509030403020204" pitchFamily="49" charset="0"/>
              </a:rPr>
              <a:t>	</a:t>
            </a:r>
          </a:p>
          <a:p>
            <a:pPr marL="0" indent="0">
              <a:buNone/>
            </a:pPr>
            <a:r>
              <a:rPr lang="de-DE" sz="1800" dirty="0">
                <a:latin typeface="Source Code Pro" panose="020B0509030403020204" pitchFamily="49" charset="0"/>
              </a:rPr>
              <a:t>[interne Signale]</a:t>
            </a:r>
          </a:p>
          <a:p>
            <a:pPr marL="0" indent="0">
              <a:buNone/>
            </a:pPr>
            <a:r>
              <a:rPr lang="de-DE" sz="1800" dirty="0">
                <a:latin typeface="Source Code Pro" panose="020B0509030403020204" pitchFamily="49" charset="0"/>
              </a:rPr>
              <a:t>[Einbindungen von anderen Entitys]</a:t>
            </a:r>
          </a:p>
          <a:p>
            <a:pPr marL="0" indent="0">
              <a:buNone/>
            </a:pPr>
            <a:endParaRPr lang="de-DE" sz="18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sz="18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latin typeface="Source Code Pro" panose="020B0509030403020204" pitchFamily="49" charset="0"/>
              </a:rPr>
              <a:t>[eigentlicher Code]</a:t>
            </a:r>
          </a:p>
          <a:p>
            <a:pPr marL="0" indent="0">
              <a:buNone/>
            </a:pPr>
            <a:endParaRPr lang="de-DE" sz="18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8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8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muxA</a:t>
            </a:r>
            <a:r>
              <a:rPr lang="de-DE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031892" y="2215979"/>
            <a:ext cx="1227437" cy="9473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2:1 MUX</a:t>
            </a:r>
          </a:p>
        </p:txBody>
      </p:sp>
      <p:cxnSp>
        <p:nvCxnSpPr>
          <p:cNvPr id="8" name="Gerader Verbinder 7"/>
          <p:cNvCxnSpPr/>
          <p:nvPr/>
        </p:nvCxnSpPr>
        <p:spPr>
          <a:xfrm flipH="1" flipV="1">
            <a:off x="7718854" y="2403389"/>
            <a:ext cx="313038" cy="2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 flipH="1" flipV="1">
            <a:off x="7718854" y="2955590"/>
            <a:ext cx="313038" cy="61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stCxn id="6" idx="2"/>
          </p:cNvCxnSpPr>
          <p:nvPr/>
        </p:nvCxnSpPr>
        <p:spPr>
          <a:xfrm flipH="1">
            <a:off x="8645610" y="3163330"/>
            <a:ext cx="1" cy="224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stCxn id="6" idx="3"/>
          </p:cNvCxnSpPr>
          <p:nvPr/>
        </p:nvCxnSpPr>
        <p:spPr>
          <a:xfrm flipV="1">
            <a:off x="9259329" y="2689654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377094" y="221872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377094" y="2768864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474730" y="337384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9572367" y="25049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932980" y="1851500"/>
            <a:ext cx="1776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Name der Entity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210213" y="2167869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3549863" y="3685769"/>
            <a:ext cx="302994" cy="2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985497" y="3554499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Hilfssignale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 flipH="1">
            <a:off x="3268915" y="5790652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455401" y="5567828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Jede Architektur wird so beendet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>
            <a:off x="1985308" y="4778553"/>
            <a:ext cx="401624" cy="532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2415211" y="4582139"/>
            <a:ext cx="4219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Kennzeichnung des auszuführenden Teils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991297" y="4148808"/>
            <a:ext cx="3113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Falls diese gebraucht werden</a:t>
            </a:r>
          </a:p>
        </p:txBody>
      </p:sp>
      <p:cxnSp>
        <p:nvCxnSpPr>
          <p:cNvPr id="30" name="Gerade Verbindung mit Pfeil 29"/>
          <p:cNvCxnSpPr/>
          <p:nvPr/>
        </p:nvCxnSpPr>
        <p:spPr>
          <a:xfrm flipH="1" flipV="1">
            <a:off x="5821204" y="4154692"/>
            <a:ext cx="186486" cy="142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2538221" y="1819250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Name der Architektur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4873012" y="2157804"/>
            <a:ext cx="186486" cy="187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798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Implementieren Sie den oben entworfenen </a:t>
            </a:r>
            <a:r>
              <a:rPr lang="de-DE" dirty="0" err="1"/>
              <a:t>Mealy</a:t>
            </a:r>
            <a:r>
              <a:rPr lang="de-DE" dirty="0"/>
              <a:t>-Automaten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Architecture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7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700" dirty="0">
                <a:latin typeface="Source Code Pro" panose="020B0509030403020204" pitchFamily="49" charset="0"/>
              </a:rPr>
              <a:t> 	</a:t>
            </a:r>
            <a:r>
              <a:rPr lang="de-DE" sz="17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700" dirty="0">
                <a:latin typeface="Source Code Pro" panose="020B0509030403020204" pitchFamily="49" charset="0"/>
              </a:rPr>
              <a:t>	</a:t>
            </a:r>
            <a:r>
              <a:rPr lang="de-DE" sz="17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de-DE" sz="1700" dirty="0">
                <a:latin typeface="Source Code Pro" panose="020B0509030403020204" pitchFamily="49" charset="0"/>
              </a:rPr>
              <a:t>	</a:t>
            </a:r>
            <a:r>
              <a:rPr lang="de-DE" sz="17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7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sz="17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	</a:t>
            </a:r>
            <a:r>
              <a:rPr lang="de-DE" sz="17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7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--interne Signale</a:t>
            </a:r>
          </a:p>
          <a:p>
            <a:pPr marL="0" indent="0">
              <a:buNone/>
            </a:pPr>
            <a:endParaRPr lang="de-DE" sz="1700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--Einbindungen von anderen Entitys</a:t>
            </a:r>
          </a:p>
          <a:p>
            <a:pPr marL="0" indent="0">
              <a:buNone/>
            </a:pPr>
            <a:r>
              <a:rPr lang="de-DE" sz="17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sz="17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--eigentlicher Code</a:t>
            </a:r>
          </a:p>
          <a:p>
            <a:pPr marL="0" indent="0">
              <a:buNone/>
            </a:pPr>
            <a:r>
              <a:rPr lang="de-DE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7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7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7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17" name="Rechteck 16"/>
          <p:cNvSpPr/>
          <p:nvPr/>
        </p:nvSpPr>
        <p:spPr>
          <a:xfrm>
            <a:off x="7657376" y="2374654"/>
            <a:ext cx="1227437" cy="9473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uhr</a:t>
            </a:r>
            <a:endParaRPr lang="de-DE" dirty="0"/>
          </a:p>
        </p:txBody>
      </p:sp>
      <p:cxnSp>
        <p:nvCxnSpPr>
          <p:cNvPr id="18" name="Gerader Verbinder 17"/>
          <p:cNvCxnSpPr/>
          <p:nvPr/>
        </p:nvCxnSpPr>
        <p:spPr>
          <a:xfrm flipH="1" flipV="1">
            <a:off x="7344338" y="2562064"/>
            <a:ext cx="313038" cy="206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Gerader Verbinder 18"/>
          <p:cNvCxnSpPr/>
          <p:nvPr/>
        </p:nvCxnSpPr>
        <p:spPr>
          <a:xfrm flipH="1" flipV="1">
            <a:off x="7344338" y="3114265"/>
            <a:ext cx="313038" cy="617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stCxn id="17" idx="2"/>
          </p:cNvCxnSpPr>
          <p:nvPr/>
        </p:nvCxnSpPr>
        <p:spPr>
          <a:xfrm flipH="1">
            <a:off x="8271094" y="3322005"/>
            <a:ext cx="1" cy="22466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V="1">
            <a:off x="8884813" y="2594329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582236" y="2381779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Reset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7002578" y="292753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100214" y="353251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Takt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197851" y="2409663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</a:t>
            </a:r>
          </a:p>
        </p:txBody>
      </p:sp>
      <p:sp>
        <p:nvSpPr>
          <p:cNvPr id="26" name="Flussdiagramm: Auszug 25"/>
          <p:cNvSpPr/>
          <p:nvPr/>
        </p:nvSpPr>
        <p:spPr>
          <a:xfrm>
            <a:off x="8198157" y="3181962"/>
            <a:ext cx="145873" cy="114909"/>
          </a:xfrm>
          <a:prstGeom prst="flowChartExtra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/>
          <p:cNvCxnSpPr/>
          <p:nvPr/>
        </p:nvCxnSpPr>
        <p:spPr>
          <a:xfrm flipV="1">
            <a:off x="8890537" y="3143523"/>
            <a:ext cx="313038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9203575" y="2958857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control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0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Implementieren Sie den oben entworfenen </a:t>
            </a:r>
            <a:r>
              <a:rPr lang="de-DE" dirty="0" err="1"/>
              <a:t>Mealy</a:t>
            </a:r>
            <a:r>
              <a:rPr lang="de-DE" dirty="0"/>
              <a:t>-Automaten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	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 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	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600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--interne Signale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type</a:t>
            </a:r>
            <a:r>
              <a:rPr lang="de-DE" sz="1600" dirty="0">
                <a:latin typeface="Source Code Pro" panose="020B0509030403020204" pitchFamily="49" charset="0"/>
              </a:rPr>
              <a:t> 	</a:t>
            </a:r>
            <a:r>
              <a:rPr lang="de-DE" sz="1600" dirty="0" err="1">
                <a:latin typeface="Source Code Pro" panose="020B0509030403020204" pitchFamily="49" charset="0"/>
              </a:rPr>
              <a:t>states</a:t>
            </a:r>
            <a:r>
              <a:rPr lang="de-DE" sz="1600" dirty="0">
                <a:latin typeface="Source Code Pro" panose="020B0509030403020204" pitchFamily="49" charset="0"/>
              </a:rPr>
              <a:t>		</a:t>
            </a:r>
            <a:r>
              <a:rPr lang="de-DE" sz="16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  <a:r>
              <a:rPr lang="de-DE" sz="1600" dirty="0">
                <a:latin typeface="Source Code Pro" panose="020B0509030403020204" pitchFamily="49" charset="0"/>
              </a:rPr>
              <a:t>	(q0, q1, q2, q3);</a:t>
            </a:r>
          </a:p>
          <a:p>
            <a:pPr marL="0" indent="0">
              <a:buNone/>
            </a:pPr>
            <a:r>
              <a:rPr lang="de-DE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signal</a:t>
            </a:r>
            <a:r>
              <a:rPr lang="de-DE" sz="1600" dirty="0">
                <a:latin typeface="Source Code Pro" panose="020B0509030403020204" pitchFamily="49" charset="0"/>
              </a:rPr>
              <a:t> 	</a:t>
            </a:r>
            <a:r>
              <a:rPr lang="de-DE" sz="1600" dirty="0" err="1">
                <a:latin typeface="Source Code Pro" panose="020B0509030403020204" pitchFamily="49" charset="0"/>
              </a:rPr>
              <a:t>state</a:t>
            </a:r>
            <a:r>
              <a:rPr lang="de-DE" sz="1600" dirty="0">
                <a:latin typeface="Source Code Pro" panose="020B0509030403020204" pitchFamily="49" charset="0"/>
              </a:rPr>
              <a:t>		:	</a:t>
            </a:r>
            <a:r>
              <a:rPr lang="de-DE" sz="1600" dirty="0" err="1">
                <a:latin typeface="Source Code Pro" panose="020B0509030403020204" pitchFamily="49" charset="0"/>
              </a:rPr>
              <a:t>states</a:t>
            </a:r>
            <a:r>
              <a:rPr lang="de-DE" sz="1600" dirty="0"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de-DE" sz="16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sz="1600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6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6301813" y="3687966"/>
            <a:ext cx="2725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Definition eines Signaltyps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 flipV="1">
            <a:off x="5991640" y="3687966"/>
            <a:ext cx="312300" cy="898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4579080" y="4286009"/>
            <a:ext cx="247561" cy="818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722566" y="4367878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Nimmt neuen Typ an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783984" y="5128095"/>
            <a:ext cx="2343334" cy="1200329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WICHTIG:</a:t>
            </a: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Eine Möglichkeit in der</a:t>
            </a: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Klausur seine Zustände</a:t>
            </a:r>
          </a:p>
          <a:p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</a:rPr>
              <a:t>darzustellen!</a:t>
            </a:r>
          </a:p>
        </p:txBody>
      </p:sp>
    </p:spTree>
    <p:extLst>
      <p:ext uri="{BB962C8B-B14F-4D97-AF65-F5344CB8AC3E}">
        <p14:creationId xmlns:p14="http://schemas.microsoft.com/office/powerpoint/2010/main" val="225314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Source Code Pro" panose="020B0509030403020204" pitchFamily="49" charset="0"/>
              </a:rPr>
              <a:t>FSM : </a:t>
            </a:r>
            <a:r>
              <a:rPr lang="de-D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process</a:t>
            </a:r>
            <a:r>
              <a:rPr lang="de-DE" dirty="0">
                <a:latin typeface="Source Code Pro" panose="020B0509030403020204" pitchFamily="49" charset="0"/>
              </a:rPr>
              <a:t>(</a:t>
            </a:r>
            <a:r>
              <a:rPr lang="de-DE" dirty="0" err="1">
                <a:latin typeface="Source Code Pro" panose="020B0509030403020204" pitchFamily="49" charset="0"/>
              </a:rPr>
              <a:t>i_clk</a:t>
            </a:r>
            <a:r>
              <a:rPr lang="de-DE" dirty="0">
                <a:latin typeface="Source Code Pro" panose="020B0509030403020204" pitchFamily="49" charset="0"/>
              </a:rPr>
              <a:t>)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dirty="0">
                <a:latin typeface="Source Code Pro" panose="020B0509030403020204" pitchFamily="49" charset="0"/>
              </a:rPr>
              <a:t>	</a:t>
            </a:r>
            <a:r>
              <a:rPr lang="de-DE" dirty="0" err="1">
                <a:latin typeface="Source Code Pro" panose="020B0509030403020204" pitchFamily="49" charset="0"/>
              </a:rPr>
              <a:t>rising_edge</a:t>
            </a:r>
            <a:r>
              <a:rPr lang="de-DE" dirty="0">
                <a:latin typeface="Source Code Pro" panose="020B0509030403020204" pitchFamily="49" charset="0"/>
              </a:rPr>
              <a:t>(</a:t>
            </a:r>
            <a:r>
              <a:rPr lang="de-DE" dirty="0" err="1">
                <a:latin typeface="Source Code Pro" panose="020B0509030403020204" pitchFamily="49" charset="0"/>
              </a:rPr>
              <a:t>i_clk</a:t>
            </a:r>
            <a:r>
              <a:rPr lang="de-DE" dirty="0">
                <a:latin typeface="Source Code Pro" panose="020B0509030403020204" pitchFamily="49" charset="0"/>
              </a:rPr>
              <a:t>) </a:t>
            </a:r>
            <a:r>
              <a:rPr lang="de-DE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then</a:t>
            </a:r>
            <a:endParaRPr lang="de-DE" dirty="0">
              <a:solidFill>
                <a:schemeClr val="accent1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	</a:t>
            </a:r>
            <a:r>
              <a:rPr lang="de-DE" dirty="0">
                <a:latin typeface="Source Code Pro" panose="020B0509030403020204" pitchFamily="49" charset="0"/>
              </a:rPr>
              <a:t>[sequentieller Code]</a:t>
            </a:r>
          </a:p>
          <a:p>
            <a:pPr marL="0" indent="0">
              <a:buNone/>
            </a:pPr>
            <a:r>
              <a:rPr lang="de-DE" dirty="0">
                <a:latin typeface="Source Code Pro" panose="020B0509030403020204" pitchFamily="49" charset="0"/>
              </a:rPr>
              <a:t>	</a:t>
            </a: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process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>
                <a:latin typeface="Source Code Pro" panose="020B0509030403020204" pitchFamily="49" charset="0"/>
              </a:rPr>
              <a:t>FSM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4397650" y="2903067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Sensitivitätsliste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4057746" y="3145550"/>
            <a:ext cx="311931" cy="66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1801542" y="2964317"/>
            <a:ext cx="255372" cy="1812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2056914" y="2771721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Optionaler Name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2781722" y="3843890"/>
            <a:ext cx="411892" cy="1846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159841" y="3690014"/>
            <a:ext cx="3825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Bei jeder steigenden Flanke von </a:t>
            </a:r>
            <a:r>
              <a:rPr lang="de-DE" sz="1600" dirty="0" err="1"/>
              <a:t>i_clk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110229" y="4629994"/>
            <a:ext cx="4195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process</a:t>
            </a:r>
            <a:r>
              <a:rPr lang="de-DE" dirty="0"/>
              <a:t>: Immer wenn sich ein Signal</a:t>
            </a:r>
          </a:p>
          <a:p>
            <a:r>
              <a:rPr lang="de-DE" dirty="0"/>
              <a:t>der Sensitivitätsliste ändert, wird der</a:t>
            </a:r>
          </a:p>
          <a:p>
            <a:r>
              <a:rPr lang="de-DE" dirty="0" err="1"/>
              <a:t>process</a:t>
            </a:r>
            <a:r>
              <a:rPr lang="de-DE" dirty="0"/>
              <a:t> durchlaufen</a:t>
            </a:r>
          </a:p>
        </p:txBody>
      </p:sp>
    </p:spTree>
    <p:extLst>
      <p:ext uri="{BB962C8B-B14F-4D97-AF65-F5344CB8AC3E}">
        <p14:creationId xmlns:p14="http://schemas.microsoft.com/office/powerpoint/2010/main" val="21849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Multiplikation</a:t>
            </a:r>
          </a:p>
          <a:p>
            <a:pPr marL="0" indent="0">
              <a:buNone/>
            </a:pPr>
            <a:r>
              <a:rPr lang="de-DE" dirty="0" err="1">
                <a:latin typeface="Calibri" panose="020F0502020204030204" pitchFamily="34" charset="0"/>
              </a:rPr>
              <a:t>Bitweise</a:t>
            </a:r>
            <a:r>
              <a:rPr lang="de-DE" dirty="0">
                <a:latin typeface="Calibri" panose="020F0502020204030204" pitchFamily="34" charset="0"/>
              </a:rPr>
              <a:t> konjunktive Verknüpfung des Faktors A mit jeder Stelle des Faktors B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Schaubild: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bg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Array-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Multiplizierer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Für jede Bitmultiplikation eine Baueinheit, d.h. insgesamt |A| * |B|</a:t>
            </a:r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Sequentieller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Multiplizierer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Ist b</a:t>
            </a:r>
            <a:r>
              <a:rPr lang="de-DE" baseline="-25000" dirty="0">
                <a:latin typeface="Calibri" panose="020F0502020204030204" pitchFamily="34" charset="0"/>
              </a:rPr>
              <a:t>i</a:t>
            </a:r>
            <a:r>
              <a:rPr lang="de-DE" dirty="0">
                <a:latin typeface="Calibri" panose="020F0502020204030204" pitchFamily="34" charset="0"/>
              </a:rPr>
              <a:t> (i = 0, …, |B|-1) 0, so wird nichts addiert, sonst A mit Länge n </a:t>
            </a:r>
            <a:r>
              <a:rPr lang="de-DE" dirty="0" err="1">
                <a:latin typeface="Calibri" panose="020F0502020204030204" pitchFamily="34" charset="0"/>
              </a:rPr>
              <a:t>geshiftet</a:t>
            </a:r>
            <a:r>
              <a:rPr lang="de-DE" dirty="0">
                <a:latin typeface="Calibri" panose="020F0502020204030204" pitchFamily="34" charset="0"/>
              </a:rPr>
              <a:t> um i nach links (Realisierung mit Hilfe eines Schieberegisters)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69" y="2333558"/>
            <a:ext cx="43148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54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 lnSpcReduction="1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Mittels eines 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taktsynchronen </a:t>
            </a:r>
            <a:r>
              <a:rPr lang="de-DE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Reset</a:t>
            </a: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-Signals </a:t>
            </a:r>
            <a:r>
              <a:rPr lang="de-DE" dirty="0">
                <a:latin typeface="Calibri" panose="020F0502020204030204" pitchFamily="34" charset="0"/>
              </a:rPr>
              <a:t>soll der Automat in den Anfangszustand versetzt werden können.</a:t>
            </a:r>
            <a:endParaRPr lang="de-DE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[…]</a:t>
            </a:r>
          </a:p>
          <a:p>
            <a:pPr marL="0" indent="0">
              <a:buNone/>
            </a:pPr>
            <a:r>
              <a:rPr lang="de-DE" sz="17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if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	</a:t>
            </a:r>
            <a:r>
              <a:rPr lang="de-DE" sz="17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rising_edge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(</a:t>
            </a:r>
            <a:r>
              <a:rPr lang="de-DE" sz="17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i_clk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)		</a:t>
            </a:r>
            <a:r>
              <a:rPr lang="de-DE" sz="17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then</a:t>
            </a:r>
            <a:endParaRPr lang="de-DE" sz="17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	</a:t>
            </a: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if</a:t>
            </a: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err="1">
                <a:latin typeface="Source Code Pro" panose="020B0509030403020204" pitchFamily="49" charset="0"/>
                <a:cs typeface="Consolas" panose="020B0609020204030204" pitchFamily="49" charset="0"/>
              </a:rPr>
              <a:t>i_rst</a:t>
            </a: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 = '1' </a:t>
            </a:r>
            <a:r>
              <a:rPr lang="en-US" sz="17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	state &lt;= q0;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	control &lt;= „00“;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	</a:t>
            </a:r>
            <a:r>
              <a:rPr lang="en-US" sz="1700" dirty="0" err="1">
                <a:latin typeface="Source Code Pro" panose="020B0509030403020204" pitchFamily="49" charset="0"/>
                <a:cs typeface="Consolas" panose="020B0609020204030204" pitchFamily="49" charset="0"/>
              </a:rPr>
              <a:t>o_p</a:t>
            </a: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 &lt;= '0';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</a:t>
            </a:r>
            <a:r>
              <a:rPr lang="en-US" sz="17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	[…]</a:t>
            </a:r>
          </a:p>
          <a:p>
            <a:pPr marL="0" indent="0">
              <a:buNone/>
            </a:pPr>
            <a:r>
              <a:rPr lang="en-US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</a:t>
            </a:r>
            <a:r>
              <a:rPr lang="en-US" sz="17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end if; </a:t>
            </a:r>
            <a:r>
              <a:rPr lang="de-DE" sz="1700" dirty="0">
                <a:latin typeface="Source Code Pro" panose="020B050903040302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end </a:t>
            </a:r>
            <a:r>
              <a:rPr lang="de-DE" sz="17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if</a:t>
            </a:r>
            <a:r>
              <a:rPr lang="de-DE" sz="17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7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  <a:cs typeface="Consolas" panose="020B0609020204030204" pitchFamily="49" charset="0"/>
              </a:rPr>
              <a:t>[…]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4815149" y="2965567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Wertzuweisung bei Signalen mit &lt;=;</a:t>
            </a:r>
          </a:p>
          <a:p>
            <a:r>
              <a:rPr lang="de-DE" sz="1600" dirty="0"/>
              <a:t>eigene Typen ohne Anführungszeichen</a:t>
            </a:r>
          </a:p>
        </p:txBody>
      </p:sp>
      <p:cxnSp>
        <p:nvCxnSpPr>
          <p:cNvPr id="18" name="Gerade Verbindung mit Pfeil 17"/>
          <p:cNvCxnSpPr>
            <a:stCxn id="17" idx="1"/>
          </p:cNvCxnSpPr>
          <p:nvPr/>
        </p:nvCxnSpPr>
        <p:spPr>
          <a:xfrm flipH="1">
            <a:off x="3937796" y="3257955"/>
            <a:ext cx="877353" cy="15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3494734" y="4348550"/>
            <a:ext cx="506188" cy="658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4000922" y="4348550"/>
            <a:ext cx="3029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Std_logic</a:t>
            </a:r>
            <a:r>
              <a:rPr lang="de-DE" sz="1600" dirty="0"/>
              <a:t>-Zuweisung mit ‘…‘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4218943" y="3818021"/>
            <a:ext cx="789898" cy="20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008841" y="3640773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Bitvektorzuweisung mit “…“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67570" y="5335472"/>
            <a:ext cx="5113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Wäre das </a:t>
            </a:r>
            <a:r>
              <a:rPr lang="de-DE" dirty="0" err="1"/>
              <a:t>reset</a:t>
            </a:r>
            <a:r>
              <a:rPr lang="de-DE" dirty="0"/>
              <a:t>-Signal asynchron, stände es</a:t>
            </a:r>
          </a:p>
          <a:p>
            <a:r>
              <a:rPr lang="de-DE" dirty="0"/>
              <a:t>außerhalb des </a:t>
            </a:r>
            <a:r>
              <a:rPr lang="de-DE" dirty="0" err="1"/>
              <a:t>rising_edge</a:t>
            </a:r>
            <a:r>
              <a:rPr lang="de-DE" dirty="0"/>
              <a:t>-Blocks und in der</a:t>
            </a:r>
          </a:p>
          <a:p>
            <a:r>
              <a:rPr lang="de-DE" dirty="0"/>
              <a:t>Sensitivitätsliste</a:t>
            </a:r>
          </a:p>
        </p:txBody>
      </p:sp>
    </p:spTree>
    <p:extLst>
      <p:ext uri="{BB962C8B-B14F-4D97-AF65-F5344CB8AC3E}">
        <p14:creationId xmlns:p14="http://schemas.microsoft.com/office/powerpoint/2010/main" val="2349783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case</a:t>
            </a:r>
            <a:r>
              <a:rPr lang="en-US" dirty="0">
                <a:latin typeface="Source Code Pro" panose="020B0509030403020204" pitchFamily="49" charset="0"/>
              </a:rPr>
              <a:t> state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en-US" dirty="0">
                <a:latin typeface="Source Code Pro" panose="020B0509030403020204" pitchFamily="49" charset="0"/>
              </a:rPr>
              <a:t> q0 =&gt;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b = '1'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state &lt;= q1;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control &lt;= „01“;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‘1';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‘0’;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if;	</a:t>
            </a:r>
            <a:r>
              <a:rPr lang="en-US" dirty="0">
                <a:latin typeface="Source Code Pro" panose="020B0509030403020204" pitchFamily="49" charset="0"/>
              </a:rPr>
              <a:t>					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case;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if; </a:t>
            </a:r>
            <a:r>
              <a:rPr lang="de-DE" dirty="0">
                <a:latin typeface="Source Code Pro" panose="020B0509030403020204" pitchFamily="49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3207501" y="1442459"/>
            <a:ext cx="4281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Typ nach dem unterschieden werden soll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3207501" y="1853248"/>
            <a:ext cx="248707" cy="163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3980093" y="2264957"/>
            <a:ext cx="474675" cy="169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464502" y="2095680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Werteabfrage</a:t>
            </a:r>
          </a:p>
        </p:txBody>
      </p:sp>
      <p:sp>
        <p:nvSpPr>
          <p:cNvPr id="11" name="Ellipse 10"/>
          <p:cNvSpPr/>
          <p:nvPr/>
        </p:nvSpPr>
        <p:spPr>
          <a:xfrm>
            <a:off x="6267264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q0</a:t>
            </a:r>
          </a:p>
        </p:txBody>
      </p:sp>
      <p:sp>
        <p:nvSpPr>
          <p:cNvPr id="13" name="Ellipse 12"/>
          <p:cNvSpPr/>
          <p:nvPr/>
        </p:nvSpPr>
        <p:spPr>
          <a:xfrm>
            <a:off x="9070743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q1</a:t>
            </a:r>
          </a:p>
        </p:txBody>
      </p:sp>
      <p:sp>
        <p:nvSpPr>
          <p:cNvPr id="14" name="Ellipse 13"/>
          <p:cNvSpPr/>
          <p:nvPr/>
        </p:nvSpPr>
        <p:spPr>
          <a:xfrm>
            <a:off x="9070743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q2</a:t>
            </a:r>
            <a:endParaRPr lang="de-DE" sz="2800" dirty="0"/>
          </a:p>
        </p:txBody>
      </p:sp>
      <p:sp>
        <p:nvSpPr>
          <p:cNvPr id="16" name="Ellipse 15"/>
          <p:cNvSpPr/>
          <p:nvPr/>
        </p:nvSpPr>
        <p:spPr>
          <a:xfrm>
            <a:off x="6267264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q3</a:t>
            </a:r>
            <a:endParaRPr lang="de-DE" sz="2800" dirty="0"/>
          </a:p>
        </p:txBody>
      </p:sp>
      <p:cxnSp>
        <p:nvCxnSpPr>
          <p:cNvPr id="19" name="Gerade Verbindung mit Pfeil 18"/>
          <p:cNvCxnSpPr>
            <a:stCxn id="11" idx="6"/>
            <a:endCxn id="13" idx="2"/>
          </p:cNvCxnSpPr>
          <p:nvPr/>
        </p:nvCxnSpPr>
        <p:spPr>
          <a:xfrm>
            <a:off x="7240657" y="361152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3" idx="4"/>
            <a:endCxn id="14" idx="0"/>
          </p:cNvCxnSpPr>
          <p:nvPr/>
        </p:nvCxnSpPr>
        <p:spPr>
          <a:xfrm>
            <a:off x="9557440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14" idx="2"/>
            <a:endCxn id="16" idx="6"/>
          </p:cNvCxnSpPr>
          <p:nvPr/>
        </p:nvCxnSpPr>
        <p:spPr>
          <a:xfrm flipH="1">
            <a:off x="7240657" y="532127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6" idx="0"/>
            <a:endCxn id="11" idx="4"/>
          </p:cNvCxnSpPr>
          <p:nvPr/>
        </p:nvCxnSpPr>
        <p:spPr>
          <a:xfrm flipV="1">
            <a:off x="6753961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489442" y="32100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b/01 p = 1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9583224" y="421852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37805" y="4927415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b/11 p = 1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734526" y="4172355"/>
            <a:ext cx="10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b/00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28" name="Ellipse 27"/>
          <p:cNvSpPr/>
          <p:nvPr/>
        </p:nvSpPr>
        <p:spPr>
          <a:xfrm>
            <a:off x="6172349" y="282447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Flussdiagramm: Zusammenführen 28"/>
          <p:cNvSpPr/>
          <p:nvPr/>
        </p:nvSpPr>
        <p:spPr>
          <a:xfrm rot="15898599">
            <a:off x="6390796" y="318094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 rot="9212323">
            <a:off x="9673889" y="279718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Flussdiagramm: Zusammenführen 30"/>
          <p:cNvSpPr/>
          <p:nvPr/>
        </p:nvSpPr>
        <p:spPr>
          <a:xfrm rot="3510922">
            <a:off x="9892336" y="315365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 rot="10108170">
            <a:off x="9963914" y="5515037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" name="Flussdiagramm: Zusammenführen 32"/>
          <p:cNvSpPr/>
          <p:nvPr/>
        </p:nvSpPr>
        <p:spPr>
          <a:xfrm rot="4406769">
            <a:off x="9993269" y="5523054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6025449" y="5570281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" name="Flussdiagramm: Zusammenführen 34"/>
          <p:cNvSpPr/>
          <p:nvPr/>
        </p:nvSpPr>
        <p:spPr>
          <a:xfrm rot="15898599">
            <a:off x="6242686" y="5510925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/00 p = 0</a:t>
                </a:r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blipFill rotWithShape="0">
                <a:blip r:embed="rId2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/01 p = 0</a:t>
                </a:r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blipFill rotWithShape="0">
                <a:blip r:embed="rId3"/>
                <a:stretch>
                  <a:fillRect t="-8065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/10 p = 0</a:t>
                </a: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blipFill rotWithShape="0">
                <a:blip r:embed="rId4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/11 p = 0</a:t>
                </a:r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blipFill rotWithShape="0">
                <a:blip r:embed="rId5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Gerade Verbindung mit Pfeil 39"/>
          <p:cNvCxnSpPr/>
          <p:nvPr/>
        </p:nvCxnSpPr>
        <p:spPr>
          <a:xfrm>
            <a:off x="6002349" y="3333954"/>
            <a:ext cx="263934" cy="22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66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Zustandsübergang für die ersten beiden Zustände</a:t>
            </a:r>
            <a:endParaRPr lang="de-DE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else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case state is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	when q0 =&gt; 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en-US" dirty="0">
                <a:latin typeface="Source Code Pro" panose="020B0509030403020204" pitchFamily="49" charset="0"/>
              </a:rPr>
              <a:t> q1 =&gt;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b = '1'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state &lt;= q2;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control &lt;= „10“;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‘1';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‘0’;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if;	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  <a:r>
              <a:rPr lang="en-US" dirty="0">
                <a:latin typeface="Source Code Pro" panose="020B0509030403020204" pitchFamily="49" charset="0"/>
              </a:rPr>
              <a:t>	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267264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q0</a:t>
            </a:r>
          </a:p>
        </p:txBody>
      </p:sp>
      <p:sp>
        <p:nvSpPr>
          <p:cNvPr id="8" name="Ellipse 7"/>
          <p:cNvSpPr/>
          <p:nvPr/>
        </p:nvSpPr>
        <p:spPr>
          <a:xfrm>
            <a:off x="9070743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q1</a:t>
            </a:r>
          </a:p>
        </p:txBody>
      </p:sp>
      <p:sp>
        <p:nvSpPr>
          <p:cNvPr id="9" name="Ellipse 8"/>
          <p:cNvSpPr/>
          <p:nvPr/>
        </p:nvSpPr>
        <p:spPr>
          <a:xfrm>
            <a:off x="9070743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q2</a:t>
            </a:r>
            <a:endParaRPr lang="de-DE" sz="2800" dirty="0"/>
          </a:p>
        </p:txBody>
      </p:sp>
      <p:sp>
        <p:nvSpPr>
          <p:cNvPr id="10" name="Ellipse 9"/>
          <p:cNvSpPr/>
          <p:nvPr/>
        </p:nvSpPr>
        <p:spPr>
          <a:xfrm>
            <a:off x="6267264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q3</a:t>
            </a:r>
            <a:endParaRPr lang="de-DE" sz="2800" dirty="0"/>
          </a:p>
        </p:txBody>
      </p:sp>
      <p:cxnSp>
        <p:nvCxnSpPr>
          <p:cNvPr id="11" name="Gerade Verbindung mit Pfeil 10"/>
          <p:cNvCxnSpPr>
            <a:stCxn id="7" idx="6"/>
            <a:endCxn id="8" idx="2"/>
          </p:cNvCxnSpPr>
          <p:nvPr/>
        </p:nvCxnSpPr>
        <p:spPr>
          <a:xfrm>
            <a:off x="7240657" y="361152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4"/>
            <a:endCxn id="9" idx="0"/>
          </p:cNvCxnSpPr>
          <p:nvPr/>
        </p:nvCxnSpPr>
        <p:spPr>
          <a:xfrm>
            <a:off x="9557440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2"/>
            <a:endCxn id="10" idx="6"/>
          </p:cNvCxnSpPr>
          <p:nvPr/>
        </p:nvCxnSpPr>
        <p:spPr>
          <a:xfrm flipH="1">
            <a:off x="7240657" y="532127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0"/>
            <a:endCxn id="7" idx="4"/>
          </p:cNvCxnSpPr>
          <p:nvPr/>
        </p:nvCxnSpPr>
        <p:spPr>
          <a:xfrm flipV="1">
            <a:off x="6753961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489442" y="32100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b/01 p = 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583224" y="421852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37805" y="4927415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b/11 p = 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734526" y="4172355"/>
            <a:ext cx="10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b/00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20" name="Ellipse 19"/>
          <p:cNvSpPr/>
          <p:nvPr/>
        </p:nvSpPr>
        <p:spPr>
          <a:xfrm>
            <a:off x="6172349" y="282447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Flussdiagramm: Zusammenführen 20"/>
          <p:cNvSpPr/>
          <p:nvPr/>
        </p:nvSpPr>
        <p:spPr>
          <a:xfrm rot="15898599">
            <a:off x="6390796" y="318094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9212323">
            <a:off x="9673889" y="279718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lussdiagramm: Zusammenführen 22"/>
          <p:cNvSpPr/>
          <p:nvPr/>
        </p:nvSpPr>
        <p:spPr>
          <a:xfrm rot="3510922">
            <a:off x="9892336" y="315365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0108170">
            <a:off x="9963914" y="5515037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lussdiagramm: Zusammenführen 24"/>
          <p:cNvSpPr/>
          <p:nvPr/>
        </p:nvSpPr>
        <p:spPr>
          <a:xfrm rot="4406769">
            <a:off x="9993269" y="5523054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025449" y="5570281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lussdiagramm: Zusammenführen 26"/>
          <p:cNvSpPr/>
          <p:nvPr/>
        </p:nvSpPr>
        <p:spPr>
          <a:xfrm rot="15898599">
            <a:off x="6242686" y="5510925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/00 p = 0</a:t>
                </a: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blipFill rotWithShape="0">
                <a:blip r:embed="rId2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/01 p = 0</a:t>
                </a: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blipFill rotWithShape="0">
                <a:blip r:embed="rId3"/>
                <a:stretch>
                  <a:fillRect t="-8065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/10 p = 0</a:t>
                </a: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blipFill rotWithShape="0">
                <a:blip r:embed="rId4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/11 p = 0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blipFill rotWithShape="0">
                <a:blip r:embed="rId5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002349" y="3333954"/>
            <a:ext cx="263934" cy="22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226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Zustandsübergang für die ersten beiden Zustände</a:t>
            </a:r>
            <a:endParaRPr lang="de-DE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else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case state is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	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en-US" dirty="0">
                <a:latin typeface="Source Code Pro" panose="020B0509030403020204" pitchFamily="49" charset="0"/>
              </a:rPr>
              <a:t> q2 =&gt;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b = '1'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state &lt;= q3;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control &lt;= „11“;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‘1';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‘0’;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if;	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  <a:r>
              <a:rPr lang="en-US" dirty="0">
                <a:latin typeface="Source Code Pro" panose="020B0509030403020204" pitchFamily="49" charset="0"/>
              </a:rPr>
              <a:t>	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267264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q0</a:t>
            </a:r>
          </a:p>
        </p:txBody>
      </p:sp>
      <p:sp>
        <p:nvSpPr>
          <p:cNvPr id="8" name="Ellipse 7"/>
          <p:cNvSpPr/>
          <p:nvPr/>
        </p:nvSpPr>
        <p:spPr>
          <a:xfrm>
            <a:off x="9070743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q1</a:t>
            </a:r>
          </a:p>
        </p:txBody>
      </p:sp>
      <p:sp>
        <p:nvSpPr>
          <p:cNvPr id="9" name="Ellipse 8"/>
          <p:cNvSpPr/>
          <p:nvPr/>
        </p:nvSpPr>
        <p:spPr>
          <a:xfrm>
            <a:off x="9070743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q2</a:t>
            </a:r>
            <a:endParaRPr lang="de-DE" sz="2800" dirty="0"/>
          </a:p>
        </p:txBody>
      </p:sp>
      <p:sp>
        <p:nvSpPr>
          <p:cNvPr id="10" name="Ellipse 9"/>
          <p:cNvSpPr/>
          <p:nvPr/>
        </p:nvSpPr>
        <p:spPr>
          <a:xfrm>
            <a:off x="6267264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q3</a:t>
            </a:r>
            <a:endParaRPr lang="de-DE" sz="2800" dirty="0"/>
          </a:p>
        </p:txBody>
      </p:sp>
      <p:cxnSp>
        <p:nvCxnSpPr>
          <p:cNvPr id="11" name="Gerade Verbindung mit Pfeil 10"/>
          <p:cNvCxnSpPr>
            <a:stCxn id="7" idx="6"/>
            <a:endCxn id="8" idx="2"/>
          </p:cNvCxnSpPr>
          <p:nvPr/>
        </p:nvCxnSpPr>
        <p:spPr>
          <a:xfrm>
            <a:off x="7240657" y="361152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4"/>
            <a:endCxn id="9" idx="0"/>
          </p:cNvCxnSpPr>
          <p:nvPr/>
        </p:nvCxnSpPr>
        <p:spPr>
          <a:xfrm>
            <a:off x="9557440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2"/>
            <a:endCxn id="10" idx="6"/>
          </p:cNvCxnSpPr>
          <p:nvPr/>
        </p:nvCxnSpPr>
        <p:spPr>
          <a:xfrm flipH="1">
            <a:off x="7240657" y="532127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0"/>
            <a:endCxn id="7" idx="4"/>
          </p:cNvCxnSpPr>
          <p:nvPr/>
        </p:nvCxnSpPr>
        <p:spPr>
          <a:xfrm flipV="1">
            <a:off x="6753961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489442" y="32100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b/01 p = 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583224" y="421852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37805" y="4927415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b/11 p = 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734526" y="4172355"/>
            <a:ext cx="10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b/00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20" name="Ellipse 19"/>
          <p:cNvSpPr/>
          <p:nvPr/>
        </p:nvSpPr>
        <p:spPr>
          <a:xfrm>
            <a:off x="6172349" y="282447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Flussdiagramm: Zusammenführen 20"/>
          <p:cNvSpPr/>
          <p:nvPr/>
        </p:nvSpPr>
        <p:spPr>
          <a:xfrm rot="15898599">
            <a:off x="6390796" y="318094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9212323">
            <a:off x="9673889" y="279718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lussdiagramm: Zusammenführen 22"/>
          <p:cNvSpPr/>
          <p:nvPr/>
        </p:nvSpPr>
        <p:spPr>
          <a:xfrm rot="3510922">
            <a:off x="9892336" y="315365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0108170">
            <a:off x="9963914" y="5515037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lussdiagramm: Zusammenführen 24"/>
          <p:cNvSpPr/>
          <p:nvPr/>
        </p:nvSpPr>
        <p:spPr>
          <a:xfrm rot="4406769">
            <a:off x="9993269" y="5523054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025449" y="5570281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lussdiagramm: Zusammenführen 26"/>
          <p:cNvSpPr/>
          <p:nvPr/>
        </p:nvSpPr>
        <p:spPr>
          <a:xfrm rot="15898599">
            <a:off x="6242686" y="5510925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/00 p = 0</a:t>
                </a: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blipFill rotWithShape="0">
                <a:blip r:embed="rId2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/01 p = 0</a:t>
                </a: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blipFill rotWithShape="0">
                <a:blip r:embed="rId3"/>
                <a:stretch>
                  <a:fillRect t="-8065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/10 p = 0</a:t>
                </a: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blipFill rotWithShape="0">
                <a:blip r:embed="rId4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/11 p = 0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blipFill rotWithShape="0">
                <a:blip r:embed="rId5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002349" y="3333954"/>
            <a:ext cx="263934" cy="22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166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 fontScale="85000" lnSpcReduction="20000"/>
          </a:bodyPr>
          <a:lstStyle/>
          <a:p>
            <a:r>
              <a:rPr lang="de-DE" dirty="0">
                <a:latin typeface="Calibri" panose="020F0502020204030204" pitchFamily="34" charset="0"/>
              </a:rPr>
              <a:t>Zustandsübergang für die ersten beiden Zustände</a:t>
            </a:r>
            <a:endParaRPr lang="de-DE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else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case state is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	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en-US" dirty="0">
                <a:latin typeface="Source Code Pro" panose="020B0509030403020204" pitchFamily="49" charset="0"/>
              </a:rPr>
              <a:t> q3 =&gt;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en-US" dirty="0">
                <a:latin typeface="Source Code Pro" panose="020B0509030403020204" pitchFamily="49" charset="0"/>
              </a:rPr>
              <a:t> b = '1'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then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state &lt;= q0;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control &lt;= „00“;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‘1';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	p &lt;= ‘0’;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if;	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  <a:r>
              <a:rPr lang="en-US" dirty="0">
                <a:latin typeface="Source Code Pro" panose="020B0509030403020204" pitchFamily="49" charset="0"/>
              </a:rPr>
              <a:t>	</a:t>
            </a:r>
            <a:endParaRPr lang="en-US" sz="21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6267264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q0</a:t>
            </a:r>
          </a:p>
        </p:txBody>
      </p:sp>
      <p:sp>
        <p:nvSpPr>
          <p:cNvPr id="8" name="Ellipse 7"/>
          <p:cNvSpPr/>
          <p:nvPr/>
        </p:nvSpPr>
        <p:spPr>
          <a:xfrm>
            <a:off x="9070743" y="312483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q1</a:t>
            </a:r>
          </a:p>
        </p:txBody>
      </p:sp>
      <p:sp>
        <p:nvSpPr>
          <p:cNvPr id="9" name="Ellipse 8"/>
          <p:cNvSpPr/>
          <p:nvPr/>
        </p:nvSpPr>
        <p:spPr>
          <a:xfrm>
            <a:off x="9070743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q2</a:t>
            </a:r>
            <a:endParaRPr lang="de-DE" sz="2800" dirty="0"/>
          </a:p>
        </p:txBody>
      </p:sp>
      <p:sp>
        <p:nvSpPr>
          <p:cNvPr id="10" name="Ellipse 9"/>
          <p:cNvSpPr/>
          <p:nvPr/>
        </p:nvSpPr>
        <p:spPr>
          <a:xfrm>
            <a:off x="6267264" y="4834581"/>
            <a:ext cx="973393" cy="97339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q3</a:t>
            </a:r>
            <a:endParaRPr lang="de-DE" sz="2800" dirty="0"/>
          </a:p>
        </p:txBody>
      </p:sp>
      <p:cxnSp>
        <p:nvCxnSpPr>
          <p:cNvPr id="11" name="Gerade Verbindung mit Pfeil 10"/>
          <p:cNvCxnSpPr>
            <a:stCxn id="7" idx="6"/>
            <a:endCxn id="8" idx="2"/>
          </p:cNvCxnSpPr>
          <p:nvPr/>
        </p:nvCxnSpPr>
        <p:spPr>
          <a:xfrm>
            <a:off x="7240657" y="361152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8" idx="4"/>
            <a:endCxn id="9" idx="0"/>
          </p:cNvCxnSpPr>
          <p:nvPr/>
        </p:nvCxnSpPr>
        <p:spPr>
          <a:xfrm>
            <a:off x="9557440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9" idx="2"/>
            <a:endCxn id="10" idx="6"/>
          </p:cNvCxnSpPr>
          <p:nvPr/>
        </p:nvCxnSpPr>
        <p:spPr>
          <a:xfrm flipH="1">
            <a:off x="7240657" y="5321278"/>
            <a:ext cx="1830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10" idx="0"/>
            <a:endCxn id="7" idx="4"/>
          </p:cNvCxnSpPr>
          <p:nvPr/>
        </p:nvCxnSpPr>
        <p:spPr>
          <a:xfrm flipV="1">
            <a:off x="6753961" y="4098224"/>
            <a:ext cx="0" cy="736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489442" y="321002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b/01 p = 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583224" y="4218522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37805" y="4927415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b/11 p = 1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734526" y="4172355"/>
            <a:ext cx="103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b/00</a:t>
            </a:r>
          </a:p>
          <a:p>
            <a:r>
              <a:rPr lang="de-DE" dirty="0"/>
              <a:t>P = 1</a:t>
            </a:r>
          </a:p>
        </p:txBody>
      </p:sp>
      <p:sp>
        <p:nvSpPr>
          <p:cNvPr id="20" name="Ellipse 19"/>
          <p:cNvSpPr/>
          <p:nvPr/>
        </p:nvSpPr>
        <p:spPr>
          <a:xfrm>
            <a:off x="6172349" y="282447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Flussdiagramm: Zusammenführen 20"/>
          <p:cNvSpPr/>
          <p:nvPr/>
        </p:nvSpPr>
        <p:spPr>
          <a:xfrm rot="15898599">
            <a:off x="6390796" y="318094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 rot="9212323">
            <a:off x="9673889" y="2797184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Flussdiagramm: Zusammenführen 22"/>
          <p:cNvSpPr/>
          <p:nvPr/>
        </p:nvSpPr>
        <p:spPr>
          <a:xfrm rot="3510922">
            <a:off x="9892336" y="3153653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 rot="10108170">
            <a:off x="9963914" y="5515037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lussdiagramm: Zusammenführen 24"/>
          <p:cNvSpPr/>
          <p:nvPr/>
        </p:nvSpPr>
        <p:spPr>
          <a:xfrm rot="4406769">
            <a:off x="9993269" y="5523054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025449" y="5570281"/>
            <a:ext cx="450617" cy="435010"/>
          </a:xfrm>
          <a:prstGeom prst="ellipse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lussdiagramm: Zusammenführen 26"/>
          <p:cNvSpPr/>
          <p:nvPr/>
        </p:nvSpPr>
        <p:spPr>
          <a:xfrm rot="15898599">
            <a:off x="6242686" y="5510925"/>
            <a:ext cx="79452" cy="118709"/>
          </a:xfrm>
          <a:prstGeom prst="flowChartMerg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/00 p = 0</a:t>
                </a: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61" y="2434234"/>
                <a:ext cx="1289392" cy="375424"/>
              </a:xfrm>
              <a:prstGeom prst="rect">
                <a:avLst/>
              </a:prstGeom>
              <a:blipFill rotWithShape="0">
                <a:blip r:embed="rId2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/01 p = 0</a:t>
                </a:r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9440" y="2444186"/>
                <a:ext cx="1289392" cy="375424"/>
              </a:xfrm>
              <a:prstGeom prst="rect">
                <a:avLst/>
              </a:prstGeom>
              <a:blipFill rotWithShape="0">
                <a:blip r:embed="rId3"/>
                <a:stretch>
                  <a:fillRect t="-8065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/10 p = 0</a:t>
                </a: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487" y="6055042"/>
                <a:ext cx="1289392" cy="375424"/>
              </a:xfrm>
              <a:prstGeom prst="rect">
                <a:avLst/>
              </a:prstGeom>
              <a:blipFill rotWithShape="0">
                <a:blip r:embed="rId4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de-DE" dirty="0"/>
                  <a:t>/11 p = 0</a:t>
                </a:r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110" y="6041546"/>
                <a:ext cx="1289392" cy="375424"/>
              </a:xfrm>
              <a:prstGeom prst="rect">
                <a:avLst/>
              </a:prstGeom>
              <a:blipFill rotWithShape="0">
                <a:blip r:embed="rId5"/>
                <a:stretch>
                  <a:fillRect t="-6452" r="-2844" b="-2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6002349" y="3333954"/>
            <a:ext cx="263934" cy="228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8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Zustandsübergang für ungültige Zustände als guter Stil</a:t>
            </a:r>
            <a:endParaRPr lang="de-DE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case</a:t>
            </a:r>
            <a:r>
              <a:rPr lang="en-US" dirty="0">
                <a:latin typeface="Source Code Pro" panose="020B0509030403020204" pitchFamily="49" charset="0"/>
              </a:rPr>
              <a:t> state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	</a:t>
            </a:r>
            <a:r>
              <a:rPr lang="en-US" dirty="0">
                <a:latin typeface="Calibri" panose="020F0502020204030204" pitchFamily="34" charset="0"/>
              </a:rPr>
              <a:t>[…]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latin typeface="Calibri" panose="020F0502020204030204" pitchFamily="34" charset="0"/>
              </a:rPr>
              <a:t>		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en-US" dirty="0">
                <a:latin typeface="Source Code Pro" panose="020B0509030403020204" pitchFamily="49" charset="0"/>
              </a:rPr>
              <a:t> others =&gt;		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--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sollte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nie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eintreten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case;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if; </a:t>
            </a:r>
            <a:r>
              <a:rPr lang="de-DE" dirty="0">
                <a:latin typeface="Source Code Pro" panose="020B0509030403020204" pitchFamily="49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1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2 -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92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	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	 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uhr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	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is</a:t>
            </a:r>
            <a:endParaRPr lang="de-DE" sz="1800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sz="1800" dirty="0">
              <a:solidFill>
                <a:schemeClr val="tx1">
                  <a:lumMod val="6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FSM : 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process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(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i_clk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begin</a:t>
            </a:r>
            <a:endParaRPr lang="de-DE" sz="18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rising_edge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(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i_clk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)		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then</a:t>
            </a:r>
            <a:endParaRPr lang="de-DE" sz="18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	[sequentieller Code]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end 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if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process</a:t>
            </a:r>
            <a:r>
              <a:rPr lang="de-DE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 FSM;</a:t>
            </a:r>
          </a:p>
          <a:p>
            <a:pPr marL="0" indent="0">
              <a:buNone/>
            </a:pP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de-DE" sz="1800" dirty="0" err="1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mealy</a:t>
            </a:r>
            <a:r>
              <a:rPr lang="de-DE" sz="1800" dirty="0">
                <a:solidFill>
                  <a:schemeClr val="tx1">
                    <a:lumMod val="65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de-DE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0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>
                <a:latin typeface="Calibri" panose="020F0502020204030204" pitchFamily="34" charset="0"/>
              </a:rPr>
              <a:t>Entwerfen Sie eine Funktion OR_REDUCE welche die Elemente eines beliebig langen Eingabe-Vektors vom Typ </a:t>
            </a:r>
            <a:r>
              <a:rPr lang="de-DE" dirty="0" err="1">
                <a:latin typeface="Calibri" panose="020F0502020204030204" pitchFamily="34" charset="0"/>
              </a:rPr>
              <a:t>std_logic_vector</a:t>
            </a:r>
            <a:r>
              <a:rPr lang="de-DE" dirty="0">
                <a:latin typeface="Calibri" panose="020F0502020204030204" pitchFamily="34" charset="0"/>
              </a:rPr>
              <a:t> mittels sukzessivem ODER-Vergleich auf eine 1 </a:t>
            </a:r>
            <a:r>
              <a:rPr lang="de-DE" dirty="0" err="1">
                <a:latin typeface="Calibri" panose="020F0502020204030204" pitchFamily="34" charset="0"/>
              </a:rPr>
              <a:t>bit</a:t>
            </a:r>
            <a:r>
              <a:rPr lang="de-DE" dirty="0">
                <a:latin typeface="Calibri" panose="020F0502020204030204" pitchFamily="34" charset="0"/>
              </a:rPr>
              <a:t> lange Ausgabe vom Typ </a:t>
            </a:r>
            <a:r>
              <a:rPr lang="de-DE" dirty="0" err="1">
                <a:latin typeface="Calibri" panose="020F0502020204030204" pitchFamily="34" charset="0"/>
              </a:rPr>
              <a:t>std_logic</a:t>
            </a:r>
            <a:r>
              <a:rPr lang="de-DE" dirty="0">
                <a:latin typeface="Calibri" panose="020F0502020204030204" pitchFamily="34" charset="0"/>
              </a:rPr>
              <a:t> reduziert.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46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00980"/>
            <a:ext cx="8946541" cy="4195481"/>
          </a:xfrm>
        </p:spPr>
        <p:txBody>
          <a:bodyPr/>
          <a:lstStyle/>
          <a:p>
            <a:r>
              <a:rPr lang="de-DE" dirty="0"/>
              <a:t>Variablen – Signale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Syntax: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Variable: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variable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 err="1">
                <a:latin typeface="Source Code Pro" panose="020B0509030403020204" pitchFamily="49" charset="0"/>
              </a:rPr>
              <a:t>beispiel</a:t>
            </a:r>
            <a:r>
              <a:rPr lang="en-US" sz="1600" dirty="0">
                <a:latin typeface="Source Code Pro" panose="020B0509030403020204" pitchFamily="49" charset="0"/>
              </a:rPr>
              <a:t>	: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600" dirty="0">
                <a:latin typeface="Source Code Pro" panose="020B0509030403020204" pitchFamily="49" charset="0"/>
              </a:rPr>
              <a:t>;</a:t>
            </a: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latin typeface="Calibri" panose="020F0502020204030204" pitchFamily="34" charset="0"/>
              </a:rPr>
              <a:t>|</a:t>
            </a:r>
            <a:r>
              <a:rPr lang="en-US" dirty="0" err="1">
                <a:latin typeface="Calibri" panose="020F0502020204030204" pitchFamily="34" charset="0"/>
              </a:rPr>
              <a:t>Deklaration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Source Code Pro" panose="020B0509030403020204" pitchFamily="49" charset="0"/>
              </a:rPr>
              <a:t>beispiel</a:t>
            </a:r>
            <a:r>
              <a:rPr lang="en-US" sz="1600" dirty="0">
                <a:latin typeface="Source Code Pro" panose="020B0509030403020204" pitchFamily="49" charset="0"/>
              </a:rPr>
              <a:t> := ‘0’;</a:t>
            </a:r>
            <a:r>
              <a:rPr lang="en-US" dirty="0">
                <a:latin typeface="Source Code Pro" panose="020B0509030403020204" pitchFamily="49" charset="0"/>
              </a:rPr>
              <a:t>						</a:t>
            </a:r>
            <a:r>
              <a:rPr lang="en-US" dirty="0">
                <a:latin typeface="Calibri" panose="020F0502020204030204" pitchFamily="34" charset="0"/>
              </a:rPr>
              <a:t>|</a:t>
            </a:r>
            <a:r>
              <a:rPr lang="en-US" dirty="0" err="1">
                <a:latin typeface="Calibri" panose="020F0502020204030204" pitchFamily="34" charset="0"/>
              </a:rPr>
              <a:t>Wertzuweisung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Signal: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signal</a:t>
            </a:r>
            <a:r>
              <a:rPr lang="en-US" sz="1600" dirty="0">
                <a:latin typeface="Source Code Pro" panose="020B0509030403020204" pitchFamily="49" charset="0"/>
              </a:rPr>
              <a:t> 	</a:t>
            </a:r>
            <a:r>
              <a:rPr lang="en-US" sz="1600" dirty="0" err="1">
                <a:latin typeface="Source Code Pro" panose="020B0509030403020204" pitchFamily="49" charset="0"/>
              </a:rPr>
              <a:t>beispiel</a:t>
            </a:r>
            <a:r>
              <a:rPr lang="en-US" sz="1600" dirty="0">
                <a:latin typeface="Source Code Pro" panose="020B0509030403020204" pitchFamily="49" charset="0"/>
              </a:rPr>
              <a:t> 	</a:t>
            </a:r>
            <a:r>
              <a:rPr lang="en-US" sz="1200" dirty="0">
                <a:latin typeface="Source Code Pro" panose="020B0509030403020204" pitchFamily="49" charset="0"/>
              </a:rPr>
              <a:t>: </a:t>
            </a:r>
            <a:r>
              <a:rPr lang="en-US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600" dirty="0">
                <a:latin typeface="Source Code Pro" panose="020B0509030403020204" pitchFamily="49" charset="0"/>
              </a:rPr>
              <a:t>; </a:t>
            </a:r>
            <a:r>
              <a:rPr lang="en-US" dirty="0">
                <a:latin typeface="Source Code Pro" panose="020B0509030403020204" pitchFamily="49" charset="0"/>
              </a:rPr>
              <a:t>		</a:t>
            </a:r>
            <a:r>
              <a:rPr lang="en-US" dirty="0">
                <a:latin typeface="Calibri" panose="020F0502020204030204" pitchFamily="34" charset="0"/>
              </a:rPr>
              <a:t>|</a:t>
            </a:r>
            <a:r>
              <a:rPr lang="en-US" dirty="0" err="1">
                <a:latin typeface="Calibri" panose="020F0502020204030204" pitchFamily="34" charset="0"/>
              </a:rPr>
              <a:t>Deklaration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dirty="0" err="1">
                <a:latin typeface="Source Code Pro" panose="020B0509030403020204" pitchFamily="49" charset="0"/>
              </a:rPr>
              <a:t>beispiel</a:t>
            </a:r>
            <a:r>
              <a:rPr lang="en-US" sz="1600" dirty="0">
                <a:latin typeface="Source Code Pro" panose="020B0509030403020204" pitchFamily="49" charset="0"/>
              </a:rPr>
              <a:t> &lt;= ‘0’;</a:t>
            </a:r>
            <a:r>
              <a:rPr lang="en-US" dirty="0">
                <a:latin typeface="Source Code Pro" panose="020B0509030403020204" pitchFamily="49" charset="0"/>
              </a:rPr>
              <a:t>						</a:t>
            </a:r>
            <a:r>
              <a:rPr lang="en-US" dirty="0">
                <a:latin typeface="Calibri" panose="020F0502020204030204" pitchFamily="34" charset="0"/>
              </a:rPr>
              <a:t>|</a:t>
            </a:r>
            <a:r>
              <a:rPr lang="en-US" dirty="0" err="1">
                <a:latin typeface="Calibri" panose="020F0502020204030204" pitchFamily="34" charset="0"/>
              </a:rPr>
              <a:t>Wertzuweisung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Source Code Pro" panose="020B0509030403020204" pitchFamily="49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2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00980"/>
            <a:ext cx="8946541" cy="4195481"/>
          </a:xfrm>
        </p:spPr>
        <p:txBody>
          <a:bodyPr/>
          <a:lstStyle/>
          <a:p>
            <a:r>
              <a:rPr lang="de-DE" dirty="0"/>
              <a:t>Variablen – Signale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Semantik: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Variable: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latin typeface="Calibri" panose="020F0502020204030204" pitchFamily="34" charset="0"/>
              </a:rPr>
              <a:t>Sequentiell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d.h</a:t>
            </a:r>
            <a:r>
              <a:rPr lang="en-US" dirty="0">
                <a:latin typeface="Calibri" panose="020F0502020204030204" pitchFamily="34" charset="0"/>
              </a:rPr>
              <a:t>. die </a:t>
            </a:r>
            <a:r>
              <a:rPr lang="en-US" dirty="0" err="1">
                <a:latin typeface="Calibri" panose="020F0502020204030204" pitchFamily="34" charset="0"/>
              </a:rPr>
              <a:t>Reihenfolge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im</a:t>
            </a:r>
            <a:r>
              <a:rPr lang="en-US" dirty="0">
                <a:latin typeface="Calibri" panose="020F0502020204030204" pitchFamily="34" charset="0"/>
              </a:rPr>
              <a:t> Code </a:t>
            </a:r>
            <a:r>
              <a:rPr lang="en-US" dirty="0" err="1">
                <a:latin typeface="Calibri" panose="020F0502020204030204" pitchFamily="34" charset="0"/>
              </a:rPr>
              <a:t>ist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wichtig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latin typeface="Calibri" panose="020F0502020204030204" pitchFamily="34" charset="0"/>
              </a:rPr>
              <a:t>Überschreibbar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d.h</a:t>
            </a:r>
            <a:r>
              <a:rPr lang="en-US" dirty="0">
                <a:latin typeface="Calibri" panose="020F0502020204030204" pitchFamily="34" charset="0"/>
              </a:rPr>
              <a:t>. in </a:t>
            </a:r>
            <a:r>
              <a:rPr lang="en-US" dirty="0" err="1">
                <a:latin typeface="Calibri" panose="020F0502020204030204" pitchFamily="34" charset="0"/>
              </a:rPr>
              <a:t>Schleife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nutzbar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Signal: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latin typeface="Calibri" panose="020F0502020204030204" pitchFamily="34" charset="0"/>
              </a:rPr>
              <a:t>Nebenläufig</a:t>
            </a:r>
            <a:r>
              <a:rPr lang="en-US" dirty="0">
                <a:latin typeface="Calibri" panose="020F0502020204030204" pitchFamily="34" charset="0"/>
              </a:rPr>
              <a:t> (Concurrent), </a:t>
            </a:r>
            <a:r>
              <a:rPr lang="en-US" dirty="0" err="1">
                <a:latin typeface="Calibri" panose="020F0502020204030204" pitchFamily="34" charset="0"/>
              </a:rPr>
              <a:t>d.h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Reihenfolge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egal</a:t>
            </a: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>
                <a:latin typeface="Calibri" panose="020F0502020204030204" pitchFamily="34" charset="0"/>
              </a:rPr>
              <a:t>Damit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keine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mehrmaligen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Wertzuweisungen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innerhalb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eines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Abschnitts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Source Code Pro" panose="020B0509030403020204" pitchFamily="49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4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Array-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Multiplizierer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de-DE" sz="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Problem:	lange Laufzeit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hoher Hardwareaufwand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00" y="3004369"/>
            <a:ext cx="6543675" cy="3524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82" y="1275145"/>
            <a:ext cx="3515463" cy="15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558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500980"/>
            <a:ext cx="8946541" cy="4930993"/>
          </a:xfrm>
        </p:spPr>
        <p:txBody>
          <a:bodyPr>
            <a:normAutofit/>
          </a:bodyPr>
          <a:lstStyle/>
          <a:p>
            <a:r>
              <a:rPr lang="de-DE" dirty="0"/>
              <a:t>Funktionen/</a:t>
            </a:r>
            <a:r>
              <a:rPr lang="de-DE" dirty="0" err="1"/>
              <a:t>Procedures</a:t>
            </a:r>
            <a:endParaRPr lang="de-DE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latin typeface="Calibri" panose="020F0502020204030204" pitchFamily="34" charset="0"/>
              </a:rPr>
              <a:t>Lokale Variablen sind nur innerhalb der Funktion/Prozedur gültig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1800" dirty="0">
                <a:latin typeface="Calibri" panose="020F0502020204030204" pitchFamily="34" charset="0"/>
              </a:rPr>
              <a:t>Deklaration innerhalb der Architektur/Entity/Package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18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Funktionen: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</a:rPr>
              <a:t>Unterprogramm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mit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Rückgabewert</a:t>
            </a:r>
            <a:r>
              <a:rPr lang="en-US" sz="1800" dirty="0">
                <a:latin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</a:rPr>
              <a:t>können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auch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rekursiv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aufgerufen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werden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</a:rPr>
              <a:t>Können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innerhalb</a:t>
            </a:r>
            <a:r>
              <a:rPr lang="en-US" sz="1800" dirty="0">
                <a:latin typeface="Calibri" panose="020F0502020204030204" pitchFamily="34" charset="0"/>
              </a:rPr>
              <a:t> von </a:t>
            </a:r>
            <a:r>
              <a:rPr lang="en-US" sz="1800" dirty="0" err="1">
                <a:latin typeface="Calibri" panose="020F0502020204030204" pitchFamily="34" charset="0"/>
              </a:rPr>
              <a:t>Architekturen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aufgerufen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werden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Prozedur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</a:rPr>
              <a:t>Unterprogramm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ohne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Rückgabewert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 err="1">
                <a:latin typeface="Calibri" panose="020F0502020204030204" pitchFamily="34" charset="0"/>
              </a:rPr>
              <a:t>Können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innerhalb</a:t>
            </a:r>
            <a:r>
              <a:rPr lang="en-US" sz="1800" dirty="0">
                <a:latin typeface="Calibri" panose="020F0502020204030204" pitchFamily="34" charset="0"/>
              </a:rPr>
              <a:t> von </a:t>
            </a:r>
            <a:r>
              <a:rPr lang="en-US" sz="1800" dirty="0" err="1">
                <a:latin typeface="Calibri" panose="020F0502020204030204" pitchFamily="34" charset="0"/>
              </a:rPr>
              <a:t>Architekturen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aufgerufen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werden</a:t>
            </a:r>
            <a:endParaRPr lang="en-US" sz="1800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</a:rPr>
              <a:t>In </a:t>
            </a:r>
            <a:r>
              <a:rPr lang="en-US" sz="1800" dirty="0" err="1">
                <a:latin typeface="Calibri" panose="020F0502020204030204" pitchFamily="34" charset="0"/>
              </a:rPr>
              <a:t>Parameterliste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kann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Richtung</a:t>
            </a:r>
            <a:r>
              <a:rPr lang="en-US" sz="1800" dirty="0">
                <a:latin typeface="Calibri" panose="020F0502020204030204" pitchFamily="34" charset="0"/>
              </a:rPr>
              <a:t> des Parameters </a:t>
            </a:r>
            <a:r>
              <a:rPr lang="en-US" sz="1800" dirty="0" err="1">
                <a:latin typeface="Calibri" panose="020F0502020204030204" pitchFamily="34" charset="0"/>
              </a:rPr>
              <a:t>definiert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</a:rPr>
              <a:t>werden</a:t>
            </a:r>
            <a:r>
              <a:rPr lang="en-US" sz="1800" dirty="0">
                <a:latin typeface="Calibri" panose="020F0502020204030204" pitchFamily="34" charset="0"/>
              </a:rPr>
              <a:t> (in/ out/ </a:t>
            </a:r>
            <a:r>
              <a:rPr lang="en-US" sz="1800" dirty="0" err="1">
                <a:latin typeface="Calibri" panose="020F0502020204030204" pitchFamily="34" charset="0"/>
              </a:rPr>
              <a:t>inout</a:t>
            </a:r>
            <a:r>
              <a:rPr lang="en-US" sz="1800" dirty="0">
                <a:latin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>
              <a:latin typeface="Source Code Pro" panose="020B0509030403020204" pitchFamily="49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81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9248247" cy="469762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OR_REDUCE: n-Bit-</a:t>
            </a:r>
            <a:r>
              <a:rPr lang="de-DE" dirty="0" err="1">
                <a:latin typeface="Calibri" panose="020F0502020204030204" pitchFamily="34" charset="0"/>
              </a:rPr>
              <a:t>std_logic_vector</a:t>
            </a:r>
            <a:r>
              <a:rPr lang="de-DE" dirty="0">
                <a:latin typeface="Calibri" panose="020F0502020204030204" pitchFamily="34" charset="0"/>
              </a:rPr>
              <a:t> -&gt; 1-Bit-std_logic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function</a:t>
            </a:r>
            <a:r>
              <a:rPr lang="en-US" sz="1800" dirty="0">
                <a:latin typeface="Source Code Pro" panose="020B0509030403020204" pitchFamily="49" charset="0"/>
              </a:rPr>
              <a:t> OR_REDUCE (</a:t>
            </a:r>
            <a:r>
              <a:rPr lang="en-US" sz="1800" dirty="0" err="1">
                <a:latin typeface="Source Code Pro" panose="020B0509030403020204" pitchFamily="49" charset="0"/>
              </a:rPr>
              <a:t>arg</a:t>
            </a:r>
            <a:r>
              <a:rPr lang="en-US" sz="1800" dirty="0">
                <a:latin typeface="Source Code Pro" panose="020B0509030403020204" pitchFamily="49" charset="0"/>
              </a:rPr>
              <a:t>: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en-US" sz="1800" dirty="0">
                <a:latin typeface="Source Code Pro" panose="020B0509030403020204" pitchFamily="49" charset="0"/>
              </a:rPr>
              <a:t>)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return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	is</a:t>
            </a: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[</a:t>
            </a:r>
            <a:r>
              <a:rPr lang="en-US" sz="1800" dirty="0" err="1">
                <a:latin typeface="Source Code Pro" panose="020B0509030403020204" pitchFamily="49" charset="0"/>
              </a:rPr>
              <a:t>Variablendeklaration</a:t>
            </a:r>
            <a:r>
              <a:rPr lang="en-US" sz="1800" dirty="0">
                <a:latin typeface="Source Code Pro" panose="020B0509030403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	[…]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end;</a:t>
            </a:r>
            <a:endParaRPr lang="de-DE" sz="18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885703" y="2419159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Funktionsname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842055" y="2848330"/>
            <a:ext cx="124109" cy="339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4241001" y="2408156"/>
            <a:ext cx="2153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Eingangsparameter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5515508" y="2839391"/>
            <a:ext cx="124109" cy="339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7924553" y="2746710"/>
            <a:ext cx="0" cy="330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930655" y="2408156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Rückgabewert</a:t>
            </a:r>
          </a:p>
        </p:txBody>
      </p:sp>
    </p:spTree>
    <p:extLst>
      <p:ext uri="{BB962C8B-B14F-4D97-AF65-F5344CB8AC3E}">
        <p14:creationId xmlns:p14="http://schemas.microsoft.com/office/powerpoint/2010/main" val="21454009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697627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OR_REDUCE: n-Bit-</a:t>
            </a:r>
            <a:r>
              <a:rPr lang="de-DE" dirty="0" err="1">
                <a:latin typeface="Calibri" panose="020F0502020204030204" pitchFamily="34" charset="0"/>
              </a:rPr>
              <a:t>std_logic_vector</a:t>
            </a:r>
            <a:r>
              <a:rPr lang="de-DE" dirty="0">
                <a:latin typeface="Calibri" panose="020F0502020204030204" pitchFamily="34" charset="0"/>
              </a:rPr>
              <a:t> -&gt; 1-Bit-std_logic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function OR_REDUCE(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arg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: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) return </a:t>
            </a:r>
            <a:r>
              <a:rPr lang="en-US" sz="18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variable</a:t>
            </a:r>
            <a:r>
              <a:rPr lang="en-US" sz="1800" dirty="0">
                <a:latin typeface="Source Code Pro" panose="020B0509030403020204" pitchFamily="49" charset="0"/>
              </a:rPr>
              <a:t> result	: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800" dirty="0"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	result := ‘0’;</a:t>
            </a: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	[…]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end;</a:t>
            </a:r>
            <a:endParaRPr lang="de-DE" sz="1800" dirty="0">
              <a:solidFill>
                <a:schemeClr val="bg2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078894" y="4192855"/>
            <a:ext cx="2266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Wertzuweisung mit :=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2891200" y="3917379"/>
            <a:ext cx="576650" cy="2023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82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3 -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697627"/>
          </a:xfrm>
        </p:spPr>
        <p:txBody>
          <a:bodyPr>
            <a:norm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OR_REDUCE: n-Bit-</a:t>
            </a:r>
            <a:r>
              <a:rPr lang="de-DE" dirty="0" err="1">
                <a:latin typeface="Calibri" panose="020F0502020204030204" pitchFamily="34" charset="0"/>
              </a:rPr>
              <a:t>std_logic_vector</a:t>
            </a:r>
            <a:r>
              <a:rPr lang="de-DE" dirty="0">
                <a:latin typeface="Calibri" panose="020F0502020204030204" pitchFamily="34" charset="0"/>
              </a:rPr>
              <a:t> -&gt; 1-Bit-std_logic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Function OR_REDUCE (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arg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: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) return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 is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variable result	: 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result := ‘0’;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	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for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 err="1">
                <a:latin typeface="Source Code Pro" panose="020B0509030403020204" pitchFamily="49" charset="0"/>
              </a:rPr>
              <a:t>i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in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 err="1">
                <a:latin typeface="Source Code Pro" panose="020B0509030403020204" pitchFamily="49" charset="0"/>
              </a:rPr>
              <a:t>arg'range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loop</a:t>
            </a:r>
          </a:p>
          <a:p>
            <a:pPr marL="0" indent="0">
              <a:buNone/>
            </a:pPr>
            <a:r>
              <a:rPr lang="en-US" sz="1600" dirty="0">
                <a:latin typeface="Source Code Pro" panose="020B0509030403020204" pitchFamily="49" charset="0"/>
              </a:rPr>
              <a:t>		result := result or </a:t>
            </a:r>
            <a:r>
              <a:rPr lang="en-US" sz="1600" dirty="0" err="1">
                <a:latin typeface="Source Code Pro" panose="020B0509030403020204" pitchFamily="49" charset="0"/>
              </a:rPr>
              <a:t>arg</a:t>
            </a:r>
            <a:r>
              <a:rPr lang="en-US" sz="1600" dirty="0">
                <a:latin typeface="Source Code Pro" panose="020B0509030403020204" pitchFamily="49" charset="0"/>
              </a:rPr>
              <a:t>(</a:t>
            </a:r>
            <a:r>
              <a:rPr lang="en-US" sz="1600" dirty="0" err="1">
                <a:latin typeface="Source Code Pro" panose="020B0509030403020204" pitchFamily="49" charset="0"/>
              </a:rPr>
              <a:t>i</a:t>
            </a:r>
            <a:r>
              <a:rPr lang="en-US" sz="1600" dirty="0">
                <a:latin typeface="Source Code Pro" panose="020B0509030403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latin typeface="Source Code Pro" panose="020B0509030403020204" pitchFamily="49" charset="0"/>
              </a:rPr>
              <a:t>	</a:t>
            </a:r>
            <a:r>
              <a:rPr lang="en-US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end loop;</a:t>
            </a:r>
          </a:p>
          <a:p>
            <a:pPr marL="0" indent="0">
              <a:buNone/>
            </a:pPr>
            <a:r>
              <a:rPr lang="en-US" sz="1600" dirty="0">
                <a:latin typeface="Source Code Pro" panose="020B0509030403020204" pitchFamily="49" charset="0"/>
              </a:rPr>
              <a:t>	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return</a:t>
            </a:r>
            <a:r>
              <a:rPr lang="en-US" sz="1600" dirty="0">
                <a:latin typeface="Source Code Pro" panose="020B0509030403020204" pitchFamily="49" charset="0"/>
              </a:rPr>
              <a:t> result;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end;</a:t>
            </a:r>
            <a:endParaRPr lang="de-DE" sz="1600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047475" y="3353423"/>
            <a:ext cx="260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Länge des Bitvektors arg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3467128" y="3596742"/>
            <a:ext cx="601362" cy="190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123758" y="4276543"/>
            <a:ext cx="3746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Schleifen: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for</a:t>
            </a:r>
            <a:r>
              <a:rPr lang="de-DE" sz="1600" dirty="0"/>
              <a:t> … </a:t>
            </a:r>
            <a:r>
              <a:rPr lang="de-DE" sz="1600" dirty="0" err="1"/>
              <a:t>loop</a:t>
            </a:r>
            <a:r>
              <a:rPr lang="de-DE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while</a:t>
            </a:r>
            <a:r>
              <a:rPr lang="de-DE" sz="1600" dirty="0"/>
              <a:t> ... </a:t>
            </a:r>
            <a:r>
              <a:rPr lang="de-DE" sz="1600" dirty="0" err="1"/>
              <a:t>loop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/>
              <a:t>Achtung: kein sequentieller Code,</a:t>
            </a:r>
          </a:p>
          <a:p>
            <a:r>
              <a:rPr lang="de-DE" sz="1600" dirty="0" err="1"/>
              <a:t>loops</a:t>
            </a:r>
            <a:r>
              <a:rPr lang="de-DE" sz="1600" dirty="0"/>
              <a:t> werden bei der Synthese</a:t>
            </a:r>
          </a:p>
          <a:p>
            <a:r>
              <a:rPr lang="de-DE" sz="1600" dirty="0"/>
              <a:t>entrollt und weiterverarbeitet!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3767809" y="4635230"/>
            <a:ext cx="2551" cy="221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455774" y="4857097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Logisches Oder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4957125" y="4039951"/>
            <a:ext cx="428366" cy="108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438472" y="3834619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i-</a:t>
            </a:r>
            <a:r>
              <a:rPr lang="de-DE" sz="1600" dirty="0" err="1"/>
              <a:t>ter</a:t>
            </a:r>
            <a:r>
              <a:rPr lang="de-DE" sz="1600" dirty="0"/>
              <a:t> Wert des Vektors</a:t>
            </a:r>
          </a:p>
        </p:txBody>
      </p:sp>
    </p:spTree>
    <p:extLst>
      <p:ext uri="{BB962C8B-B14F-4D97-AF65-F5344CB8AC3E}">
        <p14:creationId xmlns:p14="http://schemas.microsoft.com/office/powerpoint/2010/main" val="550642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447800"/>
                <a:ext cx="8946541" cy="419548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de-DE" dirty="0"/>
                  <a:t>Beschreibung</a:t>
                </a:r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>
                    <a:latin typeface="Calibri" panose="020F0502020204030204" pitchFamily="34" charset="0"/>
                  </a:rPr>
                  <a:t>Entwerfen Sie eine ALU (Rechenwerk), die, abhängig von einem Steuersignal </a:t>
                </a:r>
                <a:r>
                  <a:rPr lang="de-DE" dirty="0" err="1">
                    <a:latin typeface="Calibri" panose="020F0502020204030204" pitchFamily="34" charset="0"/>
                  </a:rPr>
                  <a:t>op</a:t>
                </a:r>
                <a:r>
                  <a:rPr lang="de-DE" dirty="0">
                    <a:latin typeface="Calibri" panose="020F0502020204030204" pitchFamily="34" charset="0"/>
                  </a:rPr>
                  <a:t> zwei 8-bit breite Eingangsworte a und b miteinander verarbeitet und auf dem 8-bit breiten Ausgangswort </a:t>
                </a:r>
                <a:r>
                  <a:rPr lang="de-DE" dirty="0" err="1">
                    <a:latin typeface="Calibri" panose="020F0502020204030204" pitchFamily="34" charset="0"/>
                  </a:rPr>
                  <a:t>result</a:t>
                </a:r>
                <a:r>
                  <a:rPr lang="de-DE" dirty="0">
                    <a:latin typeface="Calibri" panose="020F0502020204030204" pitchFamily="34" charset="0"/>
                  </a:rPr>
                  <a:t> ausgibt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</a:rPr>
                  <a:t>result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 + b 		falls op = 00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</a:rPr>
                  <a:t>result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 - b 		falls op = 01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</a:rPr>
                  <a:t>result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 mod b 	falls op = 10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</a:rPr>
                  <a:t>result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a </a:t>
                </a:r>
                <a:r>
                  <a:rPr lang="en-US" dirty="0" err="1">
                    <a:latin typeface="Calibri" panose="020F0502020204030204" pitchFamily="34" charset="0"/>
                  </a:rPr>
                  <a:t>lshift</a:t>
                </a:r>
                <a:r>
                  <a:rPr lang="en-US" dirty="0">
                    <a:latin typeface="Calibri" panose="020F0502020204030204" pitchFamily="34" charset="0"/>
                  </a:rPr>
                  <a:t> b 	falls op = 11</a:t>
                </a:r>
              </a:p>
              <a:p>
                <a:r>
                  <a:rPr lang="de-DE" dirty="0">
                    <a:latin typeface="Calibri" panose="020F0502020204030204" pitchFamily="34" charset="0"/>
                  </a:rPr>
                  <a:t>Verwenden Sie </a:t>
                </a:r>
                <a:r>
                  <a:rPr lang="de-DE" dirty="0" err="1">
                    <a:latin typeface="Calibri" panose="020F0502020204030204" pitchFamily="34" charset="0"/>
                  </a:rPr>
                  <a:t>std_logic_vector</a:t>
                </a:r>
                <a:r>
                  <a:rPr lang="de-DE" dirty="0">
                    <a:latin typeface="Calibri" panose="020F0502020204030204" pitchFamily="34" charset="0"/>
                  </a:rPr>
                  <a:t> für die Schnittstelle und die IEEE-Bibliothek </a:t>
                </a:r>
                <a:r>
                  <a:rPr lang="de-DE" dirty="0" err="1">
                    <a:latin typeface="Calibri" panose="020F0502020204030204" pitchFamily="34" charset="0"/>
                  </a:rPr>
                  <a:t>numeric_std</a:t>
                </a:r>
                <a:r>
                  <a:rPr lang="de-DE" dirty="0">
                    <a:latin typeface="Calibri" panose="020F0502020204030204" pitchFamily="34" charset="0"/>
                  </a:rPr>
                  <a:t> für die Berechnungen.</a:t>
                </a:r>
                <a:endParaRPr lang="de-DE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447800"/>
                <a:ext cx="8946541" cy="4195481"/>
              </a:xfrm>
              <a:blipFill rotWithShape="0">
                <a:blip r:embed="rId2"/>
                <a:stretch>
                  <a:fillRect l="-681" t="-1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17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402121"/>
            <a:ext cx="8946541" cy="5188147"/>
          </a:xfrm>
        </p:spPr>
        <p:txBody>
          <a:bodyPr/>
          <a:lstStyle/>
          <a:p>
            <a:r>
              <a:rPr lang="de-DE" dirty="0"/>
              <a:t>Case/</a:t>
            </a:r>
            <a:r>
              <a:rPr lang="de-DE" dirty="0" err="1"/>
              <a:t>If</a:t>
            </a:r>
            <a:r>
              <a:rPr lang="de-DE" dirty="0"/>
              <a:t>/</a:t>
            </a:r>
            <a:r>
              <a:rPr lang="de-DE" dirty="0" err="1"/>
              <a:t>When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Prioritär, d.h. die Reihenfolge der Auswertung ist durch die Verschachtelung festgelegt (deswegen auch in Hardware teurer, </a:t>
            </a:r>
            <a:r>
              <a:rPr lang="de-DE" dirty="0" err="1">
                <a:latin typeface="Calibri" panose="020F0502020204030204" pitchFamily="34" charset="0"/>
              </a:rPr>
              <a:t>priority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encoding</a:t>
            </a:r>
            <a:r>
              <a:rPr lang="de-DE" dirty="0">
                <a:latin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Syntax:	</a:t>
            </a:r>
            <a:r>
              <a:rPr lang="de-DE" dirty="0" err="1">
                <a:latin typeface="Calibri" panose="020F0502020204030204" pitchFamily="34" charset="0"/>
              </a:rPr>
              <a:t>if</a:t>
            </a:r>
            <a:r>
              <a:rPr lang="de-DE" dirty="0">
                <a:latin typeface="Calibri" panose="020F0502020204030204" pitchFamily="34" charset="0"/>
              </a:rPr>
              <a:t> [</a:t>
            </a:r>
            <a:r>
              <a:rPr lang="de-DE" dirty="0" err="1">
                <a:latin typeface="Calibri" panose="020F0502020204030204" pitchFamily="34" charset="0"/>
              </a:rPr>
              <a:t>Condition</a:t>
            </a:r>
            <a:r>
              <a:rPr lang="de-DE" dirty="0">
                <a:latin typeface="Calibri" panose="020F0502020204030204" pitchFamily="34" charset="0"/>
              </a:rPr>
              <a:t>] </a:t>
            </a:r>
            <a:r>
              <a:rPr lang="de-DE" dirty="0" err="1">
                <a:latin typeface="Calibri" panose="020F0502020204030204" pitchFamily="34" charset="0"/>
              </a:rPr>
              <a:t>then</a:t>
            </a:r>
            <a:r>
              <a:rPr lang="de-DE" dirty="0">
                <a:latin typeface="Calibri" panose="020F0502020204030204" pitchFamily="34" charset="0"/>
              </a:rPr>
              <a:t> … </a:t>
            </a:r>
            <a:r>
              <a:rPr lang="de-DE" dirty="0" err="1">
                <a:latin typeface="Calibri" panose="020F0502020204030204" pitchFamily="34" charset="0"/>
              </a:rPr>
              <a:t>elsif</a:t>
            </a:r>
            <a:r>
              <a:rPr lang="de-DE" dirty="0">
                <a:latin typeface="Calibri" panose="020F0502020204030204" pitchFamily="34" charset="0"/>
              </a:rPr>
              <a:t> … </a:t>
            </a:r>
            <a:r>
              <a:rPr lang="de-DE" dirty="0" err="1">
                <a:latin typeface="Calibri" panose="020F0502020204030204" pitchFamily="34" charset="0"/>
              </a:rPr>
              <a:t>else</a:t>
            </a:r>
            <a:r>
              <a:rPr lang="de-DE" dirty="0">
                <a:latin typeface="Calibri" panose="020F0502020204030204" pitchFamily="34" charset="0"/>
              </a:rPr>
              <a:t> … </a:t>
            </a:r>
            <a:r>
              <a:rPr lang="de-DE" dirty="0" err="1">
                <a:latin typeface="Calibri" panose="020F0502020204030204" pitchFamily="34" charset="0"/>
              </a:rPr>
              <a:t>endif</a:t>
            </a:r>
            <a:r>
              <a:rPr lang="de-DE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Case: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Alle </a:t>
            </a:r>
            <a:r>
              <a:rPr lang="de-DE" dirty="0" err="1">
                <a:latin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</a:rPr>
              <a:t>-Fälle werden gleichzeitig ausgewertet (als Multiplexer </a:t>
            </a:r>
            <a:r>
              <a:rPr lang="de-DE" dirty="0" err="1">
                <a:latin typeface="Calibri" panose="020F0502020204030204" pitchFamily="34" charset="0"/>
              </a:rPr>
              <a:t>inferiert</a:t>
            </a:r>
            <a:r>
              <a:rPr lang="de-DE" dirty="0">
                <a:latin typeface="Calibri" panose="020F0502020204030204" pitchFamily="34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Syntax:	Case [Attribut] </a:t>
            </a:r>
            <a:r>
              <a:rPr lang="de-DE" dirty="0" err="1">
                <a:latin typeface="Calibri" panose="020F0502020204030204" pitchFamily="34" charset="0"/>
              </a:rPr>
              <a:t>is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</a:rPr>
              <a:t> [Cond1] =&gt; … </a:t>
            </a:r>
            <a:r>
              <a:rPr lang="de-DE" dirty="0" err="1">
                <a:latin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</a:rPr>
              <a:t> [Cond2] =&gt; … end </a:t>
            </a:r>
            <a:r>
              <a:rPr lang="de-DE" dirty="0" err="1">
                <a:latin typeface="Calibri" panose="020F0502020204030204" pitchFamily="34" charset="0"/>
              </a:rPr>
              <a:t>case</a:t>
            </a:r>
            <a:r>
              <a:rPr lang="de-DE" dirty="0">
                <a:latin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de-DE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When</a:t>
            </a: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</a:t>
            </a:r>
            <a:endParaRPr lang="de-DE" dirty="0">
              <a:latin typeface="Calibri" panose="020F05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Für Unterscheidung bei einer Signalzuweisung (nicht prioritär)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Syntax:	sig1 &lt;= [Wert1] </a:t>
            </a:r>
            <a:r>
              <a:rPr lang="de-DE" dirty="0" err="1">
                <a:latin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</a:rPr>
              <a:t> [Cond1] </a:t>
            </a:r>
            <a:r>
              <a:rPr lang="de-DE" dirty="0" err="1">
                <a:latin typeface="Calibri" panose="020F0502020204030204" pitchFamily="34" charset="0"/>
              </a:rPr>
              <a:t>else</a:t>
            </a:r>
            <a:r>
              <a:rPr lang="de-DE" dirty="0">
                <a:latin typeface="Calibri" panose="020F0502020204030204" pitchFamily="34" charset="0"/>
              </a:rPr>
              <a:t> [Wert2] </a:t>
            </a:r>
            <a:r>
              <a:rPr lang="de-DE" dirty="0" err="1">
                <a:latin typeface="Calibri" panose="020F0502020204030204" pitchFamily="34" charset="0"/>
              </a:rPr>
              <a:t>when</a:t>
            </a:r>
            <a:r>
              <a:rPr lang="de-DE" dirty="0">
                <a:latin typeface="Calibri" panose="020F0502020204030204" pitchFamily="34" charset="0"/>
              </a:rPr>
              <a:t> [Code2] </a:t>
            </a:r>
            <a:r>
              <a:rPr lang="de-DE" dirty="0" err="1">
                <a:latin typeface="Calibri" panose="020F0502020204030204" pitchFamily="34" charset="0"/>
              </a:rPr>
              <a:t>else</a:t>
            </a:r>
            <a:r>
              <a:rPr lang="de-DE" dirty="0">
                <a:latin typeface="Calibri" panose="020F0502020204030204" pitchFamily="34" charset="0"/>
              </a:rPr>
              <a:t> [Wert3];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91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4195481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Verwenden Sie </a:t>
            </a:r>
            <a:r>
              <a:rPr lang="de-D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std_logic_vector</a:t>
            </a: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für die Schnittstelle und die IEEE-Bibliothek </a:t>
            </a:r>
            <a:r>
              <a:rPr lang="de-D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numeric_std</a:t>
            </a: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 für die Berechnungen.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library</a:t>
            </a:r>
            <a:r>
              <a:rPr lang="en-US" dirty="0">
                <a:latin typeface="Source Code Pro" panose="020B0509030403020204" pitchFamily="49" charset="0"/>
              </a:rPr>
              <a:t> 	</a:t>
            </a:r>
            <a:r>
              <a:rPr lang="en-US" dirty="0" err="1">
                <a:latin typeface="Source Code Pro" panose="020B0509030403020204" pitchFamily="49" charset="0"/>
              </a:rPr>
              <a:t>ieee</a:t>
            </a:r>
            <a:r>
              <a:rPr lang="en-US" dirty="0"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use</a:t>
            </a:r>
            <a:r>
              <a:rPr lang="en-US" dirty="0">
                <a:latin typeface="Source Code Pro" panose="020B0509030403020204" pitchFamily="49" charset="0"/>
              </a:rPr>
              <a:t> 		ieee.std_logic_1164.all;	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--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endParaRPr lang="en-US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use</a:t>
            </a:r>
            <a:r>
              <a:rPr lang="en-US" dirty="0">
                <a:latin typeface="Source Code Pro" panose="020B0509030403020204" pitchFamily="49" charset="0"/>
              </a:rPr>
              <a:t> 		</a:t>
            </a:r>
            <a:r>
              <a:rPr lang="en-US" dirty="0" err="1">
                <a:latin typeface="Source Code Pro" panose="020B0509030403020204" pitchFamily="49" charset="0"/>
              </a:rPr>
              <a:t>ieee.numeric_std.all</a:t>
            </a:r>
            <a:r>
              <a:rPr lang="en-US" dirty="0">
                <a:latin typeface="Source Code Pro" panose="020B0509030403020204" pitchFamily="49" charset="0"/>
              </a:rPr>
              <a:t>;		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--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Arithmetik</a:t>
            </a:r>
            <a:endParaRPr lang="en-US" dirty="0">
              <a:solidFill>
                <a:schemeClr val="tx1">
                  <a:lumMod val="75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5911669" y="3978804"/>
            <a:ext cx="467089" cy="387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754731" y="4559965"/>
            <a:ext cx="4969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Stellen Verknüpfungen und Typen zur Verfügung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446545" y="2596970"/>
            <a:ext cx="293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Zu importierende Bibliothek 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024116" y="2850885"/>
            <a:ext cx="386677" cy="169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309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Entity: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library 	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ieee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use 		ieee.std_logic_1164.all;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use 		</a:t>
            </a:r>
            <a:r>
              <a:rPr lang="en-US" sz="1600" dirty="0" err="1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ieee.numeric_std.all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en-US" sz="16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 err="1">
                <a:latin typeface="Source Code Pro" panose="020B0509030403020204" pitchFamily="49" charset="0"/>
              </a:rPr>
              <a:t>alu</a:t>
            </a:r>
            <a:r>
              <a:rPr lang="en-US" sz="1600" dirty="0">
                <a:latin typeface="Source Code Pro" panose="020B0509030403020204" pitchFamily="49" charset="0"/>
              </a:rPr>
              <a:t> </a:t>
            </a: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port</a:t>
            </a:r>
            <a:r>
              <a:rPr lang="en-US" sz="1600" dirty="0">
                <a:latin typeface="Source Code Pro" panose="020B0509030403020204" pitchFamily="49" charset="0"/>
              </a:rPr>
              <a:t>(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	a, b	:	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in</a:t>
            </a: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std_logic_vetor</a:t>
            </a:r>
            <a:r>
              <a:rPr lang="de-DE" sz="1600" dirty="0">
                <a:latin typeface="Source Code Pro" panose="020B0509030403020204" pitchFamily="49" charset="0"/>
              </a:rPr>
              <a:t>(7 </a:t>
            </a:r>
            <a:r>
              <a:rPr lang="de-DE" sz="1600" dirty="0" err="1">
                <a:latin typeface="Source Code Pro" panose="020B0509030403020204" pitchFamily="49" charset="0"/>
              </a:rPr>
              <a:t>downto</a:t>
            </a:r>
            <a:r>
              <a:rPr lang="de-DE" sz="1600" dirty="0">
                <a:latin typeface="Source Code Pro" panose="020B0509030403020204" pitchFamily="49" charset="0"/>
              </a:rPr>
              <a:t> 0);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latin typeface="Source Code Pro" panose="020B0509030403020204" pitchFamily="49" charset="0"/>
              </a:rPr>
              <a:t>op</a:t>
            </a:r>
            <a:r>
              <a:rPr lang="de-DE" sz="1600" dirty="0">
                <a:latin typeface="Source Code Pro" panose="020B0509030403020204" pitchFamily="49" charset="0"/>
              </a:rPr>
              <a:t>		:	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in</a:t>
            </a: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std_logic_vetor</a:t>
            </a:r>
            <a:r>
              <a:rPr lang="de-DE" sz="1600" dirty="0">
                <a:latin typeface="Source Code Pro" panose="020B0509030403020204" pitchFamily="49" charset="0"/>
              </a:rPr>
              <a:t>(1 </a:t>
            </a:r>
            <a:r>
              <a:rPr lang="de-DE" sz="1600" dirty="0" err="1">
                <a:latin typeface="Source Code Pro" panose="020B0509030403020204" pitchFamily="49" charset="0"/>
              </a:rPr>
              <a:t>downto</a:t>
            </a:r>
            <a:r>
              <a:rPr lang="de-DE" sz="1600" dirty="0">
                <a:latin typeface="Source Code Pro" panose="020B0509030403020204" pitchFamily="49" charset="0"/>
              </a:rPr>
              <a:t> 0);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latin typeface="Source Code Pro" panose="020B0509030403020204" pitchFamily="49" charset="0"/>
              </a:rPr>
              <a:t>result</a:t>
            </a:r>
            <a:r>
              <a:rPr lang="de-DE" sz="1600" dirty="0">
                <a:latin typeface="Source Code Pro" panose="020B0509030403020204" pitchFamily="49" charset="0"/>
              </a:rPr>
              <a:t>	:	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out</a:t>
            </a:r>
            <a:r>
              <a:rPr lang="de-DE" sz="1600" dirty="0">
                <a:latin typeface="Source Code Pro" panose="020B0509030403020204" pitchFamily="49" charset="0"/>
              </a:rPr>
              <a:t>	</a:t>
            </a:r>
            <a:r>
              <a:rPr lang="de-DE" sz="16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std_logic_vetor</a:t>
            </a:r>
            <a:r>
              <a:rPr lang="de-DE" sz="1600" dirty="0">
                <a:latin typeface="Source Code Pro" panose="020B0509030403020204" pitchFamily="49" charset="0"/>
              </a:rPr>
              <a:t>(7 </a:t>
            </a:r>
            <a:r>
              <a:rPr lang="de-DE" sz="1600" dirty="0" err="1">
                <a:latin typeface="Source Code Pro" panose="020B0509030403020204" pitchFamily="49" charset="0"/>
              </a:rPr>
              <a:t>downto</a:t>
            </a:r>
            <a:r>
              <a:rPr lang="de-DE" sz="1600" dirty="0">
                <a:latin typeface="Source Code Pro" panose="020B0509030403020204" pitchFamily="49" charset="0"/>
              </a:rPr>
              <a:t> 0)</a:t>
            </a:r>
          </a:p>
          <a:p>
            <a:pPr marL="0" indent="0">
              <a:buNone/>
            </a:pPr>
            <a:r>
              <a:rPr lang="de-DE" sz="1600" dirty="0">
                <a:latin typeface="Source Code Pro" panose="020B0509030403020204" pitchFamily="49" charset="0"/>
              </a:rPr>
              <a:t>);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</a:t>
            </a:r>
            <a:r>
              <a:rPr lang="de-DE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entity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 </a:t>
            </a:r>
            <a:r>
              <a:rPr lang="en-US" sz="1600" dirty="0" err="1">
                <a:latin typeface="Source Code Pro" panose="020B0509030403020204" pitchFamily="49" charset="0"/>
              </a:rPr>
              <a:t>alu</a:t>
            </a:r>
            <a:r>
              <a:rPr lang="de-DE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7002162" y="2306595"/>
            <a:ext cx="1680519" cy="1219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ALU</a:t>
            </a:r>
          </a:p>
        </p:txBody>
      </p:sp>
      <p:cxnSp>
        <p:nvCxnSpPr>
          <p:cNvPr id="12" name="Gerader Verbinder 11"/>
          <p:cNvCxnSpPr/>
          <p:nvPr/>
        </p:nvCxnSpPr>
        <p:spPr>
          <a:xfrm flipH="1">
            <a:off x="6441989" y="2611395"/>
            <a:ext cx="56017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 flipH="1">
            <a:off x="6441989" y="3258065"/>
            <a:ext cx="56017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/>
        </p:nvCxnSpPr>
        <p:spPr>
          <a:xfrm flipH="1">
            <a:off x="8682681" y="2916195"/>
            <a:ext cx="56017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stCxn id="8" idx="2"/>
          </p:cNvCxnSpPr>
          <p:nvPr/>
        </p:nvCxnSpPr>
        <p:spPr>
          <a:xfrm>
            <a:off x="7842422" y="3525795"/>
            <a:ext cx="0" cy="34598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477523" y="3237146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 (b</a:t>
            </a:r>
            <a:r>
              <a:rPr lang="de-DE" baseline="-25000" dirty="0"/>
              <a:t>0 … </a:t>
            </a:r>
            <a:r>
              <a:rPr lang="de-DE" dirty="0"/>
              <a:t>b</a:t>
            </a:r>
            <a:r>
              <a:rPr lang="de-DE" baseline="-25000" dirty="0"/>
              <a:t>7</a:t>
            </a:r>
            <a:r>
              <a:rPr lang="de-DE" dirty="0"/>
              <a:t>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458287" y="215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 (a</a:t>
            </a:r>
            <a:r>
              <a:rPr lang="de-DE" baseline="-25000" dirty="0"/>
              <a:t>0 … </a:t>
            </a:r>
            <a:r>
              <a:rPr lang="de-DE" dirty="0"/>
              <a:t>a</a:t>
            </a:r>
            <a:r>
              <a:rPr lang="de-DE" baseline="-25000" dirty="0"/>
              <a:t>7</a:t>
            </a:r>
            <a:r>
              <a:rPr lang="de-DE" dirty="0"/>
              <a:t>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578566" y="388002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ctrl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9190710" y="2731529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 (c</a:t>
            </a:r>
            <a:r>
              <a:rPr lang="de-DE" baseline="-25000" dirty="0"/>
              <a:t>0 … </a:t>
            </a:r>
            <a:r>
              <a:rPr lang="de-DE" dirty="0"/>
              <a:t>c</a:t>
            </a:r>
            <a:r>
              <a:rPr lang="de-DE" baseline="-25000" dirty="0"/>
              <a:t>7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315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Architecture</a:t>
            </a:r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architecture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</a:rPr>
              <a:t>rechnen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of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</a:rPr>
              <a:t>alu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signal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</a:rPr>
              <a:t>signed_result</a:t>
            </a:r>
            <a:r>
              <a:rPr lang="en-US" dirty="0">
                <a:latin typeface="Source Code Pro" panose="020B0509030403020204" pitchFamily="49" charset="0"/>
              </a:rPr>
              <a:t> 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en-US" dirty="0">
                <a:latin typeface="Source Code Pro" panose="020B0509030403020204" pitchFamily="49" charset="0"/>
              </a:rPr>
              <a:t>(7 </a:t>
            </a:r>
            <a:r>
              <a:rPr lang="en-US" dirty="0" err="1">
                <a:latin typeface="Source Code Pro" panose="020B0509030403020204" pitchFamily="49" charset="0"/>
              </a:rPr>
              <a:t>downto</a:t>
            </a:r>
            <a:r>
              <a:rPr lang="en-US" dirty="0">
                <a:latin typeface="Source Code Pro" panose="020B0509030403020204" pitchFamily="49" charset="0"/>
              </a:rPr>
              <a:t> 0);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architecture </a:t>
            </a:r>
            <a:r>
              <a:rPr lang="en-US" dirty="0" err="1">
                <a:latin typeface="Source Code Pro" panose="020B0509030403020204" pitchFamily="49" charset="0"/>
              </a:rPr>
              <a:t>rechnen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;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821709" y="1908409"/>
            <a:ext cx="2954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Spezieller Typ aus Bibliothek:</a:t>
            </a:r>
          </a:p>
          <a:p>
            <a:r>
              <a:rPr lang="de-DE" sz="1600" dirty="0"/>
              <a:t>Vorzeichenbehaftet</a:t>
            </a: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7121430" y="2508797"/>
            <a:ext cx="386677" cy="169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828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Architecture: Variante 1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800" dirty="0" err="1">
                <a:latin typeface="Source Code Pro" panose="020B0509030403020204" pitchFamily="49" charset="0"/>
              </a:rPr>
              <a:t>signed_result</a:t>
            </a:r>
            <a:r>
              <a:rPr lang="en-US" sz="1800" dirty="0">
                <a:latin typeface="Source Code Pro" panose="020B0509030403020204" pitchFamily="49" charset="0"/>
              </a:rPr>
              <a:t> </a:t>
            </a:r>
            <a:r>
              <a:rPr lang="da-DK" sz="1800" dirty="0">
                <a:latin typeface="Source Code Pro" panose="020B0509030403020204" pitchFamily="49" charset="0"/>
              </a:rPr>
              <a:t>&lt;=	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(a)	+ 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(b) 	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sz="1800" dirty="0">
                <a:latin typeface="Source Code Pro" panose="020B0509030403020204" pitchFamily="49" charset="0"/>
              </a:rPr>
              <a:t> op = „00“ 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da-DK" sz="1800" dirty="0">
                <a:latin typeface="Source Code Pro" panose="020B0509030403020204" pitchFamily="49" charset="0"/>
              </a:rPr>
              <a:t>					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(a)	- 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(b) 	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sz="1800" dirty="0">
                <a:latin typeface="Source Code Pro" panose="020B0509030403020204" pitchFamily="49" charset="0"/>
              </a:rPr>
              <a:t> op = „01“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else</a:t>
            </a:r>
          </a:p>
          <a:p>
            <a:pPr marL="0" indent="0">
              <a:buNone/>
            </a:pPr>
            <a:r>
              <a:rPr lang="da-DK" sz="1800" dirty="0">
                <a:latin typeface="Source Code Pro" panose="020B0509030403020204" pitchFamily="49" charset="0"/>
              </a:rPr>
              <a:t>					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(a </a:t>
            </a:r>
            <a:r>
              <a:rPr lang="da-DK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and</a:t>
            </a:r>
            <a:r>
              <a:rPr lang="da-DK" sz="1800" dirty="0">
                <a:latin typeface="Source Code Pro" panose="020B0509030403020204" pitchFamily="49" charset="0"/>
              </a:rPr>
              <a:t> 	b) 			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sz="1800" dirty="0">
                <a:latin typeface="Source Code Pro" panose="020B0509030403020204" pitchFamily="49" charset="0"/>
              </a:rPr>
              <a:t> op = „10“ </a:t>
            </a:r>
            <a:r>
              <a:rPr lang="da-DK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else</a:t>
            </a:r>
          </a:p>
          <a:p>
            <a:pPr marL="0" indent="0">
              <a:buNone/>
            </a:pPr>
            <a:r>
              <a:rPr lang="da-DK" sz="1800" dirty="0">
                <a:latin typeface="Source Code Pro" panose="020B0509030403020204" pitchFamily="49" charset="0"/>
              </a:rPr>
              <a:t>					</a:t>
            </a:r>
            <a:r>
              <a:rPr lang="da-DK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sz="1800" dirty="0">
                <a:latin typeface="Source Code Pro" panose="020B0509030403020204" pitchFamily="49" charset="0"/>
              </a:rPr>
              <a:t>(a</a:t>
            </a:r>
            <a:r>
              <a:rPr lang="da-DK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 sll </a:t>
            </a:r>
            <a:r>
              <a:rPr lang="da-DK" sz="1800" dirty="0">
                <a:latin typeface="Source Code Pro" panose="020B0509030403020204" pitchFamily="49" charset="0"/>
              </a:rPr>
              <a:t>	1);</a:t>
            </a:r>
          </a:p>
          <a:p>
            <a:pPr marL="0" indent="0">
              <a:buNone/>
            </a:pPr>
            <a:endParaRPr lang="en-US" sz="1800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Source Code Pro" panose="020B0509030403020204" pitchFamily="49" charset="0"/>
              </a:rPr>
              <a:t>result 	&lt;= </a:t>
            </a:r>
            <a:r>
              <a:rPr lang="en-US" sz="18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en-US" sz="1800" dirty="0">
                <a:latin typeface="Source Code Pro" panose="020B0509030403020204" pitchFamily="49" charset="0"/>
              </a:rPr>
              <a:t>(</a:t>
            </a:r>
            <a:r>
              <a:rPr lang="en-US" sz="1800" dirty="0" err="1">
                <a:latin typeface="Source Code Pro" panose="020B0509030403020204" pitchFamily="49" charset="0"/>
              </a:rPr>
              <a:t>signed_result</a:t>
            </a:r>
            <a:r>
              <a:rPr lang="en-US" sz="1800" dirty="0">
                <a:latin typeface="Source Code Pro" panose="020B05090304030202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architecture;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2474787" y="2097044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Importierten Operanden</a:t>
            </a:r>
          </a:p>
        </p:txBody>
      </p:sp>
      <p:cxnSp>
        <p:nvCxnSpPr>
          <p:cNvPr id="17" name="Gerade Verbindung mit Pfeil 16"/>
          <p:cNvCxnSpPr>
            <a:cxnSpLocks/>
          </p:cNvCxnSpPr>
          <p:nvPr/>
        </p:nvCxnSpPr>
        <p:spPr>
          <a:xfrm>
            <a:off x="4554643" y="2446440"/>
            <a:ext cx="300195" cy="322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566466" y="5307595"/>
            <a:ext cx="4745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Casten</a:t>
            </a:r>
            <a:r>
              <a:rPr lang="de-DE" sz="1600" dirty="0"/>
              <a:t> der vorzeichenbehafteten Ergebnisses</a:t>
            </a:r>
          </a:p>
          <a:p>
            <a:r>
              <a:rPr lang="de-DE" sz="1600" dirty="0"/>
              <a:t>In das vorzeichenlose Format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H="1" flipV="1">
            <a:off x="4282181" y="5184485"/>
            <a:ext cx="272462" cy="123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819188" y="1861665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Fallunterscheidung mit </a:t>
            </a:r>
            <a:r>
              <a:rPr lang="de-DE" sz="1600" dirty="0" err="1"/>
              <a:t>when</a:t>
            </a:r>
            <a:r>
              <a:rPr lang="de-DE" sz="1600" dirty="0"/>
              <a:t> [</a:t>
            </a:r>
            <a:r>
              <a:rPr lang="de-DE" sz="1600" dirty="0" err="1"/>
              <a:t>Cond</a:t>
            </a:r>
            <a:r>
              <a:rPr lang="de-DE" sz="1600" dirty="0"/>
              <a:t>] </a:t>
            </a:r>
            <a:r>
              <a:rPr lang="de-DE" sz="1600" dirty="0" err="1"/>
              <a:t>else</a:t>
            </a:r>
            <a:endParaRPr lang="de-DE" sz="1600" dirty="0"/>
          </a:p>
          <a:p>
            <a:r>
              <a:rPr lang="de-DE" sz="1600" dirty="0"/>
              <a:t>Alternative: </a:t>
            </a:r>
            <a:r>
              <a:rPr lang="de-DE" sz="1600" dirty="0" err="1"/>
              <a:t>if</a:t>
            </a:r>
            <a:r>
              <a:rPr lang="de-DE" sz="1600" dirty="0"/>
              <a:t> (aber länger)</a:t>
            </a:r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7184930" y="2489971"/>
            <a:ext cx="204411" cy="1979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E1B108FB-3880-4596-ADBF-A789825C1D7A}"/>
              </a:ext>
            </a:extLst>
          </p:cNvPr>
          <p:cNvCxnSpPr>
            <a:cxnSpLocks/>
          </p:cNvCxnSpPr>
          <p:nvPr/>
        </p:nvCxnSpPr>
        <p:spPr>
          <a:xfrm flipH="1" flipV="1">
            <a:off x="5855675" y="3441523"/>
            <a:ext cx="833883" cy="949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DC3A9E19-EEB4-4F29-816C-A7B0886686F4}"/>
              </a:ext>
            </a:extLst>
          </p:cNvPr>
          <p:cNvSpPr txBox="1"/>
          <p:nvPr/>
        </p:nvSpPr>
        <p:spPr>
          <a:xfrm>
            <a:off x="6702724" y="4140470"/>
            <a:ext cx="3687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Casten in das vorzeichenbehaftete</a:t>
            </a:r>
          </a:p>
          <a:p>
            <a:r>
              <a:rPr lang="de-DE" sz="1600" dirty="0"/>
              <a:t>Format</a:t>
            </a:r>
          </a:p>
        </p:txBody>
      </p:sp>
    </p:spTree>
    <p:extLst>
      <p:ext uri="{BB962C8B-B14F-4D97-AF65-F5344CB8AC3E}">
        <p14:creationId xmlns:p14="http://schemas.microsoft.com/office/powerpoint/2010/main" val="44832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Sequentieller </a:t>
            </a:r>
            <a:r>
              <a:rPr lang="de-DE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Multiplizierer</a:t>
            </a:r>
            <a:r>
              <a:rPr lang="de-DE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Verringerung </a:t>
            </a:r>
            <a:r>
              <a:rPr lang="de-DE">
                <a:latin typeface="Calibri" panose="020F0502020204030204" pitchFamily="34" charset="0"/>
              </a:rPr>
              <a:t>des Hardwareaufwands.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Umsetzung mit Hilfe eines Schieberegisters: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760" y="2880544"/>
            <a:ext cx="66008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34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4 - VHDL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4293" y="1447800"/>
            <a:ext cx="8946541" cy="518365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Architecture: Variante 2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with</a:t>
            </a:r>
            <a:r>
              <a:rPr lang="en-US" dirty="0">
                <a:latin typeface="Source Code Pro" panose="020B0509030403020204" pitchFamily="49" charset="0"/>
              </a:rPr>
              <a:t> op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select</a:t>
            </a:r>
            <a:r>
              <a:rPr lang="en-US" dirty="0">
                <a:latin typeface="Source Code Pro" panose="020B0509030403020204" pitchFamily="49" charset="0"/>
              </a:rPr>
              <a:t> </a:t>
            </a:r>
            <a:r>
              <a:rPr lang="en-US" dirty="0" err="1">
                <a:latin typeface="Source Code Pro" panose="020B0509030403020204" pitchFamily="49" charset="0"/>
              </a:rPr>
              <a:t>signed_result</a:t>
            </a:r>
            <a:r>
              <a:rPr lang="en-US" dirty="0">
                <a:latin typeface="Source Code Pro" panose="020B0509030403020204" pitchFamily="49" charset="0"/>
              </a:rPr>
              <a:t> &lt;=</a:t>
            </a:r>
          </a:p>
          <a:p>
            <a:pPr marL="0" indent="0">
              <a:buNone/>
            </a:pPr>
            <a:r>
              <a:rPr lang="da-DK" dirty="0">
                <a:latin typeface="Source Code Pro" panose="020B0509030403020204" pitchFamily="49" charset="0"/>
              </a:rPr>
              <a:t>	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(a) + 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(b) 		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dirty="0">
                <a:latin typeface="Source Code Pro" panose="020B0509030403020204" pitchFamily="49" charset="0"/>
              </a:rPr>
              <a:t> „00“,			</a:t>
            </a:r>
          </a:p>
          <a:p>
            <a:pPr marL="0" indent="0">
              <a:buNone/>
            </a:pPr>
            <a:r>
              <a:rPr lang="da-DK" dirty="0">
                <a:latin typeface="Source Code Pro" panose="020B0509030403020204" pitchFamily="49" charset="0"/>
              </a:rPr>
              <a:t>	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(a) – 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(b)		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dirty="0">
                <a:latin typeface="Source Code Pro" panose="020B0509030403020204" pitchFamily="49" charset="0"/>
              </a:rPr>
              <a:t> „01“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,</a:t>
            </a:r>
          </a:p>
          <a:p>
            <a:pPr marL="0" indent="0">
              <a:buNone/>
            </a:pPr>
            <a:r>
              <a:rPr lang="da-DK" dirty="0">
                <a:latin typeface="Source Code Pro" panose="020B0509030403020204" pitchFamily="49" charset="0"/>
              </a:rPr>
              <a:t>	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(a </a:t>
            </a:r>
            <a:r>
              <a:rPr lang="da-DK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and</a:t>
            </a:r>
            <a:r>
              <a:rPr lang="da-DK" dirty="0">
                <a:latin typeface="Source Code Pro" panose="020B0509030403020204" pitchFamily="49" charset="0"/>
              </a:rPr>
              <a:t> 	b) 			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dirty="0">
                <a:latin typeface="Source Code Pro" panose="020B0509030403020204" pitchFamily="49" charset="0"/>
              </a:rPr>
              <a:t> „10“,</a:t>
            </a:r>
            <a:endParaRPr lang="da-DK" dirty="0">
              <a:solidFill>
                <a:schemeClr val="accent3">
                  <a:lumMod val="40000"/>
                  <a:lumOff val="60000"/>
                </a:schemeClr>
              </a:solidFill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da-DK" dirty="0">
                <a:latin typeface="Source Code Pro" panose="020B0509030403020204" pitchFamily="49" charset="0"/>
              </a:rPr>
              <a:t>	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signed</a:t>
            </a:r>
            <a:r>
              <a:rPr lang="da-DK" dirty="0">
                <a:latin typeface="Source Code Pro" panose="020B0509030403020204" pitchFamily="49" charset="0"/>
              </a:rPr>
              <a:t>(a </a:t>
            </a:r>
            <a:r>
              <a:rPr lang="da-DK" dirty="0">
                <a:solidFill>
                  <a:schemeClr val="bg2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sll </a:t>
            </a:r>
            <a:r>
              <a:rPr lang="da-DK" dirty="0">
                <a:latin typeface="Source Code Pro" panose="020B0509030403020204" pitchFamily="49" charset="0"/>
              </a:rPr>
              <a:t>	1)</a:t>
            </a:r>
            <a:r>
              <a:rPr lang="da-DK" dirty="0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				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</a:t>
            </a:r>
            <a:r>
              <a:rPr lang="da-DK" dirty="0">
                <a:latin typeface="Source Code Pro" panose="020B0509030403020204" pitchFamily="49" charset="0"/>
              </a:rPr>
              <a:t> „11“,</a:t>
            </a: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	“00000000”						</a:t>
            </a:r>
            <a:r>
              <a:rPr lang="da-DK" dirty="0">
                <a:solidFill>
                  <a:schemeClr val="accent3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when </a:t>
            </a:r>
            <a:r>
              <a:rPr lang="da-DK" dirty="0">
                <a:latin typeface="Source Code Pro" panose="020B0509030403020204" pitchFamily="49" charset="0"/>
              </a:rPr>
              <a:t>others;</a:t>
            </a:r>
            <a:endParaRPr lang="en-US" dirty="0">
              <a:latin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Source Code Pro" panose="020B0509030403020204" pitchFamily="49" charset="0"/>
              </a:rPr>
              <a:t>result 	&lt;= </a:t>
            </a:r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Source Code Pro" panose="020B0509030403020204" pitchFamily="49" charset="0"/>
              </a:rPr>
              <a:t>std_logic_vector</a:t>
            </a:r>
            <a:r>
              <a:rPr lang="en-US" dirty="0">
                <a:latin typeface="Source Code Pro" panose="020B0509030403020204" pitchFamily="49" charset="0"/>
              </a:rPr>
              <a:t>(</a:t>
            </a:r>
            <a:r>
              <a:rPr lang="en-US" dirty="0" err="1">
                <a:latin typeface="Source Code Pro" panose="020B0509030403020204" pitchFamily="49" charset="0"/>
              </a:rPr>
              <a:t>signed_result</a:t>
            </a:r>
            <a:r>
              <a:rPr lang="en-US" dirty="0">
                <a:latin typeface="Source Code Pro" panose="020B0509030403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Source Code Pro" panose="020B0509030403020204" pitchFamily="49" charset="0"/>
              </a:rPr>
              <a:t>end architecture;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 Universität Erlangen-Nürnberg                      Jan </a:t>
            </a:r>
            <a:r>
              <a:rPr lang="de-DE" dirty="0" err="1"/>
              <a:t>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32A3CD0-C8C1-4751-A71F-1570B0688C75}"/>
              </a:ext>
            </a:extLst>
          </p:cNvPr>
          <p:cNvSpPr txBox="1"/>
          <p:nvPr/>
        </p:nvSpPr>
        <p:spPr>
          <a:xfrm>
            <a:off x="5807666" y="2251852"/>
            <a:ext cx="4221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Fallunterscheidung mit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signal</a:t>
            </a:r>
            <a:r>
              <a:rPr lang="de-DE" sz="1600" dirty="0"/>
              <a:t> </a:t>
            </a:r>
            <a:r>
              <a:rPr lang="de-DE" sz="1600" dirty="0" err="1"/>
              <a:t>select</a:t>
            </a:r>
            <a:endParaRPr lang="de-DE" sz="1600" dirty="0"/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82B97EC-3DF1-4939-80C9-06DBDA117BB9}"/>
              </a:ext>
            </a:extLst>
          </p:cNvPr>
          <p:cNvCxnSpPr>
            <a:cxnSpLocks/>
          </p:cNvCxnSpPr>
          <p:nvPr/>
        </p:nvCxnSpPr>
        <p:spPr>
          <a:xfrm flipV="1">
            <a:off x="5289799" y="2473725"/>
            <a:ext cx="529389" cy="280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3529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war die letzte GTI-Übung </a:t>
            </a:r>
            <a:r>
              <a:rPr lang="de-DE" dirty="0">
                <a:sym typeface="Wingdings" panose="05000000000000000000" pitchFamily="2" charset="2"/>
              </a:rPr>
              <a:t>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Paar letzte Worte:</a:t>
            </a:r>
          </a:p>
          <a:p>
            <a:r>
              <a:rPr lang="de-DE" dirty="0"/>
              <a:t>Verzeihung für die (vielen) Fehler, die ich gemacht habe</a:t>
            </a:r>
          </a:p>
          <a:p>
            <a:r>
              <a:rPr lang="de-DE" dirty="0"/>
              <a:t>Dazu die letzten Worte aus dem Film „</a:t>
            </a:r>
            <a:r>
              <a:rPr lang="de-DE" dirty="0" err="1"/>
              <a:t>Some</a:t>
            </a:r>
            <a:r>
              <a:rPr lang="de-DE" dirty="0"/>
              <a:t> Like </a:t>
            </a:r>
            <a:r>
              <a:rPr lang="de-DE" dirty="0" err="1"/>
              <a:t>It</a:t>
            </a:r>
            <a:r>
              <a:rPr lang="de-DE" dirty="0"/>
              <a:t> Hot“ (1959)</a:t>
            </a:r>
          </a:p>
          <a:p>
            <a:pPr lvl="1"/>
            <a:r>
              <a:rPr lang="de-DE" dirty="0" err="1"/>
              <a:t>Well</a:t>
            </a:r>
            <a:r>
              <a:rPr lang="de-DE" dirty="0"/>
              <a:t>, </a:t>
            </a:r>
            <a:r>
              <a:rPr lang="de-DE" dirty="0" err="1"/>
              <a:t>nobody‘s</a:t>
            </a:r>
            <a:r>
              <a:rPr lang="de-DE" dirty="0"/>
              <a:t> </a:t>
            </a:r>
            <a:r>
              <a:rPr lang="de-DE" dirty="0" err="1"/>
              <a:t>perfect</a:t>
            </a:r>
            <a:endParaRPr lang="de-DE" dirty="0"/>
          </a:p>
          <a:p>
            <a:r>
              <a:rPr lang="de-DE" dirty="0"/>
              <a:t>Falls Fragen bezüglich der Klausur aufkommen sollten:</a:t>
            </a:r>
          </a:p>
          <a:p>
            <a:pPr lvl="1"/>
            <a:r>
              <a:rPr lang="de-DE" dirty="0"/>
              <a:t>E-Mail an:		</a:t>
            </a:r>
            <a:r>
              <a:rPr lang="de-DE" dirty="0">
                <a:hlinkClick r:id="rId2"/>
              </a:rPr>
              <a:t>jspnbg@web.de</a:t>
            </a:r>
            <a:endParaRPr lang="de-DE" dirty="0"/>
          </a:p>
          <a:p>
            <a:pPr lvl="1"/>
            <a:r>
              <a:rPr lang="de-DE" dirty="0"/>
              <a:t>Tolles Kontaktformular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  <a:p>
            <a:r>
              <a:rPr lang="de-DE" dirty="0"/>
              <a:t>Euch noch ein angenehmes, sowie erfolgreiches Reststudium!</a:t>
            </a:r>
          </a:p>
          <a:p>
            <a:r>
              <a:rPr lang="de-DE" dirty="0"/>
              <a:t>Und natürlich (ansonsten wärt ihr ja schwer enttäuscht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r>
              <a:rPr lang="de-DE" dirty="0"/>
              <a:t>) gibt es noch (!) ein tolles Zitat zum Abschluss!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25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letztes Mal: vielen Dank für eure wunderbare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800" dirty="0"/>
              <a:t>„</a:t>
            </a:r>
            <a:r>
              <a:rPr lang="hi-IN" sz="4800" dirty="0"/>
              <a:t>सर</a:t>
            </a:r>
            <a:r>
              <a:rPr lang="de-DE" sz="4800" dirty="0"/>
              <a:t> </a:t>
            </a:r>
            <a:r>
              <a:rPr lang="hi-IN" sz="4800" dirty="0"/>
              <a:t>सलामत, तो पगड़ी हज़ार</a:t>
            </a:r>
            <a:r>
              <a:rPr lang="de-DE" sz="4800" dirty="0"/>
              <a:t>“</a:t>
            </a:r>
          </a:p>
          <a:p>
            <a:pPr marL="0" indent="0">
              <a:buNone/>
            </a:pPr>
            <a:r>
              <a:rPr lang="pt-BR" i="1" dirty="0"/>
              <a:t>Aussprache:	Sar salamat, to pagri hazar.</a:t>
            </a:r>
          </a:p>
          <a:p>
            <a:pPr marL="0" indent="0">
              <a:buNone/>
            </a:pPr>
            <a:endParaRPr lang="pt-BR" i="1" dirty="0"/>
          </a:p>
          <a:p>
            <a:pPr marL="0" indent="0">
              <a:buNone/>
            </a:pPr>
            <a:r>
              <a:rPr lang="pt-BR" i="1" dirty="0"/>
              <a:t>Übersetzung:</a:t>
            </a:r>
          </a:p>
          <a:p>
            <a:pPr marL="0" indent="0">
              <a:buNone/>
            </a:pPr>
            <a:r>
              <a:rPr lang="de-DE" dirty="0"/>
              <a:t>Wenn dein Kopf heil ist, kannst du tausend Turbane haben.</a:t>
            </a:r>
          </a:p>
          <a:p>
            <a:pPr marL="0" indent="0">
              <a:buNone/>
            </a:pPr>
            <a:endParaRPr lang="de-DE" sz="4800" dirty="0"/>
          </a:p>
          <a:p>
            <a:pPr marL="0" indent="0">
              <a:buNone/>
            </a:pPr>
            <a:endParaRPr lang="de-DE" sz="4800" dirty="0"/>
          </a:p>
        </p:txBody>
      </p:sp>
    </p:spTree>
    <p:extLst>
      <p:ext uri="{BB962C8B-B14F-4D97-AF65-F5344CB8AC3E}">
        <p14:creationId xmlns:p14="http://schemas.microsoft.com/office/powerpoint/2010/main" val="40724476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/>
              <a:t>Viel Erfolg in der Klausur!</a:t>
            </a:r>
            <a:br>
              <a:rPr lang="de-DE" sz="4400" dirty="0"/>
            </a:b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97" y="2515980"/>
            <a:ext cx="8947150" cy="279161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Viel Erfolg im weiteren Studium!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46" y="1756533"/>
            <a:ext cx="8248382" cy="463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6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Viel Erfolg im weiteren Leben!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36" y="1287171"/>
            <a:ext cx="8146203" cy="52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38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Und natürlich:</a:t>
            </a:r>
            <a:br>
              <a:rPr lang="de-DE" dirty="0"/>
            </a:br>
            <a:r>
              <a:rPr lang="de-DE" dirty="0"/>
              <a:t>viel Glück und Gesundheit!</a:t>
            </a:r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2" y="2052638"/>
            <a:ext cx="6290571" cy="419576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7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Multiplikation der beiden Binärzahlen a = 0100110 und b = 0101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Sequentielles Multiplizieren: 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Wir addieren das um i </a:t>
            </a:r>
            <a:r>
              <a:rPr lang="de-DE" dirty="0" err="1">
                <a:latin typeface="Calibri" panose="020F0502020204030204" pitchFamily="34" charset="0"/>
              </a:rPr>
              <a:t>geshiftete</a:t>
            </a:r>
            <a:r>
              <a:rPr lang="de-DE" dirty="0">
                <a:latin typeface="Calibri" panose="020F0502020204030204" pitchFamily="34" charset="0"/>
              </a:rPr>
              <a:t> Produkt von A * b</a:t>
            </a:r>
            <a:r>
              <a:rPr lang="de-DE" baseline="-25000" dirty="0">
                <a:latin typeface="Calibri" panose="020F0502020204030204" pitchFamily="34" charset="0"/>
              </a:rPr>
              <a:t>i</a:t>
            </a:r>
            <a:r>
              <a:rPr lang="de-DE" dirty="0">
                <a:latin typeface="Calibri" panose="020F0502020204030204" pitchFamily="34" charset="0"/>
              </a:rPr>
              <a:t> (i = 0, …, |B|-1)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0100110 * 0101 =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1: 			0100110 			* 0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2: 		  + 0100110 		* 1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3: 		   + 0100110 		* 0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4: 			 + 0100110 		* 1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=  0010111110</a:t>
            </a: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3013364" y="5650499"/>
            <a:ext cx="2286000" cy="215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54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>
            <a:noAutofit/>
          </a:bodyPr>
          <a:lstStyle/>
          <a:p>
            <a:r>
              <a:rPr lang="de-DE" dirty="0">
                <a:latin typeface="Calibri" panose="020F0502020204030204" pitchFamily="34" charset="0"/>
              </a:rPr>
              <a:t>Explizite Angabe der einzelnen Schritte (a = 0100110 und b = 0101)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0100110 * 0101 =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0000000		|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						  +0000000		| Add a * b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		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	0000000		|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 0000000																  +0100110		| Add a * b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									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0100110		|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endParaRPr lang="de-D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01001100																  +0000000		| Add a * b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						  01001100		|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Shift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		  10011000																  +0100110		| Add a * b</a:t>
            </a:r>
            <a:r>
              <a:rPr lang="de-DE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								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		  10111110		| Ergebnis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						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45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Beschreibung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r>
              <a:rPr lang="de-DE" dirty="0">
                <a:latin typeface="Calibri" panose="020F0502020204030204" pitchFamily="34" charset="0"/>
              </a:rPr>
              <a:t>Dividieren Sie die Binärzahl a = 011 1101 durch die Binärzahl b = 0110 anhand des </a:t>
            </a:r>
            <a:r>
              <a:rPr lang="de-DE" dirty="0" err="1">
                <a:latin typeface="Calibri" panose="020F0502020204030204" pitchFamily="34" charset="0"/>
              </a:rPr>
              <a:t>NonRestoring</a:t>
            </a:r>
            <a:r>
              <a:rPr lang="de-DE" dirty="0">
                <a:latin typeface="Calibri" panose="020F0502020204030204" pitchFamily="34" charset="0"/>
              </a:rPr>
              <a:t>-Divisionsverfahrens.</a:t>
            </a:r>
          </a:p>
          <a:p>
            <a:r>
              <a:rPr lang="de-DE" dirty="0">
                <a:latin typeface="Calibri" panose="020F0502020204030204" pitchFamily="34" charset="0"/>
              </a:rPr>
              <a:t>Geben Sie die einzelnen Schritte, sowie den Quotienten und den Partialrest explizit an.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Hinweis: 	</a:t>
            </a:r>
            <a:r>
              <a:rPr lang="de-DE" dirty="0">
                <a:latin typeface="Calibri" panose="020F0502020204030204" pitchFamily="34" charset="0"/>
              </a:rPr>
              <a:t>Es gibt mehrere Divisionsverfahren.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1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 1 – Arithmetik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3312" y="1387894"/>
            <a:ext cx="8946541" cy="5140725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Divisionsverfahren: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Allgemeines Prinzip:</a:t>
            </a: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Restoring</a:t>
            </a:r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Division: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Versuchsweise Subtraktion in 										                   jedem Schritt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dirty="0">
                <a:latin typeface="Calibri" panose="020F0502020204030204" pitchFamily="34" charset="0"/>
              </a:rPr>
              <a:t>Rückgängigmachen (</a:t>
            </a:r>
            <a:r>
              <a:rPr lang="de-DE" dirty="0" err="1">
                <a:latin typeface="Calibri" panose="020F0502020204030204" pitchFamily="34" charset="0"/>
              </a:rPr>
              <a:t>Restoring</a:t>
            </a:r>
            <a:r>
              <a:rPr lang="de-DE" dirty="0">
                <a:latin typeface="Calibri" panose="020F0502020204030204" pitchFamily="34" charset="0"/>
              </a:rPr>
              <a:t>), wenn 		                                                                                 ein negativer Rest auftritt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 Universität Erlangen-Nürnberg                      Jan Spieck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59" y="2957344"/>
            <a:ext cx="4643181" cy="33857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49" y="2775485"/>
            <a:ext cx="2601483" cy="15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7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2284</Words>
  <Application>Microsoft Office PowerPoint</Application>
  <PresentationFormat>Breitbild</PresentationFormat>
  <Paragraphs>827</Paragraphs>
  <Slides>56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7" baseType="lpstr">
      <vt:lpstr>Arial</vt:lpstr>
      <vt:lpstr>Calibri</vt:lpstr>
      <vt:lpstr>Cambria Math</vt:lpstr>
      <vt:lpstr>Century Gothic</vt:lpstr>
      <vt:lpstr>Consolas</vt:lpstr>
      <vt:lpstr>Courier New</vt:lpstr>
      <vt:lpstr>Mangal</vt:lpstr>
      <vt:lpstr>Source Code Pro</vt:lpstr>
      <vt:lpstr>Wingdings</vt:lpstr>
      <vt:lpstr>Wingdings 3</vt:lpstr>
      <vt:lpstr>Ion</vt:lpstr>
      <vt:lpstr>GTI – ÜBUNG 13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1 – Arithmetik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2 - VHDL</vt:lpstr>
      <vt:lpstr>Aufgabe 3 - VHDL</vt:lpstr>
      <vt:lpstr>Aufgabe 3 - VHDL</vt:lpstr>
      <vt:lpstr>Aufgabe 3 - VHDL</vt:lpstr>
      <vt:lpstr>Aufgabe 3 - VHDL</vt:lpstr>
      <vt:lpstr>Aufgabe 3 - VHDL</vt:lpstr>
      <vt:lpstr>Aufgabe 3 - VHDL</vt:lpstr>
      <vt:lpstr>Aufgabe 3 - VHDL</vt:lpstr>
      <vt:lpstr>Aufgabe 4 - VHDL</vt:lpstr>
      <vt:lpstr>Aufgabe 4 - VHDL</vt:lpstr>
      <vt:lpstr>Aufgabe 4 - VHDL</vt:lpstr>
      <vt:lpstr>Aufgabe 4 - VHDL</vt:lpstr>
      <vt:lpstr>Aufgabe 4 - VHDL</vt:lpstr>
      <vt:lpstr>Aufgabe 4 - VHDL</vt:lpstr>
      <vt:lpstr>Aufgabe 4 - VHDL</vt:lpstr>
      <vt:lpstr>Das war die letzte GTI-Übung </vt:lpstr>
      <vt:lpstr>Ein letztes Mal: vielen Dank für eure wunderbare Aufmerksamkeit!</vt:lpstr>
      <vt:lpstr>Viel Erfolg in der Klausur! </vt:lpstr>
      <vt:lpstr>Viel Erfolg im weiteren Studium!</vt:lpstr>
      <vt:lpstr>Viel Erfolg im weiteren Leben!</vt:lpstr>
      <vt:lpstr>Und natürlich: viel Glück und Gesundheit!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GTI – ÜBUNG 1</dc:title>
  <dc:creator>an92elam</dc:creator>
  <cp:lastModifiedBy>Jan Spieck</cp:lastModifiedBy>
  <cp:revision>574</cp:revision>
  <dcterms:created xsi:type="dcterms:W3CDTF">2014-10-07T14:19:11Z</dcterms:created>
  <dcterms:modified xsi:type="dcterms:W3CDTF">2018-02-06T17:39:01Z</dcterms:modified>
</cp:coreProperties>
</file>