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2"/>
  </p:notesMasterIdLst>
  <p:sldIdLst>
    <p:sldId id="256" r:id="rId2"/>
    <p:sldId id="257" r:id="rId3"/>
    <p:sldId id="523" r:id="rId4"/>
    <p:sldId id="552" r:id="rId5"/>
    <p:sldId id="553" r:id="rId6"/>
    <p:sldId id="554" r:id="rId7"/>
    <p:sldId id="555" r:id="rId8"/>
    <p:sldId id="556" r:id="rId9"/>
    <p:sldId id="557" r:id="rId10"/>
    <p:sldId id="558" r:id="rId11"/>
    <p:sldId id="592" r:id="rId12"/>
    <p:sldId id="559" r:id="rId13"/>
    <p:sldId id="593" r:id="rId14"/>
    <p:sldId id="594" r:id="rId15"/>
    <p:sldId id="560" r:id="rId16"/>
    <p:sldId id="561" r:id="rId17"/>
    <p:sldId id="562" r:id="rId18"/>
    <p:sldId id="563" r:id="rId19"/>
    <p:sldId id="564" r:id="rId20"/>
    <p:sldId id="565" r:id="rId21"/>
    <p:sldId id="566" r:id="rId22"/>
    <p:sldId id="567" r:id="rId23"/>
    <p:sldId id="570" r:id="rId24"/>
    <p:sldId id="569" r:id="rId25"/>
    <p:sldId id="568" r:id="rId26"/>
    <p:sldId id="571" r:id="rId27"/>
    <p:sldId id="572" r:id="rId28"/>
    <p:sldId id="591" r:id="rId29"/>
    <p:sldId id="606" r:id="rId30"/>
    <p:sldId id="607" r:id="rId31"/>
    <p:sldId id="573" r:id="rId32"/>
    <p:sldId id="575" r:id="rId33"/>
    <p:sldId id="574" r:id="rId34"/>
    <p:sldId id="576" r:id="rId35"/>
    <p:sldId id="577" r:id="rId36"/>
    <p:sldId id="595" r:id="rId37"/>
    <p:sldId id="578" r:id="rId38"/>
    <p:sldId id="579" r:id="rId39"/>
    <p:sldId id="585" r:id="rId40"/>
    <p:sldId id="586" r:id="rId41"/>
    <p:sldId id="587" r:id="rId42"/>
    <p:sldId id="588" r:id="rId43"/>
    <p:sldId id="589" r:id="rId44"/>
    <p:sldId id="580" r:id="rId45"/>
    <p:sldId id="590" r:id="rId46"/>
    <p:sldId id="521" r:id="rId47"/>
    <p:sldId id="581" r:id="rId48"/>
    <p:sldId id="582" r:id="rId49"/>
    <p:sldId id="584" r:id="rId50"/>
    <p:sldId id="596" r:id="rId51"/>
    <p:sldId id="605" r:id="rId52"/>
    <p:sldId id="597" r:id="rId53"/>
    <p:sldId id="598" r:id="rId54"/>
    <p:sldId id="599" r:id="rId55"/>
    <p:sldId id="600" r:id="rId56"/>
    <p:sldId id="601" r:id="rId57"/>
    <p:sldId id="603" r:id="rId58"/>
    <p:sldId id="604" r:id="rId59"/>
    <p:sldId id="583" r:id="rId60"/>
    <p:sldId id="548"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6433" autoAdjust="0"/>
  </p:normalViewPr>
  <p:slideViewPr>
    <p:cSldViewPr snapToGrid="0">
      <p:cViewPr varScale="1">
        <p:scale>
          <a:sx n="114" d="100"/>
          <a:sy n="114" d="100"/>
        </p:scale>
        <p:origin x="414"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8E938B-CB66-47F3-97C0-8ACF93BC66B8}" type="datetimeFigureOut">
              <a:rPr lang="de-DE" smtClean="0"/>
              <a:t>16.01.2018</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7521B7-6CE9-48A5-9510-21D8EFE6DBF0}" type="slidenum">
              <a:rPr lang="de-DE" smtClean="0"/>
              <a:t>‹Nr.›</a:t>
            </a:fld>
            <a:endParaRPr lang="de-DE"/>
          </a:p>
        </p:txBody>
      </p:sp>
    </p:spTree>
    <p:extLst>
      <p:ext uri="{BB962C8B-B14F-4D97-AF65-F5344CB8AC3E}">
        <p14:creationId xmlns:p14="http://schemas.microsoft.com/office/powerpoint/2010/main" val="1311639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1</a:t>
            </a:fld>
            <a:endParaRPr lang="de-DE"/>
          </a:p>
        </p:txBody>
      </p:sp>
    </p:spTree>
    <p:extLst>
      <p:ext uri="{BB962C8B-B14F-4D97-AF65-F5344CB8AC3E}">
        <p14:creationId xmlns:p14="http://schemas.microsoft.com/office/powerpoint/2010/main" val="3353263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10</a:t>
            </a:fld>
            <a:endParaRPr lang="de-DE"/>
          </a:p>
        </p:txBody>
      </p:sp>
    </p:spTree>
    <p:extLst>
      <p:ext uri="{BB962C8B-B14F-4D97-AF65-F5344CB8AC3E}">
        <p14:creationId xmlns:p14="http://schemas.microsoft.com/office/powerpoint/2010/main" val="149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11</a:t>
            </a:fld>
            <a:endParaRPr lang="de-DE"/>
          </a:p>
        </p:txBody>
      </p:sp>
    </p:spTree>
    <p:extLst>
      <p:ext uri="{BB962C8B-B14F-4D97-AF65-F5344CB8AC3E}">
        <p14:creationId xmlns:p14="http://schemas.microsoft.com/office/powerpoint/2010/main" val="1716640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12</a:t>
            </a:fld>
            <a:endParaRPr lang="de-DE"/>
          </a:p>
        </p:txBody>
      </p:sp>
    </p:spTree>
    <p:extLst>
      <p:ext uri="{BB962C8B-B14F-4D97-AF65-F5344CB8AC3E}">
        <p14:creationId xmlns:p14="http://schemas.microsoft.com/office/powerpoint/2010/main" val="600075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13</a:t>
            </a:fld>
            <a:endParaRPr lang="de-DE"/>
          </a:p>
        </p:txBody>
      </p:sp>
    </p:spTree>
    <p:extLst>
      <p:ext uri="{BB962C8B-B14F-4D97-AF65-F5344CB8AC3E}">
        <p14:creationId xmlns:p14="http://schemas.microsoft.com/office/powerpoint/2010/main" val="1831539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14</a:t>
            </a:fld>
            <a:endParaRPr lang="de-DE"/>
          </a:p>
        </p:txBody>
      </p:sp>
    </p:spTree>
    <p:extLst>
      <p:ext uri="{BB962C8B-B14F-4D97-AF65-F5344CB8AC3E}">
        <p14:creationId xmlns:p14="http://schemas.microsoft.com/office/powerpoint/2010/main" val="641237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15</a:t>
            </a:fld>
            <a:endParaRPr lang="de-DE"/>
          </a:p>
        </p:txBody>
      </p:sp>
    </p:spTree>
    <p:extLst>
      <p:ext uri="{BB962C8B-B14F-4D97-AF65-F5344CB8AC3E}">
        <p14:creationId xmlns:p14="http://schemas.microsoft.com/office/powerpoint/2010/main" val="2689188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16</a:t>
            </a:fld>
            <a:endParaRPr lang="de-DE"/>
          </a:p>
        </p:txBody>
      </p:sp>
    </p:spTree>
    <p:extLst>
      <p:ext uri="{BB962C8B-B14F-4D97-AF65-F5344CB8AC3E}">
        <p14:creationId xmlns:p14="http://schemas.microsoft.com/office/powerpoint/2010/main" val="562996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17</a:t>
            </a:fld>
            <a:endParaRPr lang="de-DE"/>
          </a:p>
        </p:txBody>
      </p:sp>
    </p:spTree>
    <p:extLst>
      <p:ext uri="{BB962C8B-B14F-4D97-AF65-F5344CB8AC3E}">
        <p14:creationId xmlns:p14="http://schemas.microsoft.com/office/powerpoint/2010/main" val="1539620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18</a:t>
            </a:fld>
            <a:endParaRPr lang="de-DE"/>
          </a:p>
        </p:txBody>
      </p:sp>
    </p:spTree>
    <p:extLst>
      <p:ext uri="{BB962C8B-B14F-4D97-AF65-F5344CB8AC3E}">
        <p14:creationId xmlns:p14="http://schemas.microsoft.com/office/powerpoint/2010/main" val="373704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19</a:t>
            </a:fld>
            <a:endParaRPr lang="de-DE"/>
          </a:p>
        </p:txBody>
      </p:sp>
    </p:spTree>
    <p:extLst>
      <p:ext uri="{BB962C8B-B14F-4D97-AF65-F5344CB8AC3E}">
        <p14:creationId xmlns:p14="http://schemas.microsoft.com/office/powerpoint/2010/main" val="2007391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2</a:t>
            </a:fld>
            <a:endParaRPr lang="de-DE"/>
          </a:p>
        </p:txBody>
      </p:sp>
    </p:spTree>
    <p:extLst>
      <p:ext uri="{BB962C8B-B14F-4D97-AF65-F5344CB8AC3E}">
        <p14:creationId xmlns:p14="http://schemas.microsoft.com/office/powerpoint/2010/main" val="3694928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20</a:t>
            </a:fld>
            <a:endParaRPr lang="de-DE"/>
          </a:p>
        </p:txBody>
      </p:sp>
    </p:spTree>
    <p:extLst>
      <p:ext uri="{BB962C8B-B14F-4D97-AF65-F5344CB8AC3E}">
        <p14:creationId xmlns:p14="http://schemas.microsoft.com/office/powerpoint/2010/main" val="2430453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21</a:t>
            </a:fld>
            <a:endParaRPr lang="de-DE"/>
          </a:p>
        </p:txBody>
      </p:sp>
    </p:spTree>
    <p:extLst>
      <p:ext uri="{BB962C8B-B14F-4D97-AF65-F5344CB8AC3E}">
        <p14:creationId xmlns:p14="http://schemas.microsoft.com/office/powerpoint/2010/main" val="1229576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22</a:t>
            </a:fld>
            <a:endParaRPr lang="de-DE"/>
          </a:p>
        </p:txBody>
      </p:sp>
    </p:spTree>
    <p:extLst>
      <p:ext uri="{BB962C8B-B14F-4D97-AF65-F5344CB8AC3E}">
        <p14:creationId xmlns:p14="http://schemas.microsoft.com/office/powerpoint/2010/main" val="3665940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23</a:t>
            </a:fld>
            <a:endParaRPr lang="de-DE"/>
          </a:p>
        </p:txBody>
      </p:sp>
    </p:spTree>
    <p:extLst>
      <p:ext uri="{BB962C8B-B14F-4D97-AF65-F5344CB8AC3E}">
        <p14:creationId xmlns:p14="http://schemas.microsoft.com/office/powerpoint/2010/main" val="1958165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24</a:t>
            </a:fld>
            <a:endParaRPr lang="de-DE"/>
          </a:p>
        </p:txBody>
      </p:sp>
    </p:spTree>
    <p:extLst>
      <p:ext uri="{BB962C8B-B14F-4D97-AF65-F5344CB8AC3E}">
        <p14:creationId xmlns:p14="http://schemas.microsoft.com/office/powerpoint/2010/main" val="2280425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25</a:t>
            </a:fld>
            <a:endParaRPr lang="de-DE"/>
          </a:p>
        </p:txBody>
      </p:sp>
    </p:spTree>
    <p:extLst>
      <p:ext uri="{BB962C8B-B14F-4D97-AF65-F5344CB8AC3E}">
        <p14:creationId xmlns:p14="http://schemas.microsoft.com/office/powerpoint/2010/main" val="38305531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26</a:t>
            </a:fld>
            <a:endParaRPr lang="de-DE"/>
          </a:p>
        </p:txBody>
      </p:sp>
    </p:spTree>
    <p:extLst>
      <p:ext uri="{BB962C8B-B14F-4D97-AF65-F5344CB8AC3E}">
        <p14:creationId xmlns:p14="http://schemas.microsoft.com/office/powerpoint/2010/main" val="226260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27</a:t>
            </a:fld>
            <a:endParaRPr lang="de-DE"/>
          </a:p>
        </p:txBody>
      </p:sp>
    </p:spTree>
    <p:extLst>
      <p:ext uri="{BB962C8B-B14F-4D97-AF65-F5344CB8AC3E}">
        <p14:creationId xmlns:p14="http://schemas.microsoft.com/office/powerpoint/2010/main" val="22101109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28</a:t>
            </a:fld>
            <a:endParaRPr lang="de-DE"/>
          </a:p>
        </p:txBody>
      </p:sp>
    </p:spTree>
    <p:extLst>
      <p:ext uri="{BB962C8B-B14F-4D97-AF65-F5344CB8AC3E}">
        <p14:creationId xmlns:p14="http://schemas.microsoft.com/office/powerpoint/2010/main" val="37769979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31</a:t>
            </a:fld>
            <a:endParaRPr lang="de-DE"/>
          </a:p>
        </p:txBody>
      </p:sp>
    </p:spTree>
    <p:extLst>
      <p:ext uri="{BB962C8B-B14F-4D97-AF65-F5344CB8AC3E}">
        <p14:creationId xmlns:p14="http://schemas.microsoft.com/office/powerpoint/2010/main" val="2381880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3</a:t>
            </a:fld>
            <a:endParaRPr lang="de-DE"/>
          </a:p>
        </p:txBody>
      </p:sp>
    </p:spTree>
    <p:extLst>
      <p:ext uri="{BB962C8B-B14F-4D97-AF65-F5344CB8AC3E}">
        <p14:creationId xmlns:p14="http://schemas.microsoft.com/office/powerpoint/2010/main" val="15863055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32</a:t>
            </a:fld>
            <a:endParaRPr lang="de-DE"/>
          </a:p>
        </p:txBody>
      </p:sp>
    </p:spTree>
    <p:extLst>
      <p:ext uri="{BB962C8B-B14F-4D97-AF65-F5344CB8AC3E}">
        <p14:creationId xmlns:p14="http://schemas.microsoft.com/office/powerpoint/2010/main" val="42596181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33</a:t>
            </a:fld>
            <a:endParaRPr lang="de-DE"/>
          </a:p>
        </p:txBody>
      </p:sp>
    </p:spTree>
    <p:extLst>
      <p:ext uri="{BB962C8B-B14F-4D97-AF65-F5344CB8AC3E}">
        <p14:creationId xmlns:p14="http://schemas.microsoft.com/office/powerpoint/2010/main" val="6185187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34</a:t>
            </a:fld>
            <a:endParaRPr lang="de-DE"/>
          </a:p>
        </p:txBody>
      </p:sp>
    </p:spTree>
    <p:extLst>
      <p:ext uri="{BB962C8B-B14F-4D97-AF65-F5344CB8AC3E}">
        <p14:creationId xmlns:p14="http://schemas.microsoft.com/office/powerpoint/2010/main" val="11127537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35</a:t>
            </a:fld>
            <a:endParaRPr lang="de-DE"/>
          </a:p>
        </p:txBody>
      </p:sp>
    </p:spTree>
    <p:extLst>
      <p:ext uri="{BB962C8B-B14F-4D97-AF65-F5344CB8AC3E}">
        <p14:creationId xmlns:p14="http://schemas.microsoft.com/office/powerpoint/2010/main" val="39971627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36</a:t>
            </a:fld>
            <a:endParaRPr lang="de-DE"/>
          </a:p>
        </p:txBody>
      </p:sp>
    </p:spTree>
    <p:extLst>
      <p:ext uri="{BB962C8B-B14F-4D97-AF65-F5344CB8AC3E}">
        <p14:creationId xmlns:p14="http://schemas.microsoft.com/office/powerpoint/2010/main" val="23072785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37</a:t>
            </a:fld>
            <a:endParaRPr lang="de-DE"/>
          </a:p>
        </p:txBody>
      </p:sp>
    </p:spTree>
    <p:extLst>
      <p:ext uri="{BB962C8B-B14F-4D97-AF65-F5344CB8AC3E}">
        <p14:creationId xmlns:p14="http://schemas.microsoft.com/office/powerpoint/2010/main" val="26799891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38</a:t>
            </a:fld>
            <a:endParaRPr lang="de-DE"/>
          </a:p>
        </p:txBody>
      </p:sp>
    </p:spTree>
    <p:extLst>
      <p:ext uri="{BB962C8B-B14F-4D97-AF65-F5344CB8AC3E}">
        <p14:creationId xmlns:p14="http://schemas.microsoft.com/office/powerpoint/2010/main" val="10740126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39</a:t>
            </a:fld>
            <a:endParaRPr lang="de-DE"/>
          </a:p>
        </p:txBody>
      </p:sp>
    </p:spTree>
    <p:extLst>
      <p:ext uri="{BB962C8B-B14F-4D97-AF65-F5344CB8AC3E}">
        <p14:creationId xmlns:p14="http://schemas.microsoft.com/office/powerpoint/2010/main" val="13597717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40</a:t>
            </a:fld>
            <a:endParaRPr lang="de-DE"/>
          </a:p>
        </p:txBody>
      </p:sp>
    </p:spTree>
    <p:extLst>
      <p:ext uri="{BB962C8B-B14F-4D97-AF65-F5344CB8AC3E}">
        <p14:creationId xmlns:p14="http://schemas.microsoft.com/office/powerpoint/2010/main" val="37087290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41</a:t>
            </a:fld>
            <a:endParaRPr lang="de-DE"/>
          </a:p>
        </p:txBody>
      </p:sp>
    </p:spTree>
    <p:extLst>
      <p:ext uri="{BB962C8B-B14F-4D97-AF65-F5344CB8AC3E}">
        <p14:creationId xmlns:p14="http://schemas.microsoft.com/office/powerpoint/2010/main" val="2551136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4</a:t>
            </a:fld>
            <a:endParaRPr lang="de-DE"/>
          </a:p>
        </p:txBody>
      </p:sp>
    </p:spTree>
    <p:extLst>
      <p:ext uri="{BB962C8B-B14F-4D97-AF65-F5344CB8AC3E}">
        <p14:creationId xmlns:p14="http://schemas.microsoft.com/office/powerpoint/2010/main" val="33270066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42</a:t>
            </a:fld>
            <a:endParaRPr lang="de-DE"/>
          </a:p>
        </p:txBody>
      </p:sp>
    </p:spTree>
    <p:extLst>
      <p:ext uri="{BB962C8B-B14F-4D97-AF65-F5344CB8AC3E}">
        <p14:creationId xmlns:p14="http://schemas.microsoft.com/office/powerpoint/2010/main" val="25379958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43</a:t>
            </a:fld>
            <a:endParaRPr lang="de-DE"/>
          </a:p>
        </p:txBody>
      </p:sp>
    </p:spTree>
    <p:extLst>
      <p:ext uri="{BB962C8B-B14F-4D97-AF65-F5344CB8AC3E}">
        <p14:creationId xmlns:p14="http://schemas.microsoft.com/office/powerpoint/2010/main" val="10473419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44</a:t>
            </a:fld>
            <a:endParaRPr lang="de-DE"/>
          </a:p>
        </p:txBody>
      </p:sp>
    </p:spTree>
    <p:extLst>
      <p:ext uri="{BB962C8B-B14F-4D97-AF65-F5344CB8AC3E}">
        <p14:creationId xmlns:p14="http://schemas.microsoft.com/office/powerpoint/2010/main" val="17925374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45</a:t>
            </a:fld>
            <a:endParaRPr lang="de-DE"/>
          </a:p>
        </p:txBody>
      </p:sp>
    </p:spTree>
    <p:extLst>
      <p:ext uri="{BB962C8B-B14F-4D97-AF65-F5344CB8AC3E}">
        <p14:creationId xmlns:p14="http://schemas.microsoft.com/office/powerpoint/2010/main" val="3464648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5</a:t>
            </a:fld>
            <a:endParaRPr lang="de-DE"/>
          </a:p>
        </p:txBody>
      </p:sp>
    </p:spTree>
    <p:extLst>
      <p:ext uri="{BB962C8B-B14F-4D97-AF65-F5344CB8AC3E}">
        <p14:creationId xmlns:p14="http://schemas.microsoft.com/office/powerpoint/2010/main" val="2401838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6</a:t>
            </a:fld>
            <a:endParaRPr lang="de-DE"/>
          </a:p>
        </p:txBody>
      </p:sp>
    </p:spTree>
    <p:extLst>
      <p:ext uri="{BB962C8B-B14F-4D97-AF65-F5344CB8AC3E}">
        <p14:creationId xmlns:p14="http://schemas.microsoft.com/office/powerpoint/2010/main" val="2464470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7</a:t>
            </a:fld>
            <a:endParaRPr lang="de-DE"/>
          </a:p>
        </p:txBody>
      </p:sp>
    </p:spTree>
    <p:extLst>
      <p:ext uri="{BB962C8B-B14F-4D97-AF65-F5344CB8AC3E}">
        <p14:creationId xmlns:p14="http://schemas.microsoft.com/office/powerpoint/2010/main" val="1170772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8</a:t>
            </a:fld>
            <a:endParaRPr lang="de-DE"/>
          </a:p>
        </p:txBody>
      </p:sp>
    </p:spTree>
    <p:extLst>
      <p:ext uri="{BB962C8B-B14F-4D97-AF65-F5344CB8AC3E}">
        <p14:creationId xmlns:p14="http://schemas.microsoft.com/office/powerpoint/2010/main" val="492031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9</a:t>
            </a:fld>
            <a:endParaRPr lang="de-DE"/>
          </a:p>
        </p:txBody>
      </p:sp>
    </p:spTree>
    <p:extLst>
      <p:ext uri="{BB962C8B-B14F-4D97-AF65-F5344CB8AC3E}">
        <p14:creationId xmlns:p14="http://schemas.microsoft.com/office/powerpoint/2010/main" val="3259604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de-DE"/>
              <a:t>Titelmasterformat durch Klicken bearbeiten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DBBF8146-CE03-4D2E-90A5-091F31F50A43}" type="datetime1">
              <a:rPr lang="en-US" smtClean="0"/>
              <a:t>1/16/2018</a:t>
            </a:fld>
            <a:endParaRPr lang="en-US" dirty="0"/>
          </a:p>
        </p:txBody>
      </p:sp>
      <p:sp>
        <p:nvSpPr>
          <p:cNvPr id="5" name="Footer Placeholder 4"/>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328938DE-7610-4B04-9571-FCD363E37FD1}" type="datetime1">
              <a:rPr lang="en-US" smtClean="0"/>
              <a:t>1/16/2018</a:t>
            </a:fld>
            <a:endParaRPr lang="en-US" dirty="0"/>
          </a:p>
        </p:txBody>
      </p:sp>
      <p:sp>
        <p:nvSpPr>
          <p:cNvPr id="6" name="Footer Placeholder 5"/>
          <p:cNvSpPr>
            <a:spLocks noGrp="1"/>
          </p:cNvSpPr>
          <p:nvPr>
            <p:ph type="ftr" sz="quarter" idx="11"/>
          </p:nvPr>
        </p:nvSpPr>
        <p:spPr/>
        <p:txBody>
          <a:bodyPr/>
          <a:lstStyle/>
          <a:p>
            <a:r>
              <a:rPr lang="de-DE"/>
              <a:t>Friedrich-Alexander Universität Erlangen-Nürnberg                      Jan Spieck</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de-DE"/>
              <a:t>Titelmasterformat durch Klicken bearbeiten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4" name="Date Placeholder 3"/>
          <p:cNvSpPr>
            <a:spLocks noGrp="1"/>
          </p:cNvSpPr>
          <p:nvPr>
            <p:ph type="dt" sz="half" idx="10"/>
          </p:nvPr>
        </p:nvSpPr>
        <p:spPr/>
        <p:txBody>
          <a:bodyPr/>
          <a:lstStyle/>
          <a:p>
            <a:fld id="{3C51DA00-78CC-49BA-8192-B26F3DD16809}" type="datetime1">
              <a:rPr lang="en-US" smtClean="0"/>
              <a:t>1/16/2018</a:t>
            </a:fld>
            <a:endParaRPr lang="en-US" dirty="0"/>
          </a:p>
        </p:txBody>
      </p:sp>
      <p:sp>
        <p:nvSpPr>
          <p:cNvPr id="5" name="Footer Placeholder 4"/>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de-DE"/>
              <a:t>Titelmasterformat durch Klicken bearbeiten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de-DE"/>
              <a:t>Textmasterformat bearbeiten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4" name="Date Placeholder 3"/>
          <p:cNvSpPr>
            <a:spLocks noGrp="1"/>
          </p:cNvSpPr>
          <p:nvPr>
            <p:ph type="dt" sz="half" idx="10"/>
          </p:nvPr>
        </p:nvSpPr>
        <p:spPr/>
        <p:txBody>
          <a:bodyPr/>
          <a:lstStyle/>
          <a:p>
            <a:fld id="{62313F5D-9A0D-45E6-AD3A-A4A364817247}" type="datetime1">
              <a:rPr lang="en-US" smtClean="0"/>
              <a:t>1/16/2018</a:t>
            </a:fld>
            <a:endParaRPr lang="en-US" dirty="0"/>
          </a:p>
        </p:txBody>
      </p:sp>
      <p:sp>
        <p:nvSpPr>
          <p:cNvPr id="5" name="Footer Placeholder 4"/>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B8DC95F1-0DF2-4FAF-BBA0-068B37F1D8DB}" type="datetime1">
              <a:rPr lang="en-US" smtClean="0"/>
              <a:t>1/16/2018</a:t>
            </a:fld>
            <a:endParaRPr lang="en-US" dirty="0"/>
          </a:p>
        </p:txBody>
      </p:sp>
      <p:sp>
        <p:nvSpPr>
          <p:cNvPr id="5" name="Footer Placeholder 4"/>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Titelmasterformat durch Klicken bearbeiten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58A3127-3627-4D75-9EF5-38052F96E724}" type="datetime1">
              <a:rPr lang="en-US" smtClean="0"/>
              <a:t>1/16/2018</a:t>
            </a:fld>
            <a:endParaRPr lang="en-US" dirty="0"/>
          </a:p>
        </p:txBody>
      </p:sp>
      <p:sp>
        <p:nvSpPr>
          <p:cNvPr id="4" name="Footer Placeholder 4"/>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Titelmasterformat durch Klicken bearbeiten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34D9016-E361-4C26-81E4-2E442C76CF40}" type="datetime1">
              <a:rPr lang="en-US" smtClean="0"/>
              <a:t>1/16/2018</a:t>
            </a:fld>
            <a:endParaRPr lang="en-US" dirty="0"/>
          </a:p>
        </p:txBody>
      </p:sp>
      <p:sp>
        <p:nvSpPr>
          <p:cNvPr id="4" name="Footer Placeholder 4"/>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nchor="t" anchorCtr="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90AD78C-3F53-4F7C-AABF-66CDF1E3C6FB}" type="datetime1">
              <a:rPr lang="en-US" smtClean="0"/>
              <a:t>1/16/2018</a:t>
            </a:fld>
            <a:endParaRPr lang="en-US" dirty="0"/>
          </a:p>
        </p:txBody>
      </p:sp>
      <p:sp>
        <p:nvSpPr>
          <p:cNvPr id="5" name="Footer Placeholder 4"/>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26A9320-819E-4C5B-9170-207F1245EAB4}" type="datetime1">
              <a:rPr lang="en-US" smtClean="0"/>
              <a:t>1/16/2018</a:t>
            </a:fld>
            <a:endParaRPr lang="en-US" dirty="0"/>
          </a:p>
        </p:txBody>
      </p:sp>
      <p:sp>
        <p:nvSpPr>
          <p:cNvPr id="5" name="Footer Placeholder 4"/>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3"/>
          <p:cNvSpPr>
            <a:spLocks noGrp="1"/>
          </p:cNvSpPr>
          <p:nvPr>
            <p:ph type="dt" sz="half" idx="10"/>
          </p:nvPr>
        </p:nvSpPr>
        <p:spPr/>
        <p:txBody>
          <a:bodyPr/>
          <a:lstStyle/>
          <a:p>
            <a:fld id="{165DAFFF-69FE-497D-82C6-1B5D93420A0A}" type="datetime1">
              <a:rPr lang="en-US" smtClean="0"/>
              <a:t>1/16/2018</a:t>
            </a:fld>
            <a:endParaRPr lang="en-US" dirty="0"/>
          </a:p>
        </p:txBody>
      </p:sp>
      <p:sp>
        <p:nvSpPr>
          <p:cNvPr id="5" name="Footer Placeholder 4"/>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E56F09EB-8EA5-464E-92C4-96E5A6C37948}" type="datetime1">
              <a:rPr lang="en-US" smtClean="0"/>
              <a:t>1/16/2018</a:t>
            </a:fld>
            <a:endParaRPr lang="en-US" dirty="0"/>
          </a:p>
        </p:txBody>
      </p:sp>
      <p:sp>
        <p:nvSpPr>
          <p:cNvPr id="5" name="Footer Placeholder 4"/>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11342E36-5B46-4824-B3AA-16DE75FA5A2E}" type="datetime1">
              <a:rPr lang="en-US" smtClean="0"/>
              <a:t>1/16/2018</a:t>
            </a:fld>
            <a:endParaRPr lang="en-US" dirty="0"/>
          </a:p>
        </p:txBody>
      </p:sp>
      <p:sp>
        <p:nvSpPr>
          <p:cNvPr id="6" name="Footer Placeholder 5"/>
          <p:cNvSpPr>
            <a:spLocks noGrp="1"/>
          </p:cNvSpPr>
          <p:nvPr>
            <p:ph type="ftr" sz="quarter" idx="11"/>
          </p:nvPr>
        </p:nvSpPr>
        <p:spPr/>
        <p:txBody>
          <a:bodyPr/>
          <a:lstStyle/>
          <a:p>
            <a:r>
              <a:rPr lang="de-DE"/>
              <a:t>Friedrich-Alexander Universität Erlangen-Nürnberg                      Jan Spieck</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Titelmasterformat durch Klicken bearbeiten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F56F1ECD-25A9-4E74-A886-8B92CAADEA1E}" type="datetime1">
              <a:rPr lang="en-US" smtClean="0"/>
              <a:t>1/16/2018</a:t>
            </a:fld>
            <a:endParaRPr lang="en-US" dirty="0"/>
          </a:p>
        </p:txBody>
      </p:sp>
      <p:sp>
        <p:nvSpPr>
          <p:cNvPr id="8" name="Footer Placeholder 7"/>
          <p:cNvSpPr>
            <a:spLocks noGrp="1"/>
          </p:cNvSpPr>
          <p:nvPr>
            <p:ph type="ftr" sz="quarter" idx="11"/>
          </p:nvPr>
        </p:nvSpPr>
        <p:spPr/>
        <p:txBody>
          <a:bodyPr/>
          <a:lstStyle/>
          <a:p>
            <a:r>
              <a:rPr lang="de-DE"/>
              <a:t>Friedrich-Alexander Universität Erlangen-Nürnberg                      Jan Spieck</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7" name="Date Placeholder 2"/>
          <p:cNvSpPr>
            <a:spLocks noGrp="1"/>
          </p:cNvSpPr>
          <p:nvPr>
            <p:ph type="dt" sz="half" idx="10"/>
          </p:nvPr>
        </p:nvSpPr>
        <p:spPr/>
        <p:txBody>
          <a:bodyPr/>
          <a:lstStyle/>
          <a:p>
            <a:fld id="{53773B6F-D133-44D1-98C0-5384956B7536}" type="datetime1">
              <a:rPr lang="en-US" smtClean="0"/>
              <a:t>1/16/2018</a:t>
            </a:fld>
            <a:endParaRPr lang="en-US" dirty="0"/>
          </a:p>
        </p:txBody>
      </p:sp>
      <p:sp>
        <p:nvSpPr>
          <p:cNvPr id="5" name="Footer Placeholder 3"/>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91CED0A-922A-4641-BF10-85A4BB769A9E}" type="datetime1">
              <a:rPr lang="en-US" smtClean="0"/>
              <a:t>1/16/2018</a:t>
            </a:fld>
            <a:endParaRPr lang="en-US" dirty="0"/>
          </a:p>
        </p:txBody>
      </p:sp>
      <p:sp>
        <p:nvSpPr>
          <p:cNvPr id="5" name="Footer Placeholder 2"/>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de-DE"/>
              <a:t>Titelmasterformat durch Klicken bearbeiten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7" name="Date Placeholder 4"/>
          <p:cNvSpPr>
            <a:spLocks noGrp="1"/>
          </p:cNvSpPr>
          <p:nvPr>
            <p:ph type="dt" sz="half" idx="10"/>
          </p:nvPr>
        </p:nvSpPr>
        <p:spPr/>
        <p:txBody>
          <a:bodyPr/>
          <a:lstStyle/>
          <a:p>
            <a:fld id="{BA6B4FE1-F81E-441D-96BF-BAAD590C2414}" type="datetime1">
              <a:rPr lang="en-US" smtClean="0"/>
              <a:t>1/16/2018</a:t>
            </a:fld>
            <a:endParaRPr lang="en-US" dirty="0"/>
          </a:p>
        </p:txBody>
      </p:sp>
      <p:sp>
        <p:nvSpPr>
          <p:cNvPr id="5" name="Footer Placeholder 5"/>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32DB6A11-5140-455B-BFDA-6B108E8EF857}" type="datetime1">
              <a:rPr lang="en-US" smtClean="0"/>
              <a:t>1/16/2018</a:t>
            </a:fld>
            <a:endParaRPr lang="en-US" dirty="0"/>
          </a:p>
        </p:txBody>
      </p:sp>
      <p:sp>
        <p:nvSpPr>
          <p:cNvPr id="6" name="Footer Placeholder 5"/>
          <p:cNvSpPr>
            <a:spLocks noGrp="1"/>
          </p:cNvSpPr>
          <p:nvPr>
            <p:ph type="ftr" sz="quarter" idx="11"/>
          </p:nvPr>
        </p:nvSpPr>
        <p:spPr/>
        <p:txBody>
          <a:bodyPr/>
          <a:lstStyle/>
          <a:p>
            <a:r>
              <a:rPr lang="de-DE"/>
              <a:t>Friedrich-Alexander Universität Erlangen-Nürnberg                      Jan Spieck</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de-DE"/>
              <a:t>Titelmasterformat durch Klicken bearbeiten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817FB43-EE47-45D2-B876-771BC433A0AA}" type="datetime1">
              <a:rPr lang="en-US" smtClean="0"/>
              <a:t>1/16/2018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de-DE"/>
              <a:t>Friedrich-Alexander Universität Erlangen-Nürnberg                      Jan Spieck</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0.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GTI – ÜBUNG 12</a:t>
            </a:r>
          </a:p>
        </p:txBody>
      </p:sp>
      <p:sp>
        <p:nvSpPr>
          <p:cNvPr id="3" name="Untertitel 2"/>
          <p:cNvSpPr>
            <a:spLocks noGrp="1"/>
          </p:cNvSpPr>
          <p:nvPr>
            <p:ph type="subTitle" idx="1"/>
          </p:nvPr>
        </p:nvSpPr>
        <p:spPr/>
        <p:txBody>
          <a:bodyPr/>
          <a:lstStyle/>
          <a:p>
            <a:r>
              <a:rPr lang="de-DE" dirty="0"/>
              <a:t>Komparator und </a:t>
            </a:r>
            <a:r>
              <a:rPr lang="de-DE" dirty="0" err="1"/>
              <a:t>addierer</a:t>
            </a:r>
            <a:endParaRPr lang="de-DE" dirty="0"/>
          </a:p>
          <a:p>
            <a:endParaRPr lang="de-DE" dirty="0"/>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1</a:t>
            </a:fld>
            <a:endParaRPr lang="en-US" dirty="0"/>
          </a:p>
        </p:txBody>
      </p:sp>
    </p:spTree>
    <p:extLst>
      <p:ext uri="{BB962C8B-B14F-4D97-AF65-F5344CB8AC3E}">
        <p14:creationId xmlns:p14="http://schemas.microsoft.com/office/powerpoint/2010/main" val="2713839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Komparator</a:t>
            </a:r>
          </a:p>
        </p:txBody>
      </p:sp>
      <p:sp>
        <p:nvSpPr>
          <p:cNvPr id="3" name="Inhaltsplatzhalter 2"/>
          <p:cNvSpPr>
            <a:spLocks noGrp="1"/>
          </p:cNvSpPr>
          <p:nvPr>
            <p:ph idx="1"/>
          </p:nvPr>
        </p:nvSpPr>
        <p:spPr>
          <a:xfrm>
            <a:off x="1103312" y="1387894"/>
            <a:ext cx="8946541" cy="5140725"/>
          </a:xfrm>
        </p:spPr>
        <p:txBody>
          <a:bodyPr/>
          <a:lstStyle/>
          <a:p>
            <a:pPr marL="0" indent="0">
              <a:buNone/>
            </a:pPr>
            <a:r>
              <a:rPr lang="de-DE" dirty="0">
                <a:solidFill>
                  <a:schemeClr val="accent2">
                    <a:lumMod val="40000"/>
                    <a:lumOff val="60000"/>
                  </a:schemeClr>
                </a:solidFill>
                <a:latin typeface="Calibri" panose="020F0502020204030204" pitchFamily="34" charset="0"/>
              </a:rPr>
              <a:t>Blackbox des 2-Bit-Komparators:</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solidFill>
                <a:schemeClr val="accent2">
                  <a:lumMod val="40000"/>
                  <a:lumOff val="60000"/>
                </a:schemeClr>
              </a:solidFill>
              <a:latin typeface="Calibri" panose="020F0502020204030204" pitchFamily="34" charset="0"/>
            </a:endParaRPr>
          </a:p>
          <a:p>
            <a:pPr marL="0" indent="0">
              <a:buNone/>
            </a:pPr>
            <a:endParaRPr lang="de-DE" dirty="0">
              <a:solidFill>
                <a:schemeClr val="accent2">
                  <a:lumMod val="40000"/>
                  <a:lumOff val="60000"/>
                </a:schemeClr>
              </a:solidFill>
              <a:latin typeface="Calibri" panose="020F0502020204030204" pitchFamily="34" charset="0"/>
            </a:endParaRPr>
          </a:p>
          <a:p>
            <a:pPr marL="0" indent="0">
              <a:buNone/>
            </a:pPr>
            <a:r>
              <a:rPr lang="de-DE" dirty="0">
                <a:solidFill>
                  <a:schemeClr val="accent2">
                    <a:lumMod val="40000"/>
                    <a:lumOff val="60000"/>
                  </a:schemeClr>
                </a:solidFill>
                <a:latin typeface="Calibri" panose="020F0502020204030204" pitchFamily="34" charset="0"/>
              </a:rPr>
              <a:t>Verhalten bei einer Vierbitzahl:</a:t>
            </a:r>
          </a:p>
          <a:p>
            <a:pPr marL="0" indent="0">
              <a:buNone/>
            </a:pPr>
            <a:r>
              <a:rPr lang="de-DE" dirty="0">
                <a:latin typeface="Calibri" panose="020F0502020204030204" pitchFamily="34" charset="0"/>
              </a:rPr>
              <a:t>A = a</a:t>
            </a:r>
            <a:r>
              <a:rPr lang="de-DE" baseline="-25000" dirty="0">
                <a:latin typeface="Calibri" panose="020F0502020204030204" pitchFamily="34" charset="0"/>
              </a:rPr>
              <a:t>3</a:t>
            </a:r>
            <a:r>
              <a:rPr lang="de-DE" dirty="0">
                <a:latin typeface="Calibri" panose="020F0502020204030204" pitchFamily="34" charset="0"/>
              </a:rPr>
              <a:t> ... a</a:t>
            </a:r>
            <a:r>
              <a:rPr lang="de-DE" baseline="-25000" dirty="0">
                <a:latin typeface="Calibri" panose="020F0502020204030204" pitchFamily="34" charset="0"/>
              </a:rPr>
              <a:t>0</a:t>
            </a:r>
            <a:r>
              <a:rPr lang="de-DE" dirty="0">
                <a:latin typeface="Calibri" panose="020F0502020204030204" pitchFamily="34" charset="0"/>
              </a:rPr>
              <a:t> und B = b</a:t>
            </a:r>
            <a:r>
              <a:rPr lang="de-DE" baseline="-25000" dirty="0">
                <a:latin typeface="Calibri" panose="020F0502020204030204" pitchFamily="34" charset="0"/>
              </a:rPr>
              <a:t>3</a:t>
            </a:r>
            <a:r>
              <a:rPr lang="de-DE" dirty="0">
                <a:latin typeface="Calibri" panose="020F0502020204030204" pitchFamily="34" charset="0"/>
              </a:rPr>
              <a:t> ... b</a:t>
            </a:r>
            <a:r>
              <a:rPr lang="de-DE" baseline="-25000" dirty="0">
                <a:latin typeface="Calibri" panose="020F0502020204030204" pitchFamily="34" charset="0"/>
              </a:rPr>
              <a:t>0 </a:t>
            </a:r>
          </a:p>
          <a:p>
            <a:pPr marL="0" indent="0">
              <a:buNone/>
            </a:pPr>
            <a:r>
              <a:rPr lang="de-DE" dirty="0">
                <a:latin typeface="Calibri" panose="020F0502020204030204" pitchFamily="34" charset="0"/>
              </a:rPr>
              <a:t>Wir benutzen zwei 2-Bit-Komparatoren (a</a:t>
            </a:r>
            <a:r>
              <a:rPr lang="de-DE" baseline="-25000" dirty="0">
                <a:latin typeface="Calibri" panose="020F0502020204030204" pitchFamily="34" charset="0"/>
              </a:rPr>
              <a:t>32</a:t>
            </a:r>
            <a:r>
              <a:rPr lang="de-DE" dirty="0">
                <a:latin typeface="Calibri" panose="020F0502020204030204" pitchFamily="34" charset="0"/>
              </a:rPr>
              <a:t>, b</a:t>
            </a:r>
            <a:r>
              <a:rPr lang="de-DE" baseline="-25000" dirty="0">
                <a:latin typeface="Calibri" panose="020F0502020204030204" pitchFamily="34" charset="0"/>
              </a:rPr>
              <a:t>32</a:t>
            </a:r>
            <a:r>
              <a:rPr lang="de-DE" dirty="0">
                <a:latin typeface="Calibri" panose="020F0502020204030204" pitchFamily="34" charset="0"/>
              </a:rPr>
              <a:t>) und (a</a:t>
            </a:r>
            <a:r>
              <a:rPr lang="de-DE" baseline="-25000" dirty="0">
                <a:latin typeface="Calibri" panose="020F0502020204030204" pitchFamily="34" charset="0"/>
              </a:rPr>
              <a:t>10</a:t>
            </a:r>
            <a:r>
              <a:rPr lang="de-DE" dirty="0">
                <a:latin typeface="Calibri" panose="020F0502020204030204" pitchFamily="34" charset="0"/>
              </a:rPr>
              <a:t>, b</a:t>
            </a:r>
            <a:r>
              <a:rPr lang="de-DE" baseline="-25000" dirty="0">
                <a:latin typeface="Calibri" panose="020F0502020204030204" pitchFamily="34" charset="0"/>
              </a:rPr>
              <a:t>10</a:t>
            </a:r>
            <a:r>
              <a:rPr lang="de-DE" dirty="0">
                <a:latin typeface="Calibri" panose="020F0502020204030204" pitchFamily="34" charset="0"/>
              </a:rPr>
              <a:t>), da auch hier von links nach rechts verglichen werden muss. Somit gleicht die Auswertung der des 1-Bit-Komparators.</a:t>
            </a: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10</a:t>
            </a:fld>
            <a:endParaRPr lang="en-US" dirty="0"/>
          </a:p>
        </p:txBody>
      </p:sp>
      <p:sp>
        <p:nvSpPr>
          <p:cNvPr id="4" name="Rechteck 3"/>
          <p:cNvSpPr/>
          <p:nvPr/>
        </p:nvSpPr>
        <p:spPr>
          <a:xfrm>
            <a:off x="2418735" y="2045110"/>
            <a:ext cx="707923" cy="232041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8" name="Gerader Verbinder 7"/>
          <p:cNvCxnSpPr/>
          <p:nvPr/>
        </p:nvCxnSpPr>
        <p:spPr>
          <a:xfrm flipH="1">
            <a:off x="2074606" y="2261419"/>
            <a:ext cx="34412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 name="Gerader Verbinder 8"/>
          <p:cNvCxnSpPr/>
          <p:nvPr/>
        </p:nvCxnSpPr>
        <p:spPr>
          <a:xfrm flipH="1">
            <a:off x="2074606" y="2964425"/>
            <a:ext cx="34412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0" name="Gerader Verbinder 9"/>
          <p:cNvCxnSpPr/>
          <p:nvPr/>
        </p:nvCxnSpPr>
        <p:spPr>
          <a:xfrm flipH="1">
            <a:off x="3113809" y="2869292"/>
            <a:ext cx="34412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1" name="Gerader Verbinder 10"/>
          <p:cNvCxnSpPr/>
          <p:nvPr/>
        </p:nvCxnSpPr>
        <p:spPr>
          <a:xfrm flipH="1">
            <a:off x="3113809" y="3244195"/>
            <a:ext cx="34412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2" name="Gerader Verbinder 11"/>
          <p:cNvCxnSpPr/>
          <p:nvPr/>
        </p:nvCxnSpPr>
        <p:spPr>
          <a:xfrm flipH="1">
            <a:off x="3140469" y="3539611"/>
            <a:ext cx="344129" cy="0"/>
          </a:xfrm>
          <a:prstGeom prst="line">
            <a:avLst/>
          </a:prstGeom>
        </p:spPr>
        <p:style>
          <a:lnRef idx="1">
            <a:schemeClr val="accent3"/>
          </a:lnRef>
          <a:fillRef idx="0">
            <a:schemeClr val="accent3"/>
          </a:fillRef>
          <a:effectRef idx="0">
            <a:schemeClr val="accent3"/>
          </a:effectRef>
          <a:fontRef idx="minor">
            <a:schemeClr val="tx1"/>
          </a:fontRef>
        </p:style>
      </p:cxnSp>
      <p:sp>
        <p:nvSpPr>
          <p:cNvPr id="17" name="Textfeld 16"/>
          <p:cNvSpPr txBox="1"/>
          <p:nvPr/>
        </p:nvSpPr>
        <p:spPr>
          <a:xfrm>
            <a:off x="2413045" y="2091434"/>
            <a:ext cx="324128" cy="369332"/>
          </a:xfrm>
          <a:prstGeom prst="rect">
            <a:avLst/>
          </a:prstGeom>
          <a:noFill/>
        </p:spPr>
        <p:txBody>
          <a:bodyPr wrap="none" rtlCol="0">
            <a:spAutoFit/>
          </a:bodyPr>
          <a:lstStyle/>
          <a:p>
            <a:r>
              <a:rPr lang="de-DE" dirty="0"/>
              <a:t>&gt;</a:t>
            </a:r>
          </a:p>
        </p:txBody>
      </p:sp>
      <p:sp>
        <p:nvSpPr>
          <p:cNvPr id="18" name="Textfeld 17"/>
          <p:cNvSpPr txBox="1"/>
          <p:nvPr/>
        </p:nvSpPr>
        <p:spPr>
          <a:xfrm>
            <a:off x="2426375" y="2450800"/>
            <a:ext cx="324128" cy="369332"/>
          </a:xfrm>
          <a:prstGeom prst="rect">
            <a:avLst/>
          </a:prstGeom>
          <a:noFill/>
        </p:spPr>
        <p:txBody>
          <a:bodyPr wrap="none" rtlCol="0">
            <a:spAutoFit/>
          </a:bodyPr>
          <a:lstStyle/>
          <a:p>
            <a:r>
              <a:rPr lang="de-DE" dirty="0"/>
              <a:t>&lt;</a:t>
            </a:r>
          </a:p>
        </p:txBody>
      </p:sp>
      <p:sp>
        <p:nvSpPr>
          <p:cNvPr id="19" name="Textfeld 18"/>
          <p:cNvSpPr txBox="1"/>
          <p:nvPr/>
        </p:nvSpPr>
        <p:spPr>
          <a:xfrm>
            <a:off x="2439705" y="2788424"/>
            <a:ext cx="324128" cy="369332"/>
          </a:xfrm>
          <a:prstGeom prst="rect">
            <a:avLst/>
          </a:prstGeom>
          <a:noFill/>
        </p:spPr>
        <p:txBody>
          <a:bodyPr wrap="none" rtlCol="0">
            <a:spAutoFit/>
          </a:bodyPr>
          <a:lstStyle/>
          <a:p>
            <a:r>
              <a:rPr lang="de-DE" dirty="0"/>
              <a:t>=</a:t>
            </a:r>
          </a:p>
        </p:txBody>
      </p:sp>
      <p:sp>
        <p:nvSpPr>
          <p:cNvPr id="20" name="Textfeld 19"/>
          <p:cNvSpPr txBox="1"/>
          <p:nvPr/>
        </p:nvSpPr>
        <p:spPr>
          <a:xfrm>
            <a:off x="3473260" y="2665136"/>
            <a:ext cx="766557" cy="369332"/>
          </a:xfrm>
          <a:prstGeom prst="rect">
            <a:avLst/>
          </a:prstGeom>
          <a:noFill/>
        </p:spPr>
        <p:txBody>
          <a:bodyPr wrap="none" rtlCol="0">
            <a:spAutoFit/>
          </a:bodyPr>
          <a:lstStyle/>
          <a:p>
            <a:r>
              <a:rPr lang="de-DE" dirty="0"/>
              <a:t>a &gt; b</a:t>
            </a:r>
          </a:p>
        </p:txBody>
      </p:sp>
      <p:sp>
        <p:nvSpPr>
          <p:cNvPr id="21" name="Textfeld 20"/>
          <p:cNvSpPr txBox="1"/>
          <p:nvPr/>
        </p:nvSpPr>
        <p:spPr>
          <a:xfrm>
            <a:off x="3449817" y="3014803"/>
            <a:ext cx="766557" cy="369332"/>
          </a:xfrm>
          <a:prstGeom prst="rect">
            <a:avLst/>
          </a:prstGeom>
          <a:noFill/>
        </p:spPr>
        <p:txBody>
          <a:bodyPr wrap="none" rtlCol="0">
            <a:spAutoFit/>
          </a:bodyPr>
          <a:lstStyle/>
          <a:p>
            <a:r>
              <a:rPr lang="de-DE" dirty="0"/>
              <a:t>a &lt; b</a:t>
            </a:r>
          </a:p>
        </p:txBody>
      </p:sp>
      <p:sp>
        <p:nvSpPr>
          <p:cNvPr id="22" name="Textfeld 21"/>
          <p:cNvSpPr txBox="1"/>
          <p:nvPr/>
        </p:nvSpPr>
        <p:spPr>
          <a:xfrm>
            <a:off x="3463147" y="3323924"/>
            <a:ext cx="766557" cy="369332"/>
          </a:xfrm>
          <a:prstGeom prst="rect">
            <a:avLst/>
          </a:prstGeom>
          <a:noFill/>
        </p:spPr>
        <p:txBody>
          <a:bodyPr wrap="none" rtlCol="0">
            <a:spAutoFit/>
          </a:bodyPr>
          <a:lstStyle/>
          <a:p>
            <a:r>
              <a:rPr lang="de-DE" dirty="0"/>
              <a:t>a = b</a:t>
            </a:r>
          </a:p>
        </p:txBody>
      </p:sp>
      <p:sp>
        <p:nvSpPr>
          <p:cNvPr id="23" name="Textfeld 22"/>
          <p:cNvSpPr txBox="1"/>
          <p:nvPr/>
        </p:nvSpPr>
        <p:spPr>
          <a:xfrm>
            <a:off x="2439705" y="3288440"/>
            <a:ext cx="324128" cy="369332"/>
          </a:xfrm>
          <a:prstGeom prst="rect">
            <a:avLst/>
          </a:prstGeom>
          <a:noFill/>
        </p:spPr>
        <p:txBody>
          <a:bodyPr wrap="none" rtlCol="0">
            <a:spAutoFit/>
          </a:bodyPr>
          <a:lstStyle/>
          <a:p>
            <a:r>
              <a:rPr lang="de-DE" dirty="0"/>
              <a:t>&gt;</a:t>
            </a:r>
          </a:p>
        </p:txBody>
      </p:sp>
      <p:sp>
        <p:nvSpPr>
          <p:cNvPr id="24" name="Textfeld 23"/>
          <p:cNvSpPr txBox="1"/>
          <p:nvPr/>
        </p:nvSpPr>
        <p:spPr>
          <a:xfrm>
            <a:off x="2453035" y="3647806"/>
            <a:ext cx="324128" cy="369332"/>
          </a:xfrm>
          <a:prstGeom prst="rect">
            <a:avLst/>
          </a:prstGeom>
          <a:noFill/>
        </p:spPr>
        <p:txBody>
          <a:bodyPr wrap="none" rtlCol="0">
            <a:spAutoFit/>
          </a:bodyPr>
          <a:lstStyle/>
          <a:p>
            <a:r>
              <a:rPr lang="de-DE" dirty="0"/>
              <a:t>&lt;</a:t>
            </a:r>
          </a:p>
        </p:txBody>
      </p:sp>
      <p:sp>
        <p:nvSpPr>
          <p:cNvPr id="25" name="Textfeld 24"/>
          <p:cNvSpPr txBox="1"/>
          <p:nvPr/>
        </p:nvSpPr>
        <p:spPr>
          <a:xfrm>
            <a:off x="2466365" y="3985430"/>
            <a:ext cx="324128" cy="369332"/>
          </a:xfrm>
          <a:prstGeom prst="rect">
            <a:avLst/>
          </a:prstGeom>
          <a:noFill/>
        </p:spPr>
        <p:txBody>
          <a:bodyPr wrap="none" rtlCol="0">
            <a:spAutoFit/>
          </a:bodyPr>
          <a:lstStyle/>
          <a:p>
            <a:r>
              <a:rPr lang="de-DE" dirty="0"/>
              <a:t>=</a:t>
            </a:r>
          </a:p>
        </p:txBody>
      </p:sp>
      <p:sp>
        <p:nvSpPr>
          <p:cNvPr id="26" name="Textfeld 25"/>
          <p:cNvSpPr txBox="1"/>
          <p:nvPr/>
        </p:nvSpPr>
        <p:spPr>
          <a:xfrm>
            <a:off x="2789681" y="2669947"/>
            <a:ext cx="324128" cy="369332"/>
          </a:xfrm>
          <a:prstGeom prst="rect">
            <a:avLst/>
          </a:prstGeom>
          <a:noFill/>
        </p:spPr>
        <p:txBody>
          <a:bodyPr wrap="none" rtlCol="0">
            <a:spAutoFit/>
          </a:bodyPr>
          <a:lstStyle/>
          <a:p>
            <a:r>
              <a:rPr lang="de-DE" dirty="0"/>
              <a:t>&gt;</a:t>
            </a:r>
          </a:p>
        </p:txBody>
      </p:sp>
      <p:sp>
        <p:nvSpPr>
          <p:cNvPr id="27" name="Textfeld 26"/>
          <p:cNvSpPr txBox="1"/>
          <p:nvPr/>
        </p:nvSpPr>
        <p:spPr>
          <a:xfrm>
            <a:off x="2803011" y="3029313"/>
            <a:ext cx="324128" cy="369332"/>
          </a:xfrm>
          <a:prstGeom prst="rect">
            <a:avLst/>
          </a:prstGeom>
          <a:noFill/>
        </p:spPr>
        <p:txBody>
          <a:bodyPr wrap="none" rtlCol="0">
            <a:spAutoFit/>
          </a:bodyPr>
          <a:lstStyle/>
          <a:p>
            <a:r>
              <a:rPr lang="de-DE" dirty="0"/>
              <a:t>&lt;</a:t>
            </a:r>
          </a:p>
        </p:txBody>
      </p:sp>
      <p:sp>
        <p:nvSpPr>
          <p:cNvPr id="28" name="Textfeld 27"/>
          <p:cNvSpPr txBox="1"/>
          <p:nvPr/>
        </p:nvSpPr>
        <p:spPr>
          <a:xfrm>
            <a:off x="2816341" y="3366937"/>
            <a:ext cx="324128" cy="369332"/>
          </a:xfrm>
          <a:prstGeom prst="rect">
            <a:avLst/>
          </a:prstGeom>
          <a:noFill/>
        </p:spPr>
        <p:txBody>
          <a:bodyPr wrap="none" rtlCol="0">
            <a:spAutoFit/>
          </a:bodyPr>
          <a:lstStyle/>
          <a:p>
            <a:r>
              <a:rPr lang="de-DE" dirty="0"/>
              <a:t>=</a:t>
            </a:r>
          </a:p>
        </p:txBody>
      </p:sp>
      <p:cxnSp>
        <p:nvCxnSpPr>
          <p:cNvPr id="29" name="Gerader Verbinder 28"/>
          <p:cNvCxnSpPr/>
          <p:nvPr/>
        </p:nvCxnSpPr>
        <p:spPr>
          <a:xfrm flipH="1">
            <a:off x="2082246" y="2639961"/>
            <a:ext cx="34412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0" name="Gerader Verbinder 29"/>
          <p:cNvCxnSpPr/>
          <p:nvPr/>
        </p:nvCxnSpPr>
        <p:spPr>
          <a:xfrm flipH="1">
            <a:off x="2095576" y="3480619"/>
            <a:ext cx="34412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1" name="Gerader Verbinder 30"/>
          <p:cNvCxnSpPr/>
          <p:nvPr/>
        </p:nvCxnSpPr>
        <p:spPr>
          <a:xfrm flipH="1">
            <a:off x="2095576" y="3839496"/>
            <a:ext cx="34412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2" name="Gerader Verbinder 31"/>
          <p:cNvCxnSpPr/>
          <p:nvPr/>
        </p:nvCxnSpPr>
        <p:spPr>
          <a:xfrm flipH="1">
            <a:off x="2108906" y="4198373"/>
            <a:ext cx="344129" cy="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980949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Komparator</a:t>
            </a:r>
          </a:p>
        </p:txBody>
      </p:sp>
      <p:sp>
        <p:nvSpPr>
          <p:cNvPr id="3" name="Inhaltsplatzhalter 2"/>
          <p:cNvSpPr>
            <a:spLocks noGrp="1"/>
          </p:cNvSpPr>
          <p:nvPr>
            <p:ph idx="1"/>
          </p:nvPr>
        </p:nvSpPr>
        <p:spPr>
          <a:xfrm>
            <a:off x="1103312" y="1387894"/>
            <a:ext cx="8946541" cy="5140725"/>
          </a:xfrm>
        </p:spPr>
        <p:txBody>
          <a:bodyPr/>
          <a:lstStyle/>
          <a:p>
            <a:pPr marL="0" indent="0">
              <a:buNone/>
            </a:pPr>
            <a:r>
              <a:rPr lang="de-DE" dirty="0"/>
              <a:t>Beschreibung</a:t>
            </a:r>
          </a:p>
          <a:p>
            <a:pPr marL="0" indent="0">
              <a:buNone/>
            </a:pPr>
            <a:endParaRPr lang="de-DE" dirty="0">
              <a:latin typeface="Calibri" panose="020F0502020204030204" pitchFamily="34" charset="0"/>
            </a:endParaRPr>
          </a:p>
          <a:p>
            <a:r>
              <a:rPr lang="de-DE" dirty="0">
                <a:latin typeface="Calibri" panose="020F0502020204030204" pitchFamily="34" charset="0"/>
              </a:rPr>
              <a:t> Die Schaltung aus a) und b) wird nun als ’Black-Box’ mit den Eingängen a und b und den Ausgängen ’&lt;’, ’&gt;’ und ’=’ betrachtet. </a:t>
            </a:r>
          </a:p>
          <a:p>
            <a:r>
              <a:rPr lang="de-DE" dirty="0">
                <a:latin typeface="Calibri" panose="020F0502020204030204" pitchFamily="34" charset="0"/>
              </a:rPr>
              <a:t>Entwerfen Sie ausschließlich mit diesen Komponenten einen Komparator für vorzeichenlose 4-Bit-Binärzahlen. Welche Möglichkeiten gibt es, die Komponenten zusammenzuschalten, und welche Auswirkungen hat dies auf die benötigte Fläche und den kritischen Pfad?</a:t>
            </a:r>
          </a:p>
          <a:p>
            <a:r>
              <a:rPr lang="de-DE" dirty="0">
                <a:solidFill>
                  <a:schemeClr val="bg2">
                    <a:lumMod val="40000"/>
                    <a:lumOff val="60000"/>
                  </a:schemeClr>
                </a:solidFill>
                <a:latin typeface="Calibri" panose="020F0502020204030204" pitchFamily="34" charset="0"/>
              </a:rPr>
              <a:t>Hinweis: </a:t>
            </a:r>
            <a:r>
              <a:rPr lang="de-DE" dirty="0">
                <a:latin typeface="Calibri" panose="020F0502020204030204" pitchFamily="34" charset="0"/>
              </a:rPr>
              <a:t>wie würde man das schriftlich rechnen?</a:t>
            </a: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11</a:t>
            </a:fld>
            <a:endParaRPr lang="en-US" dirty="0"/>
          </a:p>
        </p:txBody>
      </p:sp>
    </p:spTree>
    <p:extLst>
      <p:ext uri="{BB962C8B-B14F-4D97-AF65-F5344CB8AC3E}">
        <p14:creationId xmlns:p14="http://schemas.microsoft.com/office/powerpoint/2010/main" val="1745663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Komparator</a:t>
            </a:r>
          </a:p>
        </p:txBody>
      </p:sp>
      <p:sp>
        <p:nvSpPr>
          <p:cNvPr id="3" name="Inhaltsplatzhalter 2"/>
          <p:cNvSpPr>
            <a:spLocks noGrp="1"/>
          </p:cNvSpPr>
          <p:nvPr>
            <p:ph idx="1"/>
          </p:nvPr>
        </p:nvSpPr>
        <p:spPr>
          <a:xfrm>
            <a:off x="1103312" y="1387894"/>
            <a:ext cx="8946541" cy="5140725"/>
          </a:xfrm>
        </p:spPr>
        <p:txBody>
          <a:bodyPr/>
          <a:lstStyle/>
          <a:p>
            <a:pPr marL="0" indent="0">
              <a:buNone/>
            </a:pPr>
            <a:r>
              <a:rPr lang="de-DE" dirty="0">
                <a:solidFill>
                  <a:schemeClr val="accent2">
                    <a:lumMod val="40000"/>
                    <a:lumOff val="60000"/>
                  </a:schemeClr>
                </a:solidFill>
                <a:latin typeface="Calibri" panose="020F0502020204030204" pitchFamily="34" charset="0"/>
              </a:rPr>
              <a:t>Verhalten bei einer Vierbitzahl:	Lineare Lösung</a:t>
            </a:r>
          </a:p>
          <a:p>
            <a:pPr marL="0" indent="0">
              <a:buNone/>
            </a:pPr>
            <a:r>
              <a:rPr lang="de-DE" dirty="0">
                <a:latin typeface="Calibri" panose="020F0502020204030204" pitchFamily="34" charset="0"/>
              </a:rPr>
              <a:t>A = a</a:t>
            </a:r>
            <a:r>
              <a:rPr lang="de-DE" baseline="-25000" dirty="0">
                <a:latin typeface="Calibri" panose="020F0502020204030204" pitchFamily="34" charset="0"/>
              </a:rPr>
              <a:t>3</a:t>
            </a:r>
            <a:r>
              <a:rPr lang="de-DE" dirty="0">
                <a:latin typeface="Calibri" panose="020F0502020204030204" pitchFamily="34" charset="0"/>
              </a:rPr>
              <a:t> ... a</a:t>
            </a:r>
            <a:r>
              <a:rPr lang="de-DE" baseline="-25000" dirty="0">
                <a:latin typeface="Calibri" panose="020F0502020204030204" pitchFamily="34" charset="0"/>
              </a:rPr>
              <a:t>0</a:t>
            </a:r>
            <a:r>
              <a:rPr lang="de-DE" dirty="0">
                <a:latin typeface="Calibri" panose="020F0502020204030204" pitchFamily="34" charset="0"/>
              </a:rPr>
              <a:t> und B = b</a:t>
            </a:r>
            <a:r>
              <a:rPr lang="de-DE" baseline="-25000" dirty="0">
                <a:latin typeface="Calibri" panose="020F0502020204030204" pitchFamily="34" charset="0"/>
              </a:rPr>
              <a:t>3</a:t>
            </a:r>
            <a:r>
              <a:rPr lang="de-DE" dirty="0">
                <a:latin typeface="Calibri" panose="020F0502020204030204" pitchFamily="34" charset="0"/>
              </a:rPr>
              <a:t> ... b</a:t>
            </a:r>
            <a:r>
              <a:rPr lang="de-DE" baseline="-25000" dirty="0">
                <a:latin typeface="Calibri" panose="020F0502020204030204" pitchFamily="34" charset="0"/>
              </a:rPr>
              <a:t>0 </a:t>
            </a:r>
          </a:p>
          <a:p>
            <a:pPr marL="0" indent="0">
              <a:buNone/>
            </a:pPr>
            <a:endParaRPr lang="de-DE" baseline="-25000" dirty="0">
              <a:latin typeface="Calibri" panose="020F0502020204030204" pitchFamily="34" charset="0"/>
            </a:endParaRPr>
          </a:p>
          <a:p>
            <a:pPr marL="0" indent="0">
              <a:buNone/>
            </a:pPr>
            <a:r>
              <a:rPr lang="de-DE" dirty="0">
                <a:latin typeface="Calibri" panose="020F0502020204030204" pitchFamily="34" charset="0"/>
              </a:rPr>
              <a:t>a &gt; b:	(a</a:t>
            </a:r>
            <a:r>
              <a:rPr lang="de-DE" baseline="-25000" dirty="0">
                <a:latin typeface="Calibri" panose="020F0502020204030204" pitchFamily="34" charset="0"/>
              </a:rPr>
              <a:t>32 </a:t>
            </a:r>
            <a:r>
              <a:rPr lang="de-DE" dirty="0">
                <a:latin typeface="Calibri" panose="020F0502020204030204" pitchFamily="34" charset="0"/>
              </a:rPr>
              <a:t>&gt; b</a:t>
            </a:r>
            <a:r>
              <a:rPr lang="de-DE" baseline="-25000" dirty="0">
                <a:latin typeface="Calibri" panose="020F0502020204030204" pitchFamily="34" charset="0"/>
              </a:rPr>
              <a:t>32</a:t>
            </a:r>
            <a:r>
              <a:rPr lang="de-DE" dirty="0">
                <a:latin typeface="Calibri" panose="020F0502020204030204" pitchFamily="34" charset="0"/>
              </a:rPr>
              <a:t>)     oder 		</a:t>
            </a:r>
          </a:p>
          <a:p>
            <a:pPr marL="0" indent="0">
              <a:buNone/>
            </a:pPr>
            <a:r>
              <a:rPr lang="de-DE" dirty="0">
                <a:latin typeface="Calibri" panose="020F0502020204030204" pitchFamily="34" charset="0"/>
              </a:rPr>
              <a:t>		(a</a:t>
            </a:r>
            <a:r>
              <a:rPr lang="de-DE" baseline="-25000" dirty="0">
                <a:latin typeface="Calibri" panose="020F0502020204030204" pitchFamily="34" charset="0"/>
              </a:rPr>
              <a:t>32 </a:t>
            </a:r>
            <a:r>
              <a:rPr lang="de-DE" dirty="0">
                <a:latin typeface="Calibri" panose="020F0502020204030204" pitchFamily="34" charset="0"/>
              </a:rPr>
              <a:t>= b</a:t>
            </a:r>
            <a:r>
              <a:rPr lang="de-DE" baseline="-25000" dirty="0">
                <a:latin typeface="Calibri" panose="020F0502020204030204" pitchFamily="34" charset="0"/>
              </a:rPr>
              <a:t>32</a:t>
            </a:r>
            <a:r>
              <a:rPr lang="de-DE" dirty="0">
                <a:latin typeface="Calibri" panose="020F0502020204030204" pitchFamily="34" charset="0"/>
              </a:rPr>
              <a:t>) (a</a:t>
            </a:r>
            <a:r>
              <a:rPr lang="de-DE" baseline="-25000" dirty="0">
                <a:latin typeface="Calibri" panose="020F0502020204030204" pitchFamily="34" charset="0"/>
              </a:rPr>
              <a:t>10</a:t>
            </a:r>
            <a:r>
              <a:rPr lang="de-DE" dirty="0">
                <a:latin typeface="Calibri" panose="020F0502020204030204" pitchFamily="34" charset="0"/>
              </a:rPr>
              <a:t> &gt; b</a:t>
            </a:r>
            <a:r>
              <a:rPr lang="de-DE" baseline="-25000" dirty="0">
                <a:latin typeface="Calibri" panose="020F0502020204030204" pitchFamily="34" charset="0"/>
              </a:rPr>
              <a:t>10</a:t>
            </a:r>
            <a:r>
              <a:rPr lang="de-DE" dirty="0">
                <a:latin typeface="Calibri" panose="020F0502020204030204" pitchFamily="34" charset="0"/>
              </a:rPr>
              <a:t>)</a:t>
            </a: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a = b:	(a</a:t>
            </a:r>
            <a:r>
              <a:rPr lang="de-DE" baseline="-25000" dirty="0">
                <a:latin typeface="Calibri" panose="020F0502020204030204" pitchFamily="34" charset="0"/>
              </a:rPr>
              <a:t>32 </a:t>
            </a:r>
            <a:r>
              <a:rPr lang="de-DE" dirty="0">
                <a:latin typeface="Calibri" panose="020F0502020204030204" pitchFamily="34" charset="0"/>
              </a:rPr>
              <a:t>= b</a:t>
            </a:r>
            <a:r>
              <a:rPr lang="de-DE" baseline="-25000" dirty="0">
                <a:latin typeface="Calibri" panose="020F0502020204030204" pitchFamily="34" charset="0"/>
              </a:rPr>
              <a:t>32</a:t>
            </a:r>
            <a:r>
              <a:rPr lang="de-DE" dirty="0">
                <a:latin typeface="Calibri" panose="020F0502020204030204" pitchFamily="34" charset="0"/>
              </a:rPr>
              <a:t>)     und 		</a:t>
            </a:r>
          </a:p>
          <a:p>
            <a:pPr marL="0" indent="0">
              <a:buNone/>
            </a:pPr>
            <a:r>
              <a:rPr lang="de-DE" dirty="0">
                <a:latin typeface="Calibri" panose="020F0502020204030204" pitchFamily="34" charset="0"/>
              </a:rPr>
              <a:t>		(a</a:t>
            </a:r>
            <a:r>
              <a:rPr lang="de-DE" baseline="-25000" dirty="0">
                <a:latin typeface="Calibri" panose="020F0502020204030204" pitchFamily="34" charset="0"/>
              </a:rPr>
              <a:t>10 </a:t>
            </a:r>
            <a:r>
              <a:rPr lang="de-DE" dirty="0">
                <a:latin typeface="Calibri" panose="020F0502020204030204" pitchFamily="34" charset="0"/>
              </a:rPr>
              <a:t>= b</a:t>
            </a:r>
            <a:r>
              <a:rPr lang="de-DE" baseline="-25000" dirty="0">
                <a:latin typeface="Calibri" panose="020F0502020204030204" pitchFamily="34" charset="0"/>
              </a:rPr>
              <a:t>10</a:t>
            </a:r>
            <a:r>
              <a:rPr lang="de-DE" dirty="0">
                <a:latin typeface="Calibri" panose="020F0502020204030204" pitchFamily="34" charset="0"/>
              </a:rPr>
              <a:t>)</a:t>
            </a: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a &lt; b:	(a</a:t>
            </a:r>
            <a:r>
              <a:rPr lang="de-DE" baseline="-25000" dirty="0">
                <a:latin typeface="Calibri" panose="020F0502020204030204" pitchFamily="34" charset="0"/>
              </a:rPr>
              <a:t>32 </a:t>
            </a:r>
            <a:r>
              <a:rPr lang="de-DE" dirty="0">
                <a:latin typeface="Calibri" panose="020F0502020204030204" pitchFamily="34" charset="0"/>
              </a:rPr>
              <a:t>&lt; b</a:t>
            </a:r>
            <a:r>
              <a:rPr lang="de-DE" baseline="-25000" dirty="0">
                <a:latin typeface="Calibri" panose="020F0502020204030204" pitchFamily="34" charset="0"/>
              </a:rPr>
              <a:t>32</a:t>
            </a:r>
            <a:r>
              <a:rPr lang="de-DE" dirty="0">
                <a:latin typeface="Calibri" panose="020F0502020204030204" pitchFamily="34" charset="0"/>
              </a:rPr>
              <a:t>)     oder		</a:t>
            </a:r>
          </a:p>
          <a:p>
            <a:pPr marL="0" indent="0">
              <a:buNone/>
            </a:pPr>
            <a:r>
              <a:rPr lang="de-DE" dirty="0">
                <a:latin typeface="Calibri" panose="020F0502020204030204" pitchFamily="34" charset="0"/>
              </a:rPr>
              <a:t>		(a</a:t>
            </a:r>
            <a:r>
              <a:rPr lang="de-DE" baseline="-25000" dirty="0">
                <a:latin typeface="Calibri" panose="020F0502020204030204" pitchFamily="34" charset="0"/>
              </a:rPr>
              <a:t>32 </a:t>
            </a:r>
            <a:r>
              <a:rPr lang="de-DE" dirty="0">
                <a:latin typeface="Calibri" panose="020F0502020204030204" pitchFamily="34" charset="0"/>
              </a:rPr>
              <a:t>= b</a:t>
            </a:r>
            <a:r>
              <a:rPr lang="de-DE" baseline="-25000" dirty="0">
                <a:latin typeface="Calibri" panose="020F0502020204030204" pitchFamily="34" charset="0"/>
              </a:rPr>
              <a:t>32</a:t>
            </a:r>
            <a:r>
              <a:rPr lang="de-DE" dirty="0">
                <a:latin typeface="Calibri" panose="020F0502020204030204" pitchFamily="34" charset="0"/>
              </a:rPr>
              <a:t>) (a</a:t>
            </a:r>
            <a:r>
              <a:rPr lang="de-DE" baseline="-25000" dirty="0">
                <a:latin typeface="Calibri" panose="020F0502020204030204" pitchFamily="34" charset="0"/>
              </a:rPr>
              <a:t>10</a:t>
            </a:r>
            <a:r>
              <a:rPr lang="de-DE" dirty="0">
                <a:latin typeface="Calibri" panose="020F0502020204030204" pitchFamily="34" charset="0"/>
              </a:rPr>
              <a:t> &lt; b</a:t>
            </a:r>
            <a:r>
              <a:rPr lang="de-DE" baseline="-25000" dirty="0">
                <a:latin typeface="Calibri" panose="020F0502020204030204" pitchFamily="34" charset="0"/>
              </a:rPr>
              <a:t>10</a:t>
            </a:r>
            <a:r>
              <a:rPr lang="de-DE" dirty="0">
                <a:latin typeface="Calibri" panose="020F0502020204030204" pitchFamily="34" charset="0"/>
              </a:rPr>
              <a:t>)</a:t>
            </a: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12</a:t>
            </a:fld>
            <a:endParaRPr lang="en-US" dirty="0"/>
          </a:p>
        </p:txBody>
      </p:sp>
      <p:sp>
        <p:nvSpPr>
          <p:cNvPr id="33" name="Rechteck 32"/>
          <p:cNvSpPr/>
          <p:nvPr/>
        </p:nvSpPr>
        <p:spPr>
          <a:xfrm>
            <a:off x="6489289" y="1853248"/>
            <a:ext cx="707923" cy="232041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34" name="Gerader Verbinder 33"/>
          <p:cNvCxnSpPr/>
          <p:nvPr/>
        </p:nvCxnSpPr>
        <p:spPr>
          <a:xfrm flipH="1">
            <a:off x="6145160" y="2069557"/>
            <a:ext cx="34412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5" name="Gerader Verbinder 34"/>
          <p:cNvCxnSpPr/>
          <p:nvPr/>
        </p:nvCxnSpPr>
        <p:spPr>
          <a:xfrm flipH="1">
            <a:off x="6145160" y="2772563"/>
            <a:ext cx="34412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6" name="Gerader Verbinder 35"/>
          <p:cNvCxnSpPr/>
          <p:nvPr/>
        </p:nvCxnSpPr>
        <p:spPr>
          <a:xfrm flipH="1">
            <a:off x="7184362" y="2677430"/>
            <a:ext cx="1224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7" name="Gerader Verbinder 36"/>
          <p:cNvCxnSpPr/>
          <p:nvPr/>
        </p:nvCxnSpPr>
        <p:spPr>
          <a:xfrm flipH="1">
            <a:off x="7184362" y="3052333"/>
            <a:ext cx="792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8" name="Gerader Verbinder 37"/>
          <p:cNvCxnSpPr/>
          <p:nvPr/>
        </p:nvCxnSpPr>
        <p:spPr>
          <a:xfrm flipH="1">
            <a:off x="7211022" y="3347749"/>
            <a:ext cx="612000" cy="0"/>
          </a:xfrm>
          <a:prstGeom prst="line">
            <a:avLst/>
          </a:prstGeom>
        </p:spPr>
        <p:style>
          <a:lnRef idx="1">
            <a:schemeClr val="accent3"/>
          </a:lnRef>
          <a:fillRef idx="0">
            <a:schemeClr val="accent3"/>
          </a:fillRef>
          <a:effectRef idx="0">
            <a:schemeClr val="accent3"/>
          </a:effectRef>
          <a:fontRef idx="minor">
            <a:schemeClr val="tx1"/>
          </a:fontRef>
        </p:style>
      </p:cxnSp>
      <p:sp>
        <p:nvSpPr>
          <p:cNvPr id="39" name="Textfeld 38"/>
          <p:cNvSpPr txBox="1"/>
          <p:nvPr/>
        </p:nvSpPr>
        <p:spPr>
          <a:xfrm>
            <a:off x="6483599" y="1899572"/>
            <a:ext cx="324128" cy="369332"/>
          </a:xfrm>
          <a:prstGeom prst="rect">
            <a:avLst/>
          </a:prstGeom>
          <a:noFill/>
        </p:spPr>
        <p:txBody>
          <a:bodyPr wrap="none" rtlCol="0">
            <a:spAutoFit/>
          </a:bodyPr>
          <a:lstStyle/>
          <a:p>
            <a:r>
              <a:rPr lang="de-DE" dirty="0"/>
              <a:t>&gt;</a:t>
            </a:r>
          </a:p>
        </p:txBody>
      </p:sp>
      <p:sp>
        <p:nvSpPr>
          <p:cNvPr id="40" name="Textfeld 39"/>
          <p:cNvSpPr txBox="1"/>
          <p:nvPr/>
        </p:nvSpPr>
        <p:spPr>
          <a:xfrm>
            <a:off x="6496929" y="2258938"/>
            <a:ext cx="324128" cy="369332"/>
          </a:xfrm>
          <a:prstGeom prst="rect">
            <a:avLst/>
          </a:prstGeom>
          <a:noFill/>
        </p:spPr>
        <p:txBody>
          <a:bodyPr wrap="none" rtlCol="0">
            <a:spAutoFit/>
          </a:bodyPr>
          <a:lstStyle/>
          <a:p>
            <a:r>
              <a:rPr lang="de-DE" dirty="0"/>
              <a:t>&lt;</a:t>
            </a:r>
          </a:p>
        </p:txBody>
      </p:sp>
      <p:sp>
        <p:nvSpPr>
          <p:cNvPr id="41" name="Textfeld 40"/>
          <p:cNvSpPr txBox="1"/>
          <p:nvPr/>
        </p:nvSpPr>
        <p:spPr>
          <a:xfrm>
            <a:off x="6510259" y="2596562"/>
            <a:ext cx="324128" cy="369332"/>
          </a:xfrm>
          <a:prstGeom prst="rect">
            <a:avLst/>
          </a:prstGeom>
          <a:noFill/>
        </p:spPr>
        <p:txBody>
          <a:bodyPr wrap="none" rtlCol="0">
            <a:spAutoFit/>
          </a:bodyPr>
          <a:lstStyle/>
          <a:p>
            <a:r>
              <a:rPr lang="de-DE" dirty="0"/>
              <a:t>=</a:t>
            </a:r>
          </a:p>
        </p:txBody>
      </p:sp>
      <p:sp>
        <p:nvSpPr>
          <p:cNvPr id="45" name="Textfeld 44"/>
          <p:cNvSpPr txBox="1"/>
          <p:nvPr/>
        </p:nvSpPr>
        <p:spPr>
          <a:xfrm>
            <a:off x="6510259" y="3096578"/>
            <a:ext cx="324128" cy="369332"/>
          </a:xfrm>
          <a:prstGeom prst="rect">
            <a:avLst/>
          </a:prstGeom>
          <a:noFill/>
        </p:spPr>
        <p:txBody>
          <a:bodyPr wrap="none" rtlCol="0">
            <a:spAutoFit/>
          </a:bodyPr>
          <a:lstStyle/>
          <a:p>
            <a:r>
              <a:rPr lang="de-DE" dirty="0"/>
              <a:t>&gt;</a:t>
            </a:r>
          </a:p>
        </p:txBody>
      </p:sp>
      <p:sp>
        <p:nvSpPr>
          <p:cNvPr id="46" name="Textfeld 45"/>
          <p:cNvSpPr txBox="1"/>
          <p:nvPr/>
        </p:nvSpPr>
        <p:spPr>
          <a:xfrm>
            <a:off x="6523589" y="3455944"/>
            <a:ext cx="324128" cy="369332"/>
          </a:xfrm>
          <a:prstGeom prst="rect">
            <a:avLst/>
          </a:prstGeom>
          <a:noFill/>
        </p:spPr>
        <p:txBody>
          <a:bodyPr wrap="none" rtlCol="0">
            <a:spAutoFit/>
          </a:bodyPr>
          <a:lstStyle/>
          <a:p>
            <a:r>
              <a:rPr lang="de-DE" dirty="0"/>
              <a:t>&lt;</a:t>
            </a:r>
          </a:p>
        </p:txBody>
      </p:sp>
      <p:sp>
        <p:nvSpPr>
          <p:cNvPr id="47" name="Textfeld 46"/>
          <p:cNvSpPr txBox="1"/>
          <p:nvPr/>
        </p:nvSpPr>
        <p:spPr>
          <a:xfrm>
            <a:off x="6536919" y="3793568"/>
            <a:ext cx="324128" cy="369332"/>
          </a:xfrm>
          <a:prstGeom prst="rect">
            <a:avLst/>
          </a:prstGeom>
          <a:noFill/>
        </p:spPr>
        <p:txBody>
          <a:bodyPr wrap="none" rtlCol="0">
            <a:spAutoFit/>
          </a:bodyPr>
          <a:lstStyle/>
          <a:p>
            <a:r>
              <a:rPr lang="de-DE" dirty="0"/>
              <a:t>=</a:t>
            </a:r>
          </a:p>
        </p:txBody>
      </p:sp>
      <p:sp>
        <p:nvSpPr>
          <p:cNvPr id="48" name="Textfeld 47"/>
          <p:cNvSpPr txBox="1"/>
          <p:nvPr/>
        </p:nvSpPr>
        <p:spPr>
          <a:xfrm>
            <a:off x="6860235" y="2478085"/>
            <a:ext cx="324128" cy="369332"/>
          </a:xfrm>
          <a:prstGeom prst="rect">
            <a:avLst/>
          </a:prstGeom>
          <a:noFill/>
        </p:spPr>
        <p:txBody>
          <a:bodyPr wrap="none" rtlCol="0">
            <a:spAutoFit/>
          </a:bodyPr>
          <a:lstStyle/>
          <a:p>
            <a:r>
              <a:rPr lang="de-DE" dirty="0"/>
              <a:t>&gt;</a:t>
            </a:r>
          </a:p>
        </p:txBody>
      </p:sp>
      <p:sp>
        <p:nvSpPr>
          <p:cNvPr id="49" name="Textfeld 48"/>
          <p:cNvSpPr txBox="1"/>
          <p:nvPr/>
        </p:nvSpPr>
        <p:spPr>
          <a:xfrm>
            <a:off x="6873565" y="2837451"/>
            <a:ext cx="324128" cy="369332"/>
          </a:xfrm>
          <a:prstGeom prst="rect">
            <a:avLst/>
          </a:prstGeom>
          <a:noFill/>
        </p:spPr>
        <p:txBody>
          <a:bodyPr wrap="none" rtlCol="0">
            <a:spAutoFit/>
          </a:bodyPr>
          <a:lstStyle/>
          <a:p>
            <a:r>
              <a:rPr lang="de-DE" dirty="0"/>
              <a:t>&lt;</a:t>
            </a:r>
          </a:p>
        </p:txBody>
      </p:sp>
      <p:sp>
        <p:nvSpPr>
          <p:cNvPr id="50" name="Textfeld 49"/>
          <p:cNvSpPr txBox="1"/>
          <p:nvPr/>
        </p:nvSpPr>
        <p:spPr>
          <a:xfrm>
            <a:off x="6886895" y="3175075"/>
            <a:ext cx="324128" cy="369332"/>
          </a:xfrm>
          <a:prstGeom prst="rect">
            <a:avLst/>
          </a:prstGeom>
          <a:noFill/>
        </p:spPr>
        <p:txBody>
          <a:bodyPr wrap="none" rtlCol="0">
            <a:spAutoFit/>
          </a:bodyPr>
          <a:lstStyle/>
          <a:p>
            <a:r>
              <a:rPr lang="de-DE" dirty="0"/>
              <a:t>=</a:t>
            </a:r>
          </a:p>
        </p:txBody>
      </p:sp>
      <p:cxnSp>
        <p:nvCxnSpPr>
          <p:cNvPr id="51" name="Gerader Verbinder 50"/>
          <p:cNvCxnSpPr/>
          <p:nvPr/>
        </p:nvCxnSpPr>
        <p:spPr>
          <a:xfrm flipH="1">
            <a:off x="6152800" y="2448099"/>
            <a:ext cx="34412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2" name="Gerader Verbinder 51"/>
          <p:cNvCxnSpPr/>
          <p:nvPr/>
        </p:nvCxnSpPr>
        <p:spPr>
          <a:xfrm flipH="1">
            <a:off x="6166130" y="3288757"/>
            <a:ext cx="34412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3" name="Gerader Verbinder 52"/>
          <p:cNvCxnSpPr/>
          <p:nvPr/>
        </p:nvCxnSpPr>
        <p:spPr>
          <a:xfrm flipH="1">
            <a:off x="6166130" y="3647634"/>
            <a:ext cx="34412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4" name="Gerader Verbinder 53"/>
          <p:cNvCxnSpPr/>
          <p:nvPr/>
        </p:nvCxnSpPr>
        <p:spPr>
          <a:xfrm flipH="1">
            <a:off x="6179460" y="4006511"/>
            <a:ext cx="344129" cy="0"/>
          </a:xfrm>
          <a:prstGeom prst="line">
            <a:avLst/>
          </a:prstGeom>
        </p:spPr>
        <p:style>
          <a:lnRef idx="1">
            <a:schemeClr val="accent3"/>
          </a:lnRef>
          <a:fillRef idx="0">
            <a:schemeClr val="accent3"/>
          </a:fillRef>
          <a:effectRef idx="0">
            <a:schemeClr val="accent3"/>
          </a:effectRef>
          <a:fontRef idx="minor">
            <a:schemeClr val="tx1"/>
          </a:fontRef>
        </p:style>
      </p:cxnSp>
      <p:sp>
        <p:nvSpPr>
          <p:cNvPr id="74" name="Rechteck 73"/>
          <p:cNvSpPr/>
          <p:nvPr/>
        </p:nvSpPr>
        <p:spPr>
          <a:xfrm>
            <a:off x="7867222" y="2487749"/>
            <a:ext cx="707923" cy="28954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75" name="Gerader Verbinder 74"/>
          <p:cNvCxnSpPr/>
          <p:nvPr/>
        </p:nvCxnSpPr>
        <p:spPr>
          <a:xfrm flipH="1">
            <a:off x="6158970" y="4522843"/>
            <a:ext cx="1692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6" name="Gerader Verbinder 75"/>
          <p:cNvCxnSpPr/>
          <p:nvPr/>
        </p:nvCxnSpPr>
        <p:spPr>
          <a:xfrm flipH="1">
            <a:off x="6158970" y="5225849"/>
            <a:ext cx="1692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7" name="Gerader Verbinder 76"/>
          <p:cNvCxnSpPr/>
          <p:nvPr/>
        </p:nvCxnSpPr>
        <p:spPr>
          <a:xfrm flipH="1">
            <a:off x="8562296" y="3311931"/>
            <a:ext cx="344129" cy="0"/>
          </a:xfrm>
          <a:prstGeom prst="line">
            <a:avLst/>
          </a:prstGeom>
        </p:spPr>
        <p:style>
          <a:lnRef idx="1">
            <a:schemeClr val="accent3"/>
          </a:lnRef>
          <a:fillRef idx="0">
            <a:schemeClr val="accent3"/>
          </a:fillRef>
          <a:effectRef idx="0">
            <a:schemeClr val="accent3"/>
          </a:effectRef>
          <a:fontRef idx="minor">
            <a:schemeClr val="tx1"/>
          </a:fontRef>
        </p:style>
      </p:cxnSp>
      <p:sp>
        <p:nvSpPr>
          <p:cNvPr id="80" name="Textfeld 79"/>
          <p:cNvSpPr txBox="1"/>
          <p:nvPr/>
        </p:nvSpPr>
        <p:spPr>
          <a:xfrm>
            <a:off x="7861532" y="2534073"/>
            <a:ext cx="324128" cy="369332"/>
          </a:xfrm>
          <a:prstGeom prst="rect">
            <a:avLst/>
          </a:prstGeom>
          <a:noFill/>
        </p:spPr>
        <p:txBody>
          <a:bodyPr wrap="none" rtlCol="0">
            <a:spAutoFit/>
          </a:bodyPr>
          <a:lstStyle/>
          <a:p>
            <a:r>
              <a:rPr lang="de-DE" dirty="0"/>
              <a:t>&gt;</a:t>
            </a:r>
          </a:p>
        </p:txBody>
      </p:sp>
      <p:sp>
        <p:nvSpPr>
          <p:cNvPr id="81" name="Textfeld 80"/>
          <p:cNvSpPr txBox="1"/>
          <p:nvPr/>
        </p:nvSpPr>
        <p:spPr>
          <a:xfrm>
            <a:off x="7874862" y="2893439"/>
            <a:ext cx="324128" cy="369332"/>
          </a:xfrm>
          <a:prstGeom prst="rect">
            <a:avLst/>
          </a:prstGeom>
          <a:noFill/>
        </p:spPr>
        <p:txBody>
          <a:bodyPr wrap="none" rtlCol="0">
            <a:spAutoFit/>
          </a:bodyPr>
          <a:lstStyle/>
          <a:p>
            <a:r>
              <a:rPr lang="de-DE" dirty="0"/>
              <a:t>&lt;</a:t>
            </a:r>
          </a:p>
        </p:txBody>
      </p:sp>
      <p:sp>
        <p:nvSpPr>
          <p:cNvPr id="82" name="Textfeld 81"/>
          <p:cNvSpPr txBox="1"/>
          <p:nvPr/>
        </p:nvSpPr>
        <p:spPr>
          <a:xfrm>
            <a:off x="7888192" y="3231063"/>
            <a:ext cx="324128" cy="369332"/>
          </a:xfrm>
          <a:prstGeom prst="rect">
            <a:avLst/>
          </a:prstGeom>
          <a:noFill/>
        </p:spPr>
        <p:txBody>
          <a:bodyPr wrap="none" rtlCol="0">
            <a:spAutoFit/>
          </a:bodyPr>
          <a:lstStyle/>
          <a:p>
            <a:r>
              <a:rPr lang="de-DE" dirty="0"/>
              <a:t>=</a:t>
            </a:r>
          </a:p>
        </p:txBody>
      </p:sp>
      <p:sp>
        <p:nvSpPr>
          <p:cNvPr id="83" name="Textfeld 82"/>
          <p:cNvSpPr txBox="1"/>
          <p:nvPr/>
        </p:nvSpPr>
        <p:spPr>
          <a:xfrm>
            <a:off x="7888192" y="4369709"/>
            <a:ext cx="324128" cy="369332"/>
          </a:xfrm>
          <a:prstGeom prst="rect">
            <a:avLst/>
          </a:prstGeom>
          <a:noFill/>
        </p:spPr>
        <p:txBody>
          <a:bodyPr wrap="none" rtlCol="0">
            <a:spAutoFit/>
          </a:bodyPr>
          <a:lstStyle/>
          <a:p>
            <a:r>
              <a:rPr lang="de-DE" dirty="0"/>
              <a:t>&gt;</a:t>
            </a:r>
          </a:p>
        </p:txBody>
      </p:sp>
      <p:sp>
        <p:nvSpPr>
          <p:cNvPr id="84" name="Textfeld 83"/>
          <p:cNvSpPr txBox="1"/>
          <p:nvPr/>
        </p:nvSpPr>
        <p:spPr>
          <a:xfrm>
            <a:off x="7901522" y="4729075"/>
            <a:ext cx="324128" cy="369332"/>
          </a:xfrm>
          <a:prstGeom prst="rect">
            <a:avLst/>
          </a:prstGeom>
          <a:noFill/>
        </p:spPr>
        <p:txBody>
          <a:bodyPr wrap="none" rtlCol="0">
            <a:spAutoFit/>
          </a:bodyPr>
          <a:lstStyle/>
          <a:p>
            <a:r>
              <a:rPr lang="de-DE" dirty="0"/>
              <a:t>&lt;</a:t>
            </a:r>
          </a:p>
        </p:txBody>
      </p:sp>
      <p:sp>
        <p:nvSpPr>
          <p:cNvPr id="85" name="Textfeld 84"/>
          <p:cNvSpPr txBox="1"/>
          <p:nvPr/>
        </p:nvSpPr>
        <p:spPr>
          <a:xfrm>
            <a:off x="7914852" y="5066699"/>
            <a:ext cx="324128" cy="369332"/>
          </a:xfrm>
          <a:prstGeom prst="rect">
            <a:avLst/>
          </a:prstGeom>
          <a:noFill/>
        </p:spPr>
        <p:txBody>
          <a:bodyPr wrap="none" rtlCol="0">
            <a:spAutoFit/>
          </a:bodyPr>
          <a:lstStyle/>
          <a:p>
            <a:r>
              <a:rPr lang="de-DE" dirty="0"/>
              <a:t>=</a:t>
            </a:r>
          </a:p>
        </p:txBody>
      </p:sp>
      <p:sp>
        <p:nvSpPr>
          <p:cNvPr id="86" name="Textfeld 85"/>
          <p:cNvSpPr txBox="1"/>
          <p:nvPr/>
        </p:nvSpPr>
        <p:spPr>
          <a:xfrm>
            <a:off x="8238168" y="3112586"/>
            <a:ext cx="324128" cy="369332"/>
          </a:xfrm>
          <a:prstGeom prst="rect">
            <a:avLst/>
          </a:prstGeom>
          <a:noFill/>
        </p:spPr>
        <p:txBody>
          <a:bodyPr wrap="none" rtlCol="0">
            <a:spAutoFit/>
          </a:bodyPr>
          <a:lstStyle/>
          <a:p>
            <a:r>
              <a:rPr lang="de-DE" dirty="0"/>
              <a:t>&gt;</a:t>
            </a:r>
          </a:p>
        </p:txBody>
      </p:sp>
      <p:sp>
        <p:nvSpPr>
          <p:cNvPr id="87" name="Textfeld 86"/>
          <p:cNvSpPr txBox="1"/>
          <p:nvPr/>
        </p:nvSpPr>
        <p:spPr>
          <a:xfrm>
            <a:off x="8251498" y="3471952"/>
            <a:ext cx="324128" cy="369332"/>
          </a:xfrm>
          <a:prstGeom prst="rect">
            <a:avLst/>
          </a:prstGeom>
          <a:noFill/>
        </p:spPr>
        <p:txBody>
          <a:bodyPr wrap="none" rtlCol="0">
            <a:spAutoFit/>
          </a:bodyPr>
          <a:lstStyle/>
          <a:p>
            <a:r>
              <a:rPr lang="de-DE" dirty="0"/>
              <a:t>&lt;</a:t>
            </a:r>
          </a:p>
        </p:txBody>
      </p:sp>
      <p:sp>
        <p:nvSpPr>
          <p:cNvPr id="88" name="Textfeld 87"/>
          <p:cNvSpPr txBox="1"/>
          <p:nvPr/>
        </p:nvSpPr>
        <p:spPr>
          <a:xfrm>
            <a:off x="8264828" y="3809576"/>
            <a:ext cx="324128" cy="369332"/>
          </a:xfrm>
          <a:prstGeom prst="rect">
            <a:avLst/>
          </a:prstGeom>
          <a:noFill/>
        </p:spPr>
        <p:txBody>
          <a:bodyPr wrap="none" rtlCol="0">
            <a:spAutoFit/>
          </a:bodyPr>
          <a:lstStyle/>
          <a:p>
            <a:r>
              <a:rPr lang="de-DE" dirty="0"/>
              <a:t>=</a:t>
            </a:r>
          </a:p>
        </p:txBody>
      </p:sp>
      <p:cxnSp>
        <p:nvCxnSpPr>
          <p:cNvPr id="89" name="Gerader Verbinder 88"/>
          <p:cNvCxnSpPr/>
          <p:nvPr/>
        </p:nvCxnSpPr>
        <p:spPr>
          <a:xfrm flipH="1">
            <a:off x="6166610" y="4901385"/>
            <a:ext cx="1692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0" name="Gerader Verbinder 89"/>
          <p:cNvCxnSpPr/>
          <p:nvPr/>
        </p:nvCxnSpPr>
        <p:spPr>
          <a:xfrm flipH="1">
            <a:off x="6179940" y="5742043"/>
            <a:ext cx="3024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1" name="Gerader Verbinder 90"/>
          <p:cNvCxnSpPr/>
          <p:nvPr/>
        </p:nvCxnSpPr>
        <p:spPr>
          <a:xfrm flipH="1">
            <a:off x="6179940" y="6100920"/>
            <a:ext cx="3024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2" name="Gerader Verbinder 91"/>
          <p:cNvCxnSpPr/>
          <p:nvPr/>
        </p:nvCxnSpPr>
        <p:spPr>
          <a:xfrm flipH="1">
            <a:off x="6164242" y="6459797"/>
            <a:ext cx="3024000" cy="0"/>
          </a:xfrm>
          <a:prstGeom prst="line">
            <a:avLst/>
          </a:prstGeom>
        </p:spPr>
        <p:style>
          <a:lnRef idx="1">
            <a:schemeClr val="accent3"/>
          </a:lnRef>
          <a:fillRef idx="0">
            <a:schemeClr val="accent3"/>
          </a:fillRef>
          <a:effectRef idx="0">
            <a:schemeClr val="accent3"/>
          </a:effectRef>
          <a:fontRef idx="minor">
            <a:schemeClr val="tx1"/>
          </a:fontRef>
        </p:style>
      </p:cxnSp>
      <p:sp>
        <p:nvSpPr>
          <p:cNvPr id="93" name="Rechteck 92"/>
          <p:cNvSpPr/>
          <p:nvPr/>
        </p:nvSpPr>
        <p:spPr>
          <a:xfrm>
            <a:off x="9199279" y="4286898"/>
            <a:ext cx="707923" cy="232041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94" name="Gerader Verbinder 93"/>
          <p:cNvCxnSpPr/>
          <p:nvPr/>
        </p:nvCxnSpPr>
        <p:spPr>
          <a:xfrm flipH="1">
            <a:off x="8575144" y="3311736"/>
            <a:ext cx="468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6" name="Gerader Verbinder 95"/>
          <p:cNvCxnSpPr/>
          <p:nvPr/>
        </p:nvCxnSpPr>
        <p:spPr>
          <a:xfrm flipH="1">
            <a:off x="9894353" y="5111080"/>
            <a:ext cx="34412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7" name="Gerader Verbinder 96"/>
          <p:cNvCxnSpPr/>
          <p:nvPr/>
        </p:nvCxnSpPr>
        <p:spPr>
          <a:xfrm flipH="1">
            <a:off x="9894353" y="5485983"/>
            <a:ext cx="34412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8" name="Gerader Verbinder 97"/>
          <p:cNvCxnSpPr/>
          <p:nvPr/>
        </p:nvCxnSpPr>
        <p:spPr>
          <a:xfrm flipH="1">
            <a:off x="9921013" y="5781399"/>
            <a:ext cx="344129" cy="0"/>
          </a:xfrm>
          <a:prstGeom prst="line">
            <a:avLst/>
          </a:prstGeom>
        </p:spPr>
        <p:style>
          <a:lnRef idx="1">
            <a:schemeClr val="accent3"/>
          </a:lnRef>
          <a:fillRef idx="0">
            <a:schemeClr val="accent3"/>
          </a:fillRef>
          <a:effectRef idx="0">
            <a:schemeClr val="accent3"/>
          </a:effectRef>
          <a:fontRef idx="minor">
            <a:schemeClr val="tx1"/>
          </a:fontRef>
        </p:style>
      </p:cxnSp>
      <p:sp>
        <p:nvSpPr>
          <p:cNvPr id="99" name="Textfeld 98"/>
          <p:cNvSpPr txBox="1"/>
          <p:nvPr/>
        </p:nvSpPr>
        <p:spPr>
          <a:xfrm>
            <a:off x="9193589" y="4333222"/>
            <a:ext cx="324128" cy="369332"/>
          </a:xfrm>
          <a:prstGeom prst="rect">
            <a:avLst/>
          </a:prstGeom>
          <a:noFill/>
        </p:spPr>
        <p:txBody>
          <a:bodyPr wrap="none" rtlCol="0">
            <a:spAutoFit/>
          </a:bodyPr>
          <a:lstStyle/>
          <a:p>
            <a:r>
              <a:rPr lang="de-DE" dirty="0"/>
              <a:t>&gt;</a:t>
            </a:r>
          </a:p>
        </p:txBody>
      </p:sp>
      <p:sp>
        <p:nvSpPr>
          <p:cNvPr id="100" name="Textfeld 99"/>
          <p:cNvSpPr txBox="1"/>
          <p:nvPr/>
        </p:nvSpPr>
        <p:spPr>
          <a:xfrm>
            <a:off x="9206919" y="4692588"/>
            <a:ext cx="324128" cy="369332"/>
          </a:xfrm>
          <a:prstGeom prst="rect">
            <a:avLst/>
          </a:prstGeom>
          <a:noFill/>
        </p:spPr>
        <p:txBody>
          <a:bodyPr wrap="none" rtlCol="0">
            <a:spAutoFit/>
          </a:bodyPr>
          <a:lstStyle/>
          <a:p>
            <a:r>
              <a:rPr lang="de-DE" dirty="0"/>
              <a:t>&lt;</a:t>
            </a:r>
          </a:p>
        </p:txBody>
      </p:sp>
      <p:sp>
        <p:nvSpPr>
          <p:cNvPr id="101" name="Textfeld 100"/>
          <p:cNvSpPr txBox="1"/>
          <p:nvPr/>
        </p:nvSpPr>
        <p:spPr>
          <a:xfrm>
            <a:off x="9220249" y="5030212"/>
            <a:ext cx="324128" cy="369332"/>
          </a:xfrm>
          <a:prstGeom prst="rect">
            <a:avLst/>
          </a:prstGeom>
          <a:noFill/>
        </p:spPr>
        <p:txBody>
          <a:bodyPr wrap="none" rtlCol="0">
            <a:spAutoFit/>
          </a:bodyPr>
          <a:lstStyle/>
          <a:p>
            <a:r>
              <a:rPr lang="de-DE" dirty="0"/>
              <a:t>=</a:t>
            </a:r>
          </a:p>
        </p:txBody>
      </p:sp>
      <p:sp>
        <p:nvSpPr>
          <p:cNvPr id="102" name="Textfeld 101"/>
          <p:cNvSpPr txBox="1"/>
          <p:nvPr/>
        </p:nvSpPr>
        <p:spPr>
          <a:xfrm>
            <a:off x="9220249" y="5530228"/>
            <a:ext cx="324128" cy="369332"/>
          </a:xfrm>
          <a:prstGeom prst="rect">
            <a:avLst/>
          </a:prstGeom>
          <a:noFill/>
        </p:spPr>
        <p:txBody>
          <a:bodyPr wrap="none" rtlCol="0">
            <a:spAutoFit/>
          </a:bodyPr>
          <a:lstStyle/>
          <a:p>
            <a:r>
              <a:rPr lang="de-DE" dirty="0"/>
              <a:t>&gt;</a:t>
            </a:r>
          </a:p>
        </p:txBody>
      </p:sp>
      <p:sp>
        <p:nvSpPr>
          <p:cNvPr id="103" name="Textfeld 102"/>
          <p:cNvSpPr txBox="1"/>
          <p:nvPr/>
        </p:nvSpPr>
        <p:spPr>
          <a:xfrm>
            <a:off x="9233579" y="5889594"/>
            <a:ext cx="324128" cy="369332"/>
          </a:xfrm>
          <a:prstGeom prst="rect">
            <a:avLst/>
          </a:prstGeom>
          <a:noFill/>
        </p:spPr>
        <p:txBody>
          <a:bodyPr wrap="none" rtlCol="0">
            <a:spAutoFit/>
          </a:bodyPr>
          <a:lstStyle/>
          <a:p>
            <a:r>
              <a:rPr lang="de-DE" dirty="0"/>
              <a:t>&lt;</a:t>
            </a:r>
          </a:p>
        </p:txBody>
      </p:sp>
      <p:sp>
        <p:nvSpPr>
          <p:cNvPr id="104" name="Textfeld 103"/>
          <p:cNvSpPr txBox="1"/>
          <p:nvPr/>
        </p:nvSpPr>
        <p:spPr>
          <a:xfrm>
            <a:off x="9246909" y="6227218"/>
            <a:ext cx="324128" cy="369332"/>
          </a:xfrm>
          <a:prstGeom prst="rect">
            <a:avLst/>
          </a:prstGeom>
          <a:noFill/>
        </p:spPr>
        <p:txBody>
          <a:bodyPr wrap="none" rtlCol="0">
            <a:spAutoFit/>
          </a:bodyPr>
          <a:lstStyle/>
          <a:p>
            <a:r>
              <a:rPr lang="de-DE" dirty="0"/>
              <a:t>=</a:t>
            </a:r>
          </a:p>
        </p:txBody>
      </p:sp>
      <p:sp>
        <p:nvSpPr>
          <p:cNvPr id="105" name="Textfeld 104"/>
          <p:cNvSpPr txBox="1"/>
          <p:nvPr/>
        </p:nvSpPr>
        <p:spPr>
          <a:xfrm>
            <a:off x="9570225" y="4911735"/>
            <a:ext cx="324128" cy="369332"/>
          </a:xfrm>
          <a:prstGeom prst="rect">
            <a:avLst/>
          </a:prstGeom>
          <a:noFill/>
        </p:spPr>
        <p:txBody>
          <a:bodyPr wrap="none" rtlCol="0">
            <a:spAutoFit/>
          </a:bodyPr>
          <a:lstStyle/>
          <a:p>
            <a:r>
              <a:rPr lang="de-DE" dirty="0"/>
              <a:t>&gt;</a:t>
            </a:r>
          </a:p>
        </p:txBody>
      </p:sp>
      <p:sp>
        <p:nvSpPr>
          <p:cNvPr id="106" name="Textfeld 105"/>
          <p:cNvSpPr txBox="1"/>
          <p:nvPr/>
        </p:nvSpPr>
        <p:spPr>
          <a:xfrm>
            <a:off x="9583555" y="5271101"/>
            <a:ext cx="324128" cy="369332"/>
          </a:xfrm>
          <a:prstGeom prst="rect">
            <a:avLst/>
          </a:prstGeom>
          <a:noFill/>
        </p:spPr>
        <p:txBody>
          <a:bodyPr wrap="none" rtlCol="0">
            <a:spAutoFit/>
          </a:bodyPr>
          <a:lstStyle/>
          <a:p>
            <a:r>
              <a:rPr lang="de-DE" dirty="0"/>
              <a:t>&lt;</a:t>
            </a:r>
          </a:p>
        </p:txBody>
      </p:sp>
      <p:sp>
        <p:nvSpPr>
          <p:cNvPr id="107" name="Textfeld 106"/>
          <p:cNvSpPr txBox="1"/>
          <p:nvPr/>
        </p:nvSpPr>
        <p:spPr>
          <a:xfrm>
            <a:off x="9596885" y="5608725"/>
            <a:ext cx="324128" cy="369332"/>
          </a:xfrm>
          <a:prstGeom prst="rect">
            <a:avLst/>
          </a:prstGeom>
          <a:noFill/>
        </p:spPr>
        <p:txBody>
          <a:bodyPr wrap="none" rtlCol="0">
            <a:spAutoFit/>
          </a:bodyPr>
          <a:lstStyle/>
          <a:p>
            <a:r>
              <a:rPr lang="de-DE" dirty="0"/>
              <a:t>=</a:t>
            </a:r>
          </a:p>
        </p:txBody>
      </p:sp>
      <p:cxnSp>
        <p:nvCxnSpPr>
          <p:cNvPr id="111" name="Gerader Verbinder 110"/>
          <p:cNvCxnSpPr/>
          <p:nvPr/>
        </p:nvCxnSpPr>
        <p:spPr>
          <a:xfrm flipH="1">
            <a:off x="9050851" y="4516811"/>
            <a:ext cx="180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16" name="Gerader Verbinder 115"/>
          <p:cNvCxnSpPr/>
          <p:nvPr/>
        </p:nvCxnSpPr>
        <p:spPr>
          <a:xfrm flipV="1">
            <a:off x="9043144" y="3328811"/>
            <a:ext cx="0" cy="1188000"/>
          </a:xfrm>
          <a:prstGeom prst="line">
            <a:avLst/>
          </a:prstGeom>
        </p:spPr>
        <p:style>
          <a:lnRef idx="1">
            <a:schemeClr val="accent3"/>
          </a:lnRef>
          <a:fillRef idx="0">
            <a:schemeClr val="accent3"/>
          </a:fillRef>
          <a:effectRef idx="0">
            <a:schemeClr val="accent3"/>
          </a:effectRef>
          <a:fontRef idx="minor">
            <a:schemeClr val="tx1"/>
          </a:fontRef>
        </p:style>
      </p:cxnSp>
      <p:sp>
        <p:nvSpPr>
          <p:cNvPr id="117" name="Rechteck 116"/>
          <p:cNvSpPr/>
          <p:nvPr/>
        </p:nvSpPr>
        <p:spPr>
          <a:xfrm>
            <a:off x="5461073" y="1833382"/>
            <a:ext cx="707923" cy="113070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118" name="Gerader Verbinder 117"/>
          <p:cNvCxnSpPr/>
          <p:nvPr/>
        </p:nvCxnSpPr>
        <p:spPr>
          <a:xfrm flipH="1">
            <a:off x="5116944" y="2049691"/>
            <a:ext cx="34412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19" name="Gerader Verbinder 118"/>
          <p:cNvCxnSpPr/>
          <p:nvPr/>
        </p:nvCxnSpPr>
        <p:spPr>
          <a:xfrm flipH="1">
            <a:off x="5116944" y="2752697"/>
            <a:ext cx="344129" cy="0"/>
          </a:xfrm>
          <a:prstGeom prst="line">
            <a:avLst/>
          </a:prstGeom>
        </p:spPr>
        <p:style>
          <a:lnRef idx="1">
            <a:schemeClr val="accent3"/>
          </a:lnRef>
          <a:fillRef idx="0">
            <a:schemeClr val="accent3"/>
          </a:fillRef>
          <a:effectRef idx="0">
            <a:schemeClr val="accent3"/>
          </a:effectRef>
          <a:fontRef idx="minor">
            <a:schemeClr val="tx1"/>
          </a:fontRef>
        </p:style>
      </p:cxnSp>
      <p:sp>
        <p:nvSpPr>
          <p:cNvPr id="120" name="Textfeld 119"/>
          <p:cNvSpPr txBox="1"/>
          <p:nvPr/>
        </p:nvSpPr>
        <p:spPr>
          <a:xfrm>
            <a:off x="4765352" y="1869874"/>
            <a:ext cx="426720" cy="369332"/>
          </a:xfrm>
          <a:prstGeom prst="rect">
            <a:avLst/>
          </a:prstGeom>
          <a:noFill/>
        </p:spPr>
        <p:txBody>
          <a:bodyPr wrap="none" rtlCol="0">
            <a:spAutoFit/>
          </a:bodyPr>
          <a:lstStyle/>
          <a:p>
            <a:r>
              <a:rPr lang="de-DE" dirty="0"/>
              <a:t>a</a:t>
            </a:r>
            <a:r>
              <a:rPr lang="de-DE" baseline="-25000" dirty="0"/>
              <a:t>0</a:t>
            </a:r>
            <a:endParaRPr lang="de-DE" dirty="0"/>
          </a:p>
        </p:txBody>
      </p:sp>
      <p:sp>
        <p:nvSpPr>
          <p:cNvPr id="121" name="Textfeld 120"/>
          <p:cNvSpPr txBox="1"/>
          <p:nvPr/>
        </p:nvSpPr>
        <p:spPr>
          <a:xfrm>
            <a:off x="4774203" y="2558198"/>
            <a:ext cx="426720" cy="369332"/>
          </a:xfrm>
          <a:prstGeom prst="rect">
            <a:avLst/>
          </a:prstGeom>
          <a:noFill/>
        </p:spPr>
        <p:txBody>
          <a:bodyPr wrap="none" rtlCol="0">
            <a:spAutoFit/>
          </a:bodyPr>
          <a:lstStyle/>
          <a:p>
            <a:r>
              <a:rPr lang="de-DE" dirty="0"/>
              <a:t>b</a:t>
            </a:r>
            <a:r>
              <a:rPr lang="de-DE" baseline="-25000" dirty="0"/>
              <a:t>0</a:t>
            </a:r>
            <a:endParaRPr lang="de-DE" dirty="0"/>
          </a:p>
        </p:txBody>
      </p:sp>
      <p:sp>
        <p:nvSpPr>
          <p:cNvPr id="122" name="Textfeld 121"/>
          <p:cNvSpPr txBox="1"/>
          <p:nvPr/>
        </p:nvSpPr>
        <p:spPr>
          <a:xfrm>
            <a:off x="5439636" y="2558198"/>
            <a:ext cx="341760" cy="369332"/>
          </a:xfrm>
          <a:prstGeom prst="rect">
            <a:avLst/>
          </a:prstGeom>
          <a:noFill/>
        </p:spPr>
        <p:txBody>
          <a:bodyPr wrap="none" rtlCol="0">
            <a:spAutoFit/>
          </a:bodyPr>
          <a:lstStyle/>
          <a:p>
            <a:r>
              <a:rPr lang="de-DE" dirty="0"/>
              <a:t>b</a:t>
            </a:r>
          </a:p>
        </p:txBody>
      </p:sp>
      <p:sp>
        <p:nvSpPr>
          <p:cNvPr id="123" name="Textfeld 122"/>
          <p:cNvSpPr txBox="1"/>
          <p:nvPr/>
        </p:nvSpPr>
        <p:spPr>
          <a:xfrm>
            <a:off x="5439636" y="1869874"/>
            <a:ext cx="341760" cy="369332"/>
          </a:xfrm>
          <a:prstGeom prst="rect">
            <a:avLst/>
          </a:prstGeom>
          <a:noFill/>
        </p:spPr>
        <p:txBody>
          <a:bodyPr wrap="none" rtlCol="0">
            <a:spAutoFit/>
          </a:bodyPr>
          <a:lstStyle/>
          <a:p>
            <a:r>
              <a:rPr lang="de-DE" dirty="0"/>
              <a:t>a</a:t>
            </a:r>
          </a:p>
        </p:txBody>
      </p:sp>
      <p:sp>
        <p:nvSpPr>
          <p:cNvPr id="124" name="Textfeld 123"/>
          <p:cNvSpPr txBox="1"/>
          <p:nvPr/>
        </p:nvSpPr>
        <p:spPr>
          <a:xfrm>
            <a:off x="5848673" y="1879706"/>
            <a:ext cx="324128" cy="369332"/>
          </a:xfrm>
          <a:prstGeom prst="rect">
            <a:avLst/>
          </a:prstGeom>
          <a:noFill/>
        </p:spPr>
        <p:txBody>
          <a:bodyPr wrap="none" rtlCol="0">
            <a:spAutoFit/>
          </a:bodyPr>
          <a:lstStyle/>
          <a:p>
            <a:r>
              <a:rPr lang="de-DE" dirty="0"/>
              <a:t>&gt;</a:t>
            </a:r>
          </a:p>
        </p:txBody>
      </p:sp>
      <p:sp>
        <p:nvSpPr>
          <p:cNvPr id="125" name="Textfeld 124"/>
          <p:cNvSpPr txBox="1"/>
          <p:nvPr/>
        </p:nvSpPr>
        <p:spPr>
          <a:xfrm>
            <a:off x="5862003" y="2239072"/>
            <a:ext cx="324128" cy="369332"/>
          </a:xfrm>
          <a:prstGeom prst="rect">
            <a:avLst/>
          </a:prstGeom>
          <a:noFill/>
        </p:spPr>
        <p:txBody>
          <a:bodyPr wrap="none" rtlCol="0">
            <a:spAutoFit/>
          </a:bodyPr>
          <a:lstStyle/>
          <a:p>
            <a:r>
              <a:rPr lang="de-DE" dirty="0"/>
              <a:t>&lt;</a:t>
            </a:r>
          </a:p>
        </p:txBody>
      </p:sp>
      <p:sp>
        <p:nvSpPr>
          <p:cNvPr id="126" name="Textfeld 125"/>
          <p:cNvSpPr txBox="1"/>
          <p:nvPr/>
        </p:nvSpPr>
        <p:spPr>
          <a:xfrm>
            <a:off x="5875333" y="2576696"/>
            <a:ext cx="324128" cy="369332"/>
          </a:xfrm>
          <a:prstGeom prst="rect">
            <a:avLst/>
          </a:prstGeom>
          <a:noFill/>
        </p:spPr>
        <p:txBody>
          <a:bodyPr wrap="none" rtlCol="0">
            <a:spAutoFit/>
          </a:bodyPr>
          <a:lstStyle/>
          <a:p>
            <a:r>
              <a:rPr lang="de-DE" dirty="0"/>
              <a:t>=</a:t>
            </a:r>
          </a:p>
        </p:txBody>
      </p:sp>
      <p:sp>
        <p:nvSpPr>
          <p:cNvPr id="127" name="Rechteck 126"/>
          <p:cNvSpPr/>
          <p:nvPr/>
        </p:nvSpPr>
        <p:spPr>
          <a:xfrm>
            <a:off x="5455012" y="3095427"/>
            <a:ext cx="707923" cy="113070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128" name="Gerader Verbinder 127"/>
          <p:cNvCxnSpPr/>
          <p:nvPr/>
        </p:nvCxnSpPr>
        <p:spPr>
          <a:xfrm flipH="1">
            <a:off x="5110883" y="3311736"/>
            <a:ext cx="34412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29" name="Gerader Verbinder 128"/>
          <p:cNvCxnSpPr/>
          <p:nvPr/>
        </p:nvCxnSpPr>
        <p:spPr>
          <a:xfrm flipH="1">
            <a:off x="5110883" y="4014742"/>
            <a:ext cx="344129" cy="0"/>
          </a:xfrm>
          <a:prstGeom prst="line">
            <a:avLst/>
          </a:prstGeom>
        </p:spPr>
        <p:style>
          <a:lnRef idx="1">
            <a:schemeClr val="accent3"/>
          </a:lnRef>
          <a:fillRef idx="0">
            <a:schemeClr val="accent3"/>
          </a:fillRef>
          <a:effectRef idx="0">
            <a:schemeClr val="accent3"/>
          </a:effectRef>
          <a:fontRef idx="minor">
            <a:schemeClr val="tx1"/>
          </a:fontRef>
        </p:style>
      </p:cxnSp>
      <p:sp>
        <p:nvSpPr>
          <p:cNvPr id="130" name="Textfeld 129"/>
          <p:cNvSpPr txBox="1"/>
          <p:nvPr/>
        </p:nvSpPr>
        <p:spPr>
          <a:xfrm>
            <a:off x="4759291" y="3131919"/>
            <a:ext cx="426720" cy="369332"/>
          </a:xfrm>
          <a:prstGeom prst="rect">
            <a:avLst/>
          </a:prstGeom>
          <a:noFill/>
        </p:spPr>
        <p:txBody>
          <a:bodyPr wrap="none" rtlCol="0">
            <a:spAutoFit/>
          </a:bodyPr>
          <a:lstStyle/>
          <a:p>
            <a:r>
              <a:rPr lang="de-DE" dirty="0"/>
              <a:t>a</a:t>
            </a:r>
            <a:r>
              <a:rPr lang="de-DE" baseline="-25000" dirty="0"/>
              <a:t>1</a:t>
            </a:r>
            <a:endParaRPr lang="de-DE" dirty="0"/>
          </a:p>
        </p:txBody>
      </p:sp>
      <p:sp>
        <p:nvSpPr>
          <p:cNvPr id="131" name="Textfeld 130"/>
          <p:cNvSpPr txBox="1"/>
          <p:nvPr/>
        </p:nvSpPr>
        <p:spPr>
          <a:xfrm>
            <a:off x="4768142" y="3820243"/>
            <a:ext cx="426720" cy="369332"/>
          </a:xfrm>
          <a:prstGeom prst="rect">
            <a:avLst/>
          </a:prstGeom>
          <a:noFill/>
        </p:spPr>
        <p:txBody>
          <a:bodyPr wrap="none" rtlCol="0">
            <a:spAutoFit/>
          </a:bodyPr>
          <a:lstStyle/>
          <a:p>
            <a:r>
              <a:rPr lang="de-DE" dirty="0"/>
              <a:t>b</a:t>
            </a:r>
            <a:r>
              <a:rPr lang="de-DE" baseline="-25000" dirty="0"/>
              <a:t>1</a:t>
            </a:r>
            <a:endParaRPr lang="de-DE" dirty="0"/>
          </a:p>
        </p:txBody>
      </p:sp>
      <p:sp>
        <p:nvSpPr>
          <p:cNvPr id="132" name="Textfeld 131"/>
          <p:cNvSpPr txBox="1"/>
          <p:nvPr/>
        </p:nvSpPr>
        <p:spPr>
          <a:xfrm>
            <a:off x="5433575" y="3820243"/>
            <a:ext cx="341760" cy="369332"/>
          </a:xfrm>
          <a:prstGeom prst="rect">
            <a:avLst/>
          </a:prstGeom>
          <a:noFill/>
        </p:spPr>
        <p:txBody>
          <a:bodyPr wrap="none" rtlCol="0">
            <a:spAutoFit/>
          </a:bodyPr>
          <a:lstStyle/>
          <a:p>
            <a:r>
              <a:rPr lang="de-DE" dirty="0"/>
              <a:t>b</a:t>
            </a:r>
          </a:p>
        </p:txBody>
      </p:sp>
      <p:sp>
        <p:nvSpPr>
          <p:cNvPr id="133" name="Textfeld 132"/>
          <p:cNvSpPr txBox="1"/>
          <p:nvPr/>
        </p:nvSpPr>
        <p:spPr>
          <a:xfrm>
            <a:off x="5433575" y="3131919"/>
            <a:ext cx="341760" cy="369332"/>
          </a:xfrm>
          <a:prstGeom prst="rect">
            <a:avLst/>
          </a:prstGeom>
          <a:noFill/>
        </p:spPr>
        <p:txBody>
          <a:bodyPr wrap="none" rtlCol="0">
            <a:spAutoFit/>
          </a:bodyPr>
          <a:lstStyle/>
          <a:p>
            <a:r>
              <a:rPr lang="de-DE" dirty="0"/>
              <a:t>a</a:t>
            </a:r>
          </a:p>
        </p:txBody>
      </p:sp>
      <p:sp>
        <p:nvSpPr>
          <p:cNvPr id="134" name="Textfeld 133"/>
          <p:cNvSpPr txBox="1"/>
          <p:nvPr/>
        </p:nvSpPr>
        <p:spPr>
          <a:xfrm>
            <a:off x="5842612" y="3141751"/>
            <a:ext cx="324128" cy="369332"/>
          </a:xfrm>
          <a:prstGeom prst="rect">
            <a:avLst/>
          </a:prstGeom>
          <a:noFill/>
        </p:spPr>
        <p:txBody>
          <a:bodyPr wrap="none" rtlCol="0">
            <a:spAutoFit/>
          </a:bodyPr>
          <a:lstStyle/>
          <a:p>
            <a:r>
              <a:rPr lang="de-DE" dirty="0"/>
              <a:t>&gt;</a:t>
            </a:r>
          </a:p>
        </p:txBody>
      </p:sp>
      <p:sp>
        <p:nvSpPr>
          <p:cNvPr id="135" name="Textfeld 134"/>
          <p:cNvSpPr txBox="1"/>
          <p:nvPr/>
        </p:nvSpPr>
        <p:spPr>
          <a:xfrm>
            <a:off x="5855942" y="3501117"/>
            <a:ext cx="324128" cy="369332"/>
          </a:xfrm>
          <a:prstGeom prst="rect">
            <a:avLst/>
          </a:prstGeom>
          <a:noFill/>
        </p:spPr>
        <p:txBody>
          <a:bodyPr wrap="none" rtlCol="0">
            <a:spAutoFit/>
          </a:bodyPr>
          <a:lstStyle/>
          <a:p>
            <a:r>
              <a:rPr lang="de-DE" dirty="0"/>
              <a:t>&lt;</a:t>
            </a:r>
          </a:p>
        </p:txBody>
      </p:sp>
      <p:sp>
        <p:nvSpPr>
          <p:cNvPr id="136" name="Textfeld 135"/>
          <p:cNvSpPr txBox="1"/>
          <p:nvPr/>
        </p:nvSpPr>
        <p:spPr>
          <a:xfrm>
            <a:off x="5869272" y="3838741"/>
            <a:ext cx="324128" cy="369332"/>
          </a:xfrm>
          <a:prstGeom prst="rect">
            <a:avLst/>
          </a:prstGeom>
          <a:noFill/>
        </p:spPr>
        <p:txBody>
          <a:bodyPr wrap="none" rtlCol="0">
            <a:spAutoFit/>
          </a:bodyPr>
          <a:lstStyle/>
          <a:p>
            <a:r>
              <a:rPr lang="de-DE" dirty="0"/>
              <a:t>=</a:t>
            </a:r>
          </a:p>
        </p:txBody>
      </p:sp>
      <p:sp>
        <p:nvSpPr>
          <p:cNvPr id="137" name="Rechteck 136"/>
          <p:cNvSpPr/>
          <p:nvPr/>
        </p:nvSpPr>
        <p:spPr>
          <a:xfrm>
            <a:off x="5468342" y="4359629"/>
            <a:ext cx="707923" cy="113070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138" name="Gerader Verbinder 137"/>
          <p:cNvCxnSpPr/>
          <p:nvPr/>
        </p:nvCxnSpPr>
        <p:spPr>
          <a:xfrm flipH="1">
            <a:off x="5124213" y="4575938"/>
            <a:ext cx="34412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39" name="Gerader Verbinder 138"/>
          <p:cNvCxnSpPr/>
          <p:nvPr/>
        </p:nvCxnSpPr>
        <p:spPr>
          <a:xfrm flipH="1">
            <a:off x="5124213" y="5278944"/>
            <a:ext cx="344129" cy="0"/>
          </a:xfrm>
          <a:prstGeom prst="line">
            <a:avLst/>
          </a:prstGeom>
        </p:spPr>
        <p:style>
          <a:lnRef idx="1">
            <a:schemeClr val="accent3"/>
          </a:lnRef>
          <a:fillRef idx="0">
            <a:schemeClr val="accent3"/>
          </a:fillRef>
          <a:effectRef idx="0">
            <a:schemeClr val="accent3"/>
          </a:effectRef>
          <a:fontRef idx="minor">
            <a:schemeClr val="tx1"/>
          </a:fontRef>
        </p:style>
      </p:cxnSp>
      <p:sp>
        <p:nvSpPr>
          <p:cNvPr id="140" name="Textfeld 139"/>
          <p:cNvSpPr txBox="1"/>
          <p:nvPr/>
        </p:nvSpPr>
        <p:spPr>
          <a:xfrm>
            <a:off x="4772621" y="4396121"/>
            <a:ext cx="426720" cy="369332"/>
          </a:xfrm>
          <a:prstGeom prst="rect">
            <a:avLst/>
          </a:prstGeom>
          <a:noFill/>
        </p:spPr>
        <p:txBody>
          <a:bodyPr wrap="none" rtlCol="0">
            <a:spAutoFit/>
          </a:bodyPr>
          <a:lstStyle/>
          <a:p>
            <a:r>
              <a:rPr lang="de-DE" dirty="0"/>
              <a:t>a</a:t>
            </a:r>
            <a:r>
              <a:rPr lang="de-DE" baseline="-25000" dirty="0"/>
              <a:t>2</a:t>
            </a:r>
            <a:endParaRPr lang="de-DE" dirty="0"/>
          </a:p>
        </p:txBody>
      </p:sp>
      <p:sp>
        <p:nvSpPr>
          <p:cNvPr id="141" name="Textfeld 140"/>
          <p:cNvSpPr txBox="1"/>
          <p:nvPr/>
        </p:nvSpPr>
        <p:spPr>
          <a:xfrm>
            <a:off x="4781472" y="5084445"/>
            <a:ext cx="426720" cy="369332"/>
          </a:xfrm>
          <a:prstGeom prst="rect">
            <a:avLst/>
          </a:prstGeom>
          <a:noFill/>
        </p:spPr>
        <p:txBody>
          <a:bodyPr wrap="none" rtlCol="0">
            <a:spAutoFit/>
          </a:bodyPr>
          <a:lstStyle/>
          <a:p>
            <a:r>
              <a:rPr lang="de-DE" dirty="0"/>
              <a:t>b</a:t>
            </a:r>
            <a:r>
              <a:rPr lang="de-DE" baseline="-25000" dirty="0"/>
              <a:t>2</a:t>
            </a:r>
            <a:endParaRPr lang="de-DE" dirty="0"/>
          </a:p>
        </p:txBody>
      </p:sp>
      <p:sp>
        <p:nvSpPr>
          <p:cNvPr id="142" name="Textfeld 141"/>
          <p:cNvSpPr txBox="1"/>
          <p:nvPr/>
        </p:nvSpPr>
        <p:spPr>
          <a:xfrm>
            <a:off x="5446905" y="5084445"/>
            <a:ext cx="341760" cy="369332"/>
          </a:xfrm>
          <a:prstGeom prst="rect">
            <a:avLst/>
          </a:prstGeom>
          <a:noFill/>
        </p:spPr>
        <p:txBody>
          <a:bodyPr wrap="none" rtlCol="0">
            <a:spAutoFit/>
          </a:bodyPr>
          <a:lstStyle/>
          <a:p>
            <a:r>
              <a:rPr lang="de-DE" dirty="0"/>
              <a:t>b</a:t>
            </a:r>
          </a:p>
        </p:txBody>
      </p:sp>
      <p:sp>
        <p:nvSpPr>
          <p:cNvPr id="143" name="Textfeld 142"/>
          <p:cNvSpPr txBox="1"/>
          <p:nvPr/>
        </p:nvSpPr>
        <p:spPr>
          <a:xfrm>
            <a:off x="5446905" y="4396121"/>
            <a:ext cx="341760" cy="369332"/>
          </a:xfrm>
          <a:prstGeom prst="rect">
            <a:avLst/>
          </a:prstGeom>
          <a:noFill/>
        </p:spPr>
        <p:txBody>
          <a:bodyPr wrap="none" rtlCol="0">
            <a:spAutoFit/>
          </a:bodyPr>
          <a:lstStyle/>
          <a:p>
            <a:r>
              <a:rPr lang="de-DE" dirty="0"/>
              <a:t>a</a:t>
            </a:r>
          </a:p>
        </p:txBody>
      </p:sp>
      <p:sp>
        <p:nvSpPr>
          <p:cNvPr id="144" name="Textfeld 143"/>
          <p:cNvSpPr txBox="1"/>
          <p:nvPr/>
        </p:nvSpPr>
        <p:spPr>
          <a:xfrm>
            <a:off x="5855942" y="4405953"/>
            <a:ext cx="324128" cy="369332"/>
          </a:xfrm>
          <a:prstGeom prst="rect">
            <a:avLst/>
          </a:prstGeom>
          <a:noFill/>
        </p:spPr>
        <p:txBody>
          <a:bodyPr wrap="none" rtlCol="0">
            <a:spAutoFit/>
          </a:bodyPr>
          <a:lstStyle/>
          <a:p>
            <a:r>
              <a:rPr lang="de-DE" dirty="0"/>
              <a:t>&gt;</a:t>
            </a:r>
          </a:p>
        </p:txBody>
      </p:sp>
      <p:sp>
        <p:nvSpPr>
          <p:cNvPr id="145" name="Textfeld 144"/>
          <p:cNvSpPr txBox="1"/>
          <p:nvPr/>
        </p:nvSpPr>
        <p:spPr>
          <a:xfrm>
            <a:off x="5869272" y="4765319"/>
            <a:ext cx="324128" cy="369332"/>
          </a:xfrm>
          <a:prstGeom prst="rect">
            <a:avLst/>
          </a:prstGeom>
          <a:noFill/>
        </p:spPr>
        <p:txBody>
          <a:bodyPr wrap="none" rtlCol="0">
            <a:spAutoFit/>
          </a:bodyPr>
          <a:lstStyle/>
          <a:p>
            <a:r>
              <a:rPr lang="de-DE" dirty="0"/>
              <a:t>&lt;</a:t>
            </a:r>
          </a:p>
        </p:txBody>
      </p:sp>
      <p:sp>
        <p:nvSpPr>
          <p:cNvPr id="146" name="Textfeld 145"/>
          <p:cNvSpPr txBox="1"/>
          <p:nvPr/>
        </p:nvSpPr>
        <p:spPr>
          <a:xfrm>
            <a:off x="5882602" y="5102943"/>
            <a:ext cx="324128" cy="369332"/>
          </a:xfrm>
          <a:prstGeom prst="rect">
            <a:avLst/>
          </a:prstGeom>
          <a:noFill/>
        </p:spPr>
        <p:txBody>
          <a:bodyPr wrap="none" rtlCol="0">
            <a:spAutoFit/>
          </a:bodyPr>
          <a:lstStyle/>
          <a:p>
            <a:r>
              <a:rPr lang="de-DE" dirty="0"/>
              <a:t>=</a:t>
            </a:r>
          </a:p>
        </p:txBody>
      </p:sp>
      <p:sp>
        <p:nvSpPr>
          <p:cNvPr id="147" name="Rechteck 146"/>
          <p:cNvSpPr/>
          <p:nvPr/>
        </p:nvSpPr>
        <p:spPr>
          <a:xfrm>
            <a:off x="5463897" y="5555295"/>
            <a:ext cx="707923" cy="113070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148" name="Gerader Verbinder 147"/>
          <p:cNvCxnSpPr/>
          <p:nvPr/>
        </p:nvCxnSpPr>
        <p:spPr>
          <a:xfrm flipH="1">
            <a:off x="5119768" y="5771604"/>
            <a:ext cx="34412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49" name="Gerader Verbinder 148"/>
          <p:cNvCxnSpPr/>
          <p:nvPr/>
        </p:nvCxnSpPr>
        <p:spPr>
          <a:xfrm flipH="1">
            <a:off x="5119768" y="6474610"/>
            <a:ext cx="344129" cy="0"/>
          </a:xfrm>
          <a:prstGeom prst="line">
            <a:avLst/>
          </a:prstGeom>
        </p:spPr>
        <p:style>
          <a:lnRef idx="1">
            <a:schemeClr val="accent3"/>
          </a:lnRef>
          <a:fillRef idx="0">
            <a:schemeClr val="accent3"/>
          </a:fillRef>
          <a:effectRef idx="0">
            <a:schemeClr val="accent3"/>
          </a:effectRef>
          <a:fontRef idx="minor">
            <a:schemeClr val="tx1"/>
          </a:fontRef>
        </p:style>
      </p:cxnSp>
      <p:sp>
        <p:nvSpPr>
          <p:cNvPr id="150" name="Textfeld 149"/>
          <p:cNvSpPr txBox="1"/>
          <p:nvPr/>
        </p:nvSpPr>
        <p:spPr>
          <a:xfrm>
            <a:off x="4768176" y="5591787"/>
            <a:ext cx="426720" cy="369332"/>
          </a:xfrm>
          <a:prstGeom prst="rect">
            <a:avLst/>
          </a:prstGeom>
          <a:noFill/>
        </p:spPr>
        <p:txBody>
          <a:bodyPr wrap="none" rtlCol="0">
            <a:spAutoFit/>
          </a:bodyPr>
          <a:lstStyle/>
          <a:p>
            <a:r>
              <a:rPr lang="de-DE" dirty="0"/>
              <a:t>a</a:t>
            </a:r>
            <a:r>
              <a:rPr lang="de-DE" baseline="-25000" dirty="0"/>
              <a:t>3</a:t>
            </a:r>
            <a:endParaRPr lang="de-DE" dirty="0"/>
          </a:p>
        </p:txBody>
      </p:sp>
      <p:sp>
        <p:nvSpPr>
          <p:cNvPr id="151" name="Textfeld 150"/>
          <p:cNvSpPr txBox="1"/>
          <p:nvPr/>
        </p:nvSpPr>
        <p:spPr>
          <a:xfrm>
            <a:off x="4777027" y="6280111"/>
            <a:ext cx="426720" cy="369332"/>
          </a:xfrm>
          <a:prstGeom prst="rect">
            <a:avLst/>
          </a:prstGeom>
          <a:noFill/>
        </p:spPr>
        <p:txBody>
          <a:bodyPr wrap="none" rtlCol="0">
            <a:spAutoFit/>
          </a:bodyPr>
          <a:lstStyle/>
          <a:p>
            <a:r>
              <a:rPr lang="de-DE" dirty="0"/>
              <a:t>b</a:t>
            </a:r>
            <a:r>
              <a:rPr lang="de-DE" baseline="-25000" dirty="0"/>
              <a:t>3</a:t>
            </a:r>
            <a:endParaRPr lang="de-DE" dirty="0"/>
          </a:p>
        </p:txBody>
      </p:sp>
      <p:sp>
        <p:nvSpPr>
          <p:cNvPr id="152" name="Textfeld 151"/>
          <p:cNvSpPr txBox="1"/>
          <p:nvPr/>
        </p:nvSpPr>
        <p:spPr>
          <a:xfrm>
            <a:off x="5442460" y="6280111"/>
            <a:ext cx="341760" cy="369332"/>
          </a:xfrm>
          <a:prstGeom prst="rect">
            <a:avLst/>
          </a:prstGeom>
          <a:noFill/>
        </p:spPr>
        <p:txBody>
          <a:bodyPr wrap="none" rtlCol="0">
            <a:spAutoFit/>
          </a:bodyPr>
          <a:lstStyle/>
          <a:p>
            <a:r>
              <a:rPr lang="de-DE" dirty="0"/>
              <a:t>b</a:t>
            </a:r>
          </a:p>
        </p:txBody>
      </p:sp>
      <p:sp>
        <p:nvSpPr>
          <p:cNvPr id="153" name="Textfeld 152"/>
          <p:cNvSpPr txBox="1"/>
          <p:nvPr/>
        </p:nvSpPr>
        <p:spPr>
          <a:xfrm>
            <a:off x="5442460" y="5591787"/>
            <a:ext cx="341760" cy="369332"/>
          </a:xfrm>
          <a:prstGeom prst="rect">
            <a:avLst/>
          </a:prstGeom>
          <a:noFill/>
        </p:spPr>
        <p:txBody>
          <a:bodyPr wrap="none" rtlCol="0">
            <a:spAutoFit/>
          </a:bodyPr>
          <a:lstStyle/>
          <a:p>
            <a:r>
              <a:rPr lang="de-DE" dirty="0"/>
              <a:t>a</a:t>
            </a:r>
          </a:p>
        </p:txBody>
      </p:sp>
      <p:sp>
        <p:nvSpPr>
          <p:cNvPr id="154" name="Textfeld 153"/>
          <p:cNvSpPr txBox="1"/>
          <p:nvPr/>
        </p:nvSpPr>
        <p:spPr>
          <a:xfrm>
            <a:off x="5851497" y="5601619"/>
            <a:ext cx="324128" cy="369332"/>
          </a:xfrm>
          <a:prstGeom prst="rect">
            <a:avLst/>
          </a:prstGeom>
          <a:noFill/>
        </p:spPr>
        <p:txBody>
          <a:bodyPr wrap="none" rtlCol="0">
            <a:spAutoFit/>
          </a:bodyPr>
          <a:lstStyle/>
          <a:p>
            <a:r>
              <a:rPr lang="de-DE" dirty="0"/>
              <a:t>&gt;</a:t>
            </a:r>
          </a:p>
        </p:txBody>
      </p:sp>
      <p:sp>
        <p:nvSpPr>
          <p:cNvPr id="155" name="Textfeld 154"/>
          <p:cNvSpPr txBox="1"/>
          <p:nvPr/>
        </p:nvSpPr>
        <p:spPr>
          <a:xfrm>
            <a:off x="5864827" y="5960985"/>
            <a:ext cx="324128" cy="369332"/>
          </a:xfrm>
          <a:prstGeom prst="rect">
            <a:avLst/>
          </a:prstGeom>
          <a:noFill/>
        </p:spPr>
        <p:txBody>
          <a:bodyPr wrap="none" rtlCol="0">
            <a:spAutoFit/>
          </a:bodyPr>
          <a:lstStyle/>
          <a:p>
            <a:r>
              <a:rPr lang="de-DE" dirty="0"/>
              <a:t>&lt;</a:t>
            </a:r>
          </a:p>
        </p:txBody>
      </p:sp>
      <p:sp>
        <p:nvSpPr>
          <p:cNvPr id="156" name="Textfeld 155"/>
          <p:cNvSpPr txBox="1"/>
          <p:nvPr/>
        </p:nvSpPr>
        <p:spPr>
          <a:xfrm>
            <a:off x="5878157" y="6298609"/>
            <a:ext cx="324128" cy="369332"/>
          </a:xfrm>
          <a:prstGeom prst="rect">
            <a:avLst/>
          </a:prstGeom>
          <a:noFill/>
        </p:spPr>
        <p:txBody>
          <a:bodyPr wrap="none" rtlCol="0">
            <a:spAutoFit/>
          </a:bodyPr>
          <a:lstStyle/>
          <a:p>
            <a:r>
              <a:rPr lang="de-DE" dirty="0"/>
              <a:t>=</a:t>
            </a:r>
          </a:p>
        </p:txBody>
      </p:sp>
      <p:sp>
        <p:nvSpPr>
          <p:cNvPr id="157" name="Textfeld 156"/>
          <p:cNvSpPr txBox="1"/>
          <p:nvPr/>
        </p:nvSpPr>
        <p:spPr>
          <a:xfrm>
            <a:off x="10238482" y="4937650"/>
            <a:ext cx="756938" cy="369332"/>
          </a:xfrm>
          <a:prstGeom prst="rect">
            <a:avLst/>
          </a:prstGeom>
          <a:noFill/>
        </p:spPr>
        <p:txBody>
          <a:bodyPr wrap="none" rtlCol="0">
            <a:spAutoFit/>
          </a:bodyPr>
          <a:lstStyle/>
          <a:p>
            <a:r>
              <a:rPr lang="de-DE" dirty="0"/>
              <a:t>A &gt; B</a:t>
            </a:r>
          </a:p>
        </p:txBody>
      </p:sp>
      <p:sp>
        <p:nvSpPr>
          <p:cNvPr id="158" name="Textfeld 157"/>
          <p:cNvSpPr txBox="1"/>
          <p:nvPr/>
        </p:nvSpPr>
        <p:spPr>
          <a:xfrm>
            <a:off x="10247218" y="5318973"/>
            <a:ext cx="756938" cy="369332"/>
          </a:xfrm>
          <a:prstGeom prst="rect">
            <a:avLst/>
          </a:prstGeom>
          <a:noFill/>
        </p:spPr>
        <p:txBody>
          <a:bodyPr wrap="none" rtlCol="0">
            <a:spAutoFit/>
          </a:bodyPr>
          <a:lstStyle/>
          <a:p>
            <a:r>
              <a:rPr lang="de-DE" dirty="0"/>
              <a:t>A &lt; B</a:t>
            </a:r>
          </a:p>
        </p:txBody>
      </p:sp>
      <p:sp>
        <p:nvSpPr>
          <p:cNvPr id="159" name="Textfeld 158"/>
          <p:cNvSpPr txBox="1"/>
          <p:nvPr/>
        </p:nvSpPr>
        <p:spPr>
          <a:xfrm>
            <a:off x="10247218" y="5671638"/>
            <a:ext cx="756938" cy="369332"/>
          </a:xfrm>
          <a:prstGeom prst="rect">
            <a:avLst/>
          </a:prstGeom>
          <a:noFill/>
        </p:spPr>
        <p:txBody>
          <a:bodyPr wrap="none" rtlCol="0">
            <a:spAutoFit/>
          </a:bodyPr>
          <a:lstStyle/>
          <a:p>
            <a:r>
              <a:rPr lang="de-DE" dirty="0"/>
              <a:t>A = B</a:t>
            </a:r>
          </a:p>
        </p:txBody>
      </p:sp>
      <p:cxnSp>
        <p:nvCxnSpPr>
          <p:cNvPr id="160" name="Gerader Verbinder 159"/>
          <p:cNvCxnSpPr/>
          <p:nvPr/>
        </p:nvCxnSpPr>
        <p:spPr>
          <a:xfrm flipH="1">
            <a:off x="8574441" y="3657370"/>
            <a:ext cx="360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61" name="Gerader Verbinder 160"/>
          <p:cNvCxnSpPr/>
          <p:nvPr/>
        </p:nvCxnSpPr>
        <p:spPr>
          <a:xfrm flipH="1">
            <a:off x="8575145" y="4014742"/>
            <a:ext cx="216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62" name="Gerader Verbinder 161"/>
          <p:cNvCxnSpPr/>
          <p:nvPr/>
        </p:nvCxnSpPr>
        <p:spPr>
          <a:xfrm flipV="1">
            <a:off x="8934441" y="3644041"/>
            <a:ext cx="0" cy="1188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163" name="Gerader Verbinder 162"/>
          <p:cNvCxnSpPr/>
          <p:nvPr/>
        </p:nvCxnSpPr>
        <p:spPr>
          <a:xfrm flipV="1">
            <a:off x="8791145" y="4014742"/>
            <a:ext cx="0" cy="1080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164" name="Gerader Verbinder 163"/>
          <p:cNvCxnSpPr/>
          <p:nvPr/>
        </p:nvCxnSpPr>
        <p:spPr>
          <a:xfrm flipH="1">
            <a:off x="8942738" y="4832041"/>
            <a:ext cx="252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65" name="Gerader Verbinder 164"/>
          <p:cNvCxnSpPr/>
          <p:nvPr/>
        </p:nvCxnSpPr>
        <p:spPr>
          <a:xfrm flipH="1">
            <a:off x="8791145" y="5102607"/>
            <a:ext cx="396000" cy="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772534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Komparator</a:t>
            </a:r>
          </a:p>
        </p:txBody>
      </p:sp>
      <p:sp>
        <p:nvSpPr>
          <p:cNvPr id="3" name="Inhaltsplatzhalter 2"/>
          <p:cNvSpPr>
            <a:spLocks noGrp="1"/>
          </p:cNvSpPr>
          <p:nvPr>
            <p:ph idx="1"/>
          </p:nvPr>
        </p:nvSpPr>
        <p:spPr>
          <a:xfrm>
            <a:off x="1103312" y="1387894"/>
            <a:ext cx="8946541" cy="5140725"/>
          </a:xfrm>
        </p:spPr>
        <p:txBody>
          <a:bodyPr/>
          <a:lstStyle/>
          <a:p>
            <a:pPr marL="0" indent="0">
              <a:buNone/>
            </a:pPr>
            <a:r>
              <a:rPr lang="de-DE" dirty="0">
                <a:solidFill>
                  <a:schemeClr val="accent2">
                    <a:lumMod val="40000"/>
                    <a:lumOff val="60000"/>
                  </a:schemeClr>
                </a:solidFill>
                <a:latin typeface="Calibri" panose="020F0502020204030204" pitchFamily="34" charset="0"/>
              </a:rPr>
              <a:t>Verhalten bei einer Vierbitzahl:	Baumartige Lösung</a:t>
            </a:r>
          </a:p>
          <a:p>
            <a:pPr marL="0" indent="0">
              <a:buNone/>
            </a:pPr>
            <a:r>
              <a:rPr lang="de-DE" dirty="0">
                <a:latin typeface="Calibri" panose="020F0502020204030204" pitchFamily="34" charset="0"/>
              </a:rPr>
              <a:t>A = a</a:t>
            </a:r>
            <a:r>
              <a:rPr lang="de-DE" baseline="-25000" dirty="0">
                <a:latin typeface="Calibri" panose="020F0502020204030204" pitchFamily="34" charset="0"/>
              </a:rPr>
              <a:t>3</a:t>
            </a:r>
            <a:r>
              <a:rPr lang="de-DE" dirty="0">
                <a:latin typeface="Calibri" panose="020F0502020204030204" pitchFamily="34" charset="0"/>
              </a:rPr>
              <a:t> ... a</a:t>
            </a:r>
            <a:r>
              <a:rPr lang="de-DE" baseline="-25000" dirty="0">
                <a:latin typeface="Calibri" panose="020F0502020204030204" pitchFamily="34" charset="0"/>
              </a:rPr>
              <a:t>0</a:t>
            </a:r>
            <a:r>
              <a:rPr lang="de-DE" dirty="0">
                <a:latin typeface="Calibri" panose="020F0502020204030204" pitchFamily="34" charset="0"/>
              </a:rPr>
              <a:t> und B = b</a:t>
            </a:r>
            <a:r>
              <a:rPr lang="de-DE" baseline="-25000" dirty="0">
                <a:latin typeface="Calibri" panose="020F0502020204030204" pitchFamily="34" charset="0"/>
              </a:rPr>
              <a:t>3</a:t>
            </a:r>
            <a:r>
              <a:rPr lang="de-DE" dirty="0">
                <a:latin typeface="Calibri" panose="020F0502020204030204" pitchFamily="34" charset="0"/>
              </a:rPr>
              <a:t> ... b</a:t>
            </a:r>
            <a:r>
              <a:rPr lang="de-DE" baseline="-25000" dirty="0">
                <a:latin typeface="Calibri" panose="020F0502020204030204" pitchFamily="34" charset="0"/>
              </a:rPr>
              <a:t>0 </a:t>
            </a:r>
          </a:p>
          <a:p>
            <a:pPr marL="0" indent="0">
              <a:buNone/>
            </a:pPr>
            <a:endParaRPr lang="de-DE" baseline="-25000" dirty="0">
              <a:latin typeface="Calibri" panose="020F0502020204030204" pitchFamily="34" charset="0"/>
            </a:endParaRPr>
          </a:p>
          <a:p>
            <a:pPr marL="0" indent="0">
              <a:buNone/>
            </a:pPr>
            <a:r>
              <a:rPr lang="de-DE" dirty="0">
                <a:latin typeface="Calibri" panose="020F0502020204030204" pitchFamily="34" charset="0"/>
              </a:rPr>
              <a:t>a &gt; b:	(a</a:t>
            </a:r>
            <a:r>
              <a:rPr lang="de-DE" baseline="-25000" dirty="0">
                <a:latin typeface="Calibri" panose="020F0502020204030204" pitchFamily="34" charset="0"/>
              </a:rPr>
              <a:t>32 </a:t>
            </a:r>
            <a:r>
              <a:rPr lang="de-DE" dirty="0">
                <a:latin typeface="Calibri" panose="020F0502020204030204" pitchFamily="34" charset="0"/>
              </a:rPr>
              <a:t>&gt; b</a:t>
            </a:r>
            <a:r>
              <a:rPr lang="de-DE" baseline="-25000" dirty="0">
                <a:latin typeface="Calibri" panose="020F0502020204030204" pitchFamily="34" charset="0"/>
              </a:rPr>
              <a:t>32</a:t>
            </a:r>
            <a:r>
              <a:rPr lang="de-DE" dirty="0">
                <a:latin typeface="Calibri" panose="020F0502020204030204" pitchFamily="34" charset="0"/>
              </a:rPr>
              <a:t>)     oder 		</a:t>
            </a:r>
          </a:p>
          <a:p>
            <a:pPr marL="0" indent="0">
              <a:buNone/>
            </a:pPr>
            <a:r>
              <a:rPr lang="de-DE" dirty="0">
                <a:latin typeface="Calibri" panose="020F0502020204030204" pitchFamily="34" charset="0"/>
              </a:rPr>
              <a:t>		(a</a:t>
            </a:r>
            <a:r>
              <a:rPr lang="de-DE" baseline="-25000" dirty="0">
                <a:latin typeface="Calibri" panose="020F0502020204030204" pitchFamily="34" charset="0"/>
              </a:rPr>
              <a:t>32 </a:t>
            </a:r>
            <a:r>
              <a:rPr lang="de-DE" dirty="0">
                <a:latin typeface="Calibri" panose="020F0502020204030204" pitchFamily="34" charset="0"/>
              </a:rPr>
              <a:t>= b</a:t>
            </a:r>
            <a:r>
              <a:rPr lang="de-DE" baseline="-25000" dirty="0">
                <a:latin typeface="Calibri" panose="020F0502020204030204" pitchFamily="34" charset="0"/>
              </a:rPr>
              <a:t>32</a:t>
            </a:r>
            <a:r>
              <a:rPr lang="de-DE" dirty="0">
                <a:latin typeface="Calibri" panose="020F0502020204030204" pitchFamily="34" charset="0"/>
              </a:rPr>
              <a:t>) (a</a:t>
            </a:r>
            <a:r>
              <a:rPr lang="de-DE" baseline="-25000" dirty="0">
                <a:latin typeface="Calibri" panose="020F0502020204030204" pitchFamily="34" charset="0"/>
              </a:rPr>
              <a:t>10</a:t>
            </a:r>
            <a:r>
              <a:rPr lang="de-DE" dirty="0">
                <a:latin typeface="Calibri" panose="020F0502020204030204" pitchFamily="34" charset="0"/>
              </a:rPr>
              <a:t> &gt; b</a:t>
            </a:r>
            <a:r>
              <a:rPr lang="de-DE" baseline="-25000" dirty="0">
                <a:latin typeface="Calibri" panose="020F0502020204030204" pitchFamily="34" charset="0"/>
              </a:rPr>
              <a:t>10</a:t>
            </a:r>
            <a:r>
              <a:rPr lang="de-DE" dirty="0">
                <a:latin typeface="Calibri" panose="020F0502020204030204" pitchFamily="34" charset="0"/>
              </a:rPr>
              <a:t>)</a:t>
            </a: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a = b:	(a</a:t>
            </a:r>
            <a:r>
              <a:rPr lang="de-DE" baseline="-25000" dirty="0">
                <a:latin typeface="Calibri" panose="020F0502020204030204" pitchFamily="34" charset="0"/>
              </a:rPr>
              <a:t>32 </a:t>
            </a:r>
            <a:r>
              <a:rPr lang="de-DE" dirty="0">
                <a:latin typeface="Calibri" panose="020F0502020204030204" pitchFamily="34" charset="0"/>
              </a:rPr>
              <a:t>= b</a:t>
            </a:r>
            <a:r>
              <a:rPr lang="de-DE" baseline="-25000" dirty="0">
                <a:latin typeface="Calibri" panose="020F0502020204030204" pitchFamily="34" charset="0"/>
              </a:rPr>
              <a:t>32</a:t>
            </a:r>
            <a:r>
              <a:rPr lang="de-DE" dirty="0">
                <a:latin typeface="Calibri" panose="020F0502020204030204" pitchFamily="34" charset="0"/>
              </a:rPr>
              <a:t>)     und 		</a:t>
            </a:r>
          </a:p>
          <a:p>
            <a:pPr marL="0" indent="0">
              <a:buNone/>
            </a:pPr>
            <a:r>
              <a:rPr lang="de-DE" dirty="0">
                <a:latin typeface="Calibri" panose="020F0502020204030204" pitchFamily="34" charset="0"/>
              </a:rPr>
              <a:t>		(a</a:t>
            </a:r>
            <a:r>
              <a:rPr lang="de-DE" baseline="-25000" dirty="0">
                <a:latin typeface="Calibri" panose="020F0502020204030204" pitchFamily="34" charset="0"/>
              </a:rPr>
              <a:t>10 </a:t>
            </a:r>
            <a:r>
              <a:rPr lang="de-DE" dirty="0">
                <a:latin typeface="Calibri" panose="020F0502020204030204" pitchFamily="34" charset="0"/>
              </a:rPr>
              <a:t>= b</a:t>
            </a:r>
            <a:r>
              <a:rPr lang="de-DE" baseline="-25000" dirty="0">
                <a:latin typeface="Calibri" panose="020F0502020204030204" pitchFamily="34" charset="0"/>
              </a:rPr>
              <a:t>10</a:t>
            </a:r>
            <a:r>
              <a:rPr lang="de-DE" dirty="0">
                <a:latin typeface="Calibri" panose="020F0502020204030204" pitchFamily="34" charset="0"/>
              </a:rPr>
              <a:t>)</a:t>
            </a: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a &lt; b:	(a</a:t>
            </a:r>
            <a:r>
              <a:rPr lang="de-DE" baseline="-25000" dirty="0">
                <a:latin typeface="Calibri" panose="020F0502020204030204" pitchFamily="34" charset="0"/>
              </a:rPr>
              <a:t>32 </a:t>
            </a:r>
            <a:r>
              <a:rPr lang="de-DE" dirty="0">
                <a:latin typeface="Calibri" panose="020F0502020204030204" pitchFamily="34" charset="0"/>
              </a:rPr>
              <a:t>&lt; b</a:t>
            </a:r>
            <a:r>
              <a:rPr lang="de-DE" baseline="-25000" dirty="0">
                <a:latin typeface="Calibri" panose="020F0502020204030204" pitchFamily="34" charset="0"/>
              </a:rPr>
              <a:t>32</a:t>
            </a:r>
            <a:r>
              <a:rPr lang="de-DE" dirty="0">
                <a:latin typeface="Calibri" panose="020F0502020204030204" pitchFamily="34" charset="0"/>
              </a:rPr>
              <a:t>)     oder		</a:t>
            </a:r>
          </a:p>
          <a:p>
            <a:pPr marL="0" indent="0">
              <a:buNone/>
            </a:pPr>
            <a:r>
              <a:rPr lang="de-DE" dirty="0">
                <a:latin typeface="Calibri" panose="020F0502020204030204" pitchFamily="34" charset="0"/>
              </a:rPr>
              <a:t>		(a</a:t>
            </a:r>
            <a:r>
              <a:rPr lang="de-DE" baseline="-25000" dirty="0">
                <a:latin typeface="Calibri" panose="020F0502020204030204" pitchFamily="34" charset="0"/>
              </a:rPr>
              <a:t>32 </a:t>
            </a:r>
            <a:r>
              <a:rPr lang="de-DE" dirty="0">
                <a:latin typeface="Calibri" panose="020F0502020204030204" pitchFamily="34" charset="0"/>
              </a:rPr>
              <a:t>= b</a:t>
            </a:r>
            <a:r>
              <a:rPr lang="de-DE" baseline="-25000" dirty="0">
                <a:latin typeface="Calibri" panose="020F0502020204030204" pitchFamily="34" charset="0"/>
              </a:rPr>
              <a:t>32</a:t>
            </a:r>
            <a:r>
              <a:rPr lang="de-DE" dirty="0">
                <a:latin typeface="Calibri" panose="020F0502020204030204" pitchFamily="34" charset="0"/>
              </a:rPr>
              <a:t>) (a</a:t>
            </a:r>
            <a:r>
              <a:rPr lang="de-DE" baseline="-25000" dirty="0">
                <a:latin typeface="Calibri" panose="020F0502020204030204" pitchFamily="34" charset="0"/>
              </a:rPr>
              <a:t>10</a:t>
            </a:r>
            <a:r>
              <a:rPr lang="de-DE" dirty="0">
                <a:latin typeface="Calibri" panose="020F0502020204030204" pitchFamily="34" charset="0"/>
              </a:rPr>
              <a:t> &lt; b</a:t>
            </a:r>
            <a:r>
              <a:rPr lang="de-DE" baseline="-25000" dirty="0">
                <a:latin typeface="Calibri" panose="020F0502020204030204" pitchFamily="34" charset="0"/>
              </a:rPr>
              <a:t>10</a:t>
            </a:r>
            <a:r>
              <a:rPr lang="de-DE" dirty="0">
                <a:latin typeface="Calibri" panose="020F0502020204030204" pitchFamily="34" charset="0"/>
              </a:rPr>
              <a:t>)</a:t>
            </a: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13</a:t>
            </a:fld>
            <a:endParaRPr lang="en-US" dirty="0"/>
          </a:p>
        </p:txBody>
      </p:sp>
      <p:sp>
        <p:nvSpPr>
          <p:cNvPr id="33" name="Rechteck 32"/>
          <p:cNvSpPr/>
          <p:nvPr/>
        </p:nvSpPr>
        <p:spPr>
          <a:xfrm>
            <a:off x="6489289" y="1853248"/>
            <a:ext cx="707923" cy="232041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34" name="Gerader Verbinder 33"/>
          <p:cNvCxnSpPr/>
          <p:nvPr/>
        </p:nvCxnSpPr>
        <p:spPr>
          <a:xfrm flipH="1">
            <a:off x="6145160" y="2069557"/>
            <a:ext cx="34412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5" name="Gerader Verbinder 34"/>
          <p:cNvCxnSpPr/>
          <p:nvPr/>
        </p:nvCxnSpPr>
        <p:spPr>
          <a:xfrm flipH="1">
            <a:off x="6145160" y="2772563"/>
            <a:ext cx="34412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6" name="Gerader Verbinder 35"/>
          <p:cNvCxnSpPr/>
          <p:nvPr/>
        </p:nvCxnSpPr>
        <p:spPr>
          <a:xfrm flipH="1">
            <a:off x="7184362" y="2677430"/>
            <a:ext cx="1224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7" name="Gerader Verbinder 36"/>
          <p:cNvCxnSpPr/>
          <p:nvPr/>
        </p:nvCxnSpPr>
        <p:spPr>
          <a:xfrm flipH="1">
            <a:off x="7184362" y="3052333"/>
            <a:ext cx="792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8" name="Gerader Verbinder 37"/>
          <p:cNvCxnSpPr/>
          <p:nvPr/>
        </p:nvCxnSpPr>
        <p:spPr>
          <a:xfrm flipH="1">
            <a:off x="7211023" y="3347749"/>
            <a:ext cx="344129" cy="0"/>
          </a:xfrm>
          <a:prstGeom prst="line">
            <a:avLst/>
          </a:prstGeom>
        </p:spPr>
        <p:style>
          <a:lnRef idx="1">
            <a:schemeClr val="accent3"/>
          </a:lnRef>
          <a:fillRef idx="0">
            <a:schemeClr val="accent3"/>
          </a:fillRef>
          <a:effectRef idx="0">
            <a:schemeClr val="accent3"/>
          </a:effectRef>
          <a:fontRef idx="minor">
            <a:schemeClr val="tx1"/>
          </a:fontRef>
        </p:style>
      </p:cxnSp>
      <p:sp>
        <p:nvSpPr>
          <p:cNvPr id="39" name="Textfeld 38"/>
          <p:cNvSpPr txBox="1"/>
          <p:nvPr/>
        </p:nvSpPr>
        <p:spPr>
          <a:xfrm>
            <a:off x="6483599" y="1899572"/>
            <a:ext cx="324128" cy="369332"/>
          </a:xfrm>
          <a:prstGeom prst="rect">
            <a:avLst/>
          </a:prstGeom>
          <a:noFill/>
        </p:spPr>
        <p:txBody>
          <a:bodyPr wrap="none" rtlCol="0">
            <a:spAutoFit/>
          </a:bodyPr>
          <a:lstStyle/>
          <a:p>
            <a:r>
              <a:rPr lang="de-DE" dirty="0"/>
              <a:t>&gt;</a:t>
            </a:r>
          </a:p>
        </p:txBody>
      </p:sp>
      <p:sp>
        <p:nvSpPr>
          <p:cNvPr id="40" name="Textfeld 39"/>
          <p:cNvSpPr txBox="1"/>
          <p:nvPr/>
        </p:nvSpPr>
        <p:spPr>
          <a:xfrm>
            <a:off x="6496929" y="2258938"/>
            <a:ext cx="324128" cy="369332"/>
          </a:xfrm>
          <a:prstGeom prst="rect">
            <a:avLst/>
          </a:prstGeom>
          <a:noFill/>
        </p:spPr>
        <p:txBody>
          <a:bodyPr wrap="none" rtlCol="0">
            <a:spAutoFit/>
          </a:bodyPr>
          <a:lstStyle/>
          <a:p>
            <a:r>
              <a:rPr lang="de-DE" dirty="0"/>
              <a:t>&lt;</a:t>
            </a:r>
          </a:p>
        </p:txBody>
      </p:sp>
      <p:sp>
        <p:nvSpPr>
          <p:cNvPr id="41" name="Textfeld 40"/>
          <p:cNvSpPr txBox="1"/>
          <p:nvPr/>
        </p:nvSpPr>
        <p:spPr>
          <a:xfrm>
            <a:off x="6510259" y="2596562"/>
            <a:ext cx="324128" cy="369332"/>
          </a:xfrm>
          <a:prstGeom prst="rect">
            <a:avLst/>
          </a:prstGeom>
          <a:noFill/>
        </p:spPr>
        <p:txBody>
          <a:bodyPr wrap="none" rtlCol="0">
            <a:spAutoFit/>
          </a:bodyPr>
          <a:lstStyle/>
          <a:p>
            <a:r>
              <a:rPr lang="de-DE" dirty="0"/>
              <a:t>=</a:t>
            </a:r>
          </a:p>
        </p:txBody>
      </p:sp>
      <p:sp>
        <p:nvSpPr>
          <p:cNvPr id="45" name="Textfeld 44"/>
          <p:cNvSpPr txBox="1"/>
          <p:nvPr/>
        </p:nvSpPr>
        <p:spPr>
          <a:xfrm>
            <a:off x="6510259" y="3096578"/>
            <a:ext cx="324128" cy="369332"/>
          </a:xfrm>
          <a:prstGeom prst="rect">
            <a:avLst/>
          </a:prstGeom>
          <a:noFill/>
        </p:spPr>
        <p:txBody>
          <a:bodyPr wrap="none" rtlCol="0">
            <a:spAutoFit/>
          </a:bodyPr>
          <a:lstStyle/>
          <a:p>
            <a:r>
              <a:rPr lang="de-DE" dirty="0"/>
              <a:t>&gt;</a:t>
            </a:r>
          </a:p>
        </p:txBody>
      </p:sp>
      <p:sp>
        <p:nvSpPr>
          <p:cNvPr id="46" name="Textfeld 45"/>
          <p:cNvSpPr txBox="1"/>
          <p:nvPr/>
        </p:nvSpPr>
        <p:spPr>
          <a:xfrm>
            <a:off x="6523589" y="3455944"/>
            <a:ext cx="324128" cy="369332"/>
          </a:xfrm>
          <a:prstGeom prst="rect">
            <a:avLst/>
          </a:prstGeom>
          <a:noFill/>
        </p:spPr>
        <p:txBody>
          <a:bodyPr wrap="none" rtlCol="0">
            <a:spAutoFit/>
          </a:bodyPr>
          <a:lstStyle/>
          <a:p>
            <a:r>
              <a:rPr lang="de-DE" dirty="0"/>
              <a:t>&lt;</a:t>
            </a:r>
          </a:p>
        </p:txBody>
      </p:sp>
      <p:sp>
        <p:nvSpPr>
          <p:cNvPr id="47" name="Textfeld 46"/>
          <p:cNvSpPr txBox="1"/>
          <p:nvPr/>
        </p:nvSpPr>
        <p:spPr>
          <a:xfrm>
            <a:off x="6536919" y="3793568"/>
            <a:ext cx="324128" cy="369332"/>
          </a:xfrm>
          <a:prstGeom prst="rect">
            <a:avLst/>
          </a:prstGeom>
          <a:noFill/>
        </p:spPr>
        <p:txBody>
          <a:bodyPr wrap="none" rtlCol="0">
            <a:spAutoFit/>
          </a:bodyPr>
          <a:lstStyle/>
          <a:p>
            <a:r>
              <a:rPr lang="de-DE" dirty="0"/>
              <a:t>=</a:t>
            </a:r>
          </a:p>
        </p:txBody>
      </p:sp>
      <p:sp>
        <p:nvSpPr>
          <p:cNvPr id="48" name="Textfeld 47"/>
          <p:cNvSpPr txBox="1"/>
          <p:nvPr/>
        </p:nvSpPr>
        <p:spPr>
          <a:xfrm>
            <a:off x="6860235" y="2478085"/>
            <a:ext cx="324128" cy="369332"/>
          </a:xfrm>
          <a:prstGeom prst="rect">
            <a:avLst/>
          </a:prstGeom>
          <a:noFill/>
        </p:spPr>
        <p:txBody>
          <a:bodyPr wrap="none" rtlCol="0">
            <a:spAutoFit/>
          </a:bodyPr>
          <a:lstStyle/>
          <a:p>
            <a:r>
              <a:rPr lang="de-DE" dirty="0"/>
              <a:t>&gt;</a:t>
            </a:r>
          </a:p>
        </p:txBody>
      </p:sp>
      <p:sp>
        <p:nvSpPr>
          <p:cNvPr id="49" name="Textfeld 48"/>
          <p:cNvSpPr txBox="1"/>
          <p:nvPr/>
        </p:nvSpPr>
        <p:spPr>
          <a:xfrm>
            <a:off x="6873565" y="2837451"/>
            <a:ext cx="324128" cy="369332"/>
          </a:xfrm>
          <a:prstGeom prst="rect">
            <a:avLst/>
          </a:prstGeom>
          <a:noFill/>
        </p:spPr>
        <p:txBody>
          <a:bodyPr wrap="none" rtlCol="0">
            <a:spAutoFit/>
          </a:bodyPr>
          <a:lstStyle/>
          <a:p>
            <a:r>
              <a:rPr lang="de-DE" dirty="0"/>
              <a:t>&lt;</a:t>
            </a:r>
          </a:p>
        </p:txBody>
      </p:sp>
      <p:sp>
        <p:nvSpPr>
          <p:cNvPr id="50" name="Textfeld 49"/>
          <p:cNvSpPr txBox="1"/>
          <p:nvPr/>
        </p:nvSpPr>
        <p:spPr>
          <a:xfrm>
            <a:off x="6886895" y="3175075"/>
            <a:ext cx="324128" cy="369332"/>
          </a:xfrm>
          <a:prstGeom prst="rect">
            <a:avLst/>
          </a:prstGeom>
          <a:noFill/>
        </p:spPr>
        <p:txBody>
          <a:bodyPr wrap="none" rtlCol="0">
            <a:spAutoFit/>
          </a:bodyPr>
          <a:lstStyle/>
          <a:p>
            <a:r>
              <a:rPr lang="de-DE" dirty="0"/>
              <a:t>=</a:t>
            </a:r>
          </a:p>
        </p:txBody>
      </p:sp>
      <p:cxnSp>
        <p:nvCxnSpPr>
          <p:cNvPr id="51" name="Gerader Verbinder 50"/>
          <p:cNvCxnSpPr/>
          <p:nvPr/>
        </p:nvCxnSpPr>
        <p:spPr>
          <a:xfrm flipH="1">
            <a:off x="6152800" y="2448099"/>
            <a:ext cx="34412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2" name="Gerader Verbinder 51"/>
          <p:cNvCxnSpPr/>
          <p:nvPr/>
        </p:nvCxnSpPr>
        <p:spPr>
          <a:xfrm flipH="1">
            <a:off x="6166130" y="3288757"/>
            <a:ext cx="34412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3" name="Gerader Verbinder 52"/>
          <p:cNvCxnSpPr/>
          <p:nvPr/>
        </p:nvCxnSpPr>
        <p:spPr>
          <a:xfrm flipH="1">
            <a:off x="6166130" y="3647634"/>
            <a:ext cx="34412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4" name="Gerader Verbinder 53"/>
          <p:cNvCxnSpPr/>
          <p:nvPr/>
        </p:nvCxnSpPr>
        <p:spPr>
          <a:xfrm flipH="1">
            <a:off x="6179460" y="4006511"/>
            <a:ext cx="344129" cy="0"/>
          </a:xfrm>
          <a:prstGeom prst="line">
            <a:avLst/>
          </a:prstGeom>
        </p:spPr>
        <p:style>
          <a:lnRef idx="1">
            <a:schemeClr val="accent3"/>
          </a:lnRef>
          <a:fillRef idx="0">
            <a:schemeClr val="accent3"/>
          </a:fillRef>
          <a:effectRef idx="0">
            <a:schemeClr val="accent3"/>
          </a:effectRef>
          <a:fontRef idx="minor">
            <a:schemeClr val="tx1"/>
          </a:fontRef>
        </p:style>
      </p:cxnSp>
      <p:sp>
        <p:nvSpPr>
          <p:cNvPr id="74" name="Rechteck 73"/>
          <p:cNvSpPr/>
          <p:nvPr/>
        </p:nvSpPr>
        <p:spPr>
          <a:xfrm>
            <a:off x="6503100" y="4306534"/>
            <a:ext cx="707923" cy="232041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75" name="Gerader Verbinder 74"/>
          <p:cNvCxnSpPr/>
          <p:nvPr/>
        </p:nvCxnSpPr>
        <p:spPr>
          <a:xfrm flipH="1">
            <a:off x="6158971" y="4522843"/>
            <a:ext cx="34412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6" name="Gerader Verbinder 75"/>
          <p:cNvCxnSpPr/>
          <p:nvPr/>
        </p:nvCxnSpPr>
        <p:spPr>
          <a:xfrm flipH="1">
            <a:off x="6158971" y="5225849"/>
            <a:ext cx="34412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7" name="Gerader Verbinder 76"/>
          <p:cNvCxnSpPr/>
          <p:nvPr/>
        </p:nvCxnSpPr>
        <p:spPr>
          <a:xfrm flipH="1">
            <a:off x="7198174" y="5130716"/>
            <a:ext cx="34412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8" name="Gerader Verbinder 77"/>
          <p:cNvCxnSpPr/>
          <p:nvPr/>
        </p:nvCxnSpPr>
        <p:spPr>
          <a:xfrm flipH="1">
            <a:off x="7198173" y="5505619"/>
            <a:ext cx="828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9" name="Gerader Verbinder 78"/>
          <p:cNvCxnSpPr/>
          <p:nvPr/>
        </p:nvCxnSpPr>
        <p:spPr>
          <a:xfrm flipH="1">
            <a:off x="7215001" y="5801035"/>
            <a:ext cx="1188000" cy="0"/>
          </a:xfrm>
          <a:prstGeom prst="line">
            <a:avLst/>
          </a:prstGeom>
        </p:spPr>
        <p:style>
          <a:lnRef idx="1">
            <a:schemeClr val="accent3"/>
          </a:lnRef>
          <a:fillRef idx="0">
            <a:schemeClr val="accent3"/>
          </a:fillRef>
          <a:effectRef idx="0">
            <a:schemeClr val="accent3"/>
          </a:effectRef>
          <a:fontRef idx="minor">
            <a:schemeClr val="tx1"/>
          </a:fontRef>
        </p:style>
      </p:cxnSp>
      <p:sp>
        <p:nvSpPr>
          <p:cNvPr id="80" name="Textfeld 79"/>
          <p:cNvSpPr txBox="1"/>
          <p:nvPr/>
        </p:nvSpPr>
        <p:spPr>
          <a:xfrm>
            <a:off x="6497410" y="4352858"/>
            <a:ext cx="324128" cy="369332"/>
          </a:xfrm>
          <a:prstGeom prst="rect">
            <a:avLst/>
          </a:prstGeom>
          <a:noFill/>
        </p:spPr>
        <p:txBody>
          <a:bodyPr wrap="none" rtlCol="0">
            <a:spAutoFit/>
          </a:bodyPr>
          <a:lstStyle/>
          <a:p>
            <a:r>
              <a:rPr lang="de-DE" dirty="0"/>
              <a:t>&gt;</a:t>
            </a:r>
          </a:p>
        </p:txBody>
      </p:sp>
      <p:sp>
        <p:nvSpPr>
          <p:cNvPr id="81" name="Textfeld 80"/>
          <p:cNvSpPr txBox="1"/>
          <p:nvPr/>
        </p:nvSpPr>
        <p:spPr>
          <a:xfrm>
            <a:off x="6510740" y="4712224"/>
            <a:ext cx="324128" cy="369332"/>
          </a:xfrm>
          <a:prstGeom prst="rect">
            <a:avLst/>
          </a:prstGeom>
          <a:noFill/>
        </p:spPr>
        <p:txBody>
          <a:bodyPr wrap="none" rtlCol="0">
            <a:spAutoFit/>
          </a:bodyPr>
          <a:lstStyle/>
          <a:p>
            <a:r>
              <a:rPr lang="de-DE" dirty="0"/>
              <a:t>&lt;</a:t>
            </a:r>
          </a:p>
        </p:txBody>
      </p:sp>
      <p:sp>
        <p:nvSpPr>
          <p:cNvPr id="82" name="Textfeld 81"/>
          <p:cNvSpPr txBox="1"/>
          <p:nvPr/>
        </p:nvSpPr>
        <p:spPr>
          <a:xfrm>
            <a:off x="6524070" y="5049848"/>
            <a:ext cx="324128" cy="369332"/>
          </a:xfrm>
          <a:prstGeom prst="rect">
            <a:avLst/>
          </a:prstGeom>
          <a:noFill/>
        </p:spPr>
        <p:txBody>
          <a:bodyPr wrap="none" rtlCol="0">
            <a:spAutoFit/>
          </a:bodyPr>
          <a:lstStyle/>
          <a:p>
            <a:r>
              <a:rPr lang="de-DE" dirty="0"/>
              <a:t>=</a:t>
            </a:r>
          </a:p>
        </p:txBody>
      </p:sp>
      <p:sp>
        <p:nvSpPr>
          <p:cNvPr id="83" name="Textfeld 82"/>
          <p:cNvSpPr txBox="1"/>
          <p:nvPr/>
        </p:nvSpPr>
        <p:spPr>
          <a:xfrm>
            <a:off x="6524070" y="5549864"/>
            <a:ext cx="324128" cy="369332"/>
          </a:xfrm>
          <a:prstGeom prst="rect">
            <a:avLst/>
          </a:prstGeom>
          <a:noFill/>
        </p:spPr>
        <p:txBody>
          <a:bodyPr wrap="none" rtlCol="0">
            <a:spAutoFit/>
          </a:bodyPr>
          <a:lstStyle/>
          <a:p>
            <a:r>
              <a:rPr lang="de-DE" dirty="0"/>
              <a:t>&gt;</a:t>
            </a:r>
          </a:p>
        </p:txBody>
      </p:sp>
      <p:sp>
        <p:nvSpPr>
          <p:cNvPr id="84" name="Textfeld 83"/>
          <p:cNvSpPr txBox="1"/>
          <p:nvPr/>
        </p:nvSpPr>
        <p:spPr>
          <a:xfrm>
            <a:off x="6537400" y="5909230"/>
            <a:ext cx="324128" cy="369332"/>
          </a:xfrm>
          <a:prstGeom prst="rect">
            <a:avLst/>
          </a:prstGeom>
          <a:noFill/>
        </p:spPr>
        <p:txBody>
          <a:bodyPr wrap="none" rtlCol="0">
            <a:spAutoFit/>
          </a:bodyPr>
          <a:lstStyle/>
          <a:p>
            <a:r>
              <a:rPr lang="de-DE" dirty="0"/>
              <a:t>&lt;</a:t>
            </a:r>
          </a:p>
        </p:txBody>
      </p:sp>
      <p:sp>
        <p:nvSpPr>
          <p:cNvPr id="85" name="Textfeld 84"/>
          <p:cNvSpPr txBox="1"/>
          <p:nvPr/>
        </p:nvSpPr>
        <p:spPr>
          <a:xfrm>
            <a:off x="6550730" y="6246854"/>
            <a:ext cx="324128" cy="369332"/>
          </a:xfrm>
          <a:prstGeom prst="rect">
            <a:avLst/>
          </a:prstGeom>
          <a:noFill/>
        </p:spPr>
        <p:txBody>
          <a:bodyPr wrap="none" rtlCol="0">
            <a:spAutoFit/>
          </a:bodyPr>
          <a:lstStyle/>
          <a:p>
            <a:r>
              <a:rPr lang="de-DE" dirty="0"/>
              <a:t>=</a:t>
            </a:r>
          </a:p>
        </p:txBody>
      </p:sp>
      <p:sp>
        <p:nvSpPr>
          <p:cNvPr id="86" name="Textfeld 85"/>
          <p:cNvSpPr txBox="1"/>
          <p:nvPr/>
        </p:nvSpPr>
        <p:spPr>
          <a:xfrm>
            <a:off x="6874046" y="4931371"/>
            <a:ext cx="324128" cy="369332"/>
          </a:xfrm>
          <a:prstGeom prst="rect">
            <a:avLst/>
          </a:prstGeom>
          <a:noFill/>
        </p:spPr>
        <p:txBody>
          <a:bodyPr wrap="none" rtlCol="0">
            <a:spAutoFit/>
          </a:bodyPr>
          <a:lstStyle/>
          <a:p>
            <a:r>
              <a:rPr lang="de-DE" dirty="0"/>
              <a:t>&gt;</a:t>
            </a:r>
          </a:p>
        </p:txBody>
      </p:sp>
      <p:sp>
        <p:nvSpPr>
          <p:cNvPr id="87" name="Textfeld 86"/>
          <p:cNvSpPr txBox="1"/>
          <p:nvPr/>
        </p:nvSpPr>
        <p:spPr>
          <a:xfrm>
            <a:off x="6887376" y="5290737"/>
            <a:ext cx="324128" cy="369332"/>
          </a:xfrm>
          <a:prstGeom prst="rect">
            <a:avLst/>
          </a:prstGeom>
          <a:noFill/>
        </p:spPr>
        <p:txBody>
          <a:bodyPr wrap="none" rtlCol="0">
            <a:spAutoFit/>
          </a:bodyPr>
          <a:lstStyle/>
          <a:p>
            <a:r>
              <a:rPr lang="de-DE" dirty="0"/>
              <a:t>&lt;</a:t>
            </a:r>
          </a:p>
        </p:txBody>
      </p:sp>
      <p:sp>
        <p:nvSpPr>
          <p:cNvPr id="88" name="Textfeld 87"/>
          <p:cNvSpPr txBox="1"/>
          <p:nvPr/>
        </p:nvSpPr>
        <p:spPr>
          <a:xfrm>
            <a:off x="6900706" y="5628361"/>
            <a:ext cx="324128" cy="369332"/>
          </a:xfrm>
          <a:prstGeom prst="rect">
            <a:avLst/>
          </a:prstGeom>
          <a:noFill/>
        </p:spPr>
        <p:txBody>
          <a:bodyPr wrap="none" rtlCol="0">
            <a:spAutoFit/>
          </a:bodyPr>
          <a:lstStyle/>
          <a:p>
            <a:r>
              <a:rPr lang="de-DE" dirty="0"/>
              <a:t>=</a:t>
            </a:r>
          </a:p>
        </p:txBody>
      </p:sp>
      <p:cxnSp>
        <p:nvCxnSpPr>
          <p:cNvPr id="89" name="Gerader Verbinder 88"/>
          <p:cNvCxnSpPr/>
          <p:nvPr/>
        </p:nvCxnSpPr>
        <p:spPr>
          <a:xfrm flipH="1">
            <a:off x="6166611" y="4901385"/>
            <a:ext cx="34412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0" name="Gerader Verbinder 89"/>
          <p:cNvCxnSpPr/>
          <p:nvPr/>
        </p:nvCxnSpPr>
        <p:spPr>
          <a:xfrm flipH="1">
            <a:off x="6179941" y="5742043"/>
            <a:ext cx="34412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1" name="Gerader Verbinder 90"/>
          <p:cNvCxnSpPr/>
          <p:nvPr/>
        </p:nvCxnSpPr>
        <p:spPr>
          <a:xfrm flipH="1">
            <a:off x="6179941" y="6100920"/>
            <a:ext cx="34412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2" name="Gerader Verbinder 91"/>
          <p:cNvCxnSpPr/>
          <p:nvPr/>
        </p:nvCxnSpPr>
        <p:spPr>
          <a:xfrm flipH="1">
            <a:off x="6193271" y="6459797"/>
            <a:ext cx="344129" cy="0"/>
          </a:xfrm>
          <a:prstGeom prst="line">
            <a:avLst/>
          </a:prstGeom>
        </p:spPr>
        <p:style>
          <a:lnRef idx="1">
            <a:schemeClr val="accent3"/>
          </a:lnRef>
          <a:fillRef idx="0">
            <a:schemeClr val="accent3"/>
          </a:fillRef>
          <a:effectRef idx="0">
            <a:schemeClr val="accent3"/>
          </a:effectRef>
          <a:fontRef idx="minor">
            <a:schemeClr val="tx1"/>
          </a:fontRef>
        </p:style>
      </p:cxnSp>
      <p:sp>
        <p:nvSpPr>
          <p:cNvPr id="93" name="Rechteck 92"/>
          <p:cNvSpPr/>
          <p:nvPr/>
        </p:nvSpPr>
        <p:spPr>
          <a:xfrm>
            <a:off x="8749771" y="3098767"/>
            <a:ext cx="707923" cy="232041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94" name="Gerader Verbinder 93"/>
          <p:cNvCxnSpPr/>
          <p:nvPr/>
        </p:nvCxnSpPr>
        <p:spPr>
          <a:xfrm flipH="1">
            <a:off x="8405642" y="3315076"/>
            <a:ext cx="34412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5" name="Gerader Verbinder 94"/>
          <p:cNvCxnSpPr/>
          <p:nvPr/>
        </p:nvCxnSpPr>
        <p:spPr>
          <a:xfrm flipH="1">
            <a:off x="7542301" y="3958966"/>
            <a:ext cx="1188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6" name="Gerader Verbinder 95"/>
          <p:cNvCxnSpPr/>
          <p:nvPr/>
        </p:nvCxnSpPr>
        <p:spPr>
          <a:xfrm flipH="1">
            <a:off x="9444845" y="3922949"/>
            <a:ext cx="34412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7" name="Gerader Verbinder 96"/>
          <p:cNvCxnSpPr/>
          <p:nvPr/>
        </p:nvCxnSpPr>
        <p:spPr>
          <a:xfrm flipH="1">
            <a:off x="9444845" y="4297852"/>
            <a:ext cx="34412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8" name="Gerader Verbinder 97"/>
          <p:cNvCxnSpPr/>
          <p:nvPr/>
        </p:nvCxnSpPr>
        <p:spPr>
          <a:xfrm flipH="1">
            <a:off x="9471505" y="4593268"/>
            <a:ext cx="344129" cy="0"/>
          </a:xfrm>
          <a:prstGeom prst="line">
            <a:avLst/>
          </a:prstGeom>
        </p:spPr>
        <p:style>
          <a:lnRef idx="1">
            <a:schemeClr val="accent3"/>
          </a:lnRef>
          <a:fillRef idx="0">
            <a:schemeClr val="accent3"/>
          </a:fillRef>
          <a:effectRef idx="0">
            <a:schemeClr val="accent3"/>
          </a:effectRef>
          <a:fontRef idx="minor">
            <a:schemeClr val="tx1"/>
          </a:fontRef>
        </p:style>
      </p:cxnSp>
      <p:sp>
        <p:nvSpPr>
          <p:cNvPr id="99" name="Textfeld 98"/>
          <p:cNvSpPr txBox="1"/>
          <p:nvPr/>
        </p:nvSpPr>
        <p:spPr>
          <a:xfrm>
            <a:off x="8744081" y="3145091"/>
            <a:ext cx="324128" cy="369332"/>
          </a:xfrm>
          <a:prstGeom prst="rect">
            <a:avLst/>
          </a:prstGeom>
          <a:noFill/>
        </p:spPr>
        <p:txBody>
          <a:bodyPr wrap="none" rtlCol="0">
            <a:spAutoFit/>
          </a:bodyPr>
          <a:lstStyle/>
          <a:p>
            <a:r>
              <a:rPr lang="de-DE" dirty="0"/>
              <a:t>&gt;</a:t>
            </a:r>
          </a:p>
        </p:txBody>
      </p:sp>
      <p:sp>
        <p:nvSpPr>
          <p:cNvPr id="100" name="Textfeld 99"/>
          <p:cNvSpPr txBox="1"/>
          <p:nvPr/>
        </p:nvSpPr>
        <p:spPr>
          <a:xfrm>
            <a:off x="8757411" y="3504457"/>
            <a:ext cx="324128" cy="369332"/>
          </a:xfrm>
          <a:prstGeom prst="rect">
            <a:avLst/>
          </a:prstGeom>
          <a:noFill/>
        </p:spPr>
        <p:txBody>
          <a:bodyPr wrap="none" rtlCol="0">
            <a:spAutoFit/>
          </a:bodyPr>
          <a:lstStyle/>
          <a:p>
            <a:r>
              <a:rPr lang="de-DE" dirty="0"/>
              <a:t>&lt;</a:t>
            </a:r>
          </a:p>
        </p:txBody>
      </p:sp>
      <p:sp>
        <p:nvSpPr>
          <p:cNvPr id="101" name="Textfeld 100"/>
          <p:cNvSpPr txBox="1"/>
          <p:nvPr/>
        </p:nvSpPr>
        <p:spPr>
          <a:xfrm>
            <a:off x="8770741" y="3842081"/>
            <a:ext cx="324128" cy="369332"/>
          </a:xfrm>
          <a:prstGeom prst="rect">
            <a:avLst/>
          </a:prstGeom>
          <a:noFill/>
        </p:spPr>
        <p:txBody>
          <a:bodyPr wrap="none" rtlCol="0">
            <a:spAutoFit/>
          </a:bodyPr>
          <a:lstStyle/>
          <a:p>
            <a:r>
              <a:rPr lang="de-DE" dirty="0"/>
              <a:t>=</a:t>
            </a:r>
          </a:p>
        </p:txBody>
      </p:sp>
      <p:sp>
        <p:nvSpPr>
          <p:cNvPr id="102" name="Textfeld 101"/>
          <p:cNvSpPr txBox="1"/>
          <p:nvPr/>
        </p:nvSpPr>
        <p:spPr>
          <a:xfrm>
            <a:off x="8770741" y="4342097"/>
            <a:ext cx="324128" cy="369332"/>
          </a:xfrm>
          <a:prstGeom prst="rect">
            <a:avLst/>
          </a:prstGeom>
          <a:noFill/>
        </p:spPr>
        <p:txBody>
          <a:bodyPr wrap="none" rtlCol="0">
            <a:spAutoFit/>
          </a:bodyPr>
          <a:lstStyle/>
          <a:p>
            <a:r>
              <a:rPr lang="de-DE" dirty="0"/>
              <a:t>&gt;</a:t>
            </a:r>
          </a:p>
        </p:txBody>
      </p:sp>
      <p:sp>
        <p:nvSpPr>
          <p:cNvPr id="103" name="Textfeld 102"/>
          <p:cNvSpPr txBox="1"/>
          <p:nvPr/>
        </p:nvSpPr>
        <p:spPr>
          <a:xfrm>
            <a:off x="8784071" y="4701463"/>
            <a:ext cx="324128" cy="369332"/>
          </a:xfrm>
          <a:prstGeom prst="rect">
            <a:avLst/>
          </a:prstGeom>
          <a:noFill/>
        </p:spPr>
        <p:txBody>
          <a:bodyPr wrap="none" rtlCol="0">
            <a:spAutoFit/>
          </a:bodyPr>
          <a:lstStyle/>
          <a:p>
            <a:r>
              <a:rPr lang="de-DE" dirty="0"/>
              <a:t>&lt;</a:t>
            </a:r>
          </a:p>
        </p:txBody>
      </p:sp>
      <p:sp>
        <p:nvSpPr>
          <p:cNvPr id="104" name="Textfeld 103"/>
          <p:cNvSpPr txBox="1"/>
          <p:nvPr/>
        </p:nvSpPr>
        <p:spPr>
          <a:xfrm>
            <a:off x="8797401" y="5039087"/>
            <a:ext cx="324128" cy="369332"/>
          </a:xfrm>
          <a:prstGeom prst="rect">
            <a:avLst/>
          </a:prstGeom>
          <a:noFill/>
        </p:spPr>
        <p:txBody>
          <a:bodyPr wrap="none" rtlCol="0">
            <a:spAutoFit/>
          </a:bodyPr>
          <a:lstStyle/>
          <a:p>
            <a:r>
              <a:rPr lang="de-DE" dirty="0"/>
              <a:t>=</a:t>
            </a:r>
          </a:p>
        </p:txBody>
      </p:sp>
      <p:sp>
        <p:nvSpPr>
          <p:cNvPr id="105" name="Textfeld 104"/>
          <p:cNvSpPr txBox="1"/>
          <p:nvPr/>
        </p:nvSpPr>
        <p:spPr>
          <a:xfrm>
            <a:off x="9120717" y="3723604"/>
            <a:ext cx="324128" cy="369332"/>
          </a:xfrm>
          <a:prstGeom prst="rect">
            <a:avLst/>
          </a:prstGeom>
          <a:noFill/>
        </p:spPr>
        <p:txBody>
          <a:bodyPr wrap="none" rtlCol="0">
            <a:spAutoFit/>
          </a:bodyPr>
          <a:lstStyle/>
          <a:p>
            <a:r>
              <a:rPr lang="de-DE" dirty="0"/>
              <a:t>&gt;</a:t>
            </a:r>
          </a:p>
        </p:txBody>
      </p:sp>
      <p:sp>
        <p:nvSpPr>
          <p:cNvPr id="106" name="Textfeld 105"/>
          <p:cNvSpPr txBox="1"/>
          <p:nvPr/>
        </p:nvSpPr>
        <p:spPr>
          <a:xfrm>
            <a:off x="9134047" y="4082970"/>
            <a:ext cx="324128" cy="369332"/>
          </a:xfrm>
          <a:prstGeom prst="rect">
            <a:avLst/>
          </a:prstGeom>
          <a:noFill/>
        </p:spPr>
        <p:txBody>
          <a:bodyPr wrap="none" rtlCol="0">
            <a:spAutoFit/>
          </a:bodyPr>
          <a:lstStyle/>
          <a:p>
            <a:r>
              <a:rPr lang="de-DE" dirty="0"/>
              <a:t>&lt;</a:t>
            </a:r>
          </a:p>
        </p:txBody>
      </p:sp>
      <p:sp>
        <p:nvSpPr>
          <p:cNvPr id="107" name="Textfeld 106"/>
          <p:cNvSpPr txBox="1"/>
          <p:nvPr/>
        </p:nvSpPr>
        <p:spPr>
          <a:xfrm>
            <a:off x="9147377" y="4420594"/>
            <a:ext cx="324128" cy="369332"/>
          </a:xfrm>
          <a:prstGeom prst="rect">
            <a:avLst/>
          </a:prstGeom>
          <a:noFill/>
        </p:spPr>
        <p:txBody>
          <a:bodyPr wrap="none" rtlCol="0">
            <a:spAutoFit/>
          </a:bodyPr>
          <a:lstStyle/>
          <a:p>
            <a:r>
              <a:rPr lang="de-DE" dirty="0"/>
              <a:t>=</a:t>
            </a:r>
          </a:p>
        </p:txBody>
      </p:sp>
      <p:cxnSp>
        <p:nvCxnSpPr>
          <p:cNvPr id="108" name="Gerader Verbinder 107"/>
          <p:cNvCxnSpPr/>
          <p:nvPr/>
        </p:nvCxnSpPr>
        <p:spPr>
          <a:xfrm flipH="1">
            <a:off x="7976361" y="3703005"/>
            <a:ext cx="756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09" name="Gerader Verbinder 108"/>
          <p:cNvCxnSpPr/>
          <p:nvPr/>
        </p:nvCxnSpPr>
        <p:spPr>
          <a:xfrm flipH="1">
            <a:off x="7542302" y="4493070"/>
            <a:ext cx="1224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10" name="Gerader Verbinder 109"/>
          <p:cNvCxnSpPr/>
          <p:nvPr/>
        </p:nvCxnSpPr>
        <p:spPr>
          <a:xfrm flipH="1">
            <a:off x="8026172" y="4867973"/>
            <a:ext cx="720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11" name="Gerader Verbinder 110"/>
          <p:cNvCxnSpPr/>
          <p:nvPr/>
        </p:nvCxnSpPr>
        <p:spPr>
          <a:xfrm flipH="1">
            <a:off x="8439942" y="5252030"/>
            <a:ext cx="34412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3" name="Gerader Verbinder 12"/>
          <p:cNvCxnSpPr/>
          <p:nvPr/>
        </p:nvCxnSpPr>
        <p:spPr>
          <a:xfrm flipV="1">
            <a:off x="8403001" y="2677430"/>
            <a:ext cx="0" cy="637646"/>
          </a:xfrm>
          <a:prstGeom prst="line">
            <a:avLst/>
          </a:prstGeom>
        </p:spPr>
        <p:style>
          <a:lnRef idx="1">
            <a:schemeClr val="accent3"/>
          </a:lnRef>
          <a:fillRef idx="0">
            <a:schemeClr val="accent3"/>
          </a:fillRef>
          <a:effectRef idx="0">
            <a:schemeClr val="accent3"/>
          </a:effectRef>
          <a:fontRef idx="minor">
            <a:schemeClr val="tx1"/>
          </a:fontRef>
        </p:style>
      </p:cxnSp>
      <p:cxnSp>
        <p:nvCxnSpPr>
          <p:cNvPr id="112" name="Gerader Verbinder 111"/>
          <p:cNvCxnSpPr/>
          <p:nvPr/>
        </p:nvCxnSpPr>
        <p:spPr>
          <a:xfrm flipV="1">
            <a:off x="8426612" y="5252030"/>
            <a:ext cx="0" cy="637646"/>
          </a:xfrm>
          <a:prstGeom prst="line">
            <a:avLst/>
          </a:prstGeom>
        </p:spPr>
        <p:style>
          <a:lnRef idx="1">
            <a:schemeClr val="accent3"/>
          </a:lnRef>
          <a:fillRef idx="0">
            <a:schemeClr val="accent3"/>
          </a:fillRef>
          <a:effectRef idx="0">
            <a:schemeClr val="accent3"/>
          </a:effectRef>
          <a:fontRef idx="minor">
            <a:schemeClr val="tx1"/>
          </a:fontRef>
        </p:style>
      </p:cxnSp>
      <p:cxnSp>
        <p:nvCxnSpPr>
          <p:cNvPr id="113" name="Gerader Verbinder 112"/>
          <p:cNvCxnSpPr/>
          <p:nvPr/>
        </p:nvCxnSpPr>
        <p:spPr>
          <a:xfrm flipV="1">
            <a:off x="8026173" y="4867973"/>
            <a:ext cx="0" cy="637646"/>
          </a:xfrm>
          <a:prstGeom prst="line">
            <a:avLst/>
          </a:prstGeom>
        </p:spPr>
        <p:style>
          <a:lnRef idx="1">
            <a:schemeClr val="accent3"/>
          </a:lnRef>
          <a:fillRef idx="0">
            <a:schemeClr val="accent3"/>
          </a:fillRef>
          <a:effectRef idx="0">
            <a:schemeClr val="accent3"/>
          </a:effectRef>
          <a:fontRef idx="minor">
            <a:schemeClr val="tx1"/>
          </a:fontRef>
        </p:style>
      </p:cxnSp>
      <p:cxnSp>
        <p:nvCxnSpPr>
          <p:cNvPr id="114" name="Gerader Verbinder 113"/>
          <p:cNvCxnSpPr/>
          <p:nvPr/>
        </p:nvCxnSpPr>
        <p:spPr>
          <a:xfrm flipV="1">
            <a:off x="7976362" y="3065359"/>
            <a:ext cx="0" cy="637646"/>
          </a:xfrm>
          <a:prstGeom prst="line">
            <a:avLst/>
          </a:prstGeom>
        </p:spPr>
        <p:style>
          <a:lnRef idx="1">
            <a:schemeClr val="accent3"/>
          </a:lnRef>
          <a:fillRef idx="0">
            <a:schemeClr val="accent3"/>
          </a:fillRef>
          <a:effectRef idx="0">
            <a:schemeClr val="accent3"/>
          </a:effectRef>
          <a:fontRef idx="minor">
            <a:schemeClr val="tx1"/>
          </a:fontRef>
        </p:style>
      </p:cxnSp>
      <p:cxnSp>
        <p:nvCxnSpPr>
          <p:cNvPr id="115" name="Gerader Verbinder 114"/>
          <p:cNvCxnSpPr/>
          <p:nvPr/>
        </p:nvCxnSpPr>
        <p:spPr>
          <a:xfrm flipV="1">
            <a:off x="7555152" y="3347749"/>
            <a:ext cx="0" cy="637646"/>
          </a:xfrm>
          <a:prstGeom prst="line">
            <a:avLst/>
          </a:prstGeom>
        </p:spPr>
        <p:style>
          <a:lnRef idx="1">
            <a:schemeClr val="accent3"/>
          </a:lnRef>
          <a:fillRef idx="0">
            <a:schemeClr val="accent3"/>
          </a:fillRef>
          <a:effectRef idx="0">
            <a:schemeClr val="accent3"/>
          </a:effectRef>
          <a:fontRef idx="minor">
            <a:schemeClr val="tx1"/>
          </a:fontRef>
        </p:style>
      </p:cxnSp>
      <p:cxnSp>
        <p:nvCxnSpPr>
          <p:cNvPr id="116" name="Gerader Verbinder 115"/>
          <p:cNvCxnSpPr/>
          <p:nvPr/>
        </p:nvCxnSpPr>
        <p:spPr>
          <a:xfrm flipV="1">
            <a:off x="7555152" y="4493070"/>
            <a:ext cx="0" cy="637646"/>
          </a:xfrm>
          <a:prstGeom prst="line">
            <a:avLst/>
          </a:prstGeom>
        </p:spPr>
        <p:style>
          <a:lnRef idx="1">
            <a:schemeClr val="accent3"/>
          </a:lnRef>
          <a:fillRef idx="0">
            <a:schemeClr val="accent3"/>
          </a:fillRef>
          <a:effectRef idx="0">
            <a:schemeClr val="accent3"/>
          </a:effectRef>
          <a:fontRef idx="minor">
            <a:schemeClr val="tx1"/>
          </a:fontRef>
        </p:style>
      </p:cxnSp>
      <p:sp>
        <p:nvSpPr>
          <p:cNvPr id="117" name="Rechteck 116"/>
          <p:cNvSpPr/>
          <p:nvPr/>
        </p:nvSpPr>
        <p:spPr>
          <a:xfrm>
            <a:off x="5461073" y="1833382"/>
            <a:ext cx="707923" cy="113070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118" name="Gerader Verbinder 117"/>
          <p:cNvCxnSpPr/>
          <p:nvPr/>
        </p:nvCxnSpPr>
        <p:spPr>
          <a:xfrm flipH="1">
            <a:off x="5116944" y="2049691"/>
            <a:ext cx="34412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19" name="Gerader Verbinder 118"/>
          <p:cNvCxnSpPr/>
          <p:nvPr/>
        </p:nvCxnSpPr>
        <p:spPr>
          <a:xfrm flipH="1">
            <a:off x="5116944" y="2752697"/>
            <a:ext cx="344129" cy="0"/>
          </a:xfrm>
          <a:prstGeom prst="line">
            <a:avLst/>
          </a:prstGeom>
        </p:spPr>
        <p:style>
          <a:lnRef idx="1">
            <a:schemeClr val="accent3"/>
          </a:lnRef>
          <a:fillRef idx="0">
            <a:schemeClr val="accent3"/>
          </a:fillRef>
          <a:effectRef idx="0">
            <a:schemeClr val="accent3"/>
          </a:effectRef>
          <a:fontRef idx="minor">
            <a:schemeClr val="tx1"/>
          </a:fontRef>
        </p:style>
      </p:cxnSp>
      <p:sp>
        <p:nvSpPr>
          <p:cNvPr id="120" name="Textfeld 119"/>
          <p:cNvSpPr txBox="1"/>
          <p:nvPr/>
        </p:nvSpPr>
        <p:spPr>
          <a:xfrm>
            <a:off x="4765352" y="1869874"/>
            <a:ext cx="426720" cy="369332"/>
          </a:xfrm>
          <a:prstGeom prst="rect">
            <a:avLst/>
          </a:prstGeom>
          <a:noFill/>
        </p:spPr>
        <p:txBody>
          <a:bodyPr wrap="none" rtlCol="0">
            <a:spAutoFit/>
          </a:bodyPr>
          <a:lstStyle/>
          <a:p>
            <a:r>
              <a:rPr lang="de-DE" dirty="0"/>
              <a:t>a</a:t>
            </a:r>
            <a:r>
              <a:rPr lang="de-DE" baseline="-25000" dirty="0"/>
              <a:t>0</a:t>
            </a:r>
            <a:endParaRPr lang="de-DE" dirty="0"/>
          </a:p>
        </p:txBody>
      </p:sp>
      <p:sp>
        <p:nvSpPr>
          <p:cNvPr id="121" name="Textfeld 120"/>
          <p:cNvSpPr txBox="1"/>
          <p:nvPr/>
        </p:nvSpPr>
        <p:spPr>
          <a:xfrm>
            <a:off x="4774203" y="2558198"/>
            <a:ext cx="426720" cy="369332"/>
          </a:xfrm>
          <a:prstGeom prst="rect">
            <a:avLst/>
          </a:prstGeom>
          <a:noFill/>
        </p:spPr>
        <p:txBody>
          <a:bodyPr wrap="none" rtlCol="0">
            <a:spAutoFit/>
          </a:bodyPr>
          <a:lstStyle/>
          <a:p>
            <a:r>
              <a:rPr lang="de-DE" dirty="0"/>
              <a:t>b</a:t>
            </a:r>
            <a:r>
              <a:rPr lang="de-DE" baseline="-25000" dirty="0"/>
              <a:t>0</a:t>
            </a:r>
            <a:endParaRPr lang="de-DE" dirty="0"/>
          </a:p>
        </p:txBody>
      </p:sp>
      <p:sp>
        <p:nvSpPr>
          <p:cNvPr id="122" name="Textfeld 121"/>
          <p:cNvSpPr txBox="1"/>
          <p:nvPr/>
        </p:nvSpPr>
        <p:spPr>
          <a:xfrm>
            <a:off x="5439636" y="2558198"/>
            <a:ext cx="341760" cy="369332"/>
          </a:xfrm>
          <a:prstGeom prst="rect">
            <a:avLst/>
          </a:prstGeom>
          <a:noFill/>
        </p:spPr>
        <p:txBody>
          <a:bodyPr wrap="none" rtlCol="0">
            <a:spAutoFit/>
          </a:bodyPr>
          <a:lstStyle/>
          <a:p>
            <a:r>
              <a:rPr lang="de-DE" dirty="0"/>
              <a:t>b</a:t>
            </a:r>
          </a:p>
        </p:txBody>
      </p:sp>
      <p:sp>
        <p:nvSpPr>
          <p:cNvPr id="123" name="Textfeld 122"/>
          <p:cNvSpPr txBox="1"/>
          <p:nvPr/>
        </p:nvSpPr>
        <p:spPr>
          <a:xfrm>
            <a:off x="5439636" y="1869874"/>
            <a:ext cx="341760" cy="369332"/>
          </a:xfrm>
          <a:prstGeom prst="rect">
            <a:avLst/>
          </a:prstGeom>
          <a:noFill/>
        </p:spPr>
        <p:txBody>
          <a:bodyPr wrap="none" rtlCol="0">
            <a:spAutoFit/>
          </a:bodyPr>
          <a:lstStyle/>
          <a:p>
            <a:r>
              <a:rPr lang="de-DE" dirty="0"/>
              <a:t>a</a:t>
            </a:r>
          </a:p>
        </p:txBody>
      </p:sp>
      <p:sp>
        <p:nvSpPr>
          <p:cNvPr id="124" name="Textfeld 123"/>
          <p:cNvSpPr txBox="1"/>
          <p:nvPr/>
        </p:nvSpPr>
        <p:spPr>
          <a:xfrm>
            <a:off x="5848673" y="1879706"/>
            <a:ext cx="324128" cy="369332"/>
          </a:xfrm>
          <a:prstGeom prst="rect">
            <a:avLst/>
          </a:prstGeom>
          <a:noFill/>
        </p:spPr>
        <p:txBody>
          <a:bodyPr wrap="none" rtlCol="0">
            <a:spAutoFit/>
          </a:bodyPr>
          <a:lstStyle/>
          <a:p>
            <a:r>
              <a:rPr lang="de-DE" dirty="0"/>
              <a:t>&gt;</a:t>
            </a:r>
          </a:p>
        </p:txBody>
      </p:sp>
      <p:sp>
        <p:nvSpPr>
          <p:cNvPr id="125" name="Textfeld 124"/>
          <p:cNvSpPr txBox="1"/>
          <p:nvPr/>
        </p:nvSpPr>
        <p:spPr>
          <a:xfrm>
            <a:off x="5862003" y="2239072"/>
            <a:ext cx="324128" cy="369332"/>
          </a:xfrm>
          <a:prstGeom prst="rect">
            <a:avLst/>
          </a:prstGeom>
          <a:noFill/>
        </p:spPr>
        <p:txBody>
          <a:bodyPr wrap="none" rtlCol="0">
            <a:spAutoFit/>
          </a:bodyPr>
          <a:lstStyle/>
          <a:p>
            <a:r>
              <a:rPr lang="de-DE" dirty="0"/>
              <a:t>&lt;</a:t>
            </a:r>
          </a:p>
        </p:txBody>
      </p:sp>
      <p:sp>
        <p:nvSpPr>
          <p:cNvPr id="126" name="Textfeld 125"/>
          <p:cNvSpPr txBox="1"/>
          <p:nvPr/>
        </p:nvSpPr>
        <p:spPr>
          <a:xfrm>
            <a:off x="5875333" y="2576696"/>
            <a:ext cx="324128" cy="369332"/>
          </a:xfrm>
          <a:prstGeom prst="rect">
            <a:avLst/>
          </a:prstGeom>
          <a:noFill/>
        </p:spPr>
        <p:txBody>
          <a:bodyPr wrap="none" rtlCol="0">
            <a:spAutoFit/>
          </a:bodyPr>
          <a:lstStyle/>
          <a:p>
            <a:r>
              <a:rPr lang="de-DE" dirty="0"/>
              <a:t>=</a:t>
            </a:r>
          </a:p>
        </p:txBody>
      </p:sp>
      <p:sp>
        <p:nvSpPr>
          <p:cNvPr id="127" name="Rechteck 126"/>
          <p:cNvSpPr/>
          <p:nvPr/>
        </p:nvSpPr>
        <p:spPr>
          <a:xfrm>
            <a:off x="5455012" y="3095427"/>
            <a:ext cx="707923" cy="113070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128" name="Gerader Verbinder 127"/>
          <p:cNvCxnSpPr/>
          <p:nvPr/>
        </p:nvCxnSpPr>
        <p:spPr>
          <a:xfrm flipH="1">
            <a:off x="5110883" y="3311736"/>
            <a:ext cx="34412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29" name="Gerader Verbinder 128"/>
          <p:cNvCxnSpPr/>
          <p:nvPr/>
        </p:nvCxnSpPr>
        <p:spPr>
          <a:xfrm flipH="1">
            <a:off x="5110883" y="4014742"/>
            <a:ext cx="344129" cy="0"/>
          </a:xfrm>
          <a:prstGeom prst="line">
            <a:avLst/>
          </a:prstGeom>
        </p:spPr>
        <p:style>
          <a:lnRef idx="1">
            <a:schemeClr val="accent3"/>
          </a:lnRef>
          <a:fillRef idx="0">
            <a:schemeClr val="accent3"/>
          </a:fillRef>
          <a:effectRef idx="0">
            <a:schemeClr val="accent3"/>
          </a:effectRef>
          <a:fontRef idx="minor">
            <a:schemeClr val="tx1"/>
          </a:fontRef>
        </p:style>
      </p:cxnSp>
      <p:sp>
        <p:nvSpPr>
          <p:cNvPr id="130" name="Textfeld 129"/>
          <p:cNvSpPr txBox="1"/>
          <p:nvPr/>
        </p:nvSpPr>
        <p:spPr>
          <a:xfrm>
            <a:off x="4759291" y="3131919"/>
            <a:ext cx="426720" cy="369332"/>
          </a:xfrm>
          <a:prstGeom prst="rect">
            <a:avLst/>
          </a:prstGeom>
          <a:noFill/>
        </p:spPr>
        <p:txBody>
          <a:bodyPr wrap="none" rtlCol="0">
            <a:spAutoFit/>
          </a:bodyPr>
          <a:lstStyle/>
          <a:p>
            <a:r>
              <a:rPr lang="de-DE" dirty="0"/>
              <a:t>a</a:t>
            </a:r>
            <a:r>
              <a:rPr lang="de-DE" baseline="-25000" dirty="0"/>
              <a:t>1</a:t>
            </a:r>
            <a:endParaRPr lang="de-DE" dirty="0"/>
          </a:p>
        </p:txBody>
      </p:sp>
      <p:sp>
        <p:nvSpPr>
          <p:cNvPr id="131" name="Textfeld 130"/>
          <p:cNvSpPr txBox="1"/>
          <p:nvPr/>
        </p:nvSpPr>
        <p:spPr>
          <a:xfrm>
            <a:off x="4768142" y="3820243"/>
            <a:ext cx="426720" cy="369332"/>
          </a:xfrm>
          <a:prstGeom prst="rect">
            <a:avLst/>
          </a:prstGeom>
          <a:noFill/>
        </p:spPr>
        <p:txBody>
          <a:bodyPr wrap="none" rtlCol="0">
            <a:spAutoFit/>
          </a:bodyPr>
          <a:lstStyle/>
          <a:p>
            <a:r>
              <a:rPr lang="de-DE" dirty="0"/>
              <a:t>b</a:t>
            </a:r>
            <a:r>
              <a:rPr lang="de-DE" baseline="-25000" dirty="0"/>
              <a:t>1</a:t>
            </a:r>
            <a:endParaRPr lang="de-DE" dirty="0"/>
          </a:p>
        </p:txBody>
      </p:sp>
      <p:sp>
        <p:nvSpPr>
          <p:cNvPr id="132" name="Textfeld 131"/>
          <p:cNvSpPr txBox="1"/>
          <p:nvPr/>
        </p:nvSpPr>
        <p:spPr>
          <a:xfrm>
            <a:off x="5433575" y="3820243"/>
            <a:ext cx="341760" cy="369332"/>
          </a:xfrm>
          <a:prstGeom prst="rect">
            <a:avLst/>
          </a:prstGeom>
          <a:noFill/>
        </p:spPr>
        <p:txBody>
          <a:bodyPr wrap="none" rtlCol="0">
            <a:spAutoFit/>
          </a:bodyPr>
          <a:lstStyle/>
          <a:p>
            <a:r>
              <a:rPr lang="de-DE" dirty="0"/>
              <a:t>b</a:t>
            </a:r>
          </a:p>
        </p:txBody>
      </p:sp>
      <p:sp>
        <p:nvSpPr>
          <p:cNvPr id="133" name="Textfeld 132"/>
          <p:cNvSpPr txBox="1"/>
          <p:nvPr/>
        </p:nvSpPr>
        <p:spPr>
          <a:xfrm>
            <a:off x="5433575" y="3131919"/>
            <a:ext cx="341760" cy="369332"/>
          </a:xfrm>
          <a:prstGeom prst="rect">
            <a:avLst/>
          </a:prstGeom>
          <a:noFill/>
        </p:spPr>
        <p:txBody>
          <a:bodyPr wrap="none" rtlCol="0">
            <a:spAutoFit/>
          </a:bodyPr>
          <a:lstStyle/>
          <a:p>
            <a:r>
              <a:rPr lang="de-DE" dirty="0"/>
              <a:t>a</a:t>
            </a:r>
          </a:p>
        </p:txBody>
      </p:sp>
      <p:sp>
        <p:nvSpPr>
          <p:cNvPr id="134" name="Textfeld 133"/>
          <p:cNvSpPr txBox="1"/>
          <p:nvPr/>
        </p:nvSpPr>
        <p:spPr>
          <a:xfrm>
            <a:off x="5842612" y="3141751"/>
            <a:ext cx="324128" cy="369332"/>
          </a:xfrm>
          <a:prstGeom prst="rect">
            <a:avLst/>
          </a:prstGeom>
          <a:noFill/>
        </p:spPr>
        <p:txBody>
          <a:bodyPr wrap="none" rtlCol="0">
            <a:spAutoFit/>
          </a:bodyPr>
          <a:lstStyle/>
          <a:p>
            <a:r>
              <a:rPr lang="de-DE" dirty="0"/>
              <a:t>&gt;</a:t>
            </a:r>
          </a:p>
        </p:txBody>
      </p:sp>
      <p:sp>
        <p:nvSpPr>
          <p:cNvPr id="135" name="Textfeld 134"/>
          <p:cNvSpPr txBox="1"/>
          <p:nvPr/>
        </p:nvSpPr>
        <p:spPr>
          <a:xfrm>
            <a:off x="5855942" y="3501117"/>
            <a:ext cx="324128" cy="369332"/>
          </a:xfrm>
          <a:prstGeom prst="rect">
            <a:avLst/>
          </a:prstGeom>
          <a:noFill/>
        </p:spPr>
        <p:txBody>
          <a:bodyPr wrap="none" rtlCol="0">
            <a:spAutoFit/>
          </a:bodyPr>
          <a:lstStyle/>
          <a:p>
            <a:r>
              <a:rPr lang="de-DE" dirty="0"/>
              <a:t>&lt;</a:t>
            </a:r>
          </a:p>
        </p:txBody>
      </p:sp>
      <p:sp>
        <p:nvSpPr>
          <p:cNvPr id="136" name="Textfeld 135"/>
          <p:cNvSpPr txBox="1"/>
          <p:nvPr/>
        </p:nvSpPr>
        <p:spPr>
          <a:xfrm>
            <a:off x="5869272" y="3838741"/>
            <a:ext cx="324128" cy="369332"/>
          </a:xfrm>
          <a:prstGeom prst="rect">
            <a:avLst/>
          </a:prstGeom>
          <a:noFill/>
        </p:spPr>
        <p:txBody>
          <a:bodyPr wrap="none" rtlCol="0">
            <a:spAutoFit/>
          </a:bodyPr>
          <a:lstStyle/>
          <a:p>
            <a:r>
              <a:rPr lang="de-DE" dirty="0"/>
              <a:t>=</a:t>
            </a:r>
          </a:p>
        </p:txBody>
      </p:sp>
      <p:sp>
        <p:nvSpPr>
          <p:cNvPr id="137" name="Rechteck 136"/>
          <p:cNvSpPr/>
          <p:nvPr/>
        </p:nvSpPr>
        <p:spPr>
          <a:xfrm>
            <a:off x="5468342" y="4359629"/>
            <a:ext cx="707923" cy="113070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138" name="Gerader Verbinder 137"/>
          <p:cNvCxnSpPr/>
          <p:nvPr/>
        </p:nvCxnSpPr>
        <p:spPr>
          <a:xfrm flipH="1">
            <a:off x="5124213" y="4575938"/>
            <a:ext cx="34412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39" name="Gerader Verbinder 138"/>
          <p:cNvCxnSpPr/>
          <p:nvPr/>
        </p:nvCxnSpPr>
        <p:spPr>
          <a:xfrm flipH="1">
            <a:off x="5124213" y="5278944"/>
            <a:ext cx="344129" cy="0"/>
          </a:xfrm>
          <a:prstGeom prst="line">
            <a:avLst/>
          </a:prstGeom>
        </p:spPr>
        <p:style>
          <a:lnRef idx="1">
            <a:schemeClr val="accent3"/>
          </a:lnRef>
          <a:fillRef idx="0">
            <a:schemeClr val="accent3"/>
          </a:fillRef>
          <a:effectRef idx="0">
            <a:schemeClr val="accent3"/>
          </a:effectRef>
          <a:fontRef idx="minor">
            <a:schemeClr val="tx1"/>
          </a:fontRef>
        </p:style>
      </p:cxnSp>
      <p:sp>
        <p:nvSpPr>
          <p:cNvPr id="140" name="Textfeld 139"/>
          <p:cNvSpPr txBox="1"/>
          <p:nvPr/>
        </p:nvSpPr>
        <p:spPr>
          <a:xfrm>
            <a:off x="4772621" y="4396121"/>
            <a:ext cx="426720" cy="369332"/>
          </a:xfrm>
          <a:prstGeom prst="rect">
            <a:avLst/>
          </a:prstGeom>
          <a:noFill/>
        </p:spPr>
        <p:txBody>
          <a:bodyPr wrap="none" rtlCol="0">
            <a:spAutoFit/>
          </a:bodyPr>
          <a:lstStyle/>
          <a:p>
            <a:r>
              <a:rPr lang="de-DE" dirty="0"/>
              <a:t>a</a:t>
            </a:r>
            <a:r>
              <a:rPr lang="de-DE" baseline="-25000" dirty="0"/>
              <a:t>2</a:t>
            </a:r>
            <a:endParaRPr lang="de-DE" dirty="0"/>
          </a:p>
        </p:txBody>
      </p:sp>
      <p:sp>
        <p:nvSpPr>
          <p:cNvPr id="141" name="Textfeld 140"/>
          <p:cNvSpPr txBox="1"/>
          <p:nvPr/>
        </p:nvSpPr>
        <p:spPr>
          <a:xfrm>
            <a:off x="4781472" y="5084445"/>
            <a:ext cx="426720" cy="369332"/>
          </a:xfrm>
          <a:prstGeom prst="rect">
            <a:avLst/>
          </a:prstGeom>
          <a:noFill/>
        </p:spPr>
        <p:txBody>
          <a:bodyPr wrap="none" rtlCol="0">
            <a:spAutoFit/>
          </a:bodyPr>
          <a:lstStyle/>
          <a:p>
            <a:r>
              <a:rPr lang="de-DE" dirty="0"/>
              <a:t>b</a:t>
            </a:r>
            <a:r>
              <a:rPr lang="de-DE" baseline="-25000" dirty="0"/>
              <a:t>2</a:t>
            </a:r>
            <a:endParaRPr lang="de-DE" dirty="0"/>
          </a:p>
        </p:txBody>
      </p:sp>
      <p:sp>
        <p:nvSpPr>
          <p:cNvPr id="142" name="Textfeld 141"/>
          <p:cNvSpPr txBox="1"/>
          <p:nvPr/>
        </p:nvSpPr>
        <p:spPr>
          <a:xfrm>
            <a:off x="5446905" y="5084445"/>
            <a:ext cx="341760" cy="369332"/>
          </a:xfrm>
          <a:prstGeom prst="rect">
            <a:avLst/>
          </a:prstGeom>
          <a:noFill/>
        </p:spPr>
        <p:txBody>
          <a:bodyPr wrap="none" rtlCol="0">
            <a:spAutoFit/>
          </a:bodyPr>
          <a:lstStyle/>
          <a:p>
            <a:r>
              <a:rPr lang="de-DE" dirty="0"/>
              <a:t>b</a:t>
            </a:r>
          </a:p>
        </p:txBody>
      </p:sp>
      <p:sp>
        <p:nvSpPr>
          <p:cNvPr id="143" name="Textfeld 142"/>
          <p:cNvSpPr txBox="1"/>
          <p:nvPr/>
        </p:nvSpPr>
        <p:spPr>
          <a:xfrm>
            <a:off x="5446905" y="4396121"/>
            <a:ext cx="341760" cy="369332"/>
          </a:xfrm>
          <a:prstGeom prst="rect">
            <a:avLst/>
          </a:prstGeom>
          <a:noFill/>
        </p:spPr>
        <p:txBody>
          <a:bodyPr wrap="none" rtlCol="0">
            <a:spAutoFit/>
          </a:bodyPr>
          <a:lstStyle/>
          <a:p>
            <a:r>
              <a:rPr lang="de-DE" dirty="0"/>
              <a:t>a</a:t>
            </a:r>
          </a:p>
        </p:txBody>
      </p:sp>
      <p:sp>
        <p:nvSpPr>
          <p:cNvPr id="144" name="Textfeld 143"/>
          <p:cNvSpPr txBox="1"/>
          <p:nvPr/>
        </p:nvSpPr>
        <p:spPr>
          <a:xfrm>
            <a:off x="5855942" y="4405953"/>
            <a:ext cx="324128" cy="369332"/>
          </a:xfrm>
          <a:prstGeom prst="rect">
            <a:avLst/>
          </a:prstGeom>
          <a:noFill/>
        </p:spPr>
        <p:txBody>
          <a:bodyPr wrap="none" rtlCol="0">
            <a:spAutoFit/>
          </a:bodyPr>
          <a:lstStyle/>
          <a:p>
            <a:r>
              <a:rPr lang="de-DE" dirty="0"/>
              <a:t>&gt;</a:t>
            </a:r>
          </a:p>
        </p:txBody>
      </p:sp>
      <p:sp>
        <p:nvSpPr>
          <p:cNvPr id="145" name="Textfeld 144"/>
          <p:cNvSpPr txBox="1"/>
          <p:nvPr/>
        </p:nvSpPr>
        <p:spPr>
          <a:xfrm>
            <a:off x="5869272" y="4765319"/>
            <a:ext cx="324128" cy="369332"/>
          </a:xfrm>
          <a:prstGeom prst="rect">
            <a:avLst/>
          </a:prstGeom>
          <a:noFill/>
        </p:spPr>
        <p:txBody>
          <a:bodyPr wrap="none" rtlCol="0">
            <a:spAutoFit/>
          </a:bodyPr>
          <a:lstStyle/>
          <a:p>
            <a:r>
              <a:rPr lang="de-DE" dirty="0"/>
              <a:t>&lt;</a:t>
            </a:r>
          </a:p>
        </p:txBody>
      </p:sp>
      <p:sp>
        <p:nvSpPr>
          <p:cNvPr id="146" name="Textfeld 145"/>
          <p:cNvSpPr txBox="1"/>
          <p:nvPr/>
        </p:nvSpPr>
        <p:spPr>
          <a:xfrm>
            <a:off x="5882602" y="5102943"/>
            <a:ext cx="324128" cy="369332"/>
          </a:xfrm>
          <a:prstGeom prst="rect">
            <a:avLst/>
          </a:prstGeom>
          <a:noFill/>
        </p:spPr>
        <p:txBody>
          <a:bodyPr wrap="none" rtlCol="0">
            <a:spAutoFit/>
          </a:bodyPr>
          <a:lstStyle/>
          <a:p>
            <a:r>
              <a:rPr lang="de-DE" dirty="0"/>
              <a:t>=</a:t>
            </a:r>
          </a:p>
        </p:txBody>
      </p:sp>
      <p:sp>
        <p:nvSpPr>
          <p:cNvPr id="147" name="Rechteck 146"/>
          <p:cNvSpPr/>
          <p:nvPr/>
        </p:nvSpPr>
        <p:spPr>
          <a:xfrm>
            <a:off x="5463897" y="5555295"/>
            <a:ext cx="707923" cy="113070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148" name="Gerader Verbinder 147"/>
          <p:cNvCxnSpPr/>
          <p:nvPr/>
        </p:nvCxnSpPr>
        <p:spPr>
          <a:xfrm flipH="1">
            <a:off x="5119768" y="5771604"/>
            <a:ext cx="34412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49" name="Gerader Verbinder 148"/>
          <p:cNvCxnSpPr/>
          <p:nvPr/>
        </p:nvCxnSpPr>
        <p:spPr>
          <a:xfrm flipH="1">
            <a:off x="5119768" y="6474610"/>
            <a:ext cx="344129" cy="0"/>
          </a:xfrm>
          <a:prstGeom prst="line">
            <a:avLst/>
          </a:prstGeom>
        </p:spPr>
        <p:style>
          <a:lnRef idx="1">
            <a:schemeClr val="accent3"/>
          </a:lnRef>
          <a:fillRef idx="0">
            <a:schemeClr val="accent3"/>
          </a:fillRef>
          <a:effectRef idx="0">
            <a:schemeClr val="accent3"/>
          </a:effectRef>
          <a:fontRef idx="minor">
            <a:schemeClr val="tx1"/>
          </a:fontRef>
        </p:style>
      </p:cxnSp>
      <p:sp>
        <p:nvSpPr>
          <p:cNvPr id="150" name="Textfeld 149"/>
          <p:cNvSpPr txBox="1"/>
          <p:nvPr/>
        </p:nvSpPr>
        <p:spPr>
          <a:xfrm>
            <a:off x="4768176" y="5591787"/>
            <a:ext cx="426720" cy="369332"/>
          </a:xfrm>
          <a:prstGeom prst="rect">
            <a:avLst/>
          </a:prstGeom>
          <a:noFill/>
        </p:spPr>
        <p:txBody>
          <a:bodyPr wrap="none" rtlCol="0">
            <a:spAutoFit/>
          </a:bodyPr>
          <a:lstStyle/>
          <a:p>
            <a:r>
              <a:rPr lang="de-DE" dirty="0"/>
              <a:t>a</a:t>
            </a:r>
            <a:r>
              <a:rPr lang="de-DE" baseline="-25000" dirty="0"/>
              <a:t>3</a:t>
            </a:r>
            <a:endParaRPr lang="de-DE" dirty="0"/>
          </a:p>
        </p:txBody>
      </p:sp>
      <p:sp>
        <p:nvSpPr>
          <p:cNvPr id="151" name="Textfeld 150"/>
          <p:cNvSpPr txBox="1"/>
          <p:nvPr/>
        </p:nvSpPr>
        <p:spPr>
          <a:xfrm>
            <a:off x="4777027" y="6280111"/>
            <a:ext cx="426720" cy="369332"/>
          </a:xfrm>
          <a:prstGeom prst="rect">
            <a:avLst/>
          </a:prstGeom>
          <a:noFill/>
        </p:spPr>
        <p:txBody>
          <a:bodyPr wrap="none" rtlCol="0">
            <a:spAutoFit/>
          </a:bodyPr>
          <a:lstStyle/>
          <a:p>
            <a:r>
              <a:rPr lang="de-DE" dirty="0"/>
              <a:t>b</a:t>
            </a:r>
            <a:r>
              <a:rPr lang="de-DE" baseline="-25000" dirty="0"/>
              <a:t>3</a:t>
            </a:r>
            <a:endParaRPr lang="de-DE" dirty="0"/>
          </a:p>
        </p:txBody>
      </p:sp>
      <p:sp>
        <p:nvSpPr>
          <p:cNvPr id="152" name="Textfeld 151"/>
          <p:cNvSpPr txBox="1"/>
          <p:nvPr/>
        </p:nvSpPr>
        <p:spPr>
          <a:xfrm>
            <a:off x="5442460" y="6280111"/>
            <a:ext cx="341760" cy="369332"/>
          </a:xfrm>
          <a:prstGeom prst="rect">
            <a:avLst/>
          </a:prstGeom>
          <a:noFill/>
        </p:spPr>
        <p:txBody>
          <a:bodyPr wrap="none" rtlCol="0">
            <a:spAutoFit/>
          </a:bodyPr>
          <a:lstStyle/>
          <a:p>
            <a:r>
              <a:rPr lang="de-DE" dirty="0"/>
              <a:t>b</a:t>
            </a:r>
          </a:p>
        </p:txBody>
      </p:sp>
      <p:sp>
        <p:nvSpPr>
          <p:cNvPr id="153" name="Textfeld 152"/>
          <p:cNvSpPr txBox="1"/>
          <p:nvPr/>
        </p:nvSpPr>
        <p:spPr>
          <a:xfrm>
            <a:off x="5442460" y="5591787"/>
            <a:ext cx="341760" cy="369332"/>
          </a:xfrm>
          <a:prstGeom prst="rect">
            <a:avLst/>
          </a:prstGeom>
          <a:noFill/>
        </p:spPr>
        <p:txBody>
          <a:bodyPr wrap="none" rtlCol="0">
            <a:spAutoFit/>
          </a:bodyPr>
          <a:lstStyle/>
          <a:p>
            <a:r>
              <a:rPr lang="de-DE" dirty="0"/>
              <a:t>a</a:t>
            </a:r>
          </a:p>
        </p:txBody>
      </p:sp>
      <p:sp>
        <p:nvSpPr>
          <p:cNvPr id="154" name="Textfeld 153"/>
          <p:cNvSpPr txBox="1"/>
          <p:nvPr/>
        </p:nvSpPr>
        <p:spPr>
          <a:xfrm>
            <a:off x="5851497" y="5601619"/>
            <a:ext cx="324128" cy="369332"/>
          </a:xfrm>
          <a:prstGeom prst="rect">
            <a:avLst/>
          </a:prstGeom>
          <a:noFill/>
        </p:spPr>
        <p:txBody>
          <a:bodyPr wrap="none" rtlCol="0">
            <a:spAutoFit/>
          </a:bodyPr>
          <a:lstStyle/>
          <a:p>
            <a:r>
              <a:rPr lang="de-DE" dirty="0"/>
              <a:t>&gt;</a:t>
            </a:r>
          </a:p>
        </p:txBody>
      </p:sp>
      <p:sp>
        <p:nvSpPr>
          <p:cNvPr id="155" name="Textfeld 154"/>
          <p:cNvSpPr txBox="1"/>
          <p:nvPr/>
        </p:nvSpPr>
        <p:spPr>
          <a:xfrm>
            <a:off x="5864827" y="5960985"/>
            <a:ext cx="324128" cy="369332"/>
          </a:xfrm>
          <a:prstGeom prst="rect">
            <a:avLst/>
          </a:prstGeom>
          <a:noFill/>
        </p:spPr>
        <p:txBody>
          <a:bodyPr wrap="none" rtlCol="0">
            <a:spAutoFit/>
          </a:bodyPr>
          <a:lstStyle/>
          <a:p>
            <a:r>
              <a:rPr lang="de-DE" dirty="0"/>
              <a:t>&lt;</a:t>
            </a:r>
          </a:p>
        </p:txBody>
      </p:sp>
      <p:sp>
        <p:nvSpPr>
          <p:cNvPr id="156" name="Textfeld 155"/>
          <p:cNvSpPr txBox="1"/>
          <p:nvPr/>
        </p:nvSpPr>
        <p:spPr>
          <a:xfrm>
            <a:off x="5878157" y="6298609"/>
            <a:ext cx="324128" cy="369332"/>
          </a:xfrm>
          <a:prstGeom prst="rect">
            <a:avLst/>
          </a:prstGeom>
          <a:noFill/>
        </p:spPr>
        <p:txBody>
          <a:bodyPr wrap="none" rtlCol="0">
            <a:spAutoFit/>
          </a:bodyPr>
          <a:lstStyle/>
          <a:p>
            <a:r>
              <a:rPr lang="de-DE" dirty="0"/>
              <a:t>=</a:t>
            </a:r>
          </a:p>
        </p:txBody>
      </p:sp>
      <p:sp>
        <p:nvSpPr>
          <p:cNvPr id="157" name="Textfeld 156"/>
          <p:cNvSpPr txBox="1"/>
          <p:nvPr/>
        </p:nvSpPr>
        <p:spPr>
          <a:xfrm>
            <a:off x="9788974" y="3749519"/>
            <a:ext cx="756938" cy="369332"/>
          </a:xfrm>
          <a:prstGeom prst="rect">
            <a:avLst/>
          </a:prstGeom>
          <a:noFill/>
        </p:spPr>
        <p:txBody>
          <a:bodyPr wrap="none" rtlCol="0">
            <a:spAutoFit/>
          </a:bodyPr>
          <a:lstStyle/>
          <a:p>
            <a:r>
              <a:rPr lang="de-DE" dirty="0"/>
              <a:t>A &gt; B</a:t>
            </a:r>
          </a:p>
        </p:txBody>
      </p:sp>
      <p:sp>
        <p:nvSpPr>
          <p:cNvPr id="158" name="Textfeld 157"/>
          <p:cNvSpPr txBox="1"/>
          <p:nvPr/>
        </p:nvSpPr>
        <p:spPr>
          <a:xfrm>
            <a:off x="9797710" y="4130842"/>
            <a:ext cx="756938" cy="369332"/>
          </a:xfrm>
          <a:prstGeom prst="rect">
            <a:avLst/>
          </a:prstGeom>
          <a:noFill/>
        </p:spPr>
        <p:txBody>
          <a:bodyPr wrap="none" rtlCol="0">
            <a:spAutoFit/>
          </a:bodyPr>
          <a:lstStyle/>
          <a:p>
            <a:r>
              <a:rPr lang="de-DE" dirty="0"/>
              <a:t>A &lt; B</a:t>
            </a:r>
          </a:p>
        </p:txBody>
      </p:sp>
      <p:sp>
        <p:nvSpPr>
          <p:cNvPr id="159" name="Textfeld 158"/>
          <p:cNvSpPr txBox="1"/>
          <p:nvPr/>
        </p:nvSpPr>
        <p:spPr>
          <a:xfrm>
            <a:off x="9797710" y="4483507"/>
            <a:ext cx="756938" cy="369332"/>
          </a:xfrm>
          <a:prstGeom prst="rect">
            <a:avLst/>
          </a:prstGeom>
          <a:noFill/>
        </p:spPr>
        <p:txBody>
          <a:bodyPr wrap="none" rtlCol="0">
            <a:spAutoFit/>
          </a:bodyPr>
          <a:lstStyle/>
          <a:p>
            <a:r>
              <a:rPr lang="de-DE" dirty="0"/>
              <a:t>A = B</a:t>
            </a:r>
          </a:p>
        </p:txBody>
      </p:sp>
    </p:spTree>
    <p:extLst>
      <p:ext uri="{BB962C8B-B14F-4D97-AF65-F5344CB8AC3E}">
        <p14:creationId xmlns:p14="http://schemas.microsoft.com/office/powerpoint/2010/main" val="1175529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Komparator</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387894"/>
                <a:ext cx="8946541" cy="5140725"/>
              </a:xfrm>
            </p:spPr>
            <p:txBody>
              <a:bodyPr/>
              <a:lstStyle/>
              <a:p>
                <a:r>
                  <a:rPr lang="de-DE" dirty="0">
                    <a:latin typeface="Calibri" panose="020F0502020204030204" pitchFamily="34" charset="0"/>
                  </a:rPr>
                  <a:t>Welche Möglichkeiten gibt es, die Komponenten zusammenzuschalten, und welche Auswirkungen hat dies auf die benötigte Fläche und den kritischen Pfad?</a:t>
                </a:r>
              </a:p>
              <a:p>
                <a:pPr marL="0" indent="0">
                  <a:buNone/>
                </a:pPr>
                <a:endParaRPr lang="de-DE" dirty="0">
                  <a:latin typeface="Calibri" panose="020F0502020204030204" pitchFamily="34" charset="0"/>
                </a:endParaRPr>
              </a:p>
              <a:p>
                <a:pPr marL="0" indent="0">
                  <a:buNone/>
                </a:pPr>
                <a:r>
                  <a:rPr lang="de-DE" dirty="0">
                    <a:solidFill>
                      <a:schemeClr val="accent2">
                        <a:lumMod val="40000"/>
                        <a:lumOff val="60000"/>
                      </a:schemeClr>
                    </a:solidFill>
                    <a:latin typeface="Calibri" panose="020F0502020204030204" pitchFamily="34" charset="0"/>
                  </a:rPr>
                  <a:t>Lineares Zusammenschalten:</a:t>
                </a:r>
              </a:p>
              <a:p>
                <a:pPr>
                  <a:buFont typeface="Courier New" panose="02070309020205020404" pitchFamily="49" charset="0"/>
                  <a:buChar char="o"/>
                </a:pPr>
                <a:r>
                  <a:rPr lang="de-DE" dirty="0">
                    <a:latin typeface="Calibri" panose="020F0502020204030204" pitchFamily="34" charset="0"/>
                  </a:rPr>
                  <a:t>Allgemein n-1 Stufen</a:t>
                </a:r>
              </a:p>
              <a:p>
                <a:pPr>
                  <a:buFont typeface="Courier New" panose="02070309020205020404" pitchFamily="49" charset="0"/>
                  <a:buChar char="o"/>
                </a:pPr>
                <a:r>
                  <a:rPr lang="de-DE" dirty="0">
                    <a:latin typeface="Calibri" panose="020F0502020204030204" pitchFamily="34" charset="0"/>
                  </a:rPr>
                  <a:t>Kritischer Pfad steigt linear O(n) an</a:t>
                </a:r>
              </a:p>
              <a:p>
                <a:pPr marL="0" indent="0">
                  <a:buNone/>
                </a:pPr>
                <a:endParaRPr lang="de-DE" dirty="0">
                  <a:latin typeface="Calibri" panose="020F0502020204030204" pitchFamily="34" charset="0"/>
                </a:endParaRPr>
              </a:p>
              <a:p>
                <a:pPr marL="0" indent="0">
                  <a:buNone/>
                </a:pPr>
                <a:r>
                  <a:rPr lang="de-DE" dirty="0">
                    <a:solidFill>
                      <a:schemeClr val="accent2">
                        <a:lumMod val="40000"/>
                        <a:lumOff val="60000"/>
                      </a:schemeClr>
                    </a:solidFill>
                    <a:latin typeface="Calibri" panose="020F0502020204030204" pitchFamily="34" charset="0"/>
                  </a:rPr>
                  <a:t>Baumartiges Zusammenschalten:</a:t>
                </a:r>
              </a:p>
              <a:p>
                <a:pPr>
                  <a:buFont typeface="Courier New" panose="02070309020205020404" pitchFamily="49" charset="0"/>
                  <a:buChar char="o"/>
                </a:pPr>
                <a:r>
                  <a:rPr lang="de-DE" dirty="0">
                    <a:latin typeface="Calibri" panose="020F0502020204030204" pitchFamily="34" charset="0"/>
                  </a:rPr>
                  <a:t>Allgemein </a:t>
                </a:r>
                <a14:m>
                  <m:oMath xmlns:m="http://schemas.openxmlformats.org/officeDocument/2006/math">
                    <m:d>
                      <m:dPr>
                        <m:begChr m:val="⌈"/>
                        <m:endChr m:val="⌉"/>
                        <m:ctrlPr>
                          <a:rPr lang="de-DE" i="1" smtClean="0">
                            <a:latin typeface="Cambria Math" panose="02040503050406030204" pitchFamily="18" charset="0"/>
                          </a:rPr>
                        </m:ctrlPr>
                      </m:dPr>
                      <m:e>
                        <m:func>
                          <m:funcPr>
                            <m:ctrlPr>
                              <a:rPr lang="de-DE" b="0" i="1" smtClean="0">
                                <a:latin typeface="Cambria Math" panose="02040503050406030204" pitchFamily="18" charset="0"/>
                              </a:rPr>
                            </m:ctrlPr>
                          </m:funcPr>
                          <m:fName>
                            <m:sSub>
                              <m:sSubPr>
                                <m:ctrlPr>
                                  <a:rPr lang="de-DE" b="0" i="1" smtClean="0">
                                    <a:latin typeface="Cambria Math" panose="02040503050406030204" pitchFamily="18" charset="0"/>
                                  </a:rPr>
                                </m:ctrlPr>
                              </m:sSubPr>
                              <m:e>
                                <m:r>
                                  <m:rPr>
                                    <m:sty m:val="p"/>
                                  </m:rPr>
                                  <a:rPr lang="de-DE" b="0" i="0" smtClean="0">
                                    <a:latin typeface="Cambria Math" panose="02040503050406030204" pitchFamily="18" charset="0"/>
                                  </a:rPr>
                                  <m:t>log</m:t>
                                </m:r>
                              </m:e>
                              <m:sub>
                                <m:r>
                                  <a:rPr lang="de-DE" b="0" i="1" smtClean="0">
                                    <a:latin typeface="Cambria Math" panose="02040503050406030204" pitchFamily="18" charset="0"/>
                                  </a:rPr>
                                  <m:t>2</m:t>
                                </m:r>
                              </m:sub>
                            </m:sSub>
                          </m:fName>
                          <m:e>
                            <m:r>
                              <a:rPr lang="de-DE" b="0" i="1" smtClean="0">
                                <a:latin typeface="Cambria Math" panose="02040503050406030204" pitchFamily="18" charset="0"/>
                              </a:rPr>
                              <m:t>𝑛</m:t>
                            </m:r>
                          </m:e>
                        </m:func>
                      </m:e>
                    </m:d>
                  </m:oMath>
                </a14:m>
                <a:r>
                  <a:rPr lang="de-DE" dirty="0">
                    <a:latin typeface="Calibri" panose="020F0502020204030204" pitchFamily="34" charset="0"/>
                  </a:rPr>
                  <a:t> Stufen</a:t>
                </a:r>
              </a:p>
              <a:p>
                <a:pPr>
                  <a:buFont typeface="Courier New" panose="02070309020205020404" pitchFamily="49" charset="0"/>
                  <a:buChar char="o"/>
                </a:pPr>
                <a:r>
                  <a:rPr lang="de-DE" dirty="0">
                    <a:latin typeface="Calibri" panose="020F0502020204030204" pitchFamily="34" charset="0"/>
                  </a:rPr>
                  <a:t>Kritischer Pfad steigt logarithmisch O(log n) an (VORTEIL!)</a:t>
                </a: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Die Fläche der beiden Lösungen ist hingegen identisch!</a:t>
                </a: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387894"/>
                <a:ext cx="8946541" cy="5140725"/>
              </a:xfrm>
              <a:blipFill rotWithShape="0">
                <a:blip r:embed="rId3"/>
                <a:stretch>
                  <a:fillRect l="-749" t="-712"/>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1209238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Addierer/</a:t>
            </a:r>
            <a:r>
              <a:rPr lang="de-DE" dirty="0" err="1"/>
              <a:t>Subtrahierer</a:t>
            </a:r>
            <a:endParaRPr lang="de-DE" dirty="0"/>
          </a:p>
        </p:txBody>
      </p:sp>
      <p:sp>
        <p:nvSpPr>
          <p:cNvPr id="3" name="Inhaltsplatzhalter 2"/>
          <p:cNvSpPr>
            <a:spLocks noGrp="1"/>
          </p:cNvSpPr>
          <p:nvPr>
            <p:ph idx="1"/>
          </p:nvPr>
        </p:nvSpPr>
        <p:spPr>
          <a:xfrm>
            <a:off x="1103312" y="1387894"/>
            <a:ext cx="8946541" cy="5140725"/>
          </a:xfrm>
        </p:spPr>
        <p:txBody>
          <a:bodyPr/>
          <a:lstStyle/>
          <a:p>
            <a:pPr marL="0" indent="0">
              <a:buNone/>
            </a:pPr>
            <a:r>
              <a:rPr lang="de-DE" dirty="0"/>
              <a:t>Beschreibung</a:t>
            </a:r>
          </a:p>
          <a:p>
            <a:pPr marL="0" indent="0">
              <a:buNone/>
            </a:pPr>
            <a:endParaRPr lang="de-DE" dirty="0">
              <a:latin typeface="Calibri" panose="020F0502020204030204" pitchFamily="34" charset="0"/>
            </a:endParaRPr>
          </a:p>
          <a:p>
            <a:r>
              <a:rPr lang="de-DE" dirty="0">
                <a:latin typeface="Calibri" panose="020F0502020204030204" pitchFamily="34" charset="0"/>
              </a:rPr>
              <a:t>Realisieren Sie einen </a:t>
            </a:r>
            <a:r>
              <a:rPr lang="de-DE" dirty="0" err="1">
                <a:latin typeface="Calibri" panose="020F0502020204030204" pitchFamily="34" charset="0"/>
              </a:rPr>
              <a:t>Halbaddierer</a:t>
            </a:r>
            <a:r>
              <a:rPr lang="de-DE" dirty="0">
                <a:latin typeface="Calibri" panose="020F0502020204030204" pitchFamily="34" charset="0"/>
              </a:rPr>
              <a:t> mit Hilfe von NAND-Gattern. </a:t>
            </a:r>
          </a:p>
          <a:p>
            <a:r>
              <a:rPr lang="de-DE" dirty="0">
                <a:latin typeface="Calibri" panose="020F0502020204030204" pitchFamily="34" charset="0"/>
              </a:rPr>
              <a:t>Realisieren Sie einen </a:t>
            </a:r>
            <a:r>
              <a:rPr lang="de-DE" dirty="0" err="1">
                <a:latin typeface="Calibri" panose="020F0502020204030204" pitchFamily="34" charset="0"/>
              </a:rPr>
              <a:t>Volladdierer</a:t>
            </a:r>
            <a:r>
              <a:rPr lang="de-DE" dirty="0">
                <a:latin typeface="Calibri" panose="020F0502020204030204" pitchFamily="34" charset="0"/>
              </a:rPr>
              <a:t> ebenfalls mit Hilfe von NAND-Gattern. </a:t>
            </a:r>
          </a:p>
          <a:p>
            <a:r>
              <a:rPr lang="de-DE" dirty="0">
                <a:latin typeface="Calibri" panose="020F0502020204030204" pitchFamily="34" charset="0"/>
              </a:rPr>
              <a:t>Bestimmen Sie jeweils die Anzahl der verwendeten Gatter und die Anzahl der Gatter des kritischen Pfades.</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15</a:t>
            </a:fld>
            <a:endParaRPr lang="en-US" dirty="0"/>
          </a:p>
        </p:txBody>
      </p:sp>
    </p:spTree>
    <p:extLst>
      <p:ext uri="{BB962C8B-B14F-4D97-AF65-F5344CB8AC3E}">
        <p14:creationId xmlns:p14="http://schemas.microsoft.com/office/powerpoint/2010/main" val="222801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Addierer/</a:t>
            </a:r>
            <a:r>
              <a:rPr lang="de-DE" dirty="0" err="1"/>
              <a:t>Subtrahierer</a:t>
            </a:r>
            <a:endParaRPr lang="de-DE"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387894"/>
                <a:ext cx="8946541" cy="5140725"/>
              </a:xfrm>
            </p:spPr>
            <p:txBody>
              <a:bodyPr>
                <a:noAutofit/>
              </a:bodyPr>
              <a:lstStyle/>
              <a:p>
                <a:r>
                  <a:rPr lang="de-DE" dirty="0">
                    <a:latin typeface="Calibri" panose="020F0502020204030204" pitchFamily="34" charset="0"/>
                  </a:rPr>
                  <a:t>Realisieren Sie einen </a:t>
                </a:r>
                <a:r>
                  <a:rPr lang="de-DE" dirty="0" err="1">
                    <a:latin typeface="Calibri" panose="020F0502020204030204" pitchFamily="34" charset="0"/>
                  </a:rPr>
                  <a:t>Halbaddierer</a:t>
                </a:r>
                <a:r>
                  <a:rPr lang="de-DE" dirty="0">
                    <a:latin typeface="Calibri" panose="020F0502020204030204" pitchFamily="34" charset="0"/>
                  </a:rPr>
                  <a:t> mit Hilfe von NAND-Gattern. </a:t>
                </a:r>
              </a:p>
              <a:p>
                <a:pPr marL="0" indent="0">
                  <a:buNone/>
                </a:pPr>
                <a:endParaRPr lang="de-DE" dirty="0">
                  <a:latin typeface="Calibri" panose="020F0502020204030204" pitchFamily="34" charset="0"/>
                </a:endParaRPr>
              </a:p>
              <a:p>
                <a:pPr marL="0" indent="0">
                  <a:buNone/>
                </a:pPr>
                <a:r>
                  <a:rPr lang="de-DE" dirty="0" err="1">
                    <a:solidFill>
                      <a:schemeClr val="accent2">
                        <a:lumMod val="40000"/>
                        <a:lumOff val="60000"/>
                      </a:schemeClr>
                    </a:solidFill>
                    <a:latin typeface="Calibri" panose="020F0502020204030204" pitchFamily="34" charset="0"/>
                  </a:rPr>
                  <a:t>Halbaddierer</a:t>
                </a:r>
                <a:r>
                  <a:rPr lang="de-DE" dirty="0">
                    <a:latin typeface="Calibri" panose="020F0502020204030204" pitchFamily="34" charset="0"/>
                  </a:rPr>
                  <a:t>:	a + b = s mit c</a:t>
                </a:r>
              </a:p>
              <a:p>
                <a:pPr>
                  <a:buFont typeface="Courier New" panose="02070309020205020404" pitchFamily="49" charset="0"/>
                  <a:buChar char="o"/>
                </a:pPr>
                <a:r>
                  <a:rPr lang="de-DE" dirty="0">
                    <a:latin typeface="Calibri" panose="020F0502020204030204" pitchFamily="34" charset="0"/>
                  </a:rPr>
                  <a:t>S:	Summe der beiden Operanden</a:t>
                </a:r>
              </a:p>
              <a:p>
                <a:pPr>
                  <a:buFont typeface="Courier New" panose="02070309020205020404" pitchFamily="49" charset="0"/>
                  <a:buChar char="o"/>
                </a:pPr>
                <a:r>
                  <a:rPr lang="de-DE" dirty="0">
                    <a:latin typeface="Calibri" panose="020F0502020204030204" pitchFamily="34" charset="0"/>
                  </a:rPr>
                  <a:t>C:	Carry, d.h. der Übertrag</a:t>
                </a:r>
              </a:p>
              <a:p>
                <a:pPr>
                  <a:buFont typeface="Courier New" panose="02070309020205020404" pitchFamily="49" charset="0"/>
                  <a:buChar char="o"/>
                </a:pPr>
                <a:endParaRPr lang="de-DE" dirty="0">
                  <a:latin typeface="Calibri" panose="020F0502020204030204" pitchFamily="34" charset="0"/>
                </a:endParaRPr>
              </a:p>
              <a:p>
                <a:pPr>
                  <a:buFont typeface="Courier New" panose="02070309020205020404" pitchFamily="49" charset="0"/>
                  <a:buChar char="o"/>
                </a:pPr>
                <a:endParaRPr lang="de-DE" dirty="0">
                  <a:latin typeface="Calibri" panose="020F0502020204030204" pitchFamily="34" charset="0"/>
                </a:endParaRPr>
              </a:p>
              <a:p>
                <a:pPr>
                  <a:buFont typeface="Courier New" panose="02070309020205020404" pitchFamily="49" charset="0"/>
                  <a:buChar char="o"/>
                </a:pPr>
                <a:endParaRPr lang="de-DE" dirty="0">
                  <a:latin typeface="Calibri" panose="020F0502020204030204" pitchFamily="34" charset="0"/>
                </a:endParaRPr>
              </a:p>
              <a:p>
                <a:pPr>
                  <a:buFont typeface="Courier New" panose="02070309020205020404" pitchFamily="49" charset="0"/>
                  <a:buChar char="o"/>
                </a:pPr>
                <a:endParaRPr lang="de-DE" dirty="0">
                  <a:latin typeface="Calibri" panose="020F0502020204030204" pitchFamily="34" charset="0"/>
                </a:endParaRPr>
              </a:p>
              <a:p>
                <a:pPr>
                  <a:buFont typeface="Courier New" panose="02070309020205020404" pitchFamily="49" charset="0"/>
                  <a:buChar char="o"/>
                </a:pPr>
                <a:endParaRPr lang="de-DE" dirty="0">
                  <a:latin typeface="Calibri" panose="020F0502020204030204" pitchFamily="34" charset="0"/>
                </a:endParaRPr>
              </a:p>
              <a:p>
                <a:pPr marL="0" indent="0">
                  <a:buNone/>
                </a:pPr>
                <a14:m>
                  <m:oMath xmlns:m="http://schemas.openxmlformats.org/officeDocument/2006/math">
                    <m:r>
                      <a:rPr lang="de-DE" b="0" i="1" smtClean="0">
                        <a:latin typeface="Cambria Math" panose="02040503050406030204" pitchFamily="18" charset="0"/>
                      </a:rPr>
                      <m:t>𝑠</m:t>
                    </m:r>
                    <m:r>
                      <a:rPr lang="de-DE" b="0" i="1" smtClean="0">
                        <a:latin typeface="Cambria Math" panose="02040503050406030204" pitchFamily="18" charset="0"/>
                      </a:rPr>
                      <m:t>=</m:t>
                    </m:r>
                    <m:r>
                      <a:rPr lang="de-DE" b="0" i="1" smtClean="0">
                        <a:latin typeface="Cambria Math" panose="02040503050406030204" pitchFamily="18" charset="0"/>
                      </a:rPr>
                      <m:t>𝑎</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𝑏</m:t>
                    </m:r>
                  </m:oMath>
                </a14:m>
                <a:r>
                  <a:rPr lang="de-DE" dirty="0">
                    <a:latin typeface="Calibri" panose="020F0502020204030204" pitchFamily="34" charset="0"/>
                  </a:rPr>
                  <a:t>	</a:t>
                </a:r>
              </a:p>
              <a:p>
                <a:pPr marL="0" indent="0">
                  <a:buNone/>
                </a:pPr>
                <a14:m>
                  <m:oMathPara xmlns:m="http://schemas.openxmlformats.org/officeDocument/2006/math">
                    <m:oMathParaPr>
                      <m:jc m:val="left"/>
                    </m:oMathParaPr>
                    <m:oMath xmlns:m="http://schemas.openxmlformats.org/officeDocument/2006/math">
                      <m:r>
                        <m:rPr>
                          <m:sty m:val="p"/>
                        </m:rPr>
                        <a:rPr lang="de-DE" b="0" i="0" smtClean="0">
                          <a:latin typeface="Cambria Math" panose="02040503050406030204" pitchFamily="18" charset="0"/>
                        </a:rPr>
                        <m:t>c</m:t>
                      </m:r>
                      <m:r>
                        <a:rPr lang="de-DE" i="1">
                          <a:latin typeface="Cambria Math" panose="02040503050406030204" pitchFamily="18" charset="0"/>
                        </a:rPr>
                        <m:t>=</m:t>
                      </m:r>
                      <m:r>
                        <a:rPr lang="de-DE" i="1">
                          <a:latin typeface="Cambria Math" panose="02040503050406030204" pitchFamily="18" charset="0"/>
                        </a:rPr>
                        <m:t>𝑎𝑏</m:t>
                      </m:r>
                    </m:oMath>
                  </m:oMathPara>
                </a14:m>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387894"/>
                <a:ext cx="8946541" cy="5140725"/>
              </a:xfrm>
              <a:blipFill rotWithShape="0">
                <a:blip r:embed="rId3"/>
                <a:stretch>
                  <a:fillRect l="-749" t="-712"/>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16</a:t>
            </a:fld>
            <a:endParaRPr lang="en-US" dirty="0"/>
          </a:p>
        </p:txBody>
      </p:sp>
      <p:graphicFrame>
        <p:nvGraphicFramePr>
          <p:cNvPr id="4" name="Tabelle 3"/>
          <p:cNvGraphicFramePr>
            <a:graphicFrameLocks noGrp="1"/>
          </p:cNvGraphicFramePr>
          <p:nvPr>
            <p:extLst>
              <p:ext uri="{D42A27DB-BD31-4B8C-83A1-F6EECF244321}">
                <p14:modId xmlns:p14="http://schemas.microsoft.com/office/powerpoint/2010/main" val="976479038"/>
              </p:ext>
            </p:extLst>
          </p:nvPr>
        </p:nvGraphicFramePr>
        <p:xfrm>
          <a:off x="1103312" y="3679176"/>
          <a:ext cx="5817702" cy="1849120"/>
        </p:xfrm>
        <a:graphic>
          <a:graphicData uri="http://schemas.openxmlformats.org/drawingml/2006/table">
            <a:tbl>
              <a:tblPr firstRow="1" bandRow="1">
                <a:tableStyleId>{7DF18680-E054-41AD-8BC1-D1AEF772440D}</a:tableStyleId>
              </a:tblPr>
              <a:tblGrid>
                <a:gridCol w="1262179">
                  <a:extLst>
                    <a:ext uri="{9D8B030D-6E8A-4147-A177-3AD203B41FA5}">
                      <a16:colId xmlns:a16="http://schemas.microsoft.com/office/drawing/2014/main" val="20000"/>
                    </a:ext>
                  </a:extLst>
                </a:gridCol>
                <a:gridCol w="384493">
                  <a:extLst>
                    <a:ext uri="{9D8B030D-6E8A-4147-A177-3AD203B41FA5}">
                      <a16:colId xmlns:a16="http://schemas.microsoft.com/office/drawing/2014/main" val="20001"/>
                    </a:ext>
                  </a:extLst>
                </a:gridCol>
                <a:gridCol w="1262179">
                  <a:extLst>
                    <a:ext uri="{9D8B030D-6E8A-4147-A177-3AD203B41FA5}">
                      <a16:colId xmlns:a16="http://schemas.microsoft.com/office/drawing/2014/main" val="20002"/>
                    </a:ext>
                  </a:extLst>
                </a:gridCol>
                <a:gridCol w="384493">
                  <a:extLst>
                    <a:ext uri="{9D8B030D-6E8A-4147-A177-3AD203B41FA5}">
                      <a16:colId xmlns:a16="http://schemas.microsoft.com/office/drawing/2014/main" val="20003"/>
                    </a:ext>
                  </a:extLst>
                </a:gridCol>
                <a:gridCol w="1262179">
                  <a:extLst>
                    <a:ext uri="{9D8B030D-6E8A-4147-A177-3AD203B41FA5}">
                      <a16:colId xmlns:a16="http://schemas.microsoft.com/office/drawing/2014/main" val="20004"/>
                    </a:ext>
                  </a:extLst>
                </a:gridCol>
                <a:gridCol w="1262179">
                  <a:extLst>
                    <a:ext uri="{9D8B030D-6E8A-4147-A177-3AD203B41FA5}">
                      <a16:colId xmlns:a16="http://schemas.microsoft.com/office/drawing/2014/main" val="20005"/>
                    </a:ext>
                  </a:extLst>
                </a:gridCol>
              </a:tblGrid>
              <a:tr h="370840">
                <a:tc>
                  <a:txBody>
                    <a:bodyPr/>
                    <a:lstStyle/>
                    <a:p>
                      <a:r>
                        <a:rPr lang="de-DE" dirty="0"/>
                        <a:t>a</a:t>
                      </a:r>
                    </a:p>
                  </a:txBody>
                  <a:tcPr/>
                </a:tc>
                <a:tc>
                  <a:txBody>
                    <a:bodyPr/>
                    <a:lstStyle/>
                    <a:p>
                      <a:endParaRPr lang="de-DE"/>
                    </a:p>
                  </a:txBody>
                  <a:tcPr/>
                </a:tc>
                <a:tc>
                  <a:txBody>
                    <a:bodyPr/>
                    <a:lstStyle/>
                    <a:p>
                      <a:r>
                        <a:rPr lang="de-DE" dirty="0"/>
                        <a:t>b</a:t>
                      </a:r>
                    </a:p>
                  </a:txBody>
                  <a:tcPr/>
                </a:tc>
                <a:tc>
                  <a:txBody>
                    <a:bodyPr/>
                    <a:lstStyle/>
                    <a:p>
                      <a:endParaRPr lang="de-DE" dirty="0"/>
                    </a:p>
                  </a:txBody>
                  <a:tcPr/>
                </a:tc>
                <a:tc>
                  <a:txBody>
                    <a:bodyPr/>
                    <a:lstStyle/>
                    <a:p>
                      <a:r>
                        <a:rPr lang="de-DE" dirty="0"/>
                        <a:t>S </a:t>
                      </a:r>
                    </a:p>
                  </a:txBody>
                  <a:tcPr/>
                </a:tc>
                <a:tc>
                  <a:txBody>
                    <a:bodyPr/>
                    <a:lstStyle/>
                    <a:p>
                      <a:r>
                        <a:rPr lang="de-DE" dirty="0"/>
                        <a:t>c</a:t>
                      </a:r>
                    </a:p>
                  </a:txBody>
                  <a:tcPr/>
                </a:tc>
                <a:extLst>
                  <a:ext uri="{0D108BD9-81ED-4DB2-BD59-A6C34878D82A}">
                    <a16:rowId xmlns:a16="http://schemas.microsoft.com/office/drawing/2014/main" val="10000"/>
                  </a:ext>
                </a:extLst>
              </a:tr>
              <a:tr h="266345">
                <a:tc>
                  <a:txBody>
                    <a:bodyPr/>
                    <a:lstStyle/>
                    <a:p>
                      <a:r>
                        <a:rPr lang="de-DE" dirty="0"/>
                        <a:t>0</a:t>
                      </a:r>
                    </a:p>
                  </a:txBody>
                  <a:tcPr/>
                </a:tc>
                <a:tc>
                  <a:txBody>
                    <a:bodyPr/>
                    <a:lstStyle/>
                    <a:p>
                      <a:r>
                        <a:rPr lang="de-DE" dirty="0"/>
                        <a:t>+</a:t>
                      </a:r>
                    </a:p>
                  </a:txBody>
                  <a:tcPr/>
                </a:tc>
                <a:tc>
                  <a:txBody>
                    <a:bodyPr/>
                    <a:lstStyle/>
                    <a:p>
                      <a:r>
                        <a:rPr lang="de-DE" dirty="0"/>
                        <a:t>0</a:t>
                      </a:r>
                    </a:p>
                  </a:txBody>
                  <a:tcPr/>
                </a:tc>
                <a:tc>
                  <a:txBody>
                    <a:bodyPr/>
                    <a:lstStyle/>
                    <a:p>
                      <a:r>
                        <a:rPr lang="de-DE" dirty="0"/>
                        <a:t>=</a:t>
                      </a:r>
                    </a:p>
                  </a:txBody>
                  <a:tcPr/>
                </a:tc>
                <a:tc>
                  <a:txBody>
                    <a:bodyPr/>
                    <a:lstStyle/>
                    <a:p>
                      <a:r>
                        <a:rPr lang="de-DE" dirty="0"/>
                        <a:t>0</a:t>
                      </a:r>
                    </a:p>
                  </a:txBody>
                  <a:tcPr/>
                </a:tc>
                <a:tc>
                  <a:txBody>
                    <a:bodyPr/>
                    <a:lstStyle/>
                    <a:p>
                      <a:r>
                        <a:rPr lang="de-DE" dirty="0"/>
                        <a:t>0</a:t>
                      </a:r>
                    </a:p>
                  </a:txBody>
                  <a:tcPr/>
                </a:tc>
                <a:extLst>
                  <a:ext uri="{0D108BD9-81ED-4DB2-BD59-A6C34878D82A}">
                    <a16:rowId xmlns:a16="http://schemas.microsoft.com/office/drawing/2014/main" val="10001"/>
                  </a:ext>
                </a:extLst>
              </a:tr>
              <a:tr h="370840">
                <a:tc>
                  <a:txBody>
                    <a:bodyPr/>
                    <a:lstStyle/>
                    <a:p>
                      <a:r>
                        <a:rPr lang="de-DE" dirty="0"/>
                        <a:t>0</a:t>
                      </a:r>
                    </a:p>
                  </a:txBody>
                  <a:tcPr/>
                </a:tc>
                <a:tc>
                  <a:txBody>
                    <a:bodyPr/>
                    <a:lstStyle/>
                    <a:p>
                      <a:r>
                        <a:rPr lang="de-DE" dirty="0"/>
                        <a:t>+</a:t>
                      </a:r>
                    </a:p>
                  </a:txBody>
                  <a:tcPr/>
                </a:tc>
                <a:tc>
                  <a:txBody>
                    <a:bodyPr/>
                    <a:lstStyle/>
                    <a:p>
                      <a:r>
                        <a:rPr lang="de-DE" dirty="0"/>
                        <a:t>1</a:t>
                      </a:r>
                    </a:p>
                  </a:txBody>
                  <a:tcPr/>
                </a:tc>
                <a:tc>
                  <a:txBody>
                    <a:bodyPr/>
                    <a:lstStyle/>
                    <a:p>
                      <a:r>
                        <a:rPr lang="de-DE" dirty="0"/>
                        <a:t>=</a:t>
                      </a:r>
                    </a:p>
                  </a:txBody>
                  <a:tcPr/>
                </a:tc>
                <a:tc>
                  <a:txBody>
                    <a:bodyPr/>
                    <a:lstStyle/>
                    <a:p>
                      <a:r>
                        <a:rPr lang="de-DE" dirty="0">
                          <a:solidFill>
                            <a:srgbClr val="C00000"/>
                          </a:solidFill>
                        </a:rPr>
                        <a:t>1</a:t>
                      </a:r>
                    </a:p>
                  </a:txBody>
                  <a:tcPr/>
                </a:tc>
                <a:tc>
                  <a:txBody>
                    <a:bodyPr/>
                    <a:lstStyle/>
                    <a:p>
                      <a:r>
                        <a:rPr lang="de-DE" dirty="0"/>
                        <a:t>0</a:t>
                      </a:r>
                    </a:p>
                  </a:txBody>
                  <a:tcPr/>
                </a:tc>
                <a:extLst>
                  <a:ext uri="{0D108BD9-81ED-4DB2-BD59-A6C34878D82A}">
                    <a16:rowId xmlns:a16="http://schemas.microsoft.com/office/drawing/2014/main" val="10002"/>
                  </a:ext>
                </a:extLst>
              </a:tr>
              <a:tr h="370840">
                <a:tc>
                  <a:txBody>
                    <a:bodyPr/>
                    <a:lstStyle/>
                    <a:p>
                      <a:r>
                        <a:rPr lang="de-DE" dirty="0"/>
                        <a:t>1</a:t>
                      </a:r>
                    </a:p>
                  </a:txBody>
                  <a:tcPr/>
                </a:tc>
                <a:tc>
                  <a:txBody>
                    <a:bodyPr/>
                    <a:lstStyle/>
                    <a:p>
                      <a:r>
                        <a:rPr lang="de-DE" dirty="0"/>
                        <a:t>+</a:t>
                      </a:r>
                    </a:p>
                  </a:txBody>
                  <a:tcPr/>
                </a:tc>
                <a:tc>
                  <a:txBody>
                    <a:bodyPr/>
                    <a:lstStyle/>
                    <a:p>
                      <a:r>
                        <a:rPr lang="de-DE" dirty="0"/>
                        <a:t>0</a:t>
                      </a:r>
                    </a:p>
                  </a:txBody>
                  <a:tcPr/>
                </a:tc>
                <a:tc>
                  <a:txBody>
                    <a:bodyPr/>
                    <a:lstStyle/>
                    <a:p>
                      <a:r>
                        <a:rPr lang="de-DE" dirty="0"/>
                        <a:t>=</a:t>
                      </a:r>
                    </a:p>
                  </a:txBody>
                  <a:tcPr/>
                </a:tc>
                <a:tc>
                  <a:txBody>
                    <a:bodyPr/>
                    <a:lstStyle/>
                    <a:p>
                      <a:r>
                        <a:rPr lang="de-DE" dirty="0">
                          <a:solidFill>
                            <a:srgbClr val="C00000"/>
                          </a:solidFill>
                        </a:rPr>
                        <a:t>1</a:t>
                      </a:r>
                    </a:p>
                  </a:txBody>
                  <a:tcPr/>
                </a:tc>
                <a:tc>
                  <a:txBody>
                    <a:bodyPr/>
                    <a:lstStyle/>
                    <a:p>
                      <a:r>
                        <a:rPr lang="de-DE" dirty="0"/>
                        <a:t>0</a:t>
                      </a:r>
                    </a:p>
                  </a:txBody>
                  <a:tcPr/>
                </a:tc>
                <a:extLst>
                  <a:ext uri="{0D108BD9-81ED-4DB2-BD59-A6C34878D82A}">
                    <a16:rowId xmlns:a16="http://schemas.microsoft.com/office/drawing/2014/main" val="10003"/>
                  </a:ext>
                </a:extLst>
              </a:tr>
              <a:tr h="370840">
                <a:tc>
                  <a:txBody>
                    <a:bodyPr/>
                    <a:lstStyle/>
                    <a:p>
                      <a:r>
                        <a:rPr lang="de-DE" dirty="0"/>
                        <a:t>1</a:t>
                      </a:r>
                    </a:p>
                  </a:txBody>
                  <a:tcPr/>
                </a:tc>
                <a:tc>
                  <a:txBody>
                    <a:bodyPr/>
                    <a:lstStyle/>
                    <a:p>
                      <a:r>
                        <a:rPr lang="de-DE" dirty="0"/>
                        <a:t>+</a:t>
                      </a:r>
                    </a:p>
                  </a:txBody>
                  <a:tcPr/>
                </a:tc>
                <a:tc>
                  <a:txBody>
                    <a:bodyPr/>
                    <a:lstStyle/>
                    <a:p>
                      <a:r>
                        <a:rPr lang="de-DE" dirty="0"/>
                        <a:t>1</a:t>
                      </a:r>
                    </a:p>
                  </a:txBody>
                  <a:tcPr/>
                </a:tc>
                <a:tc>
                  <a:txBody>
                    <a:bodyPr/>
                    <a:lstStyle/>
                    <a:p>
                      <a:r>
                        <a:rPr lang="de-DE" dirty="0"/>
                        <a:t>=</a:t>
                      </a:r>
                    </a:p>
                  </a:txBody>
                  <a:tcPr/>
                </a:tc>
                <a:tc>
                  <a:txBody>
                    <a:bodyPr/>
                    <a:lstStyle/>
                    <a:p>
                      <a:r>
                        <a:rPr lang="de-DE" dirty="0"/>
                        <a:t>0</a:t>
                      </a:r>
                    </a:p>
                  </a:txBody>
                  <a:tcPr/>
                </a:tc>
                <a:tc>
                  <a:txBody>
                    <a:bodyPr/>
                    <a:lstStyle/>
                    <a:p>
                      <a:r>
                        <a:rPr lang="de-DE" dirty="0">
                          <a:solidFill>
                            <a:srgbClr val="C00000"/>
                          </a:solidFill>
                        </a:rPr>
                        <a:t>1</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21546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Addierer/</a:t>
            </a:r>
            <a:r>
              <a:rPr lang="de-DE" dirty="0" err="1"/>
              <a:t>Subtrahierer</a:t>
            </a:r>
            <a:endParaRPr lang="de-DE"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387894"/>
                <a:ext cx="8946541" cy="5140725"/>
              </a:xfrm>
            </p:spPr>
            <p:txBody>
              <a:bodyPr>
                <a:noAutofit/>
              </a:bodyPr>
              <a:lstStyle/>
              <a:p>
                <a:r>
                  <a:rPr lang="de-DE" dirty="0">
                    <a:latin typeface="Calibri" panose="020F0502020204030204" pitchFamily="34" charset="0"/>
                  </a:rPr>
                  <a:t>Nandisierung der Funktionen</a:t>
                </a:r>
              </a:p>
              <a:p>
                <a:pPr marL="0" indent="0">
                  <a:buNone/>
                </a:pPr>
                <a:endParaRPr lang="de-DE" dirty="0">
                  <a:latin typeface="Calibri" panose="020F0502020204030204" pitchFamily="34" charset="0"/>
                </a:endParaRPr>
              </a:p>
              <a:p>
                <a:pPr marL="0" indent="0">
                  <a:buNone/>
                </a:pPr>
                <a14:m>
                  <m:oMath xmlns:m="http://schemas.openxmlformats.org/officeDocument/2006/math">
                    <m:r>
                      <a:rPr lang="de-DE" b="0" i="1" smtClean="0">
                        <a:latin typeface="Cambria Math" panose="02040503050406030204" pitchFamily="18" charset="0"/>
                      </a:rPr>
                      <m:t>𝑠</m:t>
                    </m:r>
                    <m:r>
                      <a:rPr lang="de-DE" b="0" i="1" smtClean="0">
                        <a:latin typeface="Cambria Math" panose="02040503050406030204" pitchFamily="18" charset="0"/>
                      </a:rPr>
                      <m:t>=</m:t>
                    </m:r>
                    <m:r>
                      <a:rPr lang="de-DE" b="0" i="1" smtClean="0">
                        <a:latin typeface="Cambria Math" panose="02040503050406030204" pitchFamily="18" charset="0"/>
                      </a:rPr>
                      <m:t>𝑎</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𝑏</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𝑎</m:t>
                    </m:r>
                    <m:acc>
                      <m:accPr>
                        <m:chr m:val="̅"/>
                        <m:ctrlPr>
                          <a:rPr lang="de-DE" b="0" i="1" smtClean="0">
                            <a:latin typeface="Cambria Math" panose="02040503050406030204" pitchFamily="18" charset="0"/>
                            <a:ea typeface="Cambria Math" panose="02040503050406030204" pitchFamily="18" charset="0"/>
                          </a:rPr>
                        </m:ctrlPr>
                      </m:accPr>
                      <m:e>
                        <m:r>
                          <a:rPr lang="de-DE" b="0" i="1" smtClean="0">
                            <a:latin typeface="Cambria Math" panose="02040503050406030204" pitchFamily="18" charset="0"/>
                            <a:ea typeface="Cambria Math" panose="02040503050406030204" pitchFamily="18" charset="0"/>
                          </a:rPr>
                          <m:t>𝑏</m:t>
                        </m:r>
                      </m:e>
                    </m:acc>
                    <m:r>
                      <a:rPr lang="de-DE" b="0" i="1" smtClean="0">
                        <a:latin typeface="Cambria Math" panose="02040503050406030204" pitchFamily="18" charset="0"/>
                      </a:rPr>
                      <m:t>+ </m:t>
                    </m:r>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𝑎</m:t>
                        </m:r>
                      </m:e>
                    </m:acc>
                    <m:r>
                      <a:rPr lang="de-DE" b="0" i="1" smtClean="0">
                        <a:latin typeface="Cambria Math" panose="02040503050406030204" pitchFamily="18" charset="0"/>
                      </a:rPr>
                      <m:t>𝑏</m:t>
                    </m:r>
                  </m:oMath>
                </a14:m>
                <a:r>
                  <a:rPr lang="de-DE" b="0" i="1" dirty="0">
                    <a:latin typeface="Cambria Math" panose="02040503050406030204" pitchFamily="18" charset="0"/>
                  </a:rPr>
                  <a:t>				</a:t>
                </a:r>
                <a:r>
                  <a:rPr lang="de-DE" b="0" dirty="0">
                    <a:latin typeface="Calibri" panose="020F0502020204030204" pitchFamily="34" charset="0"/>
                  </a:rPr>
                  <a:t>| Doppelnegation</a:t>
                </a:r>
                <a:endParaRPr lang="de-DE" b="0" i="1" dirty="0">
                  <a:latin typeface="Calibri" panose="020F0502020204030204" pitchFamily="34" charset="0"/>
                </a:endParaRPr>
              </a:p>
              <a:p>
                <a:pPr marL="0" indent="0">
                  <a:buNone/>
                </a:pPr>
                <a14:m>
                  <m:oMath xmlns:m="http://schemas.openxmlformats.org/officeDocument/2006/math">
                    <m:r>
                      <a:rPr lang="de-DE" b="0" i="1" smtClean="0">
                        <a:latin typeface="Cambria Math" panose="02040503050406030204" pitchFamily="18" charset="0"/>
                      </a:rPr>
                      <m:t>= </m:t>
                    </m:r>
                    <m:acc>
                      <m:accPr>
                        <m:chr m:val="̅"/>
                        <m:ctrlPr>
                          <a:rPr lang="de-DE" b="0" i="1" smtClean="0">
                            <a:latin typeface="Cambria Math" panose="02040503050406030204" pitchFamily="18" charset="0"/>
                          </a:rPr>
                        </m:ctrlPr>
                      </m:accPr>
                      <m:e>
                        <m:acc>
                          <m:accPr>
                            <m:chr m:val="̅"/>
                            <m:ctrlPr>
                              <a:rPr lang="de-DE" b="0" i="1" smtClean="0">
                                <a:latin typeface="Cambria Math" panose="02040503050406030204" pitchFamily="18" charset="0"/>
                              </a:rPr>
                            </m:ctrlPr>
                          </m:accPr>
                          <m:e>
                            <m:r>
                              <a:rPr lang="de-DE" i="1">
                                <a:latin typeface="Cambria Math" panose="02040503050406030204" pitchFamily="18" charset="0"/>
                                <a:ea typeface="Cambria Math" panose="02040503050406030204" pitchFamily="18" charset="0"/>
                              </a:rPr>
                              <m:t>𝑎</m:t>
                            </m:r>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𝑏</m:t>
                                </m:r>
                                <m:r>
                                  <a:rPr lang="de-DE" b="0" i="1" smtClean="0">
                                    <a:latin typeface="Cambria Math" panose="02040503050406030204" pitchFamily="18" charset="0"/>
                                    <a:ea typeface="Cambria Math" panose="02040503050406030204" pitchFamily="18" charset="0"/>
                                  </a:rPr>
                                  <m:t>1</m:t>
                                </m:r>
                              </m:e>
                            </m:acc>
                            <m:r>
                              <a:rPr lang="de-DE" i="1">
                                <a:latin typeface="Cambria Math" panose="02040503050406030204" pitchFamily="18" charset="0"/>
                              </a:rPr>
                              <m:t>+ </m:t>
                            </m:r>
                            <m:acc>
                              <m:accPr>
                                <m:chr m:val="̅"/>
                                <m:ctrlPr>
                                  <a:rPr lang="de-DE" i="1">
                                    <a:latin typeface="Cambria Math" panose="02040503050406030204" pitchFamily="18" charset="0"/>
                                  </a:rPr>
                                </m:ctrlPr>
                              </m:accPr>
                              <m:e>
                                <m:r>
                                  <a:rPr lang="de-DE" i="1">
                                    <a:latin typeface="Cambria Math" panose="02040503050406030204" pitchFamily="18" charset="0"/>
                                  </a:rPr>
                                  <m:t>𝑎</m:t>
                                </m:r>
                                <m:r>
                                  <a:rPr lang="de-DE" b="0" i="1" smtClean="0">
                                    <a:latin typeface="Cambria Math" panose="02040503050406030204" pitchFamily="18" charset="0"/>
                                  </a:rPr>
                                  <m:t>1</m:t>
                                </m:r>
                              </m:e>
                            </m:acc>
                            <m:r>
                              <a:rPr lang="de-DE" i="1">
                                <a:latin typeface="Cambria Math" panose="02040503050406030204" pitchFamily="18" charset="0"/>
                              </a:rPr>
                              <m:t>𝑏</m:t>
                            </m:r>
                          </m:e>
                        </m:acc>
                      </m:e>
                    </m:acc>
                  </m:oMath>
                </a14:m>
                <a:r>
                  <a:rPr lang="de-DE" b="0" i="1" dirty="0">
                    <a:latin typeface="Cambria Math" panose="02040503050406030204" pitchFamily="18" charset="0"/>
                  </a:rPr>
                  <a:t>					</a:t>
                </a:r>
                <a:r>
                  <a:rPr lang="de-DE" b="0" dirty="0">
                    <a:latin typeface="Calibri" panose="020F0502020204030204" pitchFamily="34" charset="0"/>
                  </a:rPr>
                  <a:t>| De Morgan</a:t>
                </a:r>
                <a:endParaRPr lang="de-DE" b="0" i="1" dirty="0">
                  <a:latin typeface="Cambria Math" panose="02040503050406030204" pitchFamily="18" charset="0"/>
                </a:endParaRPr>
              </a:p>
              <a:p>
                <a:pPr marL="0" indent="0">
                  <a:buNone/>
                </a:pPr>
                <a14:m>
                  <m:oMath xmlns:m="http://schemas.openxmlformats.org/officeDocument/2006/math">
                    <m:r>
                      <a:rPr lang="de-DE" b="0" i="0" smtClean="0">
                        <a:latin typeface="Cambria Math" panose="02040503050406030204" pitchFamily="18" charset="0"/>
                      </a:rPr>
                      <m:t>=</m:t>
                    </m:r>
                    <m:acc>
                      <m:accPr>
                        <m:chr m:val="̅"/>
                        <m:ctrlPr>
                          <a:rPr lang="de-DE" i="1">
                            <a:latin typeface="Cambria Math" panose="02040503050406030204" pitchFamily="18" charset="0"/>
                          </a:rPr>
                        </m:ctrlPr>
                      </m:accPr>
                      <m:e>
                        <m:acc>
                          <m:accPr>
                            <m:chr m:val="̅"/>
                            <m:ctrlPr>
                              <a:rPr lang="de-DE" b="0" i="1" smtClean="0">
                                <a:latin typeface="Cambria Math" panose="02040503050406030204" pitchFamily="18" charset="0"/>
                              </a:rPr>
                            </m:ctrlPr>
                          </m:accPr>
                          <m:e>
                            <m:r>
                              <a:rPr lang="de-DE" i="1">
                                <a:latin typeface="Cambria Math" panose="02040503050406030204" pitchFamily="18" charset="0"/>
                                <a:ea typeface="Cambria Math" panose="02040503050406030204" pitchFamily="18" charset="0"/>
                              </a:rPr>
                              <m:t>𝑎</m:t>
                            </m:r>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𝑏</m:t>
                                </m:r>
                                <m:r>
                                  <a:rPr lang="de-DE" i="1">
                                    <a:latin typeface="Cambria Math" panose="02040503050406030204" pitchFamily="18" charset="0"/>
                                    <a:ea typeface="Cambria Math" panose="02040503050406030204" pitchFamily="18" charset="0"/>
                                  </a:rPr>
                                  <m:t>1</m:t>
                                </m:r>
                              </m:e>
                            </m:acc>
                          </m:e>
                        </m:acc>
                        <m:r>
                          <a:rPr lang="de-DE" b="0" i="1">
                            <a:latin typeface="Cambria Math" panose="02040503050406030204" pitchFamily="18" charset="0"/>
                            <a:ea typeface="Cambria Math" panose="02040503050406030204" pitchFamily="18" charset="0"/>
                          </a:rPr>
                          <m:t> </m:t>
                        </m:r>
                        <m:r>
                          <a:rPr lang="de-DE" i="1">
                            <a:latin typeface="Cambria Math" panose="02040503050406030204" pitchFamily="18" charset="0"/>
                          </a:rPr>
                          <m:t> </m:t>
                        </m:r>
                        <m:acc>
                          <m:accPr>
                            <m:chr m:val="̅"/>
                            <m:ctrlPr>
                              <a:rPr lang="de-DE" b="0" i="1" smtClean="0">
                                <a:latin typeface="Cambria Math" panose="02040503050406030204" pitchFamily="18" charset="0"/>
                              </a:rPr>
                            </m:ctrlPr>
                          </m:accPr>
                          <m:e>
                            <m:acc>
                              <m:accPr>
                                <m:chr m:val="̅"/>
                                <m:ctrlPr>
                                  <a:rPr lang="de-DE" i="1">
                                    <a:latin typeface="Cambria Math" panose="02040503050406030204" pitchFamily="18" charset="0"/>
                                  </a:rPr>
                                </m:ctrlPr>
                              </m:accPr>
                              <m:e>
                                <m:r>
                                  <a:rPr lang="de-DE" i="1">
                                    <a:latin typeface="Cambria Math" panose="02040503050406030204" pitchFamily="18" charset="0"/>
                                  </a:rPr>
                                  <m:t>𝑎</m:t>
                                </m:r>
                                <m:r>
                                  <a:rPr lang="de-DE" i="1">
                                    <a:latin typeface="Cambria Math" panose="02040503050406030204" pitchFamily="18" charset="0"/>
                                  </a:rPr>
                                  <m:t>1</m:t>
                                </m:r>
                              </m:e>
                            </m:acc>
                            <m:r>
                              <a:rPr lang="de-DE" i="1">
                                <a:latin typeface="Cambria Math" panose="02040503050406030204" pitchFamily="18" charset="0"/>
                              </a:rPr>
                              <m:t>𝑏</m:t>
                            </m:r>
                          </m:e>
                        </m:acc>
                      </m:e>
                    </m:acc>
                  </m:oMath>
                </a14:m>
                <a:r>
                  <a:rPr lang="de-DE" dirty="0">
                    <a:latin typeface="Calibri" panose="020F0502020204030204" pitchFamily="34" charset="0"/>
                  </a:rPr>
                  <a:t>	</a:t>
                </a:r>
              </a:p>
              <a:p>
                <a:pPr marL="0" indent="0">
                  <a:buNone/>
                </a:pPr>
                <a:endParaRPr lang="de-DE" b="0" i="0" dirty="0">
                  <a:latin typeface="Cambria Math" panose="02040503050406030204" pitchFamily="18" charset="0"/>
                </a:endParaRPr>
              </a:p>
              <a:p>
                <a:pPr marL="0" indent="0">
                  <a:buNone/>
                </a:pPr>
                <a:endParaRPr lang="de-DE"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m:rPr>
                          <m:sty m:val="p"/>
                        </m:rPr>
                        <a:rPr lang="de-DE" b="0" i="0" smtClean="0">
                          <a:latin typeface="Cambria Math" panose="02040503050406030204" pitchFamily="18" charset="0"/>
                        </a:rPr>
                        <m:t>c</m:t>
                      </m:r>
                      <m:r>
                        <a:rPr lang="de-DE" i="1">
                          <a:latin typeface="Cambria Math" panose="02040503050406030204" pitchFamily="18" charset="0"/>
                        </a:rPr>
                        <m:t>=</m:t>
                      </m:r>
                      <m:r>
                        <a:rPr lang="de-DE" i="1">
                          <a:latin typeface="Cambria Math" panose="02040503050406030204" pitchFamily="18" charset="0"/>
                        </a:rPr>
                        <m:t>𝑎𝑏</m:t>
                      </m:r>
                      <m:r>
                        <a:rPr lang="de-DE" b="0" i="1" smtClean="0">
                          <a:latin typeface="Cambria Math" panose="02040503050406030204" pitchFamily="18" charset="0"/>
                          <a:ea typeface="Cambria Math" panose="02040503050406030204" pitchFamily="18" charset="0"/>
                        </a:rPr>
                        <m:t>= </m:t>
                      </m:r>
                      <m:acc>
                        <m:accPr>
                          <m:chr m:val="̅"/>
                          <m:ctrlPr>
                            <a:rPr lang="de-DE" b="0" i="1" smtClean="0">
                              <a:latin typeface="Cambria Math" panose="02040503050406030204" pitchFamily="18" charset="0"/>
                              <a:ea typeface="Cambria Math" panose="02040503050406030204" pitchFamily="18" charset="0"/>
                            </a:rPr>
                          </m:ctrlPr>
                        </m:accPr>
                        <m:e>
                          <m:acc>
                            <m:accPr>
                              <m:chr m:val="̅"/>
                              <m:ctrlPr>
                                <a:rPr lang="de-DE" b="0" i="1" smtClean="0">
                                  <a:latin typeface="Cambria Math" panose="02040503050406030204" pitchFamily="18" charset="0"/>
                                  <a:ea typeface="Cambria Math" panose="02040503050406030204" pitchFamily="18" charset="0"/>
                                </a:rPr>
                              </m:ctrlPr>
                            </m:accPr>
                            <m:e>
                              <m:r>
                                <a:rPr lang="de-DE" b="0" i="1" smtClean="0">
                                  <a:latin typeface="Cambria Math" panose="02040503050406030204" pitchFamily="18" charset="0"/>
                                  <a:ea typeface="Cambria Math" panose="02040503050406030204" pitchFamily="18" charset="0"/>
                                </a:rPr>
                                <m:t>𝑎𝑏</m:t>
                              </m:r>
                            </m:e>
                          </m:acc>
                          <m:r>
                            <a:rPr lang="de-DE" b="0" i="1" smtClean="0">
                              <a:latin typeface="Cambria Math" panose="02040503050406030204" pitchFamily="18" charset="0"/>
                            </a:rPr>
                            <m:t>1 </m:t>
                          </m:r>
                        </m:e>
                      </m:acc>
                    </m:oMath>
                  </m:oMathPara>
                </a14:m>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387894"/>
                <a:ext cx="8946541" cy="5140725"/>
              </a:xfrm>
              <a:blipFill rotWithShape="0">
                <a:blip r:embed="rId3"/>
                <a:stretch>
                  <a:fillRect l="-341" t="-712"/>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17</a:t>
            </a:fld>
            <a:endParaRPr lang="en-US" dirty="0"/>
          </a:p>
        </p:txBody>
      </p:sp>
    </p:spTree>
    <p:extLst>
      <p:ext uri="{BB962C8B-B14F-4D97-AF65-F5344CB8AC3E}">
        <p14:creationId xmlns:p14="http://schemas.microsoft.com/office/powerpoint/2010/main" val="2027660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Addierer/</a:t>
            </a:r>
            <a:r>
              <a:rPr lang="de-DE" dirty="0" err="1"/>
              <a:t>Subtrahierer</a:t>
            </a:r>
            <a:endParaRPr lang="de-DE"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387894"/>
                <a:ext cx="8946541" cy="5140725"/>
              </a:xfrm>
            </p:spPr>
            <p:txBody>
              <a:bodyPr>
                <a:noAutofit/>
              </a:bodyPr>
              <a:lstStyle/>
              <a:p>
                <a:r>
                  <a:rPr lang="de-DE" dirty="0">
                    <a:latin typeface="Calibri" panose="020F0502020204030204" pitchFamily="34" charset="0"/>
                  </a:rPr>
                  <a:t>Gatterumsetzung</a:t>
                </a:r>
              </a:p>
              <a:p>
                <a:pPr marL="0" indent="0">
                  <a:buNone/>
                </a:pPr>
                <a:endParaRPr lang="de-DE" dirty="0">
                  <a:latin typeface="Calibri" panose="020F0502020204030204" pitchFamily="34" charset="0"/>
                </a:endParaRPr>
              </a:p>
              <a:p>
                <a:pPr marL="0" indent="0">
                  <a:buNone/>
                </a:pPr>
                <a14:m>
                  <m:oMath xmlns:m="http://schemas.openxmlformats.org/officeDocument/2006/math">
                    <m:r>
                      <a:rPr lang="de-DE" b="0" i="1" smtClean="0">
                        <a:latin typeface="Cambria Math" panose="02040503050406030204" pitchFamily="18" charset="0"/>
                      </a:rPr>
                      <m:t>𝑠</m:t>
                    </m:r>
                    <m:r>
                      <a:rPr lang="de-DE" b="0" i="0" smtClean="0">
                        <a:latin typeface="Cambria Math" panose="02040503050406030204" pitchFamily="18" charset="0"/>
                      </a:rPr>
                      <m:t>=</m:t>
                    </m:r>
                    <m:acc>
                      <m:accPr>
                        <m:chr m:val="̅"/>
                        <m:ctrlPr>
                          <a:rPr lang="de-DE" i="1">
                            <a:latin typeface="Cambria Math" panose="02040503050406030204" pitchFamily="18" charset="0"/>
                          </a:rPr>
                        </m:ctrlPr>
                      </m:accPr>
                      <m:e>
                        <m:acc>
                          <m:accPr>
                            <m:chr m:val="̅"/>
                            <m:ctrlPr>
                              <a:rPr lang="de-DE" b="0" i="1" smtClean="0">
                                <a:latin typeface="Cambria Math" panose="02040503050406030204" pitchFamily="18" charset="0"/>
                              </a:rPr>
                            </m:ctrlPr>
                          </m:accPr>
                          <m:e>
                            <m:r>
                              <a:rPr lang="de-DE" i="1">
                                <a:latin typeface="Cambria Math" panose="02040503050406030204" pitchFamily="18" charset="0"/>
                                <a:ea typeface="Cambria Math" panose="02040503050406030204" pitchFamily="18" charset="0"/>
                              </a:rPr>
                              <m:t>𝑎</m:t>
                            </m:r>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𝑏</m:t>
                                </m:r>
                                <m:r>
                                  <a:rPr lang="de-DE" i="1">
                                    <a:latin typeface="Cambria Math" panose="02040503050406030204" pitchFamily="18" charset="0"/>
                                    <a:ea typeface="Cambria Math" panose="02040503050406030204" pitchFamily="18" charset="0"/>
                                  </a:rPr>
                                  <m:t>1</m:t>
                                </m:r>
                              </m:e>
                            </m:acc>
                          </m:e>
                        </m:acc>
                        <m:r>
                          <a:rPr lang="de-DE" b="0" i="1">
                            <a:latin typeface="Cambria Math" panose="02040503050406030204" pitchFamily="18" charset="0"/>
                            <a:ea typeface="Cambria Math" panose="02040503050406030204" pitchFamily="18" charset="0"/>
                          </a:rPr>
                          <m:t> </m:t>
                        </m:r>
                        <m:r>
                          <a:rPr lang="de-DE" i="1">
                            <a:latin typeface="Cambria Math" panose="02040503050406030204" pitchFamily="18" charset="0"/>
                          </a:rPr>
                          <m:t> </m:t>
                        </m:r>
                        <m:acc>
                          <m:accPr>
                            <m:chr m:val="̅"/>
                            <m:ctrlPr>
                              <a:rPr lang="de-DE" b="0" i="1" smtClean="0">
                                <a:latin typeface="Cambria Math" panose="02040503050406030204" pitchFamily="18" charset="0"/>
                              </a:rPr>
                            </m:ctrlPr>
                          </m:accPr>
                          <m:e>
                            <m:acc>
                              <m:accPr>
                                <m:chr m:val="̅"/>
                                <m:ctrlPr>
                                  <a:rPr lang="de-DE" i="1">
                                    <a:latin typeface="Cambria Math" panose="02040503050406030204" pitchFamily="18" charset="0"/>
                                  </a:rPr>
                                </m:ctrlPr>
                              </m:accPr>
                              <m:e>
                                <m:r>
                                  <a:rPr lang="de-DE" i="1">
                                    <a:latin typeface="Cambria Math" panose="02040503050406030204" pitchFamily="18" charset="0"/>
                                  </a:rPr>
                                  <m:t>𝑎</m:t>
                                </m:r>
                                <m:r>
                                  <a:rPr lang="de-DE" i="1">
                                    <a:latin typeface="Cambria Math" panose="02040503050406030204" pitchFamily="18" charset="0"/>
                                  </a:rPr>
                                  <m:t>1</m:t>
                                </m:r>
                              </m:e>
                            </m:acc>
                            <m:r>
                              <a:rPr lang="de-DE" i="1">
                                <a:latin typeface="Cambria Math" panose="02040503050406030204" pitchFamily="18" charset="0"/>
                              </a:rPr>
                              <m:t>𝑏</m:t>
                            </m:r>
                          </m:e>
                        </m:acc>
                      </m:e>
                    </m:acc>
                    <m:r>
                      <a:rPr lang="de-DE">
                        <a:latin typeface="Cambria Math" panose="02040503050406030204" pitchFamily="18" charset="0"/>
                      </a:rPr>
                      <m:t>=</m:t>
                    </m:r>
                    <m:acc>
                      <m:accPr>
                        <m:chr m:val="̅"/>
                        <m:ctrlPr>
                          <a:rPr lang="de-DE" i="1">
                            <a:latin typeface="Cambria Math" panose="02040503050406030204" pitchFamily="18" charset="0"/>
                          </a:rPr>
                        </m:ctrlPr>
                      </m:accPr>
                      <m:e>
                        <m:acc>
                          <m:accPr>
                            <m:chr m:val="̅"/>
                            <m:ctrlPr>
                              <a:rPr lang="de-DE" i="1">
                                <a:latin typeface="Cambria Math" panose="02040503050406030204" pitchFamily="18" charset="0"/>
                              </a:rPr>
                            </m:ctrlPr>
                          </m:accPr>
                          <m:e>
                            <m:r>
                              <a:rPr lang="de-DE" i="1">
                                <a:latin typeface="Cambria Math" panose="02040503050406030204" pitchFamily="18" charset="0"/>
                                <a:ea typeface="Cambria Math" panose="02040503050406030204" pitchFamily="18" charset="0"/>
                              </a:rPr>
                              <m:t>𝑎</m:t>
                            </m:r>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𝑏</m:t>
                                </m:r>
                                <m:r>
                                  <a:rPr lang="de-DE" b="0" i="1" smtClean="0">
                                    <a:latin typeface="Cambria Math" panose="02040503050406030204" pitchFamily="18" charset="0"/>
                                    <a:ea typeface="Cambria Math" panose="02040503050406030204" pitchFamily="18" charset="0"/>
                                  </a:rPr>
                                  <m:t>𝑏</m:t>
                                </m:r>
                              </m:e>
                            </m:acc>
                          </m:e>
                        </m:acc>
                        <m:r>
                          <a:rPr lang="de-DE" i="1">
                            <a:latin typeface="Cambria Math" panose="02040503050406030204" pitchFamily="18" charset="0"/>
                            <a:ea typeface="Cambria Math" panose="02040503050406030204" pitchFamily="18" charset="0"/>
                          </a:rPr>
                          <m:t> </m:t>
                        </m:r>
                        <m:r>
                          <a:rPr lang="de-DE" i="1">
                            <a:latin typeface="Cambria Math" panose="02040503050406030204" pitchFamily="18" charset="0"/>
                          </a:rPr>
                          <m:t> </m:t>
                        </m:r>
                        <m:acc>
                          <m:accPr>
                            <m:chr m:val="̅"/>
                            <m:ctrlPr>
                              <a:rPr lang="de-DE" i="1">
                                <a:latin typeface="Cambria Math" panose="02040503050406030204" pitchFamily="18" charset="0"/>
                              </a:rPr>
                            </m:ctrlPr>
                          </m:accPr>
                          <m:e>
                            <m:acc>
                              <m:accPr>
                                <m:chr m:val="̅"/>
                                <m:ctrlPr>
                                  <a:rPr lang="de-DE" i="1">
                                    <a:latin typeface="Cambria Math" panose="02040503050406030204" pitchFamily="18" charset="0"/>
                                  </a:rPr>
                                </m:ctrlPr>
                              </m:accPr>
                              <m:e>
                                <m:r>
                                  <a:rPr lang="de-DE" i="1">
                                    <a:latin typeface="Cambria Math" panose="02040503050406030204" pitchFamily="18" charset="0"/>
                                  </a:rPr>
                                  <m:t>𝑎</m:t>
                                </m:r>
                                <m:r>
                                  <a:rPr lang="de-DE" b="0" i="1" smtClean="0">
                                    <a:latin typeface="Cambria Math" panose="02040503050406030204" pitchFamily="18" charset="0"/>
                                  </a:rPr>
                                  <m:t>𝑎</m:t>
                                </m:r>
                              </m:e>
                            </m:acc>
                            <m:r>
                              <a:rPr lang="de-DE" i="1">
                                <a:latin typeface="Cambria Math" panose="02040503050406030204" pitchFamily="18" charset="0"/>
                              </a:rPr>
                              <m:t>𝑏</m:t>
                            </m:r>
                          </m:e>
                        </m:acc>
                      </m:e>
                    </m:acc>
                  </m:oMath>
                </a14:m>
                <a:r>
                  <a:rPr lang="de-DE" dirty="0">
                    <a:latin typeface="Calibri" panose="020F0502020204030204" pitchFamily="34" charset="0"/>
                  </a:rPr>
                  <a:t>	</a:t>
                </a:r>
                <a:r>
                  <a:rPr lang="de-DE" dirty="0">
                    <a:latin typeface="Cambria Math" panose="02040503050406030204" pitchFamily="18" charset="0"/>
                  </a:rPr>
                  <a:t>			</a:t>
                </a:r>
                <a14:m>
                  <m:oMath xmlns:m="http://schemas.openxmlformats.org/officeDocument/2006/math">
                    <m:r>
                      <m:rPr>
                        <m:sty m:val="p"/>
                      </m:rPr>
                      <a:rPr lang="de-DE" b="0" i="0" smtClean="0">
                        <a:latin typeface="Cambria Math" panose="02040503050406030204" pitchFamily="18" charset="0"/>
                      </a:rPr>
                      <m:t>c</m:t>
                    </m:r>
                    <m:r>
                      <a:rPr lang="de-DE" i="1">
                        <a:latin typeface="Cambria Math" panose="02040503050406030204" pitchFamily="18" charset="0"/>
                      </a:rPr>
                      <m:t>=</m:t>
                    </m:r>
                    <m:acc>
                      <m:accPr>
                        <m:chr m:val="̅"/>
                        <m:ctrlPr>
                          <a:rPr lang="de-DE" b="0" i="1" smtClean="0">
                            <a:latin typeface="Cambria Math" panose="02040503050406030204" pitchFamily="18" charset="0"/>
                            <a:ea typeface="Cambria Math" panose="02040503050406030204" pitchFamily="18" charset="0"/>
                          </a:rPr>
                        </m:ctrlPr>
                      </m:accPr>
                      <m:e>
                        <m:acc>
                          <m:accPr>
                            <m:chr m:val="̅"/>
                            <m:ctrlPr>
                              <a:rPr lang="de-DE" b="0" i="1" smtClean="0">
                                <a:latin typeface="Cambria Math" panose="02040503050406030204" pitchFamily="18" charset="0"/>
                                <a:ea typeface="Cambria Math" panose="02040503050406030204" pitchFamily="18" charset="0"/>
                              </a:rPr>
                            </m:ctrlPr>
                          </m:accPr>
                          <m:e>
                            <m:r>
                              <a:rPr lang="de-DE" b="0" i="1" smtClean="0">
                                <a:latin typeface="Cambria Math" panose="02040503050406030204" pitchFamily="18" charset="0"/>
                                <a:ea typeface="Cambria Math" panose="02040503050406030204" pitchFamily="18" charset="0"/>
                              </a:rPr>
                              <m:t>𝑎𝑏</m:t>
                            </m:r>
                          </m:e>
                        </m:acc>
                        <m:r>
                          <a:rPr lang="de-DE" b="0" i="1" smtClean="0">
                            <a:latin typeface="Cambria Math" panose="02040503050406030204" pitchFamily="18" charset="0"/>
                          </a:rPr>
                          <m:t>1 </m:t>
                        </m:r>
                      </m:e>
                    </m:acc>
                    <m:r>
                      <a:rPr lang="de-DE" i="1">
                        <a:latin typeface="Cambria Math" panose="02040503050406030204" pitchFamily="18" charset="0"/>
                      </a:rPr>
                      <m:t>=</m:t>
                    </m:r>
                    <m:acc>
                      <m:accPr>
                        <m:chr m:val="̅"/>
                        <m:ctrlPr>
                          <a:rPr lang="de-DE" i="1">
                            <a:latin typeface="Cambria Math" panose="02040503050406030204" pitchFamily="18" charset="0"/>
                            <a:ea typeface="Cambria Math" panose="02040503050406030204" pitchFamily="18" charset="0"/>
                          </a:rPr>
                        </m:ctrlPr>
                      </m:accPr>
                      <m:e>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𝑎𝑏</m:t>
                            </m:r>
                          </m:e>
                        </m:acc>
                        <m:r>
                          <a:rPr lang="de-DE" b="0" i="1" smtClean="0">
                            <a:latin typeface="Cambria Math" panose="02040503050406030204" pitchFamily="18" charset="0"/>
                            <a:ea typeface="Cambria Math" panose="02040503050406030204" pitchFamily="18" charset="0"/>
                          </a:rPr>
                          <m:t> </m:t>
                        </m:r>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𝑎𝑏</m:t>
                            </m:r>
                          </m:e>
                        </m:acc>
                      </m:e>
                    </m:acc>
                  </m:oMath>
                </a14:m>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387894"/>
                <a:ext cx="8946541" cy="5140725"/>
              </a:xfrm>
              <a:blipFill rotWithShape="0">
                <a:blip r:embed="rId3"/>
                <a:stretch>
                  <a:fillRect l="-341" t="-712"/>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18</a:t>
            </a:fld>
            <a:endParaRPr lang="en-US" dirty="0"/>
          </a:p>
        </p:txBody>
      </p:sp>
      <p:sp>
        <p:nvSpPr>
          <p:cNvPr id="4" name="Flussdiagramm: Verzögerung 3"/>
          <p:cNvSpPr/>
          <p:nvPr/>
        </p:nvSpPr>
        <p:spPr>
          <a:xfrm>
            <a:off x="1976284" y="3471423"/>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8" name="Flussdiagramm: Verzögerung 7"/>
          <p:cNvSpPr/>
          <p:nvPr/>
        </p:nvSpPr>
        <p:spPr>
          <a:xfrm>
            <a:off x="1976284" y="4319604"/>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9" name="Flussdiagramm: Verzögerung 8"/>
          <p:cNvSpPr/>
          <p:nvPr/>
        </p:nvSpPr>
        <p:spPr>
          <a:xfrm>
            <a:off x="1976284" y="5507730"/>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10" name="Flussdiagramm: Verzögerung 9"/>
          <p:cNvSpPr/>
          <p:nvPr/>
        </p:nvSpPr>
        <p:spPr>
          <a:xfrm>
            <a:off x="3340869" y="3171539"/>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11" name="Flussdiagramm: Verzögerung 10"/>
          <p:cNvSpPr/>
          <p:nvPr/>
        </p:nvSpPr>
        <p:spPr>
          <a:xfrm>
            <a:off x="3340869" y="4486841"/>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12" name="Flussdiagramm: Verzögerung 11"/>
          <p:cNvSpPr/>
          <p:nvPr/>
        </p:nvSpPr>
        <p:spPr>
          <a:xfrm>
            <a:off x="3340868" y="5524226"/>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13" name="Flussdiagramm: Verzögerung 12"/>
          <p:cNvSpPr/>
          <p:nvPr/>
        </p:nvSpPr>
        <p:spPr>
          <a:xfrm>
            <a:off x="4459647" y="3771307"/>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5" name="Textfeld 4"/>
          <p:cNvSpPr txBox="1"/>
          <p:nvPr/>
        </p:nvSpPr>
        <p:spPr>
          <a:xfrm>
            <a:off x="781354" y="3008365"/>
            <a:ext cx="341760" cy="369332"/>
          </a:xfrm>
          <a:prstGeom prst="rect">
            <a:avLst/>
          </a:prstGeom>
          <a:noFill/>
        </p:spPr>
        <p:txBody>
          <a:bodyPr wrap="none" rtlCol="0">
            <a:spAutoFit/>
          </a:bodyPr>
          <a:lstStyle/>
          <a:p>
            <a:r>
              <a:rPr lang="de-DE" dirty="0"/>
              <a:t>a</a:t>
            </a:r>
          </a:p>
        </p:txBody>
      </p:sp>
      <p:sp>
        <p:nvSpPr>
          <p:cNvPr id="14" name="Textfeld 13"/>
          <p:cNvSpPr txBox="1"/>
          <p:nvPr/>
        </p:nvSpPr>
        <p:spPr>
          <a:xfrm>
            <a:off x="781354" y="4938263"/>
            <a:ext cx="341760" cy="369332"/>
          </a:xfrm>
          <a:prstGeom prst="rect">
            <a:avLst/>
          </a:prstGeom>
          <a:noFill/>
        </p:spPr>
        <p:txBody>
          <a:bodyPr wrap="none" rtlCol="0">
            <a:spAutoFit/>
          </a:bodyPr>
          <a:lstStyle/>
          <a:p>
            <a:r>
              <a:rPr lang="de-DE" dirty="0"/>
              <a:t>b</a:t>
            </a:r>
          </a:p>
        </p:txBody>
      </p:sp>
      <p:cxnSp>
        <p:nvCxnSpPr>
          <p:cNvPr id="16" name="Gerader Verbinder 15"/>
          <p:cNvCxnSpPr/>
          <p:nvPr/>
        </p:nvCxnSpPr>
        <p:spPr>
          <a:xfrm flipH="1">
            <a:off x="1123114" y="3193031"/>
            <a:ext cx="221775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7" name="Gerader Verbinder 16"/>
          <p:cNvCxnSpPr/>
          <p:nvPr/>
        </p:nvCxnSpPr>
        <p:spPr>
          <a:xfrm flipH="1">
            <a:off x="1123114" y="5057483"/>
            <a:ext cx="221775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8" name="Gerader Verbinder 17"/>
          <p:cNvCxnSpPr/>
          <p:nvPr/>
        </p:nvCxnSpPr>
        <p:spPr>
          <a:xfrm flipH="1" flipV="1">
            <a:off x="1378620" y="3193174"/>
            <a:ext cx="32177" cy="2772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20" name="Gerader Verbinder 19"/>
          <p:cNvCxnSpPr/>
          <p:nvPr/>
        </p:nvCxnSpPr>
        <p:spPr>
          <a:xfrm flipH="1" flipV="1">
            <a:off x="1748582" y="3193174"/>
            <a:ext cx="1697" cy="765082"/>
          </a:xfrm>
          <a:prstGeom prst="line">
            <a:avLst/>
          </a:prstGeom>
        </p:spPr>
        <p:style>
          <a:lnRef idx="1">
            <a:schemeClr val="accent3"/>
          </a:lnRef>
          <a:fillRef idx="0">
            <a:schemeClr val="accent3"/>
          </a:fillRef>
          <a:effectRef idx="0">
            <a:schemeClr val="accent3"/>
          </a:effectRef>
          <a:fontRef idx="minor">
            <a:schemeClr val="tx1"/>
          </a:fontRef>
        </p:style>
      </p:cxnSp>
      <p:cxnSp>
        <p:nvCxnSpPr>
          <p:cNvPr id="22" name="Gerader Verbinder 21"/>
          <p:cNvCxnSpPr/>
          <p:nvPr/>
        </p:nvCxnSpPr>
        <p:spPr>
          <a:xfrm flipH="1">
            <a:off x="1748582" y="3575715"/>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4" name="Gerader Verbinder 23"/>
          <p:cNvCxnSpPr/>
          <p:nvPr/>
        </p:nvCxnSpPr>
        <p:spPr>
          <a:xfrm flipH="1">
            <a:off x="1748582" y="3958256"/>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5" name="Gerader Verbinder 24"/>
          <p:cNvCxnSpPr/>
          <p:nvPr/>
        </p:nvCxnSpPr>
        <p:spPr>
          <a:xfrm flipH="1">
            <a:off x="1410797" y="5965174"/>
            <a:ext cx="56548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7" name="Gerader Verbinder 26"/>
          <p:cNvCxnSpPr/>
          <p:nvPr/>
        </p:nvCxnSpPr>
        <p:spPr>
          <a:xfrm flipH="1" flipV="1">
            <a:off x="1745195" y="4360721"/>
            <a:ext cx="9901" cy="1256829"/>
          </a:xfrm>
          <a:prstGeom prst="line">
            <a:avLst/>
          </a:prstGeom>
        </p:spPr>
        <p:style>
          <a:lnRef idx="1">
            <a:schemeClr val="accent3"/>
          </a:lnRef>
          <a:fillRef idx="0">
            <a:schemeClr val="accent3"/>
          </a:fillRef>
          <a:effectRef idx="0">
            <a:schemeClr val="accent3"/>
          </a:effectRef>
          <a:fontRef idx="minor">
            <a:schemeClr val="tx1"/>
          </a:fontRef>
        </p:style>
      </p:cxnSp>
      <p:cxnSp>
        <p:nvCxnSpPr>
          <p:cNvPr id="29" name="Gerader Verbinder 28"/>
          <p:cNvCxnSpPr/>
          <p:nvPr/>
        </p:nvCxnSpPr>
        <p:spPr>
          <a:xfrm flipH="1">
            <a:off x="1754767" y="4371075"/>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0" name="Gerader Verbinder 29"/>
          <p:cNvCxnSpPr/>
          <p:nvPr/>
        </p:nvCxnSpPr>
        <p:spPr>
          <a:xfrm flipH="1">
            <a:off x="1748417" y="4786725"/>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1" name="Gerader Verbinder 30"/>
          <p:cNvCxnSpPr/>
          <p:nvPr/>
        </p:nvCxnSpPr>
        <p:spPr>
          <a:xfrm flipH="1">
            <a:off x="1754932" y="5623900"/>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3" name="Gerader Verbinder 32"/>
          <p:cNvCxnSpPr/>
          <p:nvPr/>
        </p:nvCxnSpPr>
        <p:spPr>
          <a:xfrm flipH="1">
            <a:off x="2563322" y="5824110"/>
            <a:ext cx="56548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4" name="Gerader Verbinder 33"/>
          <p:cNvCxnSpPr/>
          <p:nvPr/>
        </p:nvCxnSpPr>
        <p:spPr>
          <a:xfrm flipV="1">
            <a:off x="3128451" y="5524226"/>
            <a:ext cx="1" cy="519550"/>
          </a:xfrm>
          <a:prstGeom prst="line">
            <a:avLst/>
          </a:prstGeom>
        </p:spPr>
        <p:style>
          <a:lnRef idx="1">
            <a:schemeClr val="accent3"/>
          </a:lnRef>
          <a:fillRef idx="0">
            <a:schemeClr val="accent3"/>
          </a:fillRef>
          <a:effectRef idx="0">
            <a:schemeClr val="accent3"/>
          </a:effectRef>
          <a:fontRef idx="minor">
            <a:schemeClr val="tx1"/>
          </a:fontRef>
        </p:style>
      </p:cxnSp>
      <p:cxnSp>
        <p:nvCxnSpPr>
          <p:cNvPr id="36" name="Gerader Verbinder 35"/>
          <p:cNvCxnSpPr/>
          <p:nvPr/>
        </p:nvCxnSpPr>
        <p:spPr>
          <a:xfrm flipH="1">
            <a:off x="3128451" y="5540455"/>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7" name="Gerader Verbinder 36"/>
          <p:cNvCxnSpPr/>
          <p:nvPr/>
        </p:nvCxnSpPr>
        <p:spPr>
          <a:xfrm flipH="1">
            <a:off x="3128451" y="6040681"/>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8" name="Gerader Verbinder 37"/>
          <p:cNvCxnSpPr/>
          <p:nvPr/>
        </p:nvCxnSpPr>
        <p:spPr>
          <a:xfrm flipH="1">
            <a:off x="3832481" y="5824110"/>
            <a:ext cx="56548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9" name="Gerader Verbinder 38"/>
          <p:cNvCxnSpPr/>
          <p:nvPr/>
        </p:nvCxnSpPr>
        <p:spPr>
          <a:xfrm flipH="1">
            <a:off x="3832481" y="3471423"/>
            <a:ext cx="444244" cy="4335"/>
          </a:xfrm>
          <a:prstGeom prst="line">
            <a:avLst/>
          </a:prstGeom>
        </p:spPr>
        <p:style>
          <a:lnRef idx="1">
            <a:schemeClr val="accent3"/>
          </a:lnRef>
          <a:fillRef idx="0">
            <a:schemeClr val="accent3"/>
          </a:fillRef>
          <a:effectRef idx="0">
            <a:schemeClr val="accent3"/>
          </a:effectRef>
          <a:fontRef idx="minor">
            <a:schemeClr val="tx1"/>
          </a:fontRef>
        </p:style>
      </p:cxnSp>
      <p:cxnSp>
        <p:nvCxnSpPr>
          <p:cNvPr id="41" name="Gerader Verbinder 40"/>
          <p:cNvCxnSpPr/>
          <p:nvPr/>
        </p:nvCxnSpPr>
        <p:spPr>
          <a:xfrm flipH="1">
            <a:off x="3831548" y="4786725"/>
            <a:ext cx="444244" cy="4335"/>
          </a:xfrm>
          <a:prstGeom prst="line">
            <a:avLst/>
          </a:prstGeom>
        </p:spPr>
        <p:style>
          <a:lnRef idx="1">
            <a:schemeClr val="accent3"/>
          </a:lnRef>
          <a:fillRef idx="0">
            <a:schemeClr val="accent3"/>
          </a:fillRef>
          <a:effectRef idx="0">
            <a:schemeClr val="accent3"/>
          </a:effectRef>
          <a:fontRef idx="minor">
            <a:schemeClr val="tx1"/>
          </a:fontRef>
        </p:style>
      </p:cxnSp>
      <p:cxnSp>
        <p:nvCxnSpPr>
          <p:cNvPr id="42" name="Gerader Verbinder 41"/>
          <p:cNvCxnSpPr/>
          <p:nvPr/>
        </p:nvCxnSpPr>
        <p:spPr>
          <a:xfrm flipH="1" flipV="1">
            <a:off x="4274096" y="3489160"/>
            <a:ext cx="1696" cy="469096"/>
          </a:xfrm>
          <a:prstGeom prst="line">
            <a:avLst/>
          </a:prstGeom>
        </p:spPr>
        <p:style>
          <a:lnRef idx="1">
            <a:schemeClr val="accent3"/>
          </a:lnRef>
          <a:fillRef idx="0">
            <a:schemeClr val="accent3"/>
          </a:fillRef>
          <a:effectRef idx="0">
            <a:schemeClr val="accent3"/>
          </a:effectRef>
          <a:fontRef idx="minor">
            <a:schemeClr val="tx1"/>
          </a:fontRef>
        </p:style>
      </p:cxnSp>
      <p:cxnSp>
        <p:nvCxnSpPr>
          <p:cNvPr id="44" name="Gerader Verbinder 43"/>
          <p:cNvCxnSpPr/>
          <p:nvPr/>
        </p:nvCxnSpPr>
        <p:spPr>
          <a:xfrm flipH="1" flipV="1">
            <a:off x="4274096" y="4302978"/>
            <a:ext cx="1696" cy="469096"/>
          </a:xfrm>
          <a:prstGeom prst="line">
            <a:avLst/>
          </a:prstGeom>
        </p:spPr>
        <p:style>
          <a:lnRef idx="1">
            <a:schemeClr val="accent3"/>
          </a:lnRef>
          <a:fillRef idx="0">
            <a:schemeClr val="accent3"/>
          </a:fillRef>
          <a:effectRef idx="0">
            <a:schemeClr val="accent3"/>
          </a:effectRef>
          <a:fontRef idx="minor">
            <a:schemeClr val="tx1"/>
          </a:fontRef>
        </p:style>
      </p:cxnSp>
      <p:cxnSp>
        <p:nvCxnSpPr>
          <p:cNvPr id="45" name="Gerader Verbinder 44"/>
          <p:cNvCxnSpPr/>
          <p:nvPr/>
        </p:nvCxnSpPr>
        <p:spPr>
          <a:xfrm flipH="1">
            <a:off x="2471780" y="3747543"/>
            <a:ext cx="444244" cy="4335"/>
          </a:xfrm>
          <a:prstGeom prst="line">
            <a:avLst/>
          </a:prstGeom>
        </p:spPr>
        <p:style>
          <a:lnRef idx="1">
            <a:schemeClr val="accent3"/>
          </a:lnRef>
          <a:fillRef idx="0">
            <a:schemeClr val="accent3"/>
          </a:fillRef>
          <a:effectRef idx="0">
            <a:schemeClr val="accent3"/>
          </a:effectRef>
          <a:fontRef idx="minor">
            <a:schemeClr val="tx1"/>
          </a:fontRef>
        </p:style>
      </p:cxnSp>
      <p:cxnSp>
        <p:nvCxnSpPr>
          <p:cNvPr id="46" name="Gerader Verbinder 45"/>
          <p:cNvCxnSpPr/>
          <p:nvPr/>
        </p:nvCxnSpPr>
        <p:spPr>
          <a:xfrm flipH="1">
            <a:off x="2441880" y="4641743"/>
            <a:ext cx="444244" cy="4335"/>
          </a:xfrm>
          <a:prstGeom prst="line">
            <a:avLst/>
          </a:prstGeom>
        </p:spPr>
        <p:style>
          <a:lnRef idx="1">
            <a:schemeClr val="accent3"/>
          </a:lnRef>
          <a:fillRef idx="0">
            <a:schemeClr val="accent3"/>
          </a:fillRef>
          <a:effectRef idx="0">
            <a:schemeClr val="accent3"/>
          </a:effectRef>
          <a:fontRef idx="minor">
            <a:schemeClr val="tx1"/>
          </a:fontRef>
        </p:style>
      </p:cxnSp>
      <p:cxnSp>
        <p:nvCxnSpPr>
          <p:cNvPr id="47" name="Gerader Verbinder 46"/>
          <p:cNvCxnSpPr>
            <a:stCxn id="11" idx="1"/>
          </p:cNvCxnSpPr>
          <p:nvPr/>
        </p:nvCxnSpPr>
        <p:spPr>
          <a:xfrm flipH="1" flipV="1">
            <a:off x="2892742" y="3752242"/>
            <a:ext cx="448127" cy="1034483"/>
          </a:xfrm>
          <a:prstGeom prst="line">
            <a:avLst/>
          </a:prstGeom>
        </p:spPr>
        <p:style>
          <a:lnRef idx="1">
            <a:schemeClr val="accent3"/>
          </a:lnRef>
          <a:fillRef idx="0">
            <a:schemeClr val="accent3"/>
          </a:fillRef>
          <a:effectRef idx="0">
            <a:schemeClr val="accent3"/>
          </a:effectRef>
          <a:fontRef idx="minor">
            <a:schemeClr val="tx1"/>
          </a:fontRef>
        </p:style>
      </p:cxnSp>
      <p:cxnSp>
        <p:nvCxnSpPr>
          <p:cNvPr id="49" name="Gerader Verbinder 48"/>
          <p:cNvCxnSpPr/>
          <p:nvPr/>
        </p:nvCxnSpPr>
        <p:spPr>
          <a:xfrm flipV="1">
            <a:off x="2876346" y="3479189"/>
            <a:ext cx="451392" cy="1159988"/>
          </a:xfrm>
          <a:prstGeom prst="line">
            <a:avLst/>
          </a:prstGeom>
        </p:spPr>
        <p:style>
          <a:lnRef idx="1">
            <a:schemeClr val="accent3"/>
          </a:lnRef>
          <a:fillRef idx="0">
            <a:schemeClr val="accent3"/>
          </a:fillRef>
          <a:effectRef idx="0">
            <a:schemeClr val="accent3"/>
          </a:effectRef>
          <a:fontRef idx="minor">
            <a:schemeClr val="tx1"/>
          </a:fontRef>
        </p:style>
      </p:cxnSp>
      <p:cxnSp>
        <p:nvCxnSpPr>
          <p:cNvPr id="53" name="Gerader Verbinder 52"/>
          <p:cNvCxnSpPr/>
          <p:nvPr/>
        </p:nvCxnSpPr>
        <p:spPr>
          <a:xfrm flipH="1" flipV="1">
            <a:off x="4274096" y="4295893"/>
            <a:ext cx="166108" cy="4350"/>
          </a:xfrm>
          <a:prstGeom prst="line">
            <a:avLst/>
          </a:prstGeom>
        </p:spPr>
        <p:style>
          <a:lnRef idx="1">
            <a:schemeClr val="accent3"/>
          </a:lnRef>
          <a:fillRef idx="0">
            <a:schemeClr val="accent3"/>
          </a:fillRef>
          <a:effectRef idx="0">
            <a:schemeClr val="accent3"/>
          </a:effectRef>
          <a:fontRef idx="minor">
            <a:schemeClr val="tx1"/>
          </a:fontRef>
        </p:style>
      </p:cxnSp>
      <p:cxnSp>
        <p:nvCxnSpPr>
          <p:cNvPr id="55" name="Gerader Verbinder 54"/>
          <p:cNvCxnSpPr/>
          <p:nvPr/>
        </p:nvCxnSpPr>
        <p:spPr>
          <a:xfrm flipH="1">
            <a:off x="4286879" y="3958256"/>
            <a:ext cx="15502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8" name="Gerader Verbinder 57"/>
          <p:cNvCxnSpPr/>
          <p:nvPr/>
        </p:nvCxnSpPr>
        <p:spPr>
          <a:xfrm flipH="1">
            <a:off x="4951260" y="4071191"/>
            <a:ext cx="565487" cy="0"/>
          </a:xfrm>
          <a:prstGeom prst="line">
            <a:avLst/>
          </a:prstGeom>
        </p:spPr>
        <p:style>
          <a:lnRef idx="1">
            <a:schemeClr val="accent3"/>
          </a:lnRef>
          <a:fillRef idx="0">
            <a:schemeClr val="accent3"/>
          </a:fillRef>
          <a:effectRef idx="0">
            <a:schemeClr val="accent3"/>
          </a:effectRef>
          <a:fontRef idx="minor">
            <a:schemeClr val="tx1"/>
          </a:fontRef>
        </p:style>
      </p:cxnSp>
      <p:sp>
        <p:nvSpPr>
          <p:cNvPr id="59" name="Ellipse 58"/>
          <p:cNvSpPr/>
          <p:nvPr/>
        </p:nvSpPr>
        <p:spPr>
          <a:xfrm>
            <a:off x="1713705" y="5020998"/>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60" name="Ellipse 59"/>
          <p:cNvSpPr/>
          <p:nvPr/>
        </p:nvSpPr>
        <p:spPr>
          <a:xfrm>
            <a:off x="1724762" y="4767675"/>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61" name="Ellipse 60"/>
          <p:cNvSpPr/>
          <p:nvPr/>
        </p:nvSpPr>
        <p:spPr>
          <a:xfrm>
            <a:off x="1322205" y="3170402"/>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62" name="Ellipse 61"/>
          <p:cNvSpPr/>
          <p:nvPr/>
        </p:nvSpPr>
        <p:spPr>
          <a:xfrm>
            <a:off x="1712814" y="3170402"/>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63" name="Ellipse 62"/>
          <p:cNvSpPr/>
          <p:nvPr/>
        </p:nvSpPr>
        <p:spPr>
          <a:xfrm>
            <a:off x="1724761" y="3529900"/>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64" name="Ellipse 63"/>
          <p:cNvSpPr/>
          <p:nvPr/>
        </p:nvSpPr>
        <p:spPr>
          <a:xfrm>
            <a:off x="3077705" y="5787625"/>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65" name="Ellipse 64"/>
          <p:cNvSpPr/>
          <p:nvPr/>
        </p:nvSpPr>
        <p:spPr>
          <a:xfrm>
            <a:off x="2458618" y="3700371"/>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66" name="Ellipse 65"/>
          <p:cNvSpPr/>
          <p:nvPr/>
        </p:nvSpPr>
        <p:spPr>
          <a:xfrm>
            <a:off x="2458618" y="4623391"/>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67" name="Ellipse 66"/>
          <p:cNvSpPr/>
          <p:nvPr/>
        </p:nvSpPr>
        <p:spPr>
          <a:xfrm>
            <a:off x="2468040" y="5775847"/>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68" name="Ellipse 67"/>
          <p:cNvSpPr/>
          <p:nvPr/>
        </p:nvSpPr>
        <p:spPr>
          <a:xfrm>
            <a:off x="3814060" y="3417805"/>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69" name="Ellipse 68"/>
          <p:cNvSpPr/>
          <p:nvPr/>
        </p:nvSpPr>
        <p:spPr>
          <a:xfrm>
            <a:off x="3814060" y="4741520"/>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70" name="Ellipse 69"/>
          <p:cNvSpPr/>
          <p:nvPr/>
        </p:nvSpPr>
        <p:spPr>
          <a:xfrm>
            <a:off x="3814060" y="5777121"/>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71" name="Ellipse 70"/>
          <p:cNvSpPr/>
          <p:nvPr/>
        </p:nvSpPr>
        <p:spPr>
          <a:xfrm>
            <a:off x="4950279" y="4016463"/>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72" name="Textfeld 71"/>
          <p:cNvSpPr txBox="1"/>
          <p:nvPr/>
        </p:nvSpPr>
        <p:spPr>
          <a:xfrm>
            <a:off x="5560679" y="3874517"/>
            <a:ext cx="274434" cy="369332"/>
          </a:xfrm>
          <a:prstGeom prst="rect">
            <a:avLst/>
          </a:prstGeom>
          <a:noFill/>
        </p:spPr>
        <p:txBody>
          <a:bodyPr wrap="none" rtlCol="0">
            <a:spAutoFit/>
          </a:bodyPr>
          <a:lstStyle/>
          <a:p>
            <a:r>
              <a:rPr lang="de-DE" dirty="0"/>
              <a:t>s</a:t>
            </a:r>
          </a:p>
        </p:txBody>
      </p:sp>
      <p:sp>
        <p:nvSpPr>
          <p:cNvPr id="73" name="Textfeld 72"/>
          <p:cNvSpPr txBox="1"/>
          <p:nvPr/>
        </p:nvSpPr>
        <p:spPr>
          <a:xfrm>
            <a:off x="4416389" y="5639444"/>
            <a:ext cx="333746" cy="369332"/>
          </a:xfrm>
          <a:prstGeom prst="rect">
            <a:avLst/>
          </a:prstGeom>
          <a:noFill/>
        </p:spPr>
        <p:txBody>
          <a:bodyPr wrap="none" rtlCol="0">
            <a:spAutoFit/>
          </a:bodyPr>
          <a:lstStyle/>
          <a:p>
            <a:r>
              <a:rPr lang="de-DE" dirty="0"/>
              <a:t>c</a:t>
            </a:r>
          </a:p>
        </p:txBody>
      </p:sp>
    </p:spTree>
    <p:extLst>
      <p:ext uri="{BB962C8B-B14F-4D97-AF65-F5344CB8AC3E}">
        <p14:creationId xmlns:p14="http://schemas.microsoft.com/office/powerpoint/2010/main" val="235423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Addierer/</a:t>
            </a:r>
            <a:r>
              <a:rPr lang="de-DE" dirty="0" err="1"/>
              <a:t>Subtrahierer</a:t>
            </a:r>
            <a:endParaRPr lang="de-DE" dirty="0"/>
          </a:p>
        </p:txBody>
      </p:sp>
      <p:sp>
        <p:nvSpPr>
          <p:cNvPr id="3" name="Inhaltsplatzhalter 2"/>
          <p:cNvSpPr>
            <a:spLocks noGrp="1"/>
          </p:cNvSpPr>
          <p:nvPr>
            <p:ph idx="1"/>
          </p:nvPr>
        </p:nvSpPr>
        <p:spPr>
          <a:xfrm>
            <a:off x="1103312" y="1387894"/>
            <a:ext cx="8946541" cy="5140725"/>
          </a:xfrm>
        </p:spPr>
        <p:txBody>
          <a:bodyPr>
            <a:noAutofit/>
          </a:bodyPr>
          <a:lstStyle/>
          <a:p>
            <a:pPr marL="0" indent="0">
              <a:buNone/>
            </a:pPr>
            <a:r>
              <a:rPr lang="de-DE" dirty="0">
                <a:solidFill>
                  <a:schemeClr val="accent2">
                    <a:lumMod val="40000"/>
                    <a:lumOff val="60000"/>
                  </a:schemeClr>
                </a:solidFill>
                <a:latin typeface="Calibri" panose="020F0502020204030204" pitchFamily="34" charset="0"/>
              </a:rPr>
              <a:t>Gatteranzahl, Kritischer Pfad</a:t>
            </a:r>
          </a:p>
          <a:p>
            <a:pPr marL="0" indent="0">
              <a:buNone/>
            </a:pPr>
            <a:r>
              <a:rPr lang="de-DE" dirty="0">
                <a:latin typeface="Calibri" panose="020F0502020204030204" pitchFamily="34" charset="0"/>
              </a:rPr>
              <a:t>Momentan:	7 Gatter</a:t>
            </a:r>
          </a:p>
          <a:p>
            <a:pPr marL="0" indent="0">
              <a:buNone/>
            </a:pPr>
            <a:r>
              <a:rPr lang="de-DE" dirty="0">
                <a:latin typeface="Calibri" panose="020F0502020204030204" pitchFamily="34" charset="0"/>
              </a:rPr>
              <a:t>kritischer Pfad:	3 (Summe), 2 (Carry)</a:t>
            </a:r>
          </a:p>
          <a:p>
            <a:pPr marL="0" indent="0">
              <a:buNone/>
            </a:pPr>
            <a:r>
              <a:rPr lang="de-DE" dirty="0">
                <a:latin typeface="Calibri" panose="020F0502020204030204" pitchFamily="34" charset="0"/>
              </a:rPr>
              <a:t>									 </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19</a:t>
            </a:fld>
            <a:endParaRPr lang="en-US" dirty="0"/>
          </a:p>
        </p:txBody>
      </p:sp>
      <p:sp>
        <p:nvSpPr>
          <p:cNvPr id="4" name="Flussdiagramm: Verzögerung 3"/>
          <p:cNvSpPr/>
          <p:nvPr/>
        </p:nvSpPr>
        <p:spPr>
          <a:xfrm>
            <a:off x="1976284" y="3471423"/>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1</a:t>
            </a:r>
          </a:p>
        </p:txBody>
      </p:sp>
      <p:sp>
        <p:nvSpPr>
          <p:cNvPr id="8" name="Flussdiagramm: Verzögerung 7"/>
          <p:cNvSpPr/>
          <p:nvPr/>
        </p:nvSpPr>
        <p:spPr>
          <a:xfrm>
            <a:off x="1976284" y="4319604"/>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1</a:t>
            </a:r>
          </a:p>
        </p:txBody>
      </p:sp>
      <p:sp>
        <p:nvSpPr>
          <p:cNvPr id="9" name="Flussdiagramm: Verzögerung 8"/>
          <p:cNvSpPr/>
          <p:nvPr/>
        </p:nvSpPr>
        <p:spPr>
          <a:xfrm>
            <a:off x="1976284" y="5507730"/>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1</a:t>
            </a:r>
          </a:p>
        </p:txBody>
      </p:sp>
      <p:sp>
        <p:nvSpPr>
          <p:cNvPr id="10" name="Flussdiagramm: Verzögerung 9"/>
          <p:cNvSpPr/>
          <p:nvPr/>
        </p:nvSpPr>
        <p:spPr>
          <a:xfrm>
            <a:off x="3340869" y="3171539"/>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2</a:t>
            </a:r>
          </a:p>
        </p:txBody>
      </p:sp>
      <p:sp>
        <p:nvSpPr>
          <p:cNvPr id="11" name="Flussdiagramm: Verzögerung 10"/>
          <p:cNvSpPr/>
          <p:nvPr/>
        </p:nvSpPr>
        <p:spPr>
          <a:xfrm>
            <a:off x="3340869" y="4486841"/>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2</a:t>
            </a:r>
          </a:p>
        </p:txBody>
      </p:sp>
      <p:sp>
        <p:nvSpPr>
          <p:cNvPr id="12" name="Flussdiagramm: Verzögerung 11"/>
          <p:cNvSpPr/>
          <p:nvPr/>
        </p:nvSpPr>
        <p:spPr>
          <a:xfrm>
            <a:off x="3340868" y="5524226"/>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2</a:t>
            </a:r>
          </a:p>
        </p:txBody>
      </p:sp>
      <p:sp>
        <p:nvSpPr>
          <p:cNvPr id="13" name="Flussdiagramm: Verzögerung 12"/>
          <p:cNvSpPr/>
          <p:nvPr/>
        </p:nvSpPr>
        <p:spPr>
          <a:xfrm>
            <a:off x="4459647" y="3771307"/>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3</a:t>
            </a:r>
          </a:p>
        </p:txBody>
      </p:sp>
      <p:sp>
        <p:nvSpPr>
          <p:cNvPr id="5" name="Textfeld 4"/>
          <p:cNvSpPr txBox="1"/>
          <p:nvPr/>
        </p:nvSpPr>
        <p:spPr>
          <a:xfrm>
            <a:off x="781354" y="3008365"/>
            <a:ext cx="341760" cy="369332"/>
          </a:xfrm>
          <a:prstGeom prst="rect">
            <a:avLst/>
          </a:prstGeom>
          <a:noFill/>
        </p:spPr>
        <p:txBody>
          <a:bodyPr wrap="none" rtlCol="0">
            <a:spAutoFit/>
          </a:bodyPr>
          <a:lstStyle/>
          <a:p>
            <a:r>
              <a:rPr lang="de-DE" dirty="0"/>
              <a:t>a</a:t>
            </a:r>
          </a:p>
        </p:txBody>
      </p:sp>
      <p:sp>
        <p:nvSpPr>
          <p:cNvPr id="14" name="Textfeld 13"/>
          <p:cNvSpPr txBox="1"/>
          <p:nvPr/>
        </p:nvSpPr>
        <p:spPr>
          <a:xfrm>
            <a:off x="781354" y="4938263"/>
            <a:ext cx="341760" cy="369332"/>
          </a:xfrm>
          <a:prstGeom prst="rect">
            <a:avLst/>
          </a:prstGeom>
          <a:noFill/>
        </p:spPr>
        <p:txBody>
          <a:bodyPr wrap="none" rtlCol="0">
            <a:spAutoFit/>
          </a:bodyPr>
          <a:lstStyle/>
          <a:p>
            <a:r>
              <a:rPr lang="de-DE" dirty="0"/>
              <a:t>b</a:t>
            </a:r>
          </a:p>
        </p:txBody>
      </p:sp>
      <p:cxnSp>
        <p:nvCxnSpPr>
          <p:cNvPr id="16" name="Gerader Verbinder 15"/>
          <p:cNvCxnSpPr/>
          <p:nvPr/>
        </p:nvCxnSpPr>
        <p:spPr>
          <a:xfrm flipH="1">
            <a:off x="1123114" y="3193031"/>
            <a:ext cx="221775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7" name="Gerader Verbinder 16"/>
          <p:cNvCxnSpPr/>
          <p:nvPr/>
        </p:nvCxnSpPr>
        <p:spPr>
          <a:xfrm flipH="1">
            <a:off x="1123114" y="5057483"/>
            <a:ext cx="221775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8" name="Gerader Verbinder 17"/>
          <p:cNvCxnSpPr/>
          <p:nvPr/>
        </p:nvCxnSpPr>
        <p:spPr>
          <a:xfrm flipH="1" flipV="1">
            <a:off x="1378620" y="3193174"/>
            <a:ext cx="32177" cy="2772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20" name="Gerader Verbinder 19"/>
          <p:cNvCxnSpPr/>
          <p:nvPr/>
        </p:nvCxnSpPr>
        <p:spPr>
          <a:xfrm flipH="1" flipV="1">
            <a:off x="1748582" y="3193174"/>
            <a:ext cx="1697" cy="765082"/>
          </a:xfrm>
          <a:prstGeom prst="line">
            <a:avLst/>
          </a:prstGeom>
        </p:spPr>
        <p:style>
          <a:lnRef idx="1">
            <a:schemeClr val="accent3"/>
          </a:lnRef>
          <a:fillRef idx="0">
            <a:schemeClr val="accent3"/>
          </a:fillRef>
          <a:effectRef idx="0">
            <a:schemeClr val="accent3"/>
          </a:effectRef>
          <a:fontRef idx="minor">
            <a:schemeClr val="tx1"/>
          </a:fontRef>
        </p:style>
      </p:cxnSp>
      <p:cxnSp>
        <p:nvCxnSpPr>
          <p:cNvPr id="22" name="Gerader Verbinder 21"/>
          <p:cNvCxnSpPr/>
          <p:nvPr/>
        </p:nvCxnSpPr>
        <p:spPr>
          <a:xfrm flipH="1">
            <a:off x="1748582" y="3575715"/>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4" name="Gerader Verbinder 23"/>
          <p:cNvCxnSpPr/>
          <p:nvPr/>
        </p:nvCxnSpPr>
        <p:spPr>
          <a:xfrm flipH="1">
            <a:off x="1748582" y="3958256"/>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5" name="Gerader Verbinder 24"/>
          <p:cNvCxnSpPr/>
          <p:nvPr/>
        </p:nvCxnSpPr>
        <p:spPr>
          <a:xfrm flipH="1">
            <a:off x="1410797" y="5965174"/>
            <a:ext cx="56548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7" name="Gerader Verbinder 26"/>
          <p:cNvCxnSpPr/>
          <p:nvPr/>
        </p:nvCxnSpPr>
        <p:spPr>
          <a:xfrm flipH="1" flipV="1">
            <a:off x="1745195" y="4360721"/>
            <a:ext cx="9901" cy="1256829"/>
          </a:xfrm>
          <a:prstGeom prst="line">
            <a:avLst/>
          </a:prstGeom>
        </p:spPr>
        <p:style>
          <a:lnRef idx="1">
            <a:schemeClr val="accent3"/>
          </a:lnRef>
          <a:fillRef idx="0">
            <a:schemeClr val="accent3"/>
          </a:fillRef>
          <a:effectRef idx="0">
            <a:schemeClr val="accent3"/>
          </a:effectRef>
          <a:fontRef idx="minor">
            <a:schemeClr val="tx1"/>
          </a:fontRef>
        </p:style>
      </p:cxnSp>
      <p:cxnSp>
        <p:nvCxnSpPr>
          <p:cNvPr id="29" name="Gerader Verbinder 28"/>
          <p:cNvCxnSpPr/>
          <p:nvPr/>
        </p:nvCxnSpPr>
        <p:spPr>
          <a:xfrm flipH="1">
            <a:off x="1754767" y="4371075"/>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0" name="Gerader Verbinder 29"/>
          <p:cNvCxnSpPr/>
          <p:nvPr/>
        </p:nvCxnSpPr>
        <p:spPr>
          <a:xfrm flipH="1">
            <a:off x="1748417" y="4786725"/>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1" name="Gerader Verbinder 30"/>
          <p:cNvCxnSpPr/>
          <p:nvPr/>
        </p:nvCxnSpPr>
        <p:spPr>
          <a:xfrm flipH="1">
            <a:off x="1754932" y="5623900"/>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3" name="Gerader Verbinder 32"/>
          <p:cNvCxnSpPr/>
          <p:nvPr/>
        </p:nvCxnSpPr>
        <p:spPr>
          <a:xfrm flipH="1">
            <a:off x="2563322" y="5824110"/>
            <a:ext cx="56548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4" name="Gerader Verbinder 33"/>
          <p:cNvCxnSpPr/>
          <p:nvPr/>
        </p:nvCxnSpPr>
        <p:spPr>
          <a:xfrm flipV="1">
            <a:off x="3128451" y="5524226"/>
            <a:ext cx="1" cy="519550"/>
          </a:xfrm>
          <a:prstGeom prst="line">
            <a:avLst/>
          </a:prstGeom>
        </p:spPr>
        <p:style>
          <a:lnRef idx="1">
            <a:schemeClr val="accent3"/>
          </a:lnRef>
          <a:fillRef idx="0">
            <a:schemeClr val="accent3"/>
          </a:fillRef>
          <a:effectRef idx="0">
            <a:schemeClr val="accent3"/>
          </a:effectRef>
          <a:fontRef idx="minor">
            <a:schemeClr val="tx1"/>
          </a:fontRef>
        </p:style>
      </p:cxnSp>
      <p:cxnSp>
        <p:nvCxnSpPr>
          <p:cNvPr id="36" name="Gerader Verbinder 35"/>
          <p:cNvCxnSpPr/>
          <p:nvPr/>
        </p:nvCxnSpPr>
        <p:spPr>
          <a:xfrm flipH="1">
            <a:off x="3128451" y="5540455"/>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7" name="Gerader Verbinder 36"/>
          <p:cNvCxnSpPr/>
          <p:nvPr/>
        </p:nvCxnSpPr>
        <p:spPr>
          <a:xfrm flipH="1">
            <a:off x="3128451" y="6040681"/>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8" name="Gerader Verbinder 37"/>
          <p:cNvCxnSpPr/>
          <p:nvPr/>
        </p:nvCxnSpPr>
        <p:spPr>
          <a:xfrm flipH="1">
            <a:off x="3832481" y="5824110"/>
            <a:ext cx="56548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9" name="Gerader Verbinder 38"/>
          <p:cNvCxnSpPr/>
          <p:nvPr/>
        </p:nvCxnSpPr>
        <p:spPr>
          <a:xfrm flipH="1">
            <a:off x="3832481" y="3471423"/>
            <a:ext cx="444244" cy="4335"/>
          </a:xfrm>
          <a:prstGeom prst="line">
            <a:avLst/>
          </a:prstGeom>
        </p:spPr>
        <p:style>
          <a:lnRef idx="1">
            <a:schemeClr val="accent3"/>
          </a:lnRef>
          <a:fillRef idx="0">
            <a:schemeClr val="accent3"/>
          </a:fillRef>
          <a:effectRef idx="0">
            <a:schemeClr val="accent3"/>
          </a:effectRef>
          <a:fontRef idx="minor">
            <a:schemeClr val="tx1"/>
          </a:fontRef>
        </p:style>
      </p:cxnSp>
      <p:cxnSp>
        <p:nvCxnSpPr>
          <p:cNvPr id="41" name="Gerader Verbinder 40"/>
          <p:cNvCxnSpPr/>
          <p:nvPr/>
        </p:nvCxnSpPr>
        <p:spPr>
          <a:xfrm flipH="1">
            <a:off x="3831548" y="4786725"/>
            <a:ext cx="444244" cy="4335"/>
          </a:xfrm>
          <a:prstGeom prst="line">
            <a:avLst/>
          </a:prstGeom>
        </p:spPr>
        <p:style>
          <a:lnRef idx="1">
            <a:schemeClr val="accent3"/>
          </a:lnRef>
          <a:fillRef idx="0">
            <a:schemeClr val="accent3"/>
          </a:fillRef>
          <a:effectRef idx="0">
            <a:schemeClr val="accent3"/>
          </a:effectRef>
          <a:fontRef idx="minor">
            <a:schemeClr val="tx1"/>
          </a:fontRef>
        </p:style>
      </p:cxnSp>
      <p:cxnSp>
        <p:nvCxnSpPr>
          <p:cNvPr id="42" name="Gerader Verbinder 41"/>
          <p:cNvCxnSpPr/>
          <p:nvPr/>
        </p:nvCxnSpPr>
        <p:spPr>
          <a:xfrm flipH="1" flipV="1">
            <a:off x="4274096" y="3489160"/>
            <a:ext cx="1696" cy="469096"/>
          </a:xfrm>
          <a:prstGeom prst="line">
            <a:avLst/>
          </a:prstGeom>
        </p:spPr>
        <p:style>
          <a:lnRef idx="1">
            <a:schemeClr val="accent3"/>
          </a:lnRef>
          <a:fillRef idx="0">
            <a:schemeClr val="accent3"/>
          </a:fillRef>
          <a:effectRef idx="0">
            <a:schemeClr val="accent3"/>
          </a:effectRef>
          <a:fontRef idx="minor">
            <a:schemeClr val="tx1"/>
          </a:fontRef>
        </p:style>
      </p:cxnSp>
      <p:cxnSp>
        <p:nvCxnSpPr>
          <p:cNvPr id="44" name="Gerader Verbinder 43"/>
          <p:cNvCxnSpPr/>
          <p:nvPr/>
        </p:nvCxnSpPr>
        <p:spPr>
          <a:xfrm flipH="1" flipV="1">
            <a:off x="4274096" y="4302978"/>
            <a:ext cx="1696" cy="469096"/>
          </a:xfrm>
          <a:prstGeom prst="line">
            <a:avLst/>
          </a:prstGeom>
        </p:spPr>
        <p:style>
          <a:lnRef idx="1">
            <a:schemeClr val="accent3"/>
          </a:lnRef>
          <a:fillRef idx="0">
            <a:schemeClr val="accent3"/>
          </a:fillRef>
          <a:effectRef idx="0">
            <a:schemeClr val="accent3"/>
          </a:effectRef>
          <a:fontRef idx="minor">
            <a:schemeClr val="tx1"/>
          </a:fontRef>
        </p:style>
      </p:cxnSp>
      <p:cxnSp>
        <p:nvCxnSpPr>
          <p:cNvPr id="45" name="Gerader Verbinder 44"/>
          <p:cNvCxnSpPr/>
          <p:nvPr/>
        </p:nvCxnSpPr>
        <p:spPr>
          <a:xfrm flipH="1">
            <a:off x="2471780" y="3747543"/>
            <a:ext cx="444244" cy="4335"/>
          </a:xfrm>
          <a:prstGeom prst="line">
            <a:avLst/>
          </a:prstGeom>
        </p:spPr>
        <p:style>
          <a:lnRef idx="1">
            <a:schemeClr val="accent3"/>
          </a:lnRef>
          <a:fillRef idx="0">
            <a:schemeClr val="accent3"/>
          </a:fillRef>
          <a:effectRef idx="0">
            <a:schemeClr val="accent3"/>
          </a:effectRef>
          <a:fontRef idx="minor">
            <a:schemeClr val="tx1"/>
          </a:fontRef>
        </p:style>
      </p:cxnSp>
      <p:cxnSp>
        <p:nvCxnSpPr>
          <p:cNvPr id="46" name="Gerader Verbinder 45"/>
          <p:cNvCxnSpPr/>
          <p:nvPr/>
        </p:nvCxnSpPr>
        <p:spPr>
          <a:xfrm flipH="1">
            <a:off x="2441880" y="4641743"/>
            <a:ext cx="444244" cy="4335"/>
          </a:xfrm>
          <a:prstGeom prst="line">
            <a:avLst/>
          </a:prstGeom>
        </p:spPr>
        <p:style>
          <a:lnRef idx="1">
            <a:schemeClr val="accent3"/>
          </a:lnRef>
          <a:fillRef idx="0">
            <a:schemeClr val="accent3"/>
          </a:fillRef>
          <a:effectRef idx="0">
            <a:schemeClr val="accent3"/>
          </a:effectRef>
          <a:fontRef idx="minor">
            <a:schemeClr val="tx1"/>
          </a:fontRef>
        </p:style>
      </p:cxnSp>
      <p:cxnSp>
        <p:nvCxnSpPr>
          <p:cNvPr id="47" name="Gerader Verbinder 46"/>
          <p:cNvCxnSpPr>
            <a:stCxn id="11" idx="1"/>
          </p:cNvCxnSpPr>
          <p:nvPr/>
        </p:nvCxnSpPr>
        <p:spPr>
          <a:xfrm flipH="1" flipV="1">
            <a:off x="2892742" y="3752242"/>
            <a:ext cx="448127" cy="1034483"/>
          </a:xfrm>
          <a:prstGeom prst="line">
            <a:avLst/>
          </a:prstGeom>
        </p:spPr>
        <p:style>
          <a:lnRef idx="1">
            <a:schemeClr val="accent3"/>
          </a:lnRef>
          <a:fillRef idx="0">
            <a:schemeClr val="accent3"/>
          </a:fillRef>
          <a:effectRef idx="0">
            <a:schemeClr val="accent3"/>
          </a:effectRef>
          <a:fontRef idx="minor">
            <a:schemeClr val="tx1"/>
          </a:fontRef>
        </p:style>
      </p:cxnSp>
      <p:cxnSp>
        <p:nvCxnSpPr>
          <p:cNvPr id="49" name="Gerader Verbinder 48"/>
          <p:cNvCxnSpPr/>
          <p:nvPr/>
        </p:nvCxnSpPr>
        <p:spPr>
          <a:xfrm flipV="1">
            <a:off x="2876346" y="3479189"/>
            <a:ext cx="451392" cy="1159988"/>
          </a:xfrm>
          <a:prstGeom prst="line">
            <a:avLst/>
          </a:prstGeom>
        </p:spPr>
        <p:style>
          <a:lnRef idx="1">
            <a:schemeClr val="accent3"/>
          </a:lnRef>
          <a:fillRef idx="0">
            <a:schemeClr val="accent3"/>
          </a:fillRef>
          <a:effectRef idx="0">
            <a:schemeClr val="accent3"/>
          </a:effectRef>
          <a:fontRef idx="minor">
            <a:schemeClr val="tx1"/>
          </a:fontRef>
        </p:style>
      </p:cxnSp>
      <p:cxnSp>
        <p:nvCxnSpPr>
          <p:cNvPr id="53" name="Gerader Verbinder 52"/>
          <p:cNvCxnSpPr/>
          <p:nvPr/>
        </p:nvCxnSpPr>
        <p:spPr>
          <a:xfrm flipH="1" flipV="1">
            <a:off x="4274096" y="4295893"/>
            <a:ext cx="166108" cy="4350"/>
          </a:xfrm>
          <a:prstGeom prst="line">
            <a:avLst/>
          </a:prstGeom>
        </p:spPr>
        <p:style>
          <a:lnRef idx="1">
            <a:schemeClr val="accent3"/>
          </a:lnRef>
          <a:fillRef idx="0">
            <a:schemeClr val="accent3"/>
          </a:fillRef>
          <a:effectRef idx="0">
            <a:schemeClr val="accent3"/>
          </a:effectRef>
          <a:fontRef idx="minor">
            <a:schemeClr val="tx1"/>
          </a:fontRef>
        </p:style>
      </p:cxnSp>
      <p:cxnSp>
        <p:nvCxnSpPr>
          <p:cNvPr id="55" name="Gerader Verbinder 54"/>
          <p:cNvCxnSpPr/>
          <p:nvPr/>
        </p:nvCxnSpPr>
        <p:spPr>
          <a:xfrm flipH="1">
            <a:off x="4286879" y="3958256"/>
            <a:ext cx="15502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8" name="Gerader Verbinder 57"/>
          <p:cNvCxnSpPr/>
          <p:nvPr/>
        </p:nvCxnSpPr>
        <p:spPr>
          <a:xfrm flipH="1">
            <a:off x="4951260" y="4071191"/>
            <a:ext cx="565487" cy="0"/>
          </a:xfrm>
          <a:prstGeom prst="line">
            <a:avLst/>
          </a:prstGeom>
        </p:spPr>
        <p:style>
          <a:lnRef idx="1">
            <a:schemeClr val="accent3"/>
          </a:lnRef>
          <a:fillRef idx="0">
            <a:schemeClr val="accent3"/>
          </a:fillRef>
          <a:effectRef idx="0">
            <a:schemeClr val="accent3"/>
          </a:effectRef>
          <a:fontRef idx="minor">
            <a:schemeClr val="tx1"/>
          </a:fontRef>
        </p:style>
      </p:cxnSp>
      <p:sp>
        <p:nvSpPr>
          <p:cNvPr id="59" name="Ellipse 58"/>
          <p:cNvSpPr/>
          <p:nvPr/>
        </p:nvSpPr>
        <p:spPr>
          <a:xfrm>
            <a:off x="1713705" y="5020998"/>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60" name="Ellipse 59"/>
          <p:cNvSpPr/>
          <p:nvPr/>
        </p:nvSpPr>
        <p:spPr>
          <a:xfrm>
            <a:off x="1724762" y="4767675"/>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61" name="Ellipse 60"/>
          <p:cNvSpPr/>
          <p:nvPr/>
        </p:nvSpPr>
        <p:spPr>
          <a:xfrm>
            <a:off x="1322205" y="3170402"/>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62" name="Ellipse 61"/>
          <p:cNvSpPr/>
          <p:nvPr/>
        </p:nvSpPr>
        <p:spPr>
          <a:xfrm>
            <a:off x="1712814" y="3170402"/>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63" name="Ellipse 62"/>
          <p:cNvSpPr/>
          <p:nvPr/>
        </p:nvSpPr>
        <p:spPr>
          <a:xfrm>
            <a:off x="1724761" y="3529900"/>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64" name="Ellipse 63"/>
          <p:cNvSpPr/>
          <p:nvPr/>
        </p:nvSpPr>
        <p:spPr>
          <a:xfrm>
            <a:off x="3077705" y="5787625"/>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65" name="Ellipse 64"/>
          <p:cNvSpPr/>
          <p:nvPr/>
        </p:nvSpPr>
        <p:spPr>
          <a:xfrm>
            <a:off x="2458618" y="3700371"/>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66" name="Ellipse 65"/>
          <p:cNvSpPr/>
          <p:nvPr/>
        </p:nvSpPr>
        <p:spPr>
          <a:xfrm>
            <a:off x="2458618" y="4623391"/>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67" name="Ellipse 66"/>
          <p:cNvSpPr/>
          <p:nvPr/>
        </p:nvSpPr>
        <p:spPr>
          <a:xfrm>
            <a:off x="2468040" y="5775847"/>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68" name="Ellipse 67"/>
          <p:cNvSpPr/>
          <p:nvPr/>
        </p:nvSpPr>
        <p:spPr>
          <a:xfrm>
            <a:off x="3814060" y="3417805"/>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69" name="Ellipse 68"/>
          <p:cNvSpPr/>
          <p:nvPr/>
        </p:nvSpPr>
        <p:spPr>
          <a:xfrm>
            <a:off x="3814060" y="4741520"/>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70" name="Ellipse 69"/>
          <p:cNvSpPr/>
          <p:nvPr/>
        </p:nvSpPr>
        <p:spPr>
          <a:xfrm>
            <a:off x="3814060" y="5777121"/>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71" name="Ellipse 70"/>
          <p:cNvSpPr/>
          <p:nvPr/>
        </p:nvSpPr>
        <p:spPr>
          <a:xfrm>
            <a:off x="4950279" y="4016463"/>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72" name="Textfeld 71"/>
          <p:cNvSpPr txBox="1"/>
          <p:nvPr/>
        </p:nvSpPr>
        <p:spPr>
          <a:xfrm>
            <a:off x="5560679" y="3874517"/>
            <a:ext cx="274434" cy="369332"/>
          </a:xfrm>
          <a:prstGeom prst="rect">
            <a:avLst/>
          </a:prstGeom>
          <a:noFill/>
        </p:spPr>
        <p:txBody>
          <a:bodyPr wrap="none" rtlCol="0">
            <a:spAutoFit/>
          </a:bodyPr>
          <a:lstStyle/>
          <a:p>
            <a:r>
              <a:rPr lang="de-DE" dirty="0"/>
              <a:t>s</a:t>
            </a:r>
          </a:p>
        </p:txBody>
      </p:sp>
      <p:sp>
        <p:nvSpPr>
          <p:cNvPr id="73" name="Textfeld 72"/>
          <p:cNvSpPr txBox="1"/>
          <p:nvPr/>
        </p:nvSpPr>
        <p:spPr>
          <a:xfrm>
            <a:off x="4416389" y="5639444"/>
            <a:ext cx="333746" cy="369332"/>
          </a:xfrm>
          <a:prstGeom prst="rect">
            <a:avLst/>
          </a:prstGeom>
          <a:noFill/>
        </p:spPr>
        <p:txBody>
          <a:bodyPr wrap="none" rtlCol="0">
            <a:spAutoFit/>
          </a:bodyPr>
          <a:lstStyle/>
          <a:p>
            <a:r>
              <a:rPr lang="de-DE" dirty="0"/>
              <a:t>c</a:t>
            </a:r>
          </a:p>
        </p:txBody>
      </p:sp>
      <p:sp>
        <p:nvSpPr>
          <p:cNvPr id="15" name="Rechteck 14"/>
          <p:cNvSpPr/>
          <p:nvPr/>
        </p:nvSpPr>
        <p:spPr>
          <a:xfrm>
            <a:off x="1885950" y="5307595"/>
            <a:ext cx="2124075" cy="9312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Rechteck 73"/>
          <p:cNvSpPr/>
          <p:nvPr/>
        </p:nvSpPr>
        <p:spPr>
          <a:xfrm>
            <a:off x="1867998" y="3008365"/>
            <a:ext cx="3223509" cy="21843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p:cNvSpPr txBox="1"/>
          <p:nvPr/>
        </p:nvSpPr>
        <p:spPr>
          <a:xfrm>
            <a:off x="6048375" y="3001850"/>
            <a:ext cx="4483920" cy="3693319"/>
          </a:xfrm>
          <a:prstGeom prst="rect">
            <a:avLst/>
          </a:prstGeom>
          <a:noFill/>
        </p:spPr>
        <p:txBody>
          <a:bodyPr wrap="none" rtlCol="0">
            <a:spAutoFit/>
          </a:bodyPr>
          <a:lstStyle/>
          <a:p>
            <a:r>
              <a:rPr lang="de-DE" dirty="0"/>
              <a:t>Kritischer Pfad:</a:t>
            </a:r>
          </a:p>
          <a:p>
            <a:endParaRPr lang="de-DE" dirty="0">
              <a:latin typeface="Calibri" panose="020F0502020204030204" pitchFamily="34" charset="0"/>
            </a:endParaRPr>
          </a:p>
          <a:p>
            <a:r>
              <a:rPr lang="de-DE" dirty="0">
                <a:latin typeface="Calibri" panose="020F0502020204030204" pitchFamily="34" charset="0"/>
              </a:rPr>
              <a:t>Größtmöglicher Anzahl Gatter auf einem</a:t>
            </a:r>
          </a:p>
          <a:p>
            <a:r>
              <a:rPr lang="de-DE" dirty="0">
                <a:latin typeface="Calibri" panose="020F0502020204030204" pitchFamily="34" charset="0"/>
              </a:rPr>
              <a:t>Pfad bis zu dem bestimmten Ausgang.</a:t>
            </a:r>
          </a:p>
          <a:p>
            <a:endParaRPr lang="de-DE" dirty="0">
              <a:latin typeface="Calibri" panose="020F0502020204030204" pitchFamily="34" charset="0"/>
            </a:endParaRPr>
          </a:p>
          <a:p>
            <a:r>
              <a:rPr lang="de-DE" dirty="0">
                <a:latin typeface="Calibri" panose="020F0502020204030204" pitchFamily="34" charset="0"/>
              </a:rPr>
              <a:t>So beträgt der kritischer Pfad der Summe 3, </a:t>
            </a:r>
          </a:p>
          <a:p>
            <a:r>
              <a:rPr lang="de-DE" dirty="0">
                <a:latin typeface="Calibri" panose="020F0502020204030204" pitchFamily="34" charset="0"/>
              </a:rPr>
              <a:t>da genau drei Gatter durchlaufen werden</a:t>
            </a:r>
          </a:p>
          <a:p>
            <a:r>
              <a:rPr lang="de-DE" dirty="0">
                <a:latin typeface="Calibri" panose="020F0502020204030204" pitchFamily="34" charset="0"/>
              </a:rPr>
              <a:t>müssen, bis man zum Ausgang gelangt.</a:t>
            </a:r>
          </a:p>
          <a:p>
            <a:endParaRPr lang="de-DE" dirty="0">
              <a:latin typeface="Calibri" panose="020F0502020204030204" pitchFamily="34" charset="0"/>
            </a:endParaRPr>
          </a:p>
          <a:p>
            <a:r>
              <a:rPr lang="de-DE" dirty="0">
                <a:latin typeface="Calibri" panose="020F0502020204030204" pitchFamily="34" charset="0"/>
              </a:rPr>
              <a:t>Der kritische Pfad ist ein Maß der Zeit, welche</a:t>
            </a:r>
          </a:p>
          <a:p>
            <a:r>
              <a:rPr lang="de-DE" dirty="0">
                <a:latin typeface="Calibri" panose="020F0502020204030204" pitchFamily="34" charset="0"/>
              </a:rPr>
              <a:t>die Schaltung zur Auswertung der Funktion </a:t>
            </a:r>
          </a:p>
          <a:p>
            <a:r>
              <a:rPr lang="de-DE" dirty="0">
                <a:latin typeface="Calibri" panose="020F0502020204030204" pitchFamily="34" charset="0"/>
              </a:rPr>
              <a:t>benötigt.</a:t>
            </a:r>
          </a:p>
          <a:p>
            <a:endParaRPr lang="de-DE" dirty="0">
              <a:latin typeface="Calibri" panose="020F0502020204030204" pitchFamily="34" charset="0"/>
            </a:endParaRPr>
          </a:p>
        </p:txBody>
      </p:sp>
    </p:spTree>
    <p:extLst>
      <p:ext uri="{BB962C8B-B14F-4D97-AF65-F5344CB8AC3E}">
        <p14:creationId xmlns:p14="http://schemas.microsoft.com/office/powerpoint/2010/main" val="1647991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Komparator</a:t>
            </a:r>
          </a:p>
        </p:txBody>
      </p:sp>
      <p:sp>
        <p:nvSpPr>
          <p:cNvPr id="3" name="Inhaltsplatzhalter 2"/>
          <p:cNvSpPr>
            <a:spLocks noGrp="1"/>
          </p:cNvSpPr>
          <p:nvPr>
            <p:ph idx="1"/>
          </p:nvPr>
        </p:nvSpPr>
        <p:spPr>
          <a:xfrm>
            <a:off x="1103312" y="1387894"/>
            <a:ext cx="8946541" cy="5140725"/>
          </a:xfrm>
        </p:spPr>
        <p:txBody>
          <a:bodyPr/>
          <a:lstStyle/>
          <a:p>
            <a:pPr marL="0" indent="0">
              <a:buNone/>
            </a:pPr>
            <a:r>
              <a:rPr lang="de-DE" dirty="0"/>
              <a:t>Beschreibung</a:t>
            </a:r>
          </a:p>
          <a:p>
            <a:pPr marL="0" indent="0">
              <a:buNone/>
            </a:pPr>
            <a:endParaRPr lang="de-DE" dirty="0">
              <a:latin typeface="Calibri" panose="020F0502020204030204" pitchFamily="34" charset="0"/>
            </a:endParaRPr>
          </a:p>
          <a:p>
            <a:r>
              <a:rPr lang="de-DE" dirty="0">
                <a:latin typeface="Calibri" panose="020F0502020204030204" pitchFamily="34" charset="0"/>
              </a:rPr>
              <a:t>Entwickeln Sie eine digitale Schaltung, die zwei Bits a und b miteinander vergleicht. Die Schaltung besitzt drei Ausgänge: ’&lt;’ ist logisch ’1’, genau dann, wenn a&lt;b. Entsprechend ist ’&gt;’ genau dann ’1’, wenn a &gt; b. Der Ausgang ’=’ soll genau dann eine ’1’ anzeigen, wenn a und b gleich sind.</a:t>
            </a:r>
          </a:p>
          <a:p>
            <a:r>
              <a:rPr lang="de-DE" dirty="0">
                <a:latin typeface="Calibri" panose="020F0502020204030204" pitchFamily="34" charset="0"/>
              </a:rPr>
              <a:t>Achten Sie darauf, dass stets genau einer der drei Ausgänge aktiv ist.</a:t>
            </a:r>
          </a:p>
          <a:p>
            <a:r>
              <a:rPr lang="de-DE" dirty="0">
                <a:solidFill>
                  <a:schemeClr val="accent2">
                    <a:lumMod val="40000"/>
                    <a:lumOff val="60000"/>
                  </a:schemeClr>
                </a:solidFill>
                <a:latin typeface="Calibri" panose="020F0502020204030204" pitchFamily="34" charset="0"/>
              </a:rPr>
              <a:t>Hinweis: </a:t>
            </a:r>
            <a:r>
              <a:rPr lang="de-DE" dirty="0">
                <a:latin typeface="Calibri" panose="020F0502020204030204" pitchFamily="34" charset="0"/>
              </a:rPr>
              <a:t>Beginnen Sie mit einer Funktionstabelle.</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2675636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Addierer/</a:t>
            </a:r>
            <a:r>
              <a:rPr lang="de-DE" dirty="0" err="1"/>
              <a:t>Subtrahierer</a:t>
            </a:r>
            <a:endParaRPr lang="de-DE" dirty="0"/>
          </a:p>
        </p:txBody>
      </p:sp>
      <p:sp>
        <p:nvSpPr>
          <p:cNvPr id="3" name="Inhaltsplatzhalter 2"/>
          <p:cNvSpPr>
            <a:spLocks noGrp="1"/>
          </p:cNvSpPr>
          <p:nvPr>
            <p:ph idx="1"/>
          </p:nvPr>
        </p:nvSpPr>
        <p:spPr>
          <a:xfrm>
            <a:off x="1103312" y="1387894"/>
            <a:ext cx="8946541" cy="5140725"/>
          </a:xfrm>
        </p:spPr>
        <p:txBody>
          <a:bodyPr>
            <a:noAutofit/>
          </a:bodyPr>
          <a:lstStyle/>
          <a:p>
            <a:r>
              <a:rPr lang="de-DE" dirty="0">
                <a:solidFill>
                  <a:schemeClr val="accent2">
                    <a:lumMod val="40000"/>
                    <a:lumOff val="60000"/>
                  </a:schemeClr>
                </a:solidFill>
                <a:latin typeface="Calibri" panose="020F0502020204030204" pitchFamily="34" charset="0"/>
              </a:rPr>
              <a:t>Minimierung</a:t>
            </a:r>
          </a:p>
          <a:p>
            <a:pPr marL="0" indent="0">
              <a:buNone/>
            </a:pPr>
            <a:r>
              <a:rPr lang="de-DE" dirty="0">
                <a:latin typeface="Calibri" panose="020F0502020204030204" pitchFamily="34" charset="0"/>
              </a:rPr>
              <a:t>Wir haben Summe und Carry getrennt verschaltet. Wenn wir die beiden Schaltungen verschmelzen, können wir uns zwei Gatter sparen.</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20</a:t>
            </a:fld>
            <a:endParaRPr lang="en-US" dirty="0"/>
          </a:p>
        </p:txBody>
      </p:sp>
      <p:sp>
        <p:nvSpPr>
          <p:cNvPr id="4" name="Flussdiagramm: Verzögerung 3"/>
          <p:cNvSpPr/>
          <p:nvPr/>
        </p:nvSpPr>
        <p:spPr>
          <a:xfrm>
            <a:off x="1976284" y="3471423"/>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1</a:t>
            </a:r>
          </a:p>
        </p:txBody>
      </p:sp>
      <p:sp>
        <p:nvSpPr>
          <p:cNvPr id="8" name="Flussdiagramm: Verzögerung 7"/>
          <p:cNvSpPr/>
          <p:nvPr/>
        </p:nvSpPr>
        <p:spPr>
          <a:xfrm>
            <a:off x="1976284" y="4319604"/>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1</a:t>
            </a:r>
          </a:p>
        </p:txBody>
      </p:sp>
      <p:sp>
        <p:nvSpPr>
          <p:cNvPr id="9" name="Flussdiagramm: Verzögerung 8"/>
          <p:cNvSpPr/>
          <p:nvPr/>
        </p:nvSpPr>
        <p:spPr>
          <a:xfrm>
            <a:off x="1976284" y="5507730"/>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1</a:t>
            </a:r>
          </a:p>
        </p:txBody>
      </p:sp>
      <p:sp>
        <p:nvSpPr>
          <p:cNvPr id="10" name="Flussdiagramm: Verzögerung 9"/>
          <p:cNvSpPr/>
          <p:nvPr/>
        </p:nvSpPr>
        <p:spPr>
          <a:xfrm>
            <a:off x="3340869" y="3171539"/>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2</a:t>
            </a:r>
          </a:p>
        </p:txBody>
      </p:sp>
      <p:sp>
        <p:nvSpPr>
          <p:cNvPr id="11" name="Flussdiagramm: Verzögerung 10"/>
          <p:cNvSpPr/>
          <p:nvPr/>
        </p:nvSpPr>
        <p:spPr>
          <a:xfrm>
            <a:off x="3340869" y="4486841"/>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2</a:t>
            </a:r>
          </a:p>
        </p:txBody>
      </p:sp>
      <p:sp>
        <p:nvSpPr>
          <p:cNvPr id="12" name="Flussdiagramm: Verzögerung 11"/>
          <p:cNvSpPr/>
          <p:nvPr/>
        </p:nvSpPr>
        <p:spPr>
          <a:xfrm>
            <a:off x="3340868" y="5524226"/>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2</a:t>
            </a:r>
          </a:p>
        </p:txBody>
      </p:sp>
      <p:sp>
        <p:nvSpPr>
          <p:cNvPr id="13" name="Flussdiagramm: Verzögerung 12"/>
          <p:cNvSpPr/>
          <p:nvPr/>
        </p:nvSpPr>
        <p:spPr>
          <a:xfrm>
            <a:off x="4459647" y="3771307"/>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3</a:t>
            </a:r>
          </a:p>
        </p:txBody>
      </p:sp>
      <p:sp>
        <p:nvSpPr>
          <p:cNvPr id="5" name="Textfeld 4"/>
          <p:cNvSpPr txBox="1"/>
          <p:nvPr/>
        </p:nvSpPr>
        <p:spPr>
          <a:xfrm>
            <a:off x="781354" y="3008365"/>
            <a:ext cx="341760" cy="369332"/>
          </a:xfrm>
          <a:prstGeom prst="rect">
            <a:avLst/>
          </a:prstGeom>
          <a:noFill/>
        </p:spPr>
        <p:txBody>
          <a:bodyPr wrap="none" rtlCol="0">
            <a:spAutoFit/>
          </a:bodyPr>
          <a:lstStyle/>
          <a:p>
            <a:r>
              <a:rPr lang="de-DE" dirty="0"/>
              <a:t>a</a:t>
            </a:r>
          </a:p>
        </p:txBody>
      </p:sp>
      <p:sp>
        <p:nvSpPr>
          <p:cNvPr id="14" name="Textfeld 13"/>
          <p:cNvSpPr txBox="1"/>
          <p:nvPr/>
        </p:nvSpPr>
        <p:spPr>
          <a:xfrm>
            <a:off x="781354" y="4938263"/>
            <a:ext cx="341760" cy="369332"/>
          </a:xfrm>
          <a:prstGeom prst="rect">
            <a:avLst/>
          </a:prstGeom>
          <a:noFill/>
        </p:spPr>
        <p:txBody>
          <a:bodyPr wrap="none" rtlCol="0">
            <a:spAutoFit/>
          </a:bodyPr>
          <a:lstStyle/>
          <a:p>
            <a:r>
              <a:rPr lang="de-DE" dirty="0"/>
              <a:t>b</a:t>
            </a:r>
          </a:p>
        </p:txBody>
      </p:sp>
      <p:cxnSp>
        <p:nvCxnSpPr>
          <p:cNvPr id="16" name="Gerader Verbinder 15"/>
          <p:cNvCxnSpPr/>
          <p:nvPr/>
        </p:nvCxnSpPr>
        <p:spPr>
          <a:xfrm flipH="1">
            <a:off x="1123114" y="3193031"/>
            <a:ext cx="221775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7" name="Gerader Verbinder 16"/>
          <p:cNvCxnSpPr/>
          <p:nvPr/>
        </p:nvCxnSpPr>
        <p:spPr>
          <a:xfrm flipH="1">
            <a:off x="1123114" y="5057483"/>
            <a:ext cx="221775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8" name="Gerader Verbinder 17"/>
          <p:cNvCxnSpPr/>
          <p:nvPr/>
        </p:nvCxnSpPr>
        <p:spPr>
          <a:xfrm flipH="1" flipV="1">
            <a:off x="1378620" y="3193174"/>
            <a:ext cx="32177" cy="2772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20" name="Gerader Verbinder 19"/>
          <p:cNvCxnSpPr/>
          <p:nvPr/>
        </p:nvCxnSpPr>
        <p:spPr>
          <a:xfrm flipH="1" flipV="1">
            <a:off x="1748582" y="3193174"/>
            <a:ext cx="1697" cy="765082"/>
          </a:xfrm>
          <a:prstGeom prst="line">
            <a:avLst/>
          </a:prstGeom>
        </p:spPr>
        <p:style>
          <a:lnRef idx="1">
            <a:schemeClr val="accent3"/>
          </a:lnRef>
          <a:fillRef idx="0">
            <a:schemeClr val="accent3"/>
          </a:fillRef>
          <a:effectRef idx="0">
            <a:schemeClr val="accent3"/>
          </a:effectRef>
          <a:fontRef idx="minor">
            <a:schemeClr val="tx1"/>
          </a:fontRef>
        </p:style>
      </p:cxnSp>
      <p:cxnSp>
        <p:nvCxnSpPr>
          <p:cNvPr id="22" name="Gerader Verbinder 21"/>
          <p:cNvCxnSpPr/>
          <p:nvPr/>
        </p:nvCxnSpPr>
        <p:spPr>
          <a:xfrm flipH="1">
            <a:off x="1748582" y="3575715"/>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4" name="Gerader Verbinder 23"/>
          <p:cNvCxnSpPr/>
          <p:nvPr/>
        </p:nvCxnSpPr>
        <p:spPr>
          <a:xfrm flipH="1">
            <a:off x="1748582" y="3958256"/>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5" name="Gerader Verbinder 24"/>
          <p:cNvCxnSpPr/>
          <p:nvPr/>
        </p:nvCxnSpPr>
        <p:spPr>
          <a:xfrm flipH="1">
            <a:off x="1410797" y="5965174"/>
            <a:ext cx="56548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7" name="Gerader Verbinder 26"/>
          <p:cNvCxnSpPr/>
          <p:nvPr/>
        </p:nvCxnSpPr>
        <p:spPr>
          <a:xfrm flipH="1" flipV="1">
            <a:off x="1745195" y="4360721"/>
            <a:ext cx="9901" cy="1256829"/>
          </a:xfrm>
          <a:prstGeom prst="line">
            <a:avLst/>
          </a:prstGeom>
        </p:spPr>
        <p:style>
          <a:lnRef idx="1">
            <a:schemeClr val="accent3"/>
          </a:lnRef>
          <a:fillRef idx="0">
            <a:schemeClr val="accent3"/>
          </a:fillRef>
          <a:effectRef idx="0">
            <a:schemeClr val="accent3"/>
          </a:effectRef>
          <a:fontRef idx="minor">
            <a:schemeClr val="tx1"/>
          </a:fontRef>
        </p:style>
      </p:cxnSp>
      <p:cxnSp>
        <p:nvCxnSpPr>
          <p:cNvPr id="29" name="Gerader Verbinder 28"/>
          <p:cNvCxnSpPr/>
          <p:nvPr/>
        </p:nvCxnSpPr>
        <p:spPr>
          <a:xfrm flipH="1">
            <a:off x="1754767" y="4371075"/>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0" name="Gerader Verbinder 29"/>
          <p:cNvCxnSpPr/>
          <p:nvPr/>
        </p:nvCxnSpPr>
        <p:spPr>
          <a:xfrm flipH="1">
            <a:off x="1748417" y="4786725"/>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1" name="Gerader Verbinder 30"/>
          <p:cNvCxnSpPr/>
          <p:nvPr/>
        </p:nvCxnSpPr>
        <p:spPr>
          <a:xfrm flipH="1">
            <a:off x="1754932" y="5623900"/>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3" name="Gerader Verbinder 32"/>
          <p:cNvCxnSpPr/>
          <p:nvPr/>
        </p:nvCxnSpPr>
        <p:spPr>
          <a:xfrm flipH="1">
            <a:off x="2563322" y="5824110"/>
            <a:ext cx="56548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4" name="Gerader Verbinder 33"/>
          <p:cNvCxnSpPr/>
          <p:nvPr/>
        </p:nvCxnSpPr>
        <p:spPr>
          <a:xfrm flipV="1">
            <a:off x="3128451" y="5524226"/>
            <a:ext cx="1" cy="519550"/>
          </a:xfrm>
          <a:prstGeom prst="line">
            <a:avLst/>
          </a:prstGeom>
        </p:spPr>
        <p:style>
          <a:lnRef idx="1">
            <a:schemeClr val="accent3"/>
          </a:lnRef>
          <a:fillRef idx="0">
            <a:schemeClr val="accent3"/>
          </a:fillRef>
          <a:effectRef idx="0">
            <a:schemeClr val="accent3"/>
          </a:effectRef>
          <a:fontRef idx="minor">
            <a:schemeClr val="tx1"/>
          </a:fontRef>
        </p:style>
      </p:cxnSp>
      <p:cxnSp>
        <p:nvCxnSpPr>
          <p:cNvPr id="36" name="Gerader Verbinder 35"/>
          <p:cNvCxnSpPr/>
          <p:nvPr/>
        </p:nvCxnSpPr>
        <p:spPr>
          <a:xfrm flipH="1">
            <a:off x="3128451" y="5540455"/>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7" name="Gerader Verbinder 36"/>
          <p:cNvCxnSpPr/>
          <p:nvPr/>
        </p:nvCxnSpPr>
        <p:spPr>
          <a:xfrm flipH="1">
            <a:off x="3128451" y="6040681"/>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8" name="Gerader Verbinder 37"/>
          <p:cNvCxnSpPr/>
          <p:nvPr/>
        </p:nvCxnSpPr>
        <p:spPr>
          <a:xfrm flipH="1">
            <a:off x="3832481" y="5824110"/>
            <a:ext cx="56548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9" name="Gerader Verbinder 38"/>
          <p:cNvCxnSpPr/>
          <p:nvPr/>
        </p:nvCxnSpPr>
        <p:spPr>
          <a:xfrm flipH="1">
            <a:off x="3832481" y="3471423"/>
            <a:ext cx="444244" cy="4335"/>
          </a:xfrm>
          <a:prstGeom prst="line">
            <a:avLst/>
          </a:prstGeom>
        </p:spPr>
        <p:style>
          <a:lnRef idx="1">
            <a:schemeClr val="accent3"/>
          </a:lnRef>
          <a:fillRef idx="0">
            <a:schemeClr val="accent3"/>
          </a:fillRef>
          <a:effectRef idx="0">
            <a:schemeClr val="accent3"/>
          </a:effectRef>
          <a:fontRef idx="minor">
            <a:schemeClr val="tx1"/>
          </a:fontRef>
        </p:style>
      </p:cxnSp>
      <p:cxnSp>
        <p:nvCxnSpPr>
          <p:cNvPr id="41" name="Gerader Verbinder 40"/>
          <p:cNvCxnSpPr/>
          <p:nvPr/>
        </p:nvCxnSpPr>
        <p:spPr>
          <a:xfrm flipH="1">
            <a:off x="3831548" y="4786725"/>
            <a:ext cx="444244" cy="4335"/>
          </a:xfrm>
          <a:prstGeom prst="line">
            <a:avLst/>
          </a:prstGeom>
        </p:spPr>
        <p:style>
          <a:lnRef idx="1">
            <a:schemeClr val="accent3"/>
          </a:lnRef>
          <a:fillRef idx="0">
            <a:schemeClr val="accent3"/>
          </a:fillRef>
          <a:effectRef idx="0">
            <a:schemeClr val="accent3"/>
          </a:effectRef>
          <a:fontRef idx="minor">
            <a:schemeClr val="tx1"/>
          </a:fontRef>
        </p:style>
      </p:cxnSp>
      <p:cxnSp>
        <p:nvCxnSpPr>
          <p:cNvPr id="42" name="Gerader Verbinder 41"/>
          <p:cNvCxnSpPr/>
          <p:nvPr/>
        </p:nvCxnSpPr>
        <p:spPr>
          <a:xfrm flipH="1" flipV="1">
            <a:off x="4274096" y="3489160"/>
            <a:ext cx="1696" cy="469096"/>
          </a:xfrm>
          <a:prstGeom prst="line">
            <a:avLst/>
          </a:prstGeom>
        </p:spPr>
        <p:style>
          <a:lnRef idx="1">
            <a:schemeClr val="accent3"/>
          </a:lnRef>
          <a:fillRef idx="0">
            <a:schemeClr val="accent3"/>
          </a:fillRef>
          <a:effectRef idx="0">
            <a:schemeClr val="accent3"/>
          </a:effectRef>
          <a:fontRef idx="minor">
            <a:schemeClr val="tx1"/>
          </a:fontRef>
        </p:style>
      </p:cxnSp>
      <p:cxnSp>
        <p:nvCxnSpPr>
          <p:cNvPr id="44" name="Gerader Verbinder 43"/>
          <p:cNvCxnSpPr/>
          <p:nvPr/>
        </p:nvCxnSpPr>
        <p:spPr>
          <a:xfrm flipH="1" flipV="1">
            <a:off x="4274096" y="4302978"/>
            <a:ext cx="1696" cy="469096"/>
          </a:xfrm>
          <a:prstGeom prst="line">
            <a:avLst/>
          </a:prstGeom>
        </p:spPr>
        <p:style>
          <a:lnRef idx="1">
            <a:schemeClr val="accent3"/>
          </a:lnRef>
          <a:fillRef idx="0">
            <a:schemeClr val="accent3"/>
          </a:fillRef>
          <a:effectRef idx="0">
            <a:schemeClr val="accent3"/>
          </a:effectRef>
          <a:fontRef idx="minor">
            <a:schemeClr val="tx1"/>
          </a:fontRef>
        </p:style>
      </p:cxnSp>
      <p:cxnSp>
        <p:nvCxnSpPr>
          <p:cNvPr id="45" name="Gerader Verbinder 44"/>
          <p:cNvCxnSpPr/>
          <p:nvPr/>
        </p:nvCxnSpPr>
        <p:spPr>
          <a:xfrm flipH="1">
            <a:off x="2471780" y="3747543"/>
            <a:ext cx="444244" cy="4335"/>
          </a:xfrm>
          <a:prstGeom prst="line">
            <a:avLst/>
          </a:prstGeom>
        </p:spPr>
        <p:style>
          <a:lnRef idx="1">
            <a:schemeClr val="accent3"/>
          </a:lnRef>
          <a:fillRef idx="0">
            <a:schemeClr val="accent3"/>
          </a:fillRef>
          <a:effectRef idx="0">
            <a:schemeClr val="accent3"/>
          </a:effectRef>
          <a:fontRef idx="minor">
            <a:schemeClr val="tx1"/>
          </a:fontRef>
        </p:style>
      </p:cxnSp>
      <p:cxnSp>
        <p:nvCxnSpPr>
          <p:cNvPr id="46" name="Gerader Verbinder 45"/>
          <p:cNvCxnSpPr/>
          <p:nvPr/>
        </p:nvCxnSpPr>
        <p:spPr>
          <a:xfrm flipH="1">
            <a:off x="2441880" y="4641743"/>
            <a:ext cx="444244" cy="4335"/>
          </a:xfrm>
          <a:prstGeom prst="line">
            <a:avLst/>
          </a:prstGeom>
        </p:spPr>
        <p:style>
          <a:lnRef idx="1">
            <a:schemeClr val="accent3"/>
          </a:lnRef>
          <a:fillRef idx="0">
            <a:schemeClr val="accent3"/>
          </a:fillRef>
          <a:effectRef idx="0">
            <a:schemeClr val="accent3"/>
          </a:effectRef>
          <a:fontRef idx="minor">
            <a:schemeClr val="tx1"/>
          </a:fontRef>
        </p:style>
      </p:cxnSp>
      <p:cxnSp>
        <p:nvCxnSpPr>
          <p:cNvPr id="47" name="Gerader Verbinder 46"/>
          <p:cNvCxnSpPr>
            <a:stCxn id="11" idx="1"/>
          </p:cNvCxnSpPr>
          <p:nvPr/>
        </p:nvCxnSpPr>
        <p:spPr>
          <a:xfrm flipH="1" flipV="1">
            <a:off x="2892742" y="3752242"/>
            <a:ext cx="448127" cy="1034483"/>
          </a:xfrm>
          <a:prstGeom prst="line">
            <a:avLst/>
          </a:prstGeom>
        </p:spPr>
        <p:style>
          <a:lnRef idx="1">
            <a:schemeClr val="accent3"/>
          </a:lnRef>
          <a:fillRef idx="0">
            <a:schemeClr val="accent3"/>
          </a:fillRef>
          <a:effectRef idx="0">
            <a:schemeClr val="accent3"/>
          </a:effectRef>
          <a:fontRef idx="minor">
            <a:schemeClr val="tx1"/>
          </a:fontRef>
        </p:style>
      </p:cxnSp>
      <p:cxnSp>
        <p:nvCxnSpPr>
          <p:cNvPr id="49" name="Gerader Verbinder 48"/>
          <p:cNvCxnSpPr/>
          <p:nvPr/>
        </p:nvCxnSpPr>
        <p:spPr>
          <a:xfrm flipV="1">
            <a:off x="2876346" y="3479189"/>
            <a:ext cx="451392" cy="1159988"/>
          </a:xfrm>
          <a:prstGeom prst="line">
            <a:avLst/>
          </a:prstGeom>
        </p:spPr>
        <p:style>
          <a:lnRef idx="1">
            <a:schemeClr val="accent3"/>
          </a:lnRef>
          <a:fillRef idx="0">
            <a:schemeClr val="accent3"/>
          </a:fillRef>
          <a:effectRef idx="0">
            <a:schemeClr val="accent3"/>
          </a:effectRef>
          <a:fontRef idx="minor">
            <a:schemeClr val="tx1"/>
          </a:fontRef>
        </p:style>
      </p:cxnSp>
      <p:cxnSp>
        <p:nvCxnSpPr>
          <p:cNvPr id="53" name="Gerader Verbinder 52"/>
          <p:cNvCxnSpPr/>
          <p:nvPr/>
        </p:nvCxnSpPr>
        <p:spPr>
          <a:xfrm flipH="1" flipV="1">
            <a:off x="4274096" y="4295893"/>
            <a:ext cx="166108" cy="4350"/>
          </a:xfrm>
          <a:prstGeom prst="line">
            <a:avLst/>
          </a:prstGeom>
        </p:spPr>
        <p:style>
          <a:lnRef idx="1">
            <a:schemeClr val="accent3"/>
          </a:lnRef>
          <a:fillRef idx="0">
            <a:schemeClr val="accent3"/>
          </a:fillRef>
          <a:effectRef idx="0">
            <a:schemeClr val="accent3"/>
          </a:effectRef>
          <a:fontRef idx="minor">
            <a:schemeClr val="tx1"/>
          </a:fontRef>
        </p:style>
      </p:cxnSp>
      <p:cxnSp>
        <p:nvCxnSpPr>
          <p:cNvPr id="55" name="Gerader Verbinder 54"/>
          <p:cNvCxnSpPr/>
          <p:nvPr/>
        </p:nvCxnSpPr>
        <p:spPr>
          <a:xfrm flipH="1">
            <a:off x="4286879" y="3958256"/>
            <a:ext cx="15502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8" name="Gerader Verbinder 57"/>
          <p:cNvCxnSpPr/>
          <p:nvPr/>
        </p:nvCxnSpPr>
        <p:spPr>
          <a:xfrm flipH="1">
            <a:off x="4951260" y="4071191"/>
            <a:ext cx="565487" cy="0"/>
          </a:xfrm>
          <a:prstGeom prst="line">
            <a:avLst/>
          </a:prstGeom>
        </p:spPr>
        <p:style>
          <a:lnRef idx="1">
            <a:schemeClr val="accent3"/>
          </a:lnRef>
          <a:fillRef idx="0">
            <a:schemeClr val="accent3"/>
          </a:fillRef>
          <a:effectRef idx="0">
            <a:schemeClr val="accent3"/>
          </a:effectRef>
          <a:fontRef idx="minor">
            <a:schemeClr val="tx1"/>
          </a:fontRef>
        </p:style>
      </p:cxnSp>
      <p:sp>
        <p:nvSpPr>
          <p:cNvPr id="59" name="Ellipse 58"/>
          <p:cNvSpPr/>
          <p:nvPr/>
        </p:nvSpPr>
        <p:spPr>
          <a:xfrm>
            <a:off x="1713705" y="5020998"/>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60" name="Ellipse 59"/>
          <p:cNvSpPr/>
          <p:nvPr/>
        </p:nvSpPr>
        <p:spPr>
          <a:xfrm>
            <a:off x="1724762" y="4767675"/>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61" name="Ellipse 60"/>
          <p:cNvSpPr/>
          <p:nvPr/>
        </p:nvSpPr>
        <p:spPr>
          <a:xfrm>
            <a:off x="1322205" y="3170402"/>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62" name="Ellipse 61"/>
          <p:cNvSpPr/>
          <p:nvPr/>
        </p:nvSpPr>
        <p:spPr>
          <a:xfrm>
            <a:off x="1712814" y="3170402"/>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63" name="Ellipse 62"/>
          <p:cNvSpPr/>
          <p:nvPr/>
        </p:nvSpPr>
        <p:spPr>
          <a:xfrm>
            <a:off x="1724761" y="3529900"/>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64" name="Ellipse 63"/>
          <p:cNvSpPr/>
          <p:nvPr/>
        </p:nvSpPr>
        <p:spPr>
          <a:xfrm>
            <a:off x="3077705" y="5787625"/>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65" name="Ellipse 64"/>
          <p:cNvSpPr/>
          <p:nvPr/>
        </p:nvSpPr>
        <p:spPr>
          <a:xfrm>
            <a:off x="2458618" y="3700371"/>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66" name="Ellipse 65"/>
          <p:cNvSpPr/>
          <p:nvPr/>
        </p:nvSpPr>
        <p:spPr>
          <a:xfrm>
            <a:off x="2458618" y="4623391"/>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67" name="Ellipse 66"/>
          <p:cNvSpPr/>
          <p:nvPr/>
        </p:nvSpPr>
        <p:spPr>
          <a:xfrm>
            <a:off x="2468040" y="5775847"/>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68" name="Ellipse 67"/>
          <p:cNvSpPr/>
          <p:nvPr/>
        </p:nvSpPr>
        <p:spPr>
          <a:xfrm>
            <a:off x="3814060" y="3417805"/>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69" name="Ellipse 68"/>
          <p:cNvSpPr/>
          <p:nvPr/>
        </p:nvSpPr>
        <p:spPr>
          <a:xfrm>
            <a:off x="3814060" y="4741520"/>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70" name="Ellipse 69"/>
          <p:cNvSpPr/>
          <p:nvPr/>
        </p:nvSpPr>
        <p:spPr>
          <a:xfrm>
            <a:off x="3814060" y="5777121"/>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71" name="Ellipse 70"/>
          <p:cNvSpPr/>
          <p:nvPr/>
        </p:nvSpPr>
        <p:spPr>
          <a:xfrm>
            <a:off x="4950279" y="4016463"/>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72" name="Textfeld 71"/>
          <p:cNvSpPr txBox="1"/>
          <p:nvPr/>
        </p:nvSpPr>
        <p:spPr>
          <a:xfrm>
            <a:off x="5560679" y="3874517"/>
            <a:ext cx="274434" cy="369332"/>
          </a:xfrm>
          <a:prstGeom prst="rect">
            <a:avLst/>
          </a:prstGeom>
          <a:noFill/>
        </p:spPr>
        <p:txBody>
          <a:bodyPr wrap="none" rtlCol="0">
            <a:spAutoFit/>
          </a:bodyPr>
          <a:lstStyle/>
          <a:p>
            <a:r>
              <a:rPr lang="de-DE" dirty="0"/>
              <a:t>s</a:t>
            </a:r>
          </a:p>
        </p:txBody>
      </p:sp>
      <p:sp>
        <p:nvSpPr>
          <p:cNvPr id="73" name="Textfeld 72"/>
          <p:cNvSpPr txBox="1"/>
          <p:nvPr/>
        </p:nvSpPr>
        <p:spPr>
          <a:xfrm>
            <a:off x="4416389" y="5639444"/>
            <a:ext cx="333746" cy="369332"/>
          </a:xfrm>
          <a:prstGeom prst="rect">
            <a:avLst/>
          </a:prstGeom>
          <a:noFill/>
        </p:spPr>
        <p:txBody>
          <a:bodyPr wrap="none" rtlCol="0">
            <a:spAutoFit/>
          </a:bodyPr>
          <a:lstStyle/>
          <a:p>
            <a:r>
              <a:rPr lang="de-DE" dirty="0"/>
              <a:t>c</a:t>
            </a:r>
          </a:p>
        </p:txBody>
      </p:sp>
      <p:sp>
        <p:nvSpPr>
          <p:cNvPr id="57" name="Flussdiagramm: Verzögerung 56"/>
          <p:cNvSpPr/>
          <p:nvPr/>
        </p:nvSpPr>
        <p:spPr>
          <a:xfrm>
            <a:off x="6529114" y="3773927"/>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1</a:t>
            </a:r>
          </a:p>
        </p:txBody>
      </p:sp>
      <p:sp>
        <p:nvSpPr>
          <p:cNvPr id="76" name="Flussdiagramm: Verzögerung 75"/>
          <p:cNvSpPr/>
          <p:nvPr/>
        </p:nvSpPr>
        <p:spPr>
          <a:xfrm>
            <a:off x="7903493" y="3075023"/>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2</a:t>
            </a:r>
          </a:p>
        </p:txBody>
      </p:sp>
      <p:sp>
        <p:nvSpPr>
          <p:cNvPr id="77" name="Flussdiagramm: Verzögerung 76"/>
          <p:cNvSpPr/>
          <p:nvPr/>
        </p:nvSpPr>
        <p:spPr>
          <a:xfrm>
            <a:off x="7903493" y="4390325"/>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2</a:t>
            </a:r>
          </a:p>
        </p:txBody>
      </p:sp>
      <p:sp>
        <p:nvSpPr>
          <p:cNvPr id="78" name="Flussdiagramm: Verzögerung 77"/>
          <p:cNvSpPr/>
          <p:nvPr/>
        </p:nvSpPr>
        <p:spPr>
          <a:xfrm>
            <a:off x="7903492" y="5427710"/>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2</a:t>
            </a:r>
          </a:p>
        </p:txBody>
      </p:sp>
      <p:sp>
        <p:nvSpPr>
          <p:cNvPr id="79" name="Flussdiagramm: Verzögerung 78"/>
          <p:cNvSpPr/>
          <p:nvPr/>
        </p:nvSpPr>
        <p:spPr>
          <a:xfrm>
            <a:off x="9022271" y="3674791"/>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3</a:t>
            </a:r>
          </a:p>
        </p:txBody>
      </p:sp>
      <p:sp>
        <p:nvSpPr>
          <p:cNvPr id="80" name="Textfeld 79"/>
          <p:cNvSpPr txBox="1"/>
          <p:nvPr/>
        </p:nvSpPr>
        <p:spPr>
          <a:xfrm>
            <a:off x="5343978" y="2911849"/>
            <a:ext cx="341760" cy="369332"/>
          </a:xfrm>
          <a:prstGeom prst="rect">
            <a:avLst/>
          </a:prstGeom>
          <a:noFill/>
        </p:spPr>
        <p:txBody>
          <a:bodyPr wrap="none" rtlCol="0">
            <a:spAutoFit/>
          </a:bodyPr>
          <a:lstStyle/>
          <a:p>
            <a:r>
              <a:rPr lang="de-DE" dirty="0"/>
              <a:t>a</a:t>
            </a:r>
          </a:p>
        </p:txBody>
      </p:sp>
      <p:sp>
        <p:nvSpPr>
          <p:cNvPr id="81" name="Textfeld 80"/>
          <p:cNvSpPr txBox="1"/>
          <p:nvPr/>
        </p:nvSpPr>
        <p:spPr>
          <a:xfrm>
            <a:off x="5343978" y="4841747"/>
            <a:ext cx="341760" cy="369332"/>
          </a:xfrm>
          <a:prstGeom prst="rect">
            <a:avLst/>
          </a:prstGeom>
          <a:noFill/>
        </p:spPr>
        <p:txBody>
          <a:bodyPr wrap="none" rtlCol="0">
            <a:spAutoFit/>
          </a:bodyPr>
          <a:lstStyle/>
          <a:p>
            <a:r>
              <a:rPr lang="de-DE" dirty="0"/>
              <a:t>b</a:t>
            </a:r>
          </a:p>
        </p:txBody>
      </p:sp>
      <p:cxnSp>
        <p:nvCxnSpPr>
          <p:cNvPr id="82" name="Gerader Verbinder 81"/>
          <p:cNvCxnSpPr/>
          <p:nvPr/>
        </p:nvCxnSpPr>
        <p:spPr>
          <a:xfrm flipH="1">
            <a:off x="5685738" y="3096515"/>
            <a:ext cx="221775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3" name="Gerader Verbinder 82"/>
          <p:cNvCxnSpPr/>
          <p:nvPr/>
        </p:nvCxnSpPr>
        <p:spPr>
          <a:xfrm flipH="1">
            <a:off x="5685738" y="4960967"/>
            <a:ext cx="221775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5" name="Gerader Verbinder 84"/>
          <p:cNvCxnSpPr/>
          <p:nvPr/>
        </p:nvCxnSpPr>
        <p:spPr>
          <a:xfrm flipH="1" flipV="1">
            <a:off x="6311206" y="3096658"/>
            <a:ext cx="1697" cy="765082"/>
          </a:xfrm>
          <a:prstGeom prst="line">
            <a:avLst/>
          </a:prstGeom>
        </p:spPr>
        <p:style>
          <a:lnRef idx="1">
            <a:schemeClr val="accent3"/>
          </a:lnRef>
          <a:fillRef idx="0">
            <a:schemeClr val="accent3"/>
          </a:fillRef>
          <a:effectRef idx="0">
            <a:schemeClr val="accent3"/>
          </a:effectRef>
          <a:fontRef idx="minor">
            <a:schemeClr val="tx1"/>
          </a:fontRef>
        </p:style>
      </p:cxnSp>
      <p:cxnSp>
        <p:nvCxnSpPr>
          <p:cNvPr id="87" name="Gerader Verbinder 86"/>
          <p:cNvCxnSpPr/>
          <p:nvPr/>
        </p:nvCxnSpPr>
        <p:spPr>
          <a:xfrm flipH="1">
            <a:off x="6311206" y="3861740"/>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9" name="Gerader Verbinder 88"/>
          <p:cNvCxnSpPr>
            <a:stCxn id="109" idx="4"/>
          </p:cNvCxnSpPr>
          <p:nvPr/>
        </p:nvCxnSpPr>
        <p:spPr>
          <a:xfrm flipH="1" flipV="1">
            <a:off x="6296622" y="4257680"/>
            <a:ext cx="18807" cy="739772"/>
          </a:xfrm>
          <a:prstGeom prst="line">
            <a:avLst/>
          </a:prstGeom>
        </p:spPr>
        <p:style>
          <a:lnRef idx="1">
            <a:schemeClr val="accent3"/>
          </a:lnRef>
          <a:fillRef idx="0">
            <a:schemeClr val="accent3"/>
          </a:fillRef>
          <a:effectRef idx="0">
            <a:schemeClr val="accent3"/>
          </a:effectRef>
          <a:fontRef idx="minor">
            <a:schemeClr val="tx1"/>
          </a:fontRef>
        </p:style>
      </p:cxnSp>
      <p:cxnSp>
        <p:nvCxnSpPr>
          <p:cNvPr id="94" name="Gerader Verbinder 93"/>
          <p:cNvCxnSpPr/>
          <p:nvPr/>
        </p:nvCxnSpPr>
        <p:spPr>
          <a:xfrm flipV="1">
            <a:off x="7691075" y="5427710"/>
            <a:ext cx="1" cy="519550"/>
          </a:xfrm>
          <a:prstGeom prst="line">
            <a:avLst/>
          </a:prstGeom>
        </p:spPr>
        <p:style>
          <a:lnRef idx="1">
            <a:schemeClr val="accent3"/>
          </a:lnRef>
          <a:fillRef idx="0">
            <a:schemeClr val="accent3"/>
          </a:fillRef>
          <a:effectRef idx="0">
            <a:schemeClr val="accent3"/>
          </a:effectRef>
          <a:fontRef idx="minor">
            <a:schemeClr val="tx1"/>
          </a:fontRef>
        </p:style>
      </p:cxnSp>
      <p:cxnSp>
        <p:nvCxnSpPr>
          <p:cNvPr id="95" name="Gerader Verbinder 94"/>
          <p:cNvCxnSpPr/>
          <p:nvPr/>
        </p:nvCxnSpPr>
        <p:spPr>
          <a:xfrm flipH="1">
            <a:off x="7691075" y="5443939"/>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6" name="Gerader Verbinder 95"/>
          <p:cNvCxnSpPr/>
          <p:nvPr/>
        </p:nvCxnSpPr>
        <p:spPr>
          <a:xfrm flipH="1">
            <a:off x="7691075" y="5944165"/>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7" name="Gerader Verbinder 96"/>
          <p:cNvCxnSpPr/>
          <p:nvPr/>
        </p:nvCxnSpPr>
        <p:spPr>
          <a:xfrm flipH="1">
            <a:off x="8395105" y="5727594"/>
            <a:ext cx="56548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8" name="Gerader Verbinder 97"/>
          <p:cNvCxnSpPr/>
          <p:nvPr/>
        </p:nvCxnSpPr>
        <p:spPr>
          <a:xfrm flipH="1">
            <a:off x="8395105" y="3374907"/>
            <a:ext cx="444244" cy="4335"/>
          </a:xfrm>
          <a:prstGeom prst="line">
            <a:avLst/>
          </a:prstGeom>
        </p:spPr>
        <p:style>
          <a:lnRef idx="1">
            <a:schemeClr val="accent3"/>
          </a:lnRef>
          <a:fillRef idx="0">
            <a:schemeClr val="accent3"/>
          </a:fillRef>
          <a:effectRef idx="0">
            <a:schemeClr val="accent3"/>
          </a:effectRef>
          <a:fontRef idx="minor">
            <a:schemeClr val="tx1"/>
          </a:fontRef>
        </p:style>
      </p:cxnSp>
      <p:cxnSp>
        <p:nvCxnSpPr>
          <p:cNvPr id="99" name="Gerader Verbinder 98"/>
          <p:cNvCxnSpPr/>
          <p:nvPr/>
        </p:nvCxnSpPr>
        <p:spPr>
          <a:xfrm flipH="1">
            <a:off x="8394172" y="4690209"/>
            <a:ext cx="444244" cy="4335"/>
          </a:xfrm>
          <a:prstGeom prst="line">
            <a:avLst/>
          </a:prstGeom>
        </p:spPr>
        <p:style>
          <a:lnRef idx="1">
            <a:schemeClr val="accent3"/>
          </a:lnRef>
          <a:fillRef idx="0">
            <a:schemeClr val="accent3"/>
          </a:fillRef>
          <a:effectRef idx="0">
            <a:schemeClr val="accent3"/>
          </a:effectRef>
          <a:fontRef idx="minor">
            <a:schemeClr val="tx1"/>
          </a:fontRef>
        </p:style>
      </p:cxnSp>
      <p:cxnSp>
        <p:nvCxnSpPr>
          <p:cNvPr id="100" name="Gerader Verbinder 99"/>
          <p:cNvCxnSpPr/>
          <p:nvPr/>
        </p:nvCxnSpPr>
        <p:spPr>
          <a:xfrm flipH="1" flipV="1">
            <a:off x="8836720" y="3392644"/>
            <a:ext cx="1696" cy="469096"/>
          </a:xfrm>
          <a:prstGeom prst="line">
            <a:avLst/>
          </a:prstGeom>
        </p:spPr>
        <p:style>
          <a:lnRef idx="1">
            <a:schemeClr val="accent3"/>
          </a:lnRef>
          <a:fillRef idx="0">
            <a:schemeClr val="accent3"/>
          </a:fillRef>
          <a:effectRef idx="0">
            <a:schemeClr val="accent3"/>
          </a:effectRef>
          <a:fontRef idx="minor">
            <a:schemeClr val="tx1"/>
          </a:fontRef>
        </p:style>
      </p:cxnSp>
      <p:cxnSp>
        <p:nvCxnSpPr>
          <p:cNvPr id="101" name="Gerader Verbinder 100"/>
          <p:cNvCxnSpPr/>
          <p:nvPr/>
        </p:nvCxnSpPr>
        <p:spPr>
          <a:xfrm flipH="1" flipV="1">
            <a:off x="8836720" y="4206462"/>
            <a:ext cx="1696" cy="469096"/>
          </a:xfrm>
          <a:prstGeom prst="line">
            <a:avLst/>
          </a:prstGeom>
        </p:spPr>
        <p:style>
          <a:lnRef idx="1">
            <a:schemeClr val="accent3"/>
          </a:lnRef>
          <a:fillRef idx="0">
            <a:schemeClr val="accent3"/>
          </a:fillRef>
          <a:effectRef idx="0">
            <a:schemeClr val="accent3"/>
          </a:effectRef>
          <a:fontRef idx="minor">
            <a:schemeClr val="tx1"/>
          </a:fontRef>
        </p:style>
      </p:cxnSp>
      <p:cxnSp>
        <p:nvCxnSpPr>
          <p:cNvPr id="102" name="Gerader Verbinder 101"/>
          <p:cNvCxnSpPr/>
          <p:nvPr/>
        </p:nvCxnSpPr>
        <p:spPr>
          <a:xfrm flipH="1" flipV="1">
            <a:off x="7063259" y="4047118"/>
            <a:ext cx="610838" cy="2387"/>
          </a:xfrm>
          <a:prstGeom prst="line">
            <a:avLst/>
          </a:prstGeom>
        </p:spPr>
        <p:style>
          <a:lnRef idx="1">
            <a:schemeClr val="accent3"/>
          </a:lnRef>
          <a:fillRef idx="0">
            <a:schemeClr val="accent3"/>
          </a:fillRef>
          <a:effectRef idx="0">
            <a:schemeClr val="accent3"/>
          </a:effectRef>
          <a:fontRef idx="minor">
            <a:schemeClr val="tx1"/>
          </a:fontRef>
        </p:style>
      </p:cxnSp>
      <p:cxnSp>
        <p:nvCxnSpPr>
          <p:cNvPr id="106" name="Gerader Verbinder 105"/>
          <p:cNvCxnSpPr/>
          <p:nvPr/>
        </p:nvCxnSpPr>
        <p:spPr>
          <a:xfrm flipH="1" flipV="1">
            <a:off x="8836720" y="4199377"/>
            <a:ext cx="166108" cy="4350"/>
          </a:xfrm>
          <a:prstGeom prst="line">
            <a:avLst/>
          </a:prstGeom>
        </p:spPr>
        <p:style>
          <a:lnRef idx="1">
            <a:schemeClr val="accent3"/>
          </a:lnRef>
          <a:fillRef idx="0">
            <a:schemeClr val="accent3"/>
          </a:fillRef>
          <a:effectRef idx="0">
            <a:schemeClr val="accent3"/>
          </a:effectRef>
          <a:fontRef idx="minor">
            <a:schemeClr val="tx1"/>
          </a:fontRef>
        </p:style>
      </p:cxnSp>
      <p:cxnSp>
        <p:nvCxnSpPr>
          <p:cNvPr id="107" name="Gerader Verbinder 106"/>
          <p:cNvCxnSpPr/>
          <p:nvPr/>
        </p:nvCxnSpPr>
        <p:spPr>
          <a:xfrm flipH="1">
            <a:off x="8849503" y="3861740"/>
            <a:ext cx="15502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08" name="Gerader Verbinder 107"/>
          <p:cNvCxnSpPr/>
          <p:nvPr/>
        </p:nvCxnSpPr>
        <p:spPr>
          <a:xfrm flipH="1">
            <a:off x="9513884" y="3974675"/>
            <a:ext cx="565487" cy="0"/>
          </a:xfrm>
          <a:prstGeom prst="line">
            <a:avLst/>
          </a:prstGeom>
        </p:spPr>
        <p:style>
          <a:lnRef idx="1">
            <a:schemeClr val="accent3"/>
          </a:lnRef>
          <a:fillRef idx="0">
            <a:schemeClr val="accent3"/>
          </a:fillRef>
          <a:effectRef idx="0">
            <a:schemeClr val="accent3"/>
          </a:effectRef>
          <a:fontRef idx="minor">
            <a:schemeClr val="tx1"/>
          </a:fontRef>
        </p:style>
      </p:cxnSp>
      <p:sp>
        <p:nvSpPr>
          <p:cNvPr id="109" name="Ellipse 108"/>
          <p:cNvSpPr/>
          <p:nvPr/>
        </p:nvSpPr>
        <p:spPr>
          <a:xfrm>
            <a:off x="6276329" y="4924482"/>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12" name="Ellipse 111"/>
          <p:cNvSpPr/>
          <p:nvPr/>
        </p:nvSpPr>
        <p:spPr>
          <a:xfrm>
            <a:off x="6275438" y="3073886"/>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14" name="Ellipse 113"/>
          <p:cNvSpPr/>
          <p:nvPr/>
        </p:nvSpPr>
        <p:spPr>
          <a:xfrm>
            <a:off x="7650994" y="5424616"/>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15" name="Ellipse 114"/>
          <p:cNvSpPr/>
          <p:nvPr/>
        </p:nvSpPr>
        <p:spPr>
          <a:xfrm>
            <a:off x="7011378" y="3994778"/>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18" name="Ellipse 117"/>
          <p:cNvSpPr/>
          <p:nvPr/>
        </p:nvSpPr>
        <p:spPr>
          <a:xfrm>
            <a:off x="8376684" y="3321289"/>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19" name="Ellipse 118"/>
          <p:cNvSpPr/>
          <p:nvPr/>
        </p:nvSpPr>
        <p:spPr>
          <a:xfrm>
            <a:off x="8376684" y="4645004"/>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20" name="Ellipse 119"/>
          <p:cNvSpPr/>
          <p:nvPr/>
        </p:nvSpPr>
        <p:spPr>
          <a:xfrm>
            <a:off x="8376684" y="5680605"/>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21" name="Ellipse 120"/>
          <p:cNvSpPr/>
          <p:nvPr/>
        </p:nvSpPr>
        <p:spPr>
          <a:xfrm>
            <a:off x="9512903" y="3919947"/>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22" name="Textfeld 121"/>
          <p:cNvSpPr txBox="1"/>
          <p:nvPr/>
        </p:nvSpPr>
        <p:spPr>
          <a:xfrm>
            <a:off x="10123303" y="3778001"/>
            <a:ext cx="274434" cy="369332"/>
          </a:xfrm>
          <a:prstGeom prst="rect">
            <a:avLst/>
          </a:prstGeom>
          <a:noFill/>
        </p:spPr>
        <p:txBody>
          <a:bodyPr wrap="none" rtlCol="0">
            <a:spAutoFit/>
          </a:bodyPr>
          <a:lstStyle/>
          <a:p>
            <a:r>
              <a:rPr lang="de-DE" dirty="0"/>
              <a:t>s</a:t>
            </a:r>
          </a:p>
        </p:txBody>
      </p:sp>
      <p:sp>
        <p:nvSpPr>
          <p:cNvPr id="123" name="Textfeld 122"/>
          <p:cNvSpPr txBox="1"/>
          <p:nvPr/>
        </p:nvSpPr>
        <p:spPr>
          <a:xfrm>
            <a:off x="8979013" y="5542928"/>
            <a:ext cx="333746" cy="369332"/>
          </a:xfrm>
          <a:prstGeom prst="rect">
            <a:avLst/>
          </a:prstGeom>
          <a:noFill/>
        </p:spPr>
        <p:txBody>
          <a:bodyPr wrap="none" rtlCol="0">
            <a:spAutoFit/>
          </a:bodyPr>
          <a:lstStyle/>
          <a:p>
            <a:r>
              <a:rPr lang="de-DE" dirty="0"/>
              <a:t>c</a:t>
            </a:r>
          </a:p>
        </p:txBody>
      </p:sp>
      <p:cxnSp>
        <p:nvCxnSpPr>
          <p:cNvPr id="124" name="Gerader Verbinder 123"/>
          <p:cNvCxnSpPr/>
          <p:nvPr/>
        </p:nvCxnSpPr>
        <p:spPr>
          <a:xfrm flipH="1" flipV="1">
            <a:off x="6287234" y="4257681"/>
            <a:ext cx="234905" cy="174"/>
          </a:xfrm>
          <a:prstGeom prst="line">
            <a:avLst/>
          </a:prstGeom>
        </p:spPr>
        <p:style>
          <a:lnRef idx="1">
            <a:schemeClr val="accent3"/>
          </a:lnRef>
          <a:fillRef idx="0">
            <a:schemeClr val="accent3"/>
          </a:fillRef>
          <a:effectRef idx="0">
            <a:schemeClr val="accent3"/>
          </a:effectRef>
          <a:fontRef idx="minor">
            <a:schemeClr val="tx1"/>
          </a:fontRef>
        </p:style>
      </p:cxnSp>
      <p:cxnSp>
        <p:nvCxnSpPr>
          <p:cNvPr id="125" name="Gerader Verbinder 124"/>
          <p:cNvCxnSpPr>
            <a:stCxn id="114" idx="0"/>
          </p:cNvCxnSpPr>
          <p:nvPr/>
        </p:nvCxnSpPr>
        <p:spPr>
          <a:xfrm flipH="1" flipV="1">
            <a:off x="7658100" y="3476625"/>
            <a:ext cx="31994" cy="1947991"/>
          </a:xfrm>
          <a:prstGeom prst="line">
            <a:avLst/>
          </a:prstGeom>
        </p:spPr>
        <p:style>
          <a:lnRef idx="1">
            <a:schemeClr val="accent3"/>
          </a:lnRef>
          <a:fillRef idx="0">
            <a:schemeClr val="accent3"/>
          </a:fillRef>
          <a:effectRef idx="0">
            <a:schemeClr val="accent3"/>
          </a:effectRef>
          <a:fontRef idx="minor">
            <a:schemeClr val="tx1"/>
          </a:fontRef>
        </p:style>
      </p:cxnSp>
      <p:cxnSp>
        <p:nvCxnSpPr>
          <p:cNvPr id="126" name="Gerader Verbinder 125"/>
          <p:cNvCxnSpPr/>
          <p:nvPr/>
        </p:nvCxnSpPr>
        <p:spPr>
          <a:xfrm flipH="1">
            <a:off x="7675976" y="4514115"/>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27" name="Gerader Verbinder 126"/>
          <p:cNvCxnSpPr/>
          <p:nvPr/>
        </p:nvCxnSpPr>
        <p:spPr>
          <a:xfrm flipH="1">
            <a:off x="7658100" y="3489160"/>
            <a:ext cx="227702" cy="0"/>
          </a:xfrm>
          <a:prstGeom prst="line">
            <a:avLst/>
          </a:prstGeom>
        </p:spPr>
        <p:style>
          <a:lnRef idx="1">
            <a:schemeClr val="accent3"/>
          </a:lnRef>
          <a:fillRef idx="0">
            <a:schemeClr val="accent3"/>
          </a:fillRef>
          <a:effectRef idx="0">
            <a:schemeClr val="accent3"/>
          </a:effectRef>
          <a:fontRef idx="minor">
            <a:schemeClr val="tx1"/>
          </a:fontRef>
        </p:style>
      </p:cxnSp>
      <p:sp>
        <p:nvSpPr>
          <p:cNvPr id="128" name="Ellipse 127"/>
          <p:cNvSpPr/>
          <p:nvPr/>
        </p:nvSpPr>
        <p:spPr>
          <a:xfrm>
            <a:off x="7641439" y="4481113"/>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29" name="Ellipse 128"/>
          <p:cNvSpPr/>
          <p:nvPr/>
        </p:nvSpPr>
        <p:spPr>
          <a:xfrm>
            <a:off x="7632231" y="4025417"/>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cxnSp>
        <p:nvCxnSpPr>
          <p:cNvPr id="40" name="Gerade Verbindung mit Pfeil 39"/>
          <p:cNvCxnSpPr/>
          <p:nvPr/>
        </p:nvCxnSpPr>
        <p:spPr>
          <a:xfrm flipV="1">
            <a:off x="4841047" y="4546468"/>
            <a:ext cx="783628" cy="9961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09300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Addierer/</a:t>
            </a:r>
            <a:r>
              <a:rPr lang="de-DE" dirty="0" err="1"/>
              <a:t>Subtrahierer</a:t>
            </a:r>
            <a:endParaRPr lang="de-DE" dirty="0"/>
          </a:p>
        </p:txBody>
      </p:sp>
      <p:sp>
        <p:nvSpPr>
          <p:cNvPr id="3" name="Inhaltsplatzhalter 2"/>
          <p:cNvSpPr>
            <a:spLocks noGrp="1"/>
          </p:cNvSpPr>
          <p:nvPr>
            <p:ph idx="1"/>
          </p:nvPr>
        </p:nvSpPr>
        <p:spPr>
          <a:xfrm>
            <a:off x="1103312" y="1387894"/>
            <a:ext cx="8946541" cy="5140725"/>
          </a:xfrm>
        </p:spPr>
        <p:txBody>
          <a:bodyPr/>
          <a:lstStyle/>
          <a:p>
            <a:r>
              <a:rPr lang="de-DE" dirty="0">
                <a:solidFill>
                  <a:schemeClr val="accent2">
                    <a:lumMod val="40000"/>
                    <a:lumOff val="60000"/>
                  </a:schemeClr>
                </a:solidFill>
                <a:latin typeface="Calibri" panose="020F0502020204030204" pitchFamily="34" charset="0"/>
              </a:rPr>
              <a:t>Realisieren Sie einen </a:t>
            </a:r>
            <a:r>
              <a:rPr lang="de-DE" dirty="0" err="1">
                <a:solidFill>
                  <a:schemeClr val="accent2">
                    <a:lumMod val="40000"/>
                    <a:lumOff val="60000"/>
                  </a:schemeClr>
                </a:solidFill>
                <a:latin typeface="Calibri" panose="020F0502020204030204" pitchFamily="34" charset="0"/>
              </a:rPr>
              <a:t>Volladdierer</a:t>
            </a:r>
            <a:r>
              <a:rPr lang="de-DE" dirty="0">
                <a:solidFill>
                  <a:schemeClr val="accent2">
                    <a:lumMod val="40000"/>
                    <a:lumOff val="60000"/>
                  </a:schemeClr>
                </a:solidFill>
                <a:latin typeface="Calibri" panose="020F0502020204030204" pitchFamily="34" charset="0"/>
              </a:rPr>
              <a:t> ebenfalls mit Hilfe von NAND-Gattern. </a:t>
            </a: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Wir nutzen dazu die Implementierung des </a:t>
            </a:r>
            <a:r>
              <a:rPr lang="de-DE" dirty="0" err="1">
                <a:latin typeface="Calibri" panose="020F0502020204030204" pitchFamily="34" charset="0"/>
              </a:rPr>
              <a:t>Halbaddierers</a:t>
            </a:r>
            <a:r>
              <a:rPr lang="de-DE" dirty="0">
                <a:latin typeface="Calibri" panose="020F0502020204030204" pitchFamily="34" charset="0"/>
              </a:rPr>
              <a:t>.</a:t>
            </a:r>
          </a:p>
          <a:p>
            <a:pPr marL="0" indent="0">
              <a:buNone/>
            </a:pPr>
            <a:r>
              <a:rPr lang="de-DE" dirty="0">
                <a:latin typeface="Calibri" panose="020F0502020204030204" pitchFamily="34" charset="0"/>
              </a:rPr>
              <a:t>Dessen Blackbox, die wir hier leider nicht benutzen dürfen, sieht folgendermaßen aus:</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Ein </a:t>
            </a:r>
            <a:r>
              <a:rPr lang="de-DE" dirty="0" err="1">
                <a:latin typeface="Calibri" panose="020F0502020204030204" pitchFamily="34" charset="0"/>
              </a:rPr>
              <a:t>Volladdierer</a:t>
            </a:r>
            <a:r>
              <a:rPr lang="de-DE" dirty="0">
                <a:latin typeface="Calibri" panose="020F0502020204030204" pitchFamily="34" charset="0"/>
              </a:rPr>
              <a:t> berücksichtigt im Gegensatz dazu ein </a:t>
            </a:r>
            <a:r>
              <a:rPr lang="de-DE" dirty="0" err="1">
                <a:latin typeface="Calibri" panose="020F0502020204030204" pitchFamily="34" charset="0"/>
              </a:rPr>
              <a:t>Carrybit</a:t>
            </a:r>
            <a:r>
              <a:rPr lang="de-DE" dirty="0">
                <a:latin typeface="Calibri" panose="020F0502020204030204" pitchFamily="34" charset="0"/>
              </a:rPr>
              <a:t> in der Eingabe. Dessen Schaltbild sieht dann folgendermaßen aus:</a:t>
            </a: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21</a:t>
            </a:fld>
            <a:endParaRPr lang="en-US" dirty="0"/>
          </a:p>
        </p:txBody>
      </p:sp>
      <p:sp>
        <p:nvSpPr>
          <p:cNvPr id="4" name="Rechteck 3"/>
          <p:cNvSpPr/>
          <p:nvPr/>
        </p:nvSpPr>
        <p:spPr>
          <a:xfrm>
            <a:off x="2828925" y="3400425"/>
            <a:ext cx="752475" cy="65722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HA</a:t>
            </a:r>
          </a:p>
        </p:txBody>
      </p:sp>
      <p:cxnSp>
        <p:nvCxnSpPr>
          <p:cNvPr id="8" name="Gerader Verbinder 7"/>
          <p:cNvCxnSpPr/>
          <p:nvPr/>
        </p:nvCxnSpPr>
        <p:spPr>
          <a:xfrm flipH="1">
            <a:off x="2524125" y="3571875"/>
            <a:ext cx="3048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 name="Gerader Verbinder 8"/>
          <p:cNvCxnSpPr/>
          <p:nvPr/>
        </p:nvCxnSpPr>
        <p:spPr>
          <a:xfrm flipH="1">
            <a:off x="2533650" y="3948731"/>
            <a:ext cx="3048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0" name="Gerader Verbinder 9"/>
          <p:cNvCxnSpPr/>
          <p:nvPr/>
        </p:nvCxnSpPr>
        <p:spPr>
          <a:xfrm flipH="1">
            <a:off x="3571875" y="3585091"/>
            <a:ext cx="294705"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1" name="Gerader Verbinder 10"/>
          <p:cNvCxnSpPr/>
          <p:nvPr/>
        </p:nvCxnSpPr>
        <p:spPr>
          <a:xfrm flipH="1">
            <a:off x="3581400" y="3929681"/>
            <a:ext cx="304800" cy="0"/>
          </a:xfrm>
          <a:prstGeom prst="line">
            <a:avLst/>
          </a:prstGeom>
        </p:spPr>
        <p:style>
          <a:lnRef idx="1">
            <a:schemeClr val="accent3"/>
          </a:lnRef>
          <a:fillRef idx="0">
            <a:schemeClr val="accent3"/>
          </a:fillRef>
          <a:effectRef idx="0">
            <a:schemeClr val="accent3"/>
          </a:effectRef>
          <a:fontRef idx="minor">
            <a:schemeClr val="tx1"/>
          </a:fontRef>
        </p:style>
      </p:cxnSp>
      <p:sp>
        <p:nvSpPr>
          <p:cNvPr id="12" name="Textfeld 11"/>
          <p:cNvSpPr txBox="1"/>
          <p:nvPr/>
        </p:nvSpPr>
        <p:spPr>
          <a:xfrm>
            <a:off x="2258565" y="3370928"/>
            <a:ext cx="341760" cy="369332"/>
          </a:xfrm>
          <a:prstGeom prst="rect">
            <a:avLst/>
          </a:prstGeom>
          <a:noFill/>
        </p:spPr>
        <p:txBody>
          <a:bodyPr wrap="none" rtlCol="0">
            <a:spAutoFit/>
          </a:bodyPr>
          <a:lstStyle/>
          <a:p>
            <a:r>
              <a:rPr lang="de-DE" dirty="0"/>
              <a:t>a</a:t>
            </a:r>
          </a:p>
        </p:txBody>
      </p:sp>
      <p:sp>
        <p:nvSpPr>
          <p:cNvPr id="13" name="Textfeld 12"/>
          <p:cNvSpPr txBox="1"/>
          <p:nvPr/>
        </p:nvSpPr>
        <p:spPr>
          <a:xfrm>
            <a:off x="2268660" y="3764065"/>
            <a:ext cx="275085" cy="369332"/>
          </a:xfrm>
          <a:prstGeom prst="rect">
            <a:avLst/>
          </a:prstGeom>
          <a:noFill/>
        </p:spPr>
        <p:txBody>
          <a:bodyPr wrap="square" rtlCol="0">
            <a:spAutoFit/>
          </a:bodyPr>
          <a:lstStyle/>
          <a:p>
            <a:r>
              <a:rPr lang="de-DE" dirty="0"/>
              <a:t>b</a:t>
            </a:r>
          </a:p>
        </p:txBody>
      </p:sp>
      <p:sp>
        <p:nvSpPr>
          <p:cNvPr id="14" name="Textfeld 13"/>
          <p:cNvSpPr txBox="1"/>
          <p:nvPr/>
        </p:nvSpPr>
        <p:spPr>
          <a:xfrm>
            <a:off x="3864545" y="3394733"/>
            <a:ext cx="275085" cy="369332"/>
          </a:xfrm>
          <a:prstGeom prst="rect">
            <a:avLst/>
          </a:prstGeom>
          <a:noFill/>
        </p:spPr>
        <p:txBody>
          <a:bodyPr wrap="square" rtlCol="0">
            <a:spAutoFit/>
          </a:bodyPr>
          <a:lstStyle/>
          <a:p>
            <a:r>
              <a:rPr lang="de-DE" dirty="0"/>
              <a:t>s</a:t>
            </a:r>
          </a:p>
        </p:txBody>
      </p:sp>
      <p:sp>
        <p:nvSpPr>
          <p:cNvPr id="15" name="Textfeld 14"/>
          <p:cNvSpPr txBox="1"/>
          <p:nvPr/>
        </p:nvSpPr>
        <p:spPr>
          <a:xfrm>
            <a:off x="3842577" y="3764065"/>
            <a:ext cx="275085" cy="369332"/>
          </a:xfrm>
          <a:prstGeom prst="rect">
            <a:avLst/>
          </a:prstGeom>
          <a:noFill/>
        </p:spPr>
        <p:txBody>
          <a:bodyPr wrap="square" rtlCol="0">
            <a:spAutoFit/>
          </a:bodyPr>
          <a:lstStyle/>
          <a:p>
            <a:r>
              <a:rPr lang="de-DE" dirty="0"/>
              <a:t>c</a:t>
            </a:r>
          </a:p>
        </p:txBody>
      </p:sp>
      <p:sp>
        <p:nvSpPr>
          <p:cNvPr id="16" name="Rechteck 15"/>
          <p:cNvSpPr/>
          <p:nvPr/>
        </p:nvSpPr>
        <p:spPr>
          <a:xfrm>
            <a:off x="2819400" y="5139799"/>
            <a:ext cx="752475" cy="11086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VA</a:t>
            </a:r>
          </a:p>
        </p:txBody>
      </p:sp>
      <p:cxnSp>
        <p:nvCxnSpPr>
          <p:cNvPr id="17" name="Gerader Verbinder 16"/>
          <p:cNvCxnSpPr/>
          <p:nvPr/>
        </p:nvCxnSpPr>
        <p:spPr>
          <a:xfrm flipH="1">
            <a:off x="2514600" y="5311249"/>
            <a:ext cx="3048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8" name="Gerader Verbinder 17"/>
          <p:cNvCxnSpPr/>
          <p:nvPr/>
        </p:nvCxnSpPr>
        <p:spPr>
          <a:xfrm flipH="1">
            <a:off x="2524125" y="5688105"/>
            <a:ext cx="3048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9" name="Gerader Verbinder 18"/>
          <p:cNvCxnSpPr/>
          <p:nvPr/>
        </p:nvCxnSpPr>
        <p:spPr>
          <a:xfrm flipH="1">
            <a:off x="3562350" y="5320774"/>
            <a:ext cx="3048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0" name="Gerader Verbinder 19"/>
          <p:cNvCxnSpPr/>
          <p:nvPr/>
        </p:nvCxnSpPr>
        <p:spPr>
          <a:xfrm flipH="1">
            <a:off x="3571875" y="6002949"/>
            <a:ext cx="304800" cy="0"/>
          </a:xfrm>
          <a:prstGeom prst="line">
            <a:avLst/>
          </a:prstGeom>
        </p:spPr>
        <p:style>
          <a:lnRef idx="1">
            <a:schemeClr val="accent3"/>
          </a:lnRef>
          <a:fillRef idx="0">
            <a:schemeClr val="accent3"/>
          </a:fillRef>
          <a:effectRef idx="0">
            <a:schemeClr val="accent3"/>
          </a:effectRef>
          <a:fontRef idx="minor">
            <a:schemeClr val="tx1"/>
          </a:fontRef>
        </p:style>
      </p:cxnSp>
      <p:sp>
        <p:nvSpPr>
          <p:cNvPr id="21" name="Textfeld 20"/>
          <p:cNvSpPr txBox="1"/>
          <p:nvPr/>
        </p:nvSpPr>
        <p:spPr>
          <a:xfrm>
            <a:off x="2249040" y="5110302"/>
            <a:ext cx="341760" cy="369332"/>
          </a:xfrm>
          <a:prstGeom prst="rect">
            <a:avLst/>
          </a:prstGeom>
          <a:noFill/>
        </p:spPr>
        <p:txBody>
          <a:bodyPr wrap="none" rtlCol="0">
            <a:spAutoFit/>
          </a:bodyPr>
          <a:lstStyle/>
          <a:p>
            <a:r>
              <a:rPr lang="de-DE" dirty="0"/>
              <a:t>a</a:t>
            </a:r>
          </a:p>
        </p:txBody>
      </p:sp>
      <p:sp>
        <p:nvSpPr>
          <p:cNvPr id="22" name="Textfeld 21"/>
          <p:cNvSpPr txBox="1"/>
          <p:nvPr/>
        </p:nvSpPr>
        <p:spPr>
          <a:xfrm>
            <a:off x="2259135" y="5503439"/>
            <a:ext cx="275085" cy="369332"/>
          </a:xfrm>
          <a:prstGeom prst="rect">
            <a:avLst/>
          </a:prstGeom>
          <a:noFill/>
        </p:spPr>
        <p:txBody>
          <a:bodyPr wrap="square" rtlCol="0">
            <a:spAutoFit/>
          </a:bodyPr>
          <a:lstStyle/>
          <a:p>
            <a:r>
              <a:rPr lang="de-DE" dirty="0"/>
              <a:t>b</a:t>
            </a:r>
          </a:p>
        </p:txBody>
      </p:sp>
      <p:sp>
        <p:nvSpPr>
          <p:cNvPr id="23" name="Textfeld 22"/>
          <p:cNvSpPr txBox="1"/>
          <p:nvPr/>
        </p:nvSpPr>
        <p:spPr>
          <a:xfrm>
            <a:off x="3800475" y="5110302"/>
            <a:ext cx="275085" cy="369332"/>
          </a:xfrm>
          <a:prstGeom prst="rect">
            <a:avLst/>
          </a:prstGeom>
          <a:noFill/>
        </p:spPr>
        <p:txBody>
          <a:bodyPr wrap="square" rtlCol="0">
            <a:spAutoFit/>
          </a:bodyPr>
          <a:lstStyle/>
          <a:p>
            <a:r>
              <a:rPr lang="de-DE" dirty="0"/>
              <a:t>s</a:t>
            </a:r>
          </a:p>
        </p:txBody>
      </p:sp>
      <p:sp>
        <p:nvSpPr>
          <p:cNvPr id="24" name="Textfeld 23"/>
          <p:cNvSpPr txBox="1"/>
          <p:nvPr/>
        </p:nvSpPr>
        <p:spPr>
          <a:xfrm>
            <a:off x="3842577" y="5818283"/>
            <a:ext cx="578928" cy="369332"/>
          </a:xfrm>
          <a:prstGeom prst="rect">
            <a:avLst/>
          </a:prstGeom>
          <a:noFill/>
        </p:spPr>
        <p:txBody>
          <a:bodyPr wrap="square" rtlCol="0">
            <a:spAutoFit/>
          </a:bodyPr>
          <a:lstStyle/>
          <a:p>
            <a:r>
              <a:rPr lang="de-DE" dirty="0" err="1"/>
              <a:t>c</a:t>
            </a:r>
            <a:r>
              <a:rPr lang="de-DE" baseline="-25000" dirty="0" err="1"/>
              <a:t>out</a:t>
            </a:r>
            <a:endParaRPr lang="de-DE" dirty="0"/>
          </a:p>
        </p:txBody>
      </p:sp>
      <p:cxnSp>
        <p:nvCxnSpPr>
          <p:cNvPr id="25" name="Gerader Verbinder 24"/>
          <p:cNvCxnSpPr/>
          <p:nvPr/>
        </p:nvCxnSpPr>
        <p:spPr>
          <a:xfrm flipH="1">
            <a:off x="2533650" y="6038066"/>
            <a:ext cx="304800" cy="0"/>
          </a:xfrm>
          <a:prstGeom prst="line">
            <a:avLst/>
          </a:prstGeom>
        </p:spPr>
        <p:style>
          <a:lnRef idx="1">
            <a:schemeClr val="accent3"/>
          </a:lnRef>
          <a:fillRef idx="0">
            <a:schemeClr val="accent3"/>
          </a:fillRef>
          <a:effectRef idx="0">
            <a:schemeClr val="accent3"/>
          </a:effectRef>
          <a:fontRef idx="minor">
            <a:schemeClr val="tx1"/>
          </a:fontRef>
        </p:style>
      </p:cxnSp>
      <p:sp>
        <p:nvSpPr>
          <p:cNvPr id="28" name="Textfeld 27"/>
          <p:cNvSpPr txBox="1"/>
          <p:nvPr/>
        </p:nvSpPr>
        <p:spPr>
          <a:xfrm>
            <a:off x="2178453" y="5858084"/>
            <a:ext cx="621608" cy="369332"/>
          </a:xfrm>
          <a:prstGeom prst="rect">
            <a:avLst/>
          </a:prstGeom>
          <a:noFill/>
        </p:spPr>
        <p:txBody>
          <a:bodyPr wrap="square" rtlCol="0">
            <a:spAutoFit/>
          </a:bodyPr>
          <a:lstStyle/>
          <a:p>
            <a:r>
              <a:rPr lang="de-DE" dirty="0" err="1"/>
              <a:t>c</a:t>
            </a:r>
            <a:r>
              <a:rPr lang="de-DE" baseline="-25000" dirty="0" err="1"/>
              <a:t>in</a:t>
            </a:r>
            <a:endParaRPr lang="de-DE" dirty="0"/>
          </a:p>
        </p:txBody>
      </p:sp>
    </p:spTree>
    <p:extLst>
      <p:ext uri="{BB962C8B-B14F-4D97-AF65-F5344CB8AC3E}">
        <p14:creationId xmlns:p14="http://schemas.microsoft.com/office/powerpoint/2010/main" val="4089234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Addierer/</a:t>
            </a:r>
            <a:r>
              <a:rPr lang="de-DE" dirty="0" err="1"/>
              <a:t>Subtrahierer</a:t>
            </a:r>
            <a:endParaRPr lang="de-DE" dirty="0"/>
          </a:p>
        </p:txBody>
      </p:sp>
      <p:sp>
        <p:nvSpPr>
          <p:cNvPr id="3" name="Inhaltsplatzhalter 2"/>
          <p:cNvSpPr>
            <a:spLocks noGrp="1"/>
          </p:cNvSpPr>
          <p:nvPr>
            <p:ph idx="1"/>
          </p:nvPr>
        </p:nvSpPr>
        <p:spPr>
          <a:xfrm>
            <a:off x="1103312" y="1387894"/>
            <a:ext cx="8946541" cy="5140725"/>
          </a:xfrm>
        </p:spPr>
        <p:txBody>
          <a:bodyPr/>
          <a:lstStyle/>
          <a:p>
            <a:r>
              <a:rPr lang="de-DE" dirty="0">
                <a:solidFill>
                  <a:schemeClr val="accent2">
                    <a:lumMod val="40000"/>
                    <a:lumOff val="60000"/>
                  </a:schemeClr>
                </a:solidFill>
                <a:latin typeface="Calibri" panose="020F0502020204030204" pitchFamily="34" charset="0"/>
              </a:rPr>
              <a:t>Realisieren Sie einen </a:t>
            </a:r>
            <a:r>
              <a:rPr lang="de-DE" dirty="0" err="1">
                <a:solidFill>
                  <a:schemeClr val="accent2">
                    <a:lumMod val="40000"/>
                    <a:lumOff val="60000"/>
                  </a:schemeClr>
                </a:solidFill>
                <a:latin typeface="Calibri" panose="020F0502020204030204" pitchFamily="34" charset="0"/>
              </a:rPr>
              <a:t>Volladdierer</a:t>
            </a:r>
            <a:r>
              <a:rPr lang="de-DE" dirty="0">
                <a:solidFill>
                  <a:schemeClr val="accent2">
                    <a:lumMod val="40000"/>
                    <a:lumOff val="60000"/>
                  </a:schemeClr>
                </a:solidFill>
                <a:latin typeface="Calibri" panose="020F0502020204030204" pitchFamily="34" charset="0"/>
              </a:rPr>
              <a:t> ebenfalls mit Hilfe von NAND-Gattern. </a:t>
            </a: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Überlegen wir uns das gewünschte Verhalten (ohne NANDs):</a:t>
            </a:r>
          </a:p>
          <a:p>
            <a:pPr marL="0" indent="0">
              <a:buNone/>
            </a:pPr>
            <a:r>
              <a:rPr lang="de-DE" dirty="0">
                <a:latin typeface="Calibri" panose="020F0502020204030204" pitchFamily="34" charset="0"/>
              </a:rPr>
              <a:t>					</a:t>
            </a:r>
          </a:p>
          <a:p>
            <a:pPr marL="0" indent="0">
              <a:buNone/>
            </a:pPr>
            <a:r>
              <a:rPr lang="de-DE" dirty="0">
                <a:latin typeface="Calibri" panose="020F0502020204030204" pitchFamily="34" charset="0"/>
              </a:rPr>
              <a:t>									</a:t>
            </a: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22</a:t>
            </a:fld>
            <a:endParaRPr lang="en-US" dirty="0"/>
          </a:p>
        </p:txBody>
      </p:sp>
      <p:graphicFrame>
        <p:nvGraphicFramePr>
          <p:cNvPr id="26" name="Tabelle 25"/>
          <p:cNvGraphicFramePr>
            <a:graphicFrameLocks noGrp="1"/>
          </p:cNvGraphicFramePr>
          <p:nvPr>
            <p:extLst>
              <p:ext uri="{D42A27DB-BD31-4B8C-83A1-F6EECF244321}">
                <p14:modId xmlns:p14="http://schemas.microsoft.com/office/powerpoint/2010/main" val="3053638839"/>
              </p:ext>
            </p:extLst>
          </p:nvPr>
        </p:nvGraphicFramePr>
        <p:xfrm>
          <a:off x="1236662" y="2869551"/>
          <a:ext cx="3410715" cy="3332480"/>
        </p:xfrm>
        <a:graphic>
          <a:graphicData uri="http://schemas.openxmlformats.org/drawingml/2006/table">
            <a:tbl>
              <a:tblPr firstRow="1" bandRow="1">
                <a:tableStyleId>{7DF18680-E054-41AD-8BC1-D1AEF772440D}</a:tableStyleId>
              </a:tblPr>
              <a:tblGrid>
                <a:gridCol w="397193">
                  <a:extLst>
                    <a:ext uri="{9D8B030D-6E8A-4147-A177-3AD203B41FA5}">
                      <a16:colId xmlns:a16="http://schemas.microsoft.com/office/drawing/2014/main" val="20000"/>
                    </a:ext>
                  </a:extLst>
                </a:gridCol>
                <a:gridCol w="384493">
                  <a:extLst>
                    <a:ext uri="{9D8B030D-6E8A-4147-A177-3AD203B41FA5}">
                      <a16:colId xmlns:a16="http://schemas.microsoft.com/office/drawing/2014/main" val="20001"/>
                    </a:ext>
                  </a:extLst>
                </a:gridCol>
                <a:gridCol w="397193">
                  <a:extLst>
                    <a:ext uri="{9D8B030D-6E8A-4147-A177-3AD203B41FA5}">
                      <a16:colId xmlns:a16="http://schemas.microsoft.com/office/drawing/2014/main" val="20002"/>
                    </a:ext>
                  </a:extLst>
                </a:gridCol>
                <a:gridCol w="332564">
                  <a:extLst>
                    <a:ext uri="{9D8B030D-6E8A-4147-A177-3AD203B41FA5}">
                      <a16:colId xmlns:a16="http://schemas.microsoft.com/office/drawing/2014/main" val="20003"/>
                    </a:ext>
                  </a:extLst>
                </a:gridCol>
                <a:gridCol w="521018">
                  <a:extLst>
                    <a:ext uri="{9D8B030D-6E8A-4147-A177-3AD203B41FA5}">
                      <a16:colId xmlns:a16="http://schemas.microsoft.com/office/drawing/2014/main" val="20004"/>
                    </a:ext>
                  </a:extLst>
                </a:gridCol>
                <a:gridCol w="321931">
                  <a:extLst>
                    <a:ext uri="{9D8B030D-6E8A-4147-A177-3AD203B41FA5}">
                      <a16:colId xmlns:a16="http://schemas.microsoft.com/office/drawing/2014/main" val="20005"/>
                    </a:ext>
                  </a:extLst>
                </a:gridCol>
                <a:gridCol w="428943">
                  <a:extLst>
                    <a:ext uri="{9D8B030D-6E8A-4147-A177-3AD203B41FA5}">
                      <a16:colId xmlns:a16="http://schemas.microsoft.com/office/drawing/2014/main" val="20006"/>
                    </a:ext>
                  </a:extLst>
                </a:gridCol>
                <a:gridCol w="627380">
                  <a:extLst>
                    <a:ext uri="{9D8B030D-6E8A-4147-A177-3AD203B41FA5}">
                      <a16:colId xmlns:a16="http://schemas.microsoft.com/office/drawing/2014/main" val="20007"/>
                    </a:ext>
                  </a:extLst>
                </a:gridCol>
              </a:tblGrid>
              <a:tr h="370840">
                <a:tc>
                  <a:txBody>
                    <a:bodyPr/>
                    <a:lstStyle/>
                    <a:p>
                      <a:r>
                        <a:rPr lang="de-DE" dirty="0"/>
                        <a:t>a</a:t>
                      </a:r>
                    </a:p>
                  </a:txBody>
                  <a:tcPr/>
                </a:tc>
                <a:tc>
                  <a:txBody>
                    <a:bodyPr/>
                    <a:lstStyle/>
                    <a:p>
                      <a:endParaRPr lang="de-DE"/>
                    </a:p>
                  </a:txBody>
                  <a:tcPr/>
                </a:tc>
                <a:tc>
                  <a:txBody>
                    <a:bodyPr/>
                    <a:lstStyle/>
                    <a:p>
                      <a:r>
                        <a:rPr lang="de-DE" dirty="0"/>
                        <a:t>b</a:t>
                      </a:r>
                    </a:p>
                  </a:txBody>
                  <a:tcPr/>
                </a:tc>
                <a:tc>
                  <a:txBody>
                    <a:bodyPr/>
                    <a:lstStyle/>
                    <a:p>
                      <a:endParaRPr lang="de-DE" dirty="0"/>
                    </a:p>
                  </a:txBody>
                  <a:tcPr/>
                </a:tc>
                <a:tc>
                  <a:txBody>
                    <a:bodyPr/>
                    <a:lstStyle/>
                    <a:p>
                      <a:r>
                        <a:rPr lang="de-DE" dirty="0" err="1"/>
                        <a:t>c</a:t>
                      </a:r>
                      <a:r>
                        <a:rPr lang="de-DE" baseline="-25000" dirty="0" err="1"/>
                        <a:t>in</a:t>
                      </a:r>
                      <a:endParaRPr lang="de-DE" dirty="0"/>
                    </a:p>
                  </a:txBody>
                  <a:tcPr/>
                </a:tc>
                <a:tc>
                  <a:txBody>
                    <a:bodyPr/>
                    <a:lstStyle/>
                    <a:p>
                      <a:endParaRPr lang="de-DE" dirty="0"/>
                    </a:p>
                  </a:txBody>
                  <a:tcPr/>
                </a:tc>
                <a:tc>
                  <a:txBody>
                    <a:bodyPr/>
                    <a:lstStyle/>
                    <a:p>
                      <a:r>
                        <a:rPr lang="de-DE" dirty="0"/>
                        <a:t>S </a:t>
                      </a:r>
                    </a:p>
                  </a:txBody>
                  <a:tcPr/>
                </a:tc>
                <a:tc>
                  <a:txBody>
                    <a:bodyPr/>
                    <a:lstStyle/>
                    <a:p>
                      <a:r>
                        <a:rPr lang="de-DE" dirty="0" err="1"/>
                        <a:t>c</a:t>
                      </a:r>
                      <a:r>
                        <a:rPr lang="de-DE" baseline="-25000" dirty="0" err="1"/>
                        <a:t>out</a:t>
                      </a:r>
                      <a:endParaRPr lang="de-DE" dirty="0"/>
                    </a:p>
                  </a:txBody>
                  <a:tcPr/>
                </a:tc>
                <a:extLst>
                  <a:ext uri="{0D108BD9-81ED-4DB2-BD59-A6C34878D82A}">
                    <a16:rowId xmlns:a16="http://schemas.microsoft.com/office/drawing/2014/main" val="10000"/>
                  </a:ext>
                </a:extLst>
              </a:tr>
              <a:tr h="266345">
                <a:tc>
                  <a:txBody>
                    <a:bodyPr/>
                    <a:lstStyle/>
                    <a:p>
                      <a:r>
                        <a:rPr lang="de-DE" dirty="0"/>
                        <a:t>0</a:t>
                      </a:r>
                    </a:p>
                  </a:txBody>
                  <a:tcPr/>
                </a:tc>
                <a:tc>
                  <a:txBody>
                    <a:bodyPr/>
                    <a:lstStyle/>
                    <a:p>
                      <a:r>
                        <a:rPr lang="de-DE" dirty="0"/>
                        <a:t>+</a:t>
                      </a:r>
                    </a:p>
                  </a:txBody>
                  <a:tcPr/>
                </a:tc>
                <a:tc>
                  <a:txBody>
                    <a:bodyPr/>
                    <a:lstStyle/>
                    <a:p>
                      <a:r>
                        <a:rPr lang="de-DE" dirty="0"/>
                        <a:t>0</a:t>
                      </a:r>
                    </a:p>
                  </a:txBody>
                  <a:tcPr/>
                </a:tc>
                <a:tc>
                  <a:txBody>
                    <a:bodyPr/>
                    <a:lstStyle/>
                    <a:p>
                      <a:r>
                        <a:rPr lang="de-DE" dirty="0"/>
                        <a:t>+</a:t>
                      </a:r>
                    </a:p>
                  </a:txBody>
                  <a:tcPr/>
                </a:tc>
                <a:tc>
                  <a:txBody>
                    <a:bodyPr/>
                    <a:lstStyle/>
                    <a:p>
                      <a:r>
                        <a:rPr lang="de-DE" dirty="0"/>
                        <a:t>0</a:t>
                      </a:r>
                    </a:p>
                  </a:txBody>
                  <a:tcPr/>
                </a:tc>
                <a:tc>
                  <a:txBody>
                    <a:bodyPr/>
                    <a:lstStyle/>
                    <a:p>
                      <a:r>
                        <a:rPr lang="de-DE" dirty="0"/>
                        <a:t>=</a:t>
                      </a:r>
                    </a:p>
                  </a:txBody>
                  <a:tcPr/>
                </a:tc>
                <a:tc>
                  <a:txBody>
                    <a:bodyPr/>
                    <a:lstStyle/>
                    <a:p>
                      <a:r>
                        <a:rPr lang="de-DE" dirty="0"/>
                        <a:t>0</a:t>
                      </a:r>
                    </a:p>
                  </a:txBody>
                  <a:tcPr/>
                </a:tc>
                <a:tc>
                  <a:txBody>
                    <a:bodyPr/>
                    <a:lstStyle/>
                    <a:p>
                      <a:r>
                        <a:rPr lang="de-DE" dirty="0"/>
                        <a:t>0</a:t>
                      </a:r>
                    </a:p>
                  </a:txBody>
                  <a:tcPr/>
                </a:tc>
                <a:extLst>
                  <a:ext uri="{0D108BD9-81ED-4DB2-BD59-A6C34878D82A}">
                    <a16:rowId xmlns:a16="http://schemas.microsoft.com/office/drawing/2014/main" val="10001"/>
                  </a:ext>
                </a:extLst>
              </a:tr>
              <a:tr h="370840">
                <a:tc>
                  <a:txBody>
                    <a:bodyPr/>
                    <a:lstStyle/>
                    <a:p>
                      <a:r>
                        <a:rPr lang="de-DE" dirty="0"/>
                        <a:t>0</a:t>
                      </a:r>
                    </a:p>
                  </a:txBody>
                  <a:tcPr/>
                </a:tc>
                <a:tc>
                  <a:txBody>
                    <a:bodyPr/>
                    <a:lstStyle/>
                    <a:p>
                      <a:r>
                        <a:rPr lang="de-DE" dirty="0"/>
                        <a:t>+</a:t>
                      </a:r>
                    </a:p>
                  </a:txBody>
                  <a:tcPr/>
                </a:tc>
                <a:tc>
                  <a:txBody>
                    <a:bodyPr/>
                    <a:lstStyle/>
                    <a:p>
                      <a:r>
                        <a:rPr lang="de-DE" dirty="0"/>
                        <a:t>1</a:t>
                      </a:r>
                    </a:p>
                  </a:txBody>
                  <a:tcPr/>
                </a:tc>
                <a:tc>
                  <a:txBody>
                    <a:bodyPr/>
                    <a:lstStyle/>
                    <a:p>
                      <a:r>
                        <a:rPr lang="de-DE" dirty="0"/>
                        <a:t>+</a:t>
                      </a:r>
                    </a:p>
                  </a:txBody>
                  <a:tcPr/>
                </a:tc>
                <a:tc>
                  <a:txBody>
                    <a:bodyPr/>
                    <a:lstStyle/>
                    <a:p>
                      <a:r>
                        <a:rPr lang="de-DE" dirty="0"/>
                        <a:t>0</a:t>
                      </a:r>
                    </a:p>
                  </a:txBody>
                  <a:tcPr/>
                </a:tc>
                <a:tc>
                  <a:txBody>
                    <a:bodyPr/>
                    <a:lstStyle/>
                    <a:p>
                      <a:r>
                        <a:rPr lang="de-DE" dirty="0"/>
                        <a:t>=</a:t>
                      </a:r>
                    </a:p>
                  </a:txBody>
                  <a:tcPr/>
                </a:tc>
                <a:tc>
                  <a:txBody>
                    <a:bodyPr/>
                    <a:lstStyle/>
                    <a:p>
                      <a:r>
                        <a:rPr lang="de-DE" dirty="0">
                          <a:solidFill>
                            <a:schemeClr val="accent1">
                              <a:lumMod val="60000"/>
                              <a:lumOff val="40000"/>
                            </a:schemeClr>
                          </a:solidFill>
                        </a:rPr>
                        <a:t>1</a:t>
                      </a:r>
                    </a:p>
                  </a:txBody>
                  <a:tcPr/>
                </a:tc>
                <a:tc>
                  <a:txBody>
                    <a:bodyPr/>
                    <a:lstStyle/>
                    <a:p>
                      <a:r>
                        <a:rPr lang="de-DE" dirty="0">
                          <a:solidFill>
                            <a:schemeClr val="bg1"/>
                          </a:solidFill>
                        </a:rPr>
                        <a:t>0</a:t>
                      </a:r>
                    </a:p>
                  </a:txBody>
                  <a:tcPr/>
                </a:tc>
                <a:extLst>
                  <a:ext uri="{0D108BD9-81ED-4DB2-BD59-A6C34878D82A}">
                    <a16:rowId xmlns:a16="http://schemas.microsoft.com/office/drawing/2014/main" val="10002"/>
                  </a:ext>
                </a:extLst>
              </a:tr>
              <a:tr h="370840">
                <a:tc>
                  <a:txBody>
                    <a:bodyPr/>
                    <a:lstStyle/>
                    <a:p>
                      <a:r>
                        <a:rPr lang="de-DE" dirty="0"/>
                        <a:t>1</a:t>
                      </a:r>
                    </a:p>
                  </a:txBody>
                  <a:tcPr/>
                </a:tc>
                <a:tc>
                  <a:txBody>
                    <a:bodyPr/>
                    <a:lstStyle/>
                    <a:p>
                      <a:r>
                        <a:rPr lang="de-DE" dirty="0"/>
                        <a:t>+</a:t>
                      </a:r>
                    </a:p>
                  </a:txBody>
                  <a:tcPr/>
                </a:tc>
                <a:tc>
                  <a:txBody>
                    <a:bodyPr/>
                    <a:lstStyle/>
                    <a:p>
                      <a:r>
                        <a:rPr lang="de-DE" dirty="0"/>
                        <a:t>0</a:t>
                      </a:r>
                    </a:p>
                  </a:txBody>
                  <a:tcPr/>
                </a:tc>
                <a:tc>
                  <a:txBody>
                    <a:bodyPr/>
                    <a:lstStyle/>
                    <a:p>
                      <a:r>
                        <a:rPr lang="de-DE" dirty="0"/>
                        <a:t>+</a:t>
                      </a:r>
                    </a:p>
                  </a:txBody>
                  <a:tcPr/>
                </a:tc>
                <a:tc>
                  <a:txBody>
                    <a:bodyPr/>
                    <a:lstStyle/>
                    <a:p>
                      <a:r>
                        <a:rPr lang="de-DE" dirty="0"/>
                        <a:t>0</a:t>
                      </a:r>
                    </a:p>
                  </a:txBody>
                  <a:tcPr/>
                </a:tc>
                <a:tc>
                  <a:txBody>
                    <a:bodyPr/>
                    <a:lstStyle/>
                    <a:p>
                      <a:r>
                        <a:rPr lang="de-DE" dirty="0"/>
                        <a:t>=</a:t>
                      </a:r>
                    </a:p>
                  </a:txBody>
                  <a:tcPr/>
                </a:tc>
                <a:tc>
                  <a:txBody>
                    <a:bodyPr/>
                    <a:lstStyle/>
                    <a:p>
                      <a:r>
                        <a:rPr lang="de-DE" dirty="0">
                          <a:solidFill>
                            <a:schemeClr val="accent1">
                              <a:lumMod val="60000"/>
                              <a:lumOff val="40000"/>
                            </a:schemeClr>
                          </a:solidFill>
                        </a:rPr>
                        <a:t>1</a:t>
                      </a:r>
                    </a:p>
                  </a:txBody>
                  <a:tcPr/>
                </a:tc>
                <a:tc>
                  <a:txBody>
                    <a:bodyPr/>
                    <a:lstStyle/>
                    <a:p>
                      <a:r>
                        <a:rPr lang="de-DE" dirty="0">
                          <a:solidFill>
                            <a:schemeClr val="bg1"/>
                          </a:solidFill>
                        </a:rPr>
                        <a:t>0</a:t>
                      </a:r>
                    </a:p>
                  </a:txBody>
                  <a:tcPr/>
                </a:tc>
                <a:extLst>
                  <a:ext uri="{0D108BD9-81ED-4DB2-BD59-A6C34878D82A}">
                    <a16:rowId xmlns:a16="http://schemas.microsoft.com/office/drawing/2014/main" val="10003"/>
                  </a:ext>
                </a:extLst>
              </a:tr>
              <a:tr h="370840">
                <a:tc>
                  <a:txBody>
                    <a:bodyPr/>
                    <a:lstStyle/>
                    <a:p>
                      <a:r>
                        <a:rPr lang="de-DE" dirty="0"/>
                        <a:t>1</a:t>
                      </a:r>
                    </a:p>
                  </a:txBody>
                  <a:tcPr/>
                </a:tc>
                <a:tc>
                  <a:txBody>
                    <a:bodyPr/>
                    <a:lstStyle/>
                    <a:p>
                      <a:r>
                        <a:rPr lang="de-DE" dirty="0"/>
                        <a:t>+</a:t>
                      </a:r>
                    </a:p>
                  </a:txBody>
                  <a:tcPr/>
                </a:tc>
                <a:tc>
                  <a:txBody>
                    <a:bodyPr/>
                    <a:lstStyle/>
                    <a:p>
                      <a:r>
                        <a:rPr lang="de-DE" dirty="0"/>
                        <a:t>1</a:t>
                      </a:r>
                    </a:p>
                  </a:txBody>
                  <a:tcPr/>
                </a:tc>
                <a:tc>
                  <a:txBody>
                    <a:bodyPr/>
                    <a:lstStyle/>
                    <a:p>
                      <a:r>
                        <a:rPr lang="de-DE" dirty="0"/>
                        <a:t>+</a:t>
                      </a:r>
                    </a:p>
                  </a:txBody>
                  <a:tcPr/>
                </a:tc>
                <a:tc>
                  <a:txBody>
                    <a:bodyPr/>
                    <a:lstStyle/>
                    <a:p>
                      <a:r>
                        <a:rPr lang="de-DE" dirty="0"/>
                        <a:t>0</a:t>
                      </a:r>
                    </a:p>
                  </a:txBody>
                  <a:tcPr/>
                </a:tc>
                <a:tc>
                  <a:txBody>
                    <a:bodyPr/>
                    <a:lstStyle/>
                    <a:p>
                      <a:r>
                        <a:rPr lang="de-DE" dirty="0"/>
                        <a:t>=</a:t>
                      </a:r>
                    </a:p>
                  </a:txBody>
                  <a:tcPr/>
                </a:tc>
                <a:tc>
                  <a:txBody>
                    <a:bodyPr/>
                    <a:lstStyle/>
                    <a:p>
                      <a:r>
                        <a:rPr lang="de-DE" dirty="0">
                          <a:solidFill>
                            <a:schemeClr val="bg1"/>
                          </a:solidFill>
                        </a:rPr>
                        <a:t>0</a:t>
                      </a:r>
                    </a:p>
                  </a:txBody>
                  <a:tcPr/>
                </a:tc>
                <a:tc>
                  <a:txBody>
                    <a:bodyPr/>
                    <a:lstStyle/>
                    <a:p>
                      <a:r>
                        <a:rPr lang="de-DE" dirty="0">
                          <a:solidFill>
                            <a:schemeClr val="accent1">
                              <a:lumMod val="60000"/>
                              <a:lumOff val="40000"/>
                            </a:schemeClr>
                          </a:solidFill>
                        </a:rPr>
                        <a:t>1</a:t>
                      </a:r>
                    </a:p>
                  </a:txBody>
                  <a:tcPr/>
                </a:tc>
                <a:extLst>
                  <a:ext uri="{0D108BD9-81ED-4DB2-BD59-A6C34878D82A}">
                    <a16:rowId xmlns:a16="http://schemas.microsoft.com/office/drawing/2014/main" val="10004"/>
                  </a:ext>
                </a:extLst>
              </a:tr>
              <a:tr h="370840">
                <a:tc>
                  <a:txBody>
                    <a:bodyPr/>
                    <a:lstStyle/>
                    <a:p>
                      <a:r>
                        <a:rPr lang="de-DE" dirty="0"/>
                        <a:t>0</a:t>
                      </a:r>
                    </a:p>
                  </a:txBody>
                  <a:tcPr/>
                </a:tc>
                <a:tc>
                  <a:txBody>
                    <a:bodyPr/>
                    <a:lstStyle/>
                    <a:p>
                      <a:r>
                        <a:rPr lang="de-DE" dirty="0"/>
                        <a:t>+</a:t>
                      </a:r>
                    </a:p>
                  </a:txBody>
                  <a:tcPr/>
                </a:tc>
                <a:tc>
                  <a:txBody>
                    <a:bodyPr/>
                    <a:lstStyle/>
                    <a:p>
                      <a:r>
                        <a:rPr lang="de-DE" dirty="0"/>
                        <a:t>0</a:t>
                      </a:r>
                    </a:p>
                  </a:txBody>
                  <a:tcPr/>
                </a:tc>
                <a:tc>
                  <a:txBody>
                    <a:bodyPr/>
                    <a:lstStyle/>
                    <a:p>
                      <a:r>
                        <a:rPr lang="de-DE" dirty="0"/>
                        <a:t>+</a:t>
                      </a:r>
                    </a:p>
                  </a:txBody>
                  <a:tcPr/>
                </a:tc>
                <a:tc>
                  <a:txBody>
                    <a:bodyPr/>
                    <a:lstStyle/>
                    <a:p>
                      <a:r>
                        <a:rPr lang="de-DE" dirty="0"/>
                        <a:t>1</a:t>
                      </a:r>
                    </a:p>
                  </a:txBody>
                  <a:tcPr/>
                </a:tc>
                <a:tc>
                  <a:txBody>
                    <a:bodyPr/>
                    <a:lstStyle/>
                    <a:p>
                      <a:r>
                        <a:rPr lang="de-DE" dirty="0"/>
                        <a:t>=</a:t>
                      </a:r>
                    </a:p>
                  </a:txBody>
                  <a:tcPr/>
                </a:tc>
                <a:tc>
                  <a:txBody>
                    <a:bodyPr/>
                    <a:lstStyle/>
                    <a:p>
                      <a:r>
                        <a:rPr lang="de-DE" dirty="0">
                          <a:solidFill>
                            <a:schemeClr val="accent1">
                              <a:lumMod val="60000"/>
                              <a:lumOff val="40000"/>
                            </a:schemeClr>
                          </a:solidFill>
                        </a:rPr>
                        <a:t>1</a:t>
                      </a:r>
                    </a:p>
                  </a:txBody>
                  <a:tcPr/>
                </a:tc>
                <a:tc>
                  <a:txBody>
                    <a:bodyPr/>
                    <a:lstStyle/>
                    <a:p>
                      <a:r>
                        <a:rPr lang="de-DE" dirty="0">
                          <a:solidFill>
                            <a:schemeClr val="bg1"/>
                          </a:solidFill>
                        </a:rPr>
                        <a:t>0</a:t>
                      </a:r>
                    </a:p>
                  </a:txBody>
                  <a:tcPr/>
                </a:tc>
                <a:extLst>
                  <a:ext uri="{0D108BD9-81ED-4DB2-BD59-A6C34878D82A}">
                    <a16:rowId xmlns:a16="http://schemas.microsoft.com/office/drawing/2014/main" val="10005"/>
                  </a:ext>
                </a:extLst>
              </a:tr>
              <a:tr h="370840">
                <a:tc>
                  <a:txBody>
                    <a:bodyPr/>
                    <a:lstStyle/>
                    <a:p>
                      <a:r>
                        <a:rPr lang="de-DE" dirty="0"/>
                        <a:t>0</a:t>
                      </a:r>
                    </a:p>
                  </a:txBody>
                  <a:tcPr/>
                </a:tc>
                <a:tc>
                  <a:txBody>
                    <a:bodyPr/>
                    <a:lstStyle/>
                    <a:p>
                      <a:r>
                        <a:rPr lang="de-DE" dirty="0"/>
                        <a:t>+</a:t>
                      </a:r>
                    </a:p>
                  </a:txBody>
                  <a:tcPr/>
                </a:tc>
                <a:tc>
                  <a:txBody>
                    <a:bodyPr/>
                    <a:lstStyle/>
                    <a:p>
                      <a:r>
                        <a:rPr lang="de-DE" dirty="0"/>
                        <a:t>1</a:t>
                      </a:r>
                    </a:p>
                  </a:txBody>
                  <a:tcPr/>
                </a:tc>
                <a:tc>
                  <a:txBody>
                    <a:bodyPr/>
                    <a:lstStyle/>
                    <a:p>
                      <a:r>
                        <a:rPr lang="de-DE" dirty="0"/>
                        <a:t>+</a:t>
                      </a:r>
                    </a:p>
                  </a:txBody>
                  <a:tcPr/>
                </a:tc>
                <a:tc>
                  <a:txBody>
                    <a:bodyPr/>
                    <a:lstStyle/>
                    <a:p>
                      <a:r>
                        <a:rPr lang="de-DE" dirty="0"/>
                        <a:t>1</a:t>
                      </a:r>
                    </a:p>
                  </a:txBody>
                  <a:tcPr/>
                </a:tc>
                <a:tc>
                  <a:txBody>
                    <a:bodyPr/>
                    <a:lstStyle/>
                    <a:p>
                      <a:r>
                        <a:rPr lang="de-DE" dirty="0"/>
                        <a:t>=</a:t>
                      </a:r>
                    </a:p>
                  </a:txBody>
                  <a:tcPr/>
                </a:tc>
                <a:tc>
                  <a:txBody>
                    <a:bodyPr/>
                    <a:lstStyle/>
                    <a:p>
                      <a:r>
                        <a:rPr lang="de-DE" dirty="0">
                          <a:solidFill>
                            <a:schemeClr val="bg1"/>
                          </a:solidFill>
                        </a:rPr>
                        <a:t>0</a:t>
                      </a:r>
                    </a:p>
                  </a:txBody>
                  <a:tcPr/>
                </a:tc>
                <a:tc>
                  <a:txBody>
                    <a:bodyPr/>
                    <a:lstStyle/>
                    <a:p>
                      <a:r>
                        <a:rPr lang="de-DE" dirty="0">
                          <a:solidFill>
                            <a:schemeClr val="accent1">
                              <a:lumMod val="60000"/>
                              <a:lumOff val="40000"/>
                            </a:schemeClr>
                          </a:solidFill>
                        </a:rPr>
                        <a:t>1</a:t>
                      </a:r>
                    </a:p>
                  </a:txBody>
                  <a:tcPr/>
                </a:tc>
                <a:extLst>
                  <a:ext uri="{0D108BD9-81ED-4DB2-BD59-A6C34878D82A}">
                    <a16:rowId xmlns:a16="http://schemas.microsoft.com/office/drawing/2014/main" val="10006"/>
                  </a:ext>
                </a:extLst>
              </a:tr>
              <a:tr h="370840">
                <a:tc>
                  <a:txBody>
                    <a:bodyPr/>
                    <a:lstStyle/>
                    <a:p>
                      <a:r>
                        <a:rPr lang="de-DE" dirty="0"/>
                        <a:t>1</a:t>
                      </a:r>
                    </a:p>
                  </a:txBody>
                  <a:tcPr/>
                </a:tc>
                <a:tc>
                  <a:txBody>
                    <a:bodyPr/>
                    <a:lstStyle/>
                    <a:p>
                      <a:r>
                        <a:rPr lang="de-DE" dirty="0"/>
                        <a:t>+</a:t>
                      </a:r>
                    </a:p>
                  </a:txBody>
                  <a:tcPr/>
                </a:tc>
                <a:tc>
                  <a:txBody>
                    <a:bodyPr/>
                    <a:lstStyle/>
                    <a:p>
                      <a:r>
                        <a:rPr lang="de-DE" dirty="0"/>
                        <a:t>0</a:t>
                      </a:r>
                    </a:p>
                  </a:txBody>
                  <a:tcPr/>
                </a:tc>
                <a:tc>
                  <a:txBody>
                    <a:bodyPr/>
                    <a:lstStyle/>
                    <a:p>
                      <a:r>
                        <a:rPr lang="de-DE" dirty="0"/>
                        <a:t>+</a:t>
                      </a:r>
                    </a:p>
                  </a:txBody>
                  <a:tcPr/>
                </a:tc>
                <a:tc>
                  <a:txBody>
                    <a:bodyPr/>
                    <a:lstStyle/>
                    <a:p>
                      <a:r>
                        <a:rPr lang="de-DE" dirty="0"/>
                        <a:t>1</a:t>
                      </a:r>
                    </a:p>
                  </a:txBody>
                  <a:tcPr/>
                </a:tc>
                <a:tc>
                  <a:txBody>
                    <a:bodyPr/>
                    <a:lstStyle/>
                    <a:p>
                      <a:r>
                        <a:rPr lang="de-DE" dirty="0"/>
                        <a:t>=</a:t>
                      </a:r>
                    </a:p>
                  </a:txBody>
                  <a:tcPr/>
                </a:tc>
                <a:tc>
                  <a:txBody>
                    <a:bodyPr/>
                    <a:lstStyle/>
                    <a:p>
                      <a:r>
                        <a:rPr lang="de-DE" dirty="0">
                          <a:solidFill>
                            <a:schemeClr val="bg1"/>
                          </a:solidFill>
                        </a:rPr>
                        <a:t>0</a:t>
                      </a:r>
                    </a:p>
                  </a:txBody>
                  <a:tcPr/>
                </a:tc>
                <a:tc>
                  <a:txBody>
                    <a:bodyPr/>
                    <a:lstStyle/>
                    <a:p>
                      <a:r>
                        <a:rPr lang="de-DE" dirty="0">
                          <a:solidFill>
                            <a:schemeClr val="accent1">
                              <a:lumMod val="60000"/>
                              <a:lumOff val="40000"/>
                            </a:schemeClr>
                          </a:solidFill>
                        </a:rPr>
                        <a:t>1</a:t>
                      </a:r>
                    </a:p>
                  </a:txBody>
                  <a:tcPr/>
                </a:tc>
                <a:extLst>
                  <a:ext uri="{0D108BD9-81ED-4DB2-BD59-A6C34878D82A}">
                    <a16:rowId xmlns:a16="http://schemas.microsoft.com/office/drawing/2014/main" val="10007"/>
                  </a:ext>
                </a:extLst>
              </a:tr>
              <a:tr h="370840">
                <a:tc>
                  <a:txBody>
                    <a:bodyPr/>
                    <a:lstStyle/>
                    <a:p>
                      <a:r>
                        <a:rPr lang="de-DE" dirty="0"/>
                        <a:t>1</a:t>
                      </a:r>
                    </a:p>
                  </a:txBody>
                  <a:tcPr/>
                </a:tc>
                <a:tc>
                  <a:txBody>
                    <a:bodyPr/>
                    <a:lstStyle/>
                    <a:p>
                      <a:r>
                        <a:rPr lang="de-DE" dirty="0"/>
                        <a:t>+</a:t>
                      </a:r>
                    </a:p>
                  </a:txBody>
                  <a:tcPr/>
                </a:tc>
                <a:tc>
                  <a:txBody>
                    <a:bodyPr/>
                    <a:lstStyle/>
                    <a:p>
                      <a:r>
                        <a:rPr lang="de-DE" dirty="0"/>
                        <a:t>1</a:t>
                      </a:r>
                    </a:p>
                  </a:txBody>
                  <a:tcPr/>
                </a:tc>
                <a:tc>
                  <a:txBody>
                    <a:bodyPr/>
                    <a:lstStyle/>
                    <a:p>
                      <a:r>
                        <a:rPr lang="de-DE" dirty="0"/>
                        <a:t>+</a:t>
                      </a:r>
                    </a:p>
                  </a:txBody>
                  <a:tcPr/>
                </a:tc>
                <a:tc>
                  <a:txBody>
                    <a:bodyPr/>
                    <a:lstStyle/>
                    <a:p>
                      <a:r>
                        <a:rPr lang="de-DE" dirty="0"/>
                        <a:t>1</a:t>
                      </a:r>
                    </a:p>
                  </a:txBody>
                  <a:tcPr/>
                </a:tc>
                <a:tc>
                  <a:txBody>
                    <a:bodyPr/>
                    <a:lstStyle/>
                    <a:p>
                      <a:r>
                        <a:rPr lang="de-DE" dirty="0"/>
                        <a:t>=</a:t>
                      </a:r>
                    </a:p>
                  </a:txBody>
                  <a:tcPr/>
                </a:tc>
                <a:tc>
                  <a:txBody>
                    <a:bodyPr/>
                    <a:lstStyle/>
                    <a:p>
                      <a:r>
                        <a:rPr lang="de-DE" dirty="0">
                          <a:solidFill>
                            <a:schemeClr val="accent1">
                              <a:lumMod val="60000"/>
                              <a:lumOff val="40000"/>
                            </a:schemeClr>
                          </a:solidFill>
                        </a:rPr>
                        <a:t>1</a:t>
                      </a:r>
                    </a:p>
                  </a:txBody>
                  <a:tcPr/>
                </a:tc>
                <a:tc>
                  <a:txBody>
                    <a:bodyPr/>
                    <a:lstStyle/>
                    <a:p>
                      <a:r>
                        <a:rPr lang="de-DE" dirty="0">
                          <a:solidFill>
                            <a:schemeClr val="accent1">
                              <a:lumMod val="60000"/>
                              <a:lumOff val="40000"/>
                            </a:schemeClr>
                          </a:solidFill>
                        </a:rPr>
                        <a:t>1</a:t>
                      </a:r>
                    </a:p>
                  </a:txBody>
                  <a:tcPr/>
                </a:tc>
                <a:extLst>
                  <a:ext uri="{0D108BD9-81ED-4DB2-BD59-A6C34878D82A}">
                    <a16:rowId xmlns:a16="http://schemas.microsoft.com/office/drawing/2014/main" val="10008"/>
                  </a:ext>
                </a:extLst>
              </a:tr>
            </a:tbl>
          </a:graphicData>
        </a:graphic>
      </p:graphicFrame>
      <p:pic>
        <p:nvPicPr>
          <p:cNvPr id="5" name="Grafik 4"/>
          <p:cNvPicPr>
            <a:picLocks noChangeAspect="1"/>
          </p:cNvPicPr>
          <p:nvPr/>
        </p:nvPicPr>
        <p:blipFill>
          <a:blip r:embed="rId3"/>
          <a:stretch>
            <a:fillRect/>
          </a:stretch>
        </p:blipFill>
        <p:spPr>
          <a:xfrm>
            <a:off x="5576582" y="3186112"/>
            <a:ext cx="3581400" cy="2676525"/>
          </a:xfrm>
          <a:prstGeom prst="rect">
            <a:avLst/>
          </a:prstGeom>
        </p:spPr>
      </p:pic>
    </p:spTree>
    <p:extLst>
      <p:ext uri="{BB962C8B-B14F-4D97-AF65-F5344CB8AC3E}">
        <p14:creationId xmlns:p14="http://schemas.microsoft.com/office/powerpoint/2010/main" val="3884142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Addierer/</a:t>
            </a:r>
            <a:r>
              <a:rPr lang="de-DE" dirty="0" err="1"/>
              <a:t>Subtrahierer</a:t>
            </a:r>
            <a:endParaRPr lang="de-DE" dirty="0"/>
          </a:p>
        </p:txBody>
      </p:sp>
      <p:sp>
        <p:nvSpPr>
          <p:cNvPr id="3" name="Inhaltsplatzhalter 2"/>
          <p:cNvSpPr>
            <a:spLocks noGrp="1"/>
          </p:cNvSpPr>
          <p:nvPr>
            <p:ph idx="1"/>
          </p:nvPr>
        </p:nvSpPr>
        <p:spPr>
          <a:xfrm>
            <a:off x="1103312" y="1387894"/>
            <a:ext cx="8946541" cy="5140725"/>
          </a:xfrm>
        </p:spPr>
        <p:txBody>
          <a:bodyPr/>
          <a:lstStyle/>
          <a:p>
            <a:r>
              <a:rPr lang="de-DE" dirty="0">
                <a:solidFill>
                  <a:schemeClr val="accent2">
                    <a:lumMod val="40000"/>
                    <a:lumOff val="60000"/>
                  </a:schemeClr>
                </a:solidFill>
                <a:latin typeface="Calibri" panose="020F0502020204030204" pitchFamily="34" charset="0"/>
              </a:rPr>
              <a:t>Realisieren Sie einen </a:t>
            </a:r>
            <a:r>
              <a:rPr lang="de-DE" dirty="0" err="1">
                <a:solidFill>
                  <a:schemeClr val="accent2">
                    <a:lumMod val="40000"/>
                    <a:lumOff val="60000"/>
                  </a:schemeClr>
                </a:solidFill>
                <a:latin typeface="Calibri" panose="020F0502020204030204" pitchFamily="34" charset="0"/>
              </a:rPr>
              <a:t>Volladdierer</a:t>
            </a:r>
            <a:r>
              <a:rPr lang="de-DE" dirty="0">
                <a:solidFill>
                  <a:schemeClr val="accent2">
                    <a:lumMod val="40000"/>
                    <a:lumOff val="60000"/>
                  </a:schemeClr>
                </a:solidFill>
                <a:latin typeface="Calibri" panose="020F0502020204030204" pitchFamily="34" charset="0"/>
              </a:rPr>
              <a:t> ebenfalls mit Hilfe von NAND-Gattern. </a:t>
            </a: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Wir bilden das Problem des </a:t>
            </a:r>
            <a:r>
              <a:rPr lang="de-DE" dirty="0" err="1">
                <a:latin typeface="Calibri" panose="020F0502020204030204" pitchFamily="34" charset="0"/>
              </a:rPr>
              <a:t>Volladdierers</a:t>
            </a:r>
            <a:r>
              <a:rPr lang="de-DE" dirty="0">
                <a:latin typeface="Calibri" panose="020F0502020204030204" pitchFamily="34" charset="0"/>
              </a:rPr>
              <a:t> auf zwei </a:t>
            </a:r>
            <a:r>
              <a:rPr lang="de-DE" dirty="0" err="1">
                <a:latin typeface="Calibri" panose="020F0502020204030204" pitchFamily="34" charset="0"/>
              </a:rPr>
              <a:t>Halbaddierer</a:t>
            </a:r>
            <a:r>
              <a:rPr lang="de-DE" dirty="0">
                <a:latin typeface="Calibri" panose="020F0502020204030204" pitchFamily="34" charset="0"/>
              </a:rPr>
              <a:t> ab. Nun müssen wir uns überlegen, wie wir die </a:t>
            </a:r>
            <a:r>
              <a:rPr lang="de-DE" dirty="0" err="1">
                <a:latin typeface="Calibri" panose="020F0502020204030204" pitchFamily="34" charset="0"/>
              </a:rPr>
              <a:t>Halbaddierer</a:t>
            </a:r>
            <a:r>
              <a:rPr lang="de-DE" dirty="0">
                <a:latin typeface="Calibri" panose="020F0502020204030204" pitchFamily="34" charset="0"/>
              </a:rPr>
              <a:t> verkabeln müssen.</a:t>
            </a: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									</a:t>
            </a:r>
          </a:p>
          <a:p>
            <a:pPr marL="0" indent="0">
              <a:buNone/>
            </a:pPr>
            <a:r>
              <a:rPr lang="de-DE" dirty="0">
                <a:latin typeface="Calibri" panose="020F0502020204030204" pitchFamily="34" charset="0"/>
              </a:rPr>
              <a:t>									</a:t>
            </a: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23</a:t>
            </a:fld>
            <a:endParaRPr lang="en-US" dirty="0"/>
          </a:p>
        </p:txBody>
      </p:sp>
      <p:sp>
        <p:nvSpPr>
          <p:cNvPr id="8" name="Rechteck 7"/>
          <p:cNvSpPr/>
          <p:nvPr/>
        </p:nvSpPr>
        <p:spPr>
          <a:xfrm>
            <a:off x="2438400" y="3470906"/>
            <a:ext cx="752475" cy="65722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HA</a:t>
            </a:r>
          </a:p>
        </p:txBody>
      </p:sp>
      <p:cxnSp>
        <p:nvCxnSpPr>
          <p:cNvPr id="9" name="Gerader Verbinder 8"/>
          <p:cNvCxnSpPr/>
          <p:nvPr/>
        </p:nvCxnSpPr>
        <p:spPr>
          <a:xfrm flipH="1">
            <a:off x="2133600" y="3642356"/>
            <a:ext cx="3048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0" name="Gerader Verbinder 9"/>
          <p:cNvCxnSpPr/>
          <p:nvPr/>
        </p:nvCxnSpPr>
        <p:spPr>
          <a:xfrm flipH="1">
            <a:off x="2143125" y="4019212"/>
            <a:ext cx="3048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1" name="Gerader Verbinder 10"/>
          <p:cNvCxnSpPr/>
          <p:nvPr/>
        </p:nvCxnSpPr>
        <p:spPr>
          <a:xfrm flipH="1" flipV="1">
            <a:off x="3181353" y="3661407"/>
            <a:ext cx="414827" cy="10232"/>
          </a:xfrm>
          <a:prstGeom prst="line">
            <a:avLst/>
          </a:prstGeom>
        </p:spPr>
        <p:style>
          <a:lnRef idx="1">
            <a:schemeClr val="accent3"/>
          </a:lnRef>
          <a:fillRef idx="0">
            <a:schemeClr val="accent3"/>
          </a:fillRef>
          <a:effectRef idx="0">
            <a:schemeClr val="accent3"/>
          </a:effectRef>
          <a:fontRef idx="minor">
            <a:schemeClr val="tx1"/>
          </a:fontRef>
        </p:style>
      </p:cxnSp>
      <p:cxnSp>
        <p:nvCxnSpPr>
          <p:cNvPr id="12" name="Gerader Verbinder 11"/>
          <p:cNvCxnSpPr/>
          <p:nvPr/>
        </p:nvCxnSpPr>
        <p:spPr>
          <a:xfrm flipH="1">
            <a:off x="3190876" y="4009158"/>
            <a:ext cx="407835" cy="529"/>
          </a:xfrm>
          <a:prstGeom prst="line">
            <a:avLst/>
          </a:prstGeom>
        </p:spPr>
        <p:style>
          <a:lnRef idx="1">
            <a:schemeClr val="accent3"/>
          </a:lnRef>
          <a:fillRef idx="0">
            <a:schemeClr val="accent3"/>
          </a:fillRef>
          <a:effectRef idx="0">
            <a:schemeClr val="accent3"/>
          </a:effectRef>
          <a:fontRef idx="minor">
            <a:schemeClr val="tx1"/>
          </a:fontRef>
        </p:style>
      </p:cxnSp>
      <p:sp>
        <p:nvSpPr>
          <p:cNvPr id="13" name="Textfeld 12"/>
          <p:cNvSpPr txBox="1"/>
          <p:nvPr/>
        </p:nvSpPr>
        <p:spPr>
          <a:xfrm>
            <a:off x="1868040" y="3441409"/>
            <a:ext cx="341760" cy="369332"/>
          </a:xfrm>
          <a:prstGeom prst="rect">
            <a:avLst/>
          </a:prstGeom>
          <a:noFill/>
        </p:spPr>
        <p:txBody>
          <a:bodyPr wrap="none" rtlCol="0">
            <a:spAutoFit/>
          </a:bodyPr>
          <a:lstStyle/>
          <a:p>
            <a:r>
              <a:rPr lang="de-DE" dirty="0"/>
              <a:t>a</a:t>
            </a:r>
          </a:p>
        </p:txBody>
      </p:sp>
      <p:sp>
        <p:nvSpPr>
          <p:cNvPr id="14" name="Textfeld 13"/>
          <p:cNvSpPr txBox="1"/>
          <p:nvPr/>
        </p:nvSpPr>
        <p:spPr>
          <a:xfrm>
            <a:off x="1878135" y="3834546"/>
            <a:ext cx="275085" cy="369332"/>
          </a:xfrm>
          <a:prstGeom prst="rect">
            <a:avLst/>
          </a:prstGeom>
          <a:noFill/>
        </p:spPr>
        <p:txBody>
          <a:bodyPr wrap="square" rtlCol="0">
            <a:spAutoFit/>
          </a:bodyPr>
          <a:lstStyle/>
          <a:p>
            <a:r>
              <a:rPr lang="de-DE" dirty="0"/>
              <a:t>b</a:t>
            </a:r>
          </a:p>
        </p:txBody>
      </p:sp>
      <p:sp>
        <p:nvSpPr>
          <p:cNvPr id="16" name="Textfeld 15"/>
          <p:cNvSpPr txBox="1"/>
          <p:nvPr/>
        </p:nvSpPr>
        <p:spPr>
          <a:xfrm>
            <a:off x="1897185" y="4282607"/>
            <a:ext cx="275085" cy="369332"/>
          </a:xfrm>
          <a:prstGeom prst="rect">
            <a:avLst/>
          </a:prstGeom>
          <a:noFill/>
        </p:spPr>
        <p:txBody>
          <a:bodyPr wrap="square" rtlCol="0">
            <a:spAutoFit/>
          </a:bodyPr>
          <a:lstStyle/>
          <a:p>
            <a:r>
              <a:rPr lang="de-DE" dirty="0"/>
              <a:t>c</a:t>
            </a:r>
          </a:p>
        </p:txBody>
      </p:sp>
      <p:sp>
        <p:nvSpPr>
          <p:cNvPr id="17" name="Rechteck 16"/>
          <p:cNvSpPr/>
          <p:nvPr/>
        </p:nvSpPr>
        <p:spPr>
          <a:xfrm>
            <a:off x="4306888" y="3482128"/>
            <a:ext cx="752475" cy="65722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HA</a:t>
            </a:r>
          </a:p>
        </p:txBody>
      </p:sp>
      <p:cxnSp>
        <p:nvCxnSpPr>
          <p:cNvPr id="19" name="Gerader Verbinder 18"/>
          <p:cNvCxnSpPr/>
          <p:nvPr/>
        </p:nvCxnSpPr>
        <p:spPr>
          <a:xfrm flipH="1" flipV="1">
            <a:off x="2215867" y="4445420"/>
            <a:ext cx="103319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9" name="Gerader Verbinder 28"/>
          <p:cNvCxnSpPr/>
          <p:nvPr/>
        </p:nvCxnSpPr>
        <p:spPr>
          <a:xfrm>
            <a:off x="4006548" y="3957918"/>
            <a:ext cx="299359" cy="0"/>
          </a:xfrm>
          <a:prstGeom prst="line">
            <a:avLst/>
          </a:prstGeom>
        </p:spPr>
        <p:style>
          <a:lnRef idx="1">
            <a:schemeClr val="accent3"/>
          </a:lnRef>
          <a:fillRef idx="0">
            <a:schemeClr val="accent3"/>
          </a:fillRef>
          <a:effectRef idx="0">
            <a:schemeClr val="accent3"/>
          </a:effectRef>
          <a:fontRef idx="minor">
            <a:schemeClr val="tx1"/>
          </a:fontRef>
        </p:style>
      </p:cxnSp>
      <p:sp>
        <p:nvSpPr>
          <p:cNvPr id="37" name="Textfeld 36"/>
          <p:cNvSpPr txBox="1"/>
          <p:nvPr/>
        </p:nvSpPr>
        <p:spPr>
          <a:xfrm>
            <a:off x="3239317" y="3348695"/>
            <a:ext cx="359394" cy="369332"/>
          </a:xfrm>
          <a:prstGeom prst="rect">
            <a:avLst/>
          </a:prstGeom>
          <a:noFill/>
        </p:spPr>
        <p:txBody>
          <a:bodyPr wrap="none" rtlCol="0">
            <a:spAutoFit/>
          </a:bodyPr>
          <a:lstStyle/>
          <a:p>
            <a:r>
              <a:rPr lang="de-DE" dirty="0"/>
              <a:t>s</a:t>
            </a:r>
            <a:r>
              <a:rPr lang="de-DE" baseline="-25000" dirty="0"/>
              <a:t>1</a:t>
            </a:r>
            <a:endParaRPr lang="de-DE" dirty="0"/>
          </a:p>
        </p:txBody>
      </p:sp>
      <p:cxnSp>
        <p:nvCxnSpPr>
          <p:cNvPr id="41" name="Gerader Verbinder 40"/>
          <p:cNvCxnSpPr/>
          <p:nvPr/>
        </p:nvCxnSpPr>
        <p:spPr>
          <a:xfrm flipV="1">
            <a:off x="5059363" y="3661407"/>
            <a:ext cx="598145"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2" name="Gerader Verbinder 41"/>
          <p:cNvCxnSpPr/>
          <p:nvPr/>
        </p:nvCxnSpPr>
        <p:spPr>
          <a:xfrm>
            <a:off x="5059363" y="3957918"/>
            <a:ext cx="299359" cy="0"/>
          </a:xfrm>
          <a:prstGeom prst="line">
            <a:avLst/>
          </a:prstGeom>
        </p:spPr>
        <p:style>
          <a:lnRef idx="1">
            <a:schemeClr val="accent3"/>
          </a:lnRef>
          <a:fillRef idx="0">
            <a:schemeClr val="accent3"/>
          </a:fillRef>
          <a:effectRef idx="0">
            <a:schemeClr val="accent3"/>
          </a:effectRef>
          <a:fontRef idx="minor">
            <a:schemeClr val="tx1"/>
          </a:fontRef>
        </p:style>
      </p:cxnSp>
      <p:sp>
        <p:nvSpPr>
          <p:cNvPr id="49" name="Textfeld 48"/>
          <p:cNvSpPr txBox="1"/>
          <p:nvPr/>
        </p:nvSpPr>
        <p:spPr>
          <a:xfrm>
            <a:off x="5632141" y="3441409"/>
            <a:ext cx="359394" cy="369332"/>
          </a:xfrm>
          <a:prstGeom prst="rect">
            <a:avLst/>
          </a:prstGeom>
          <a:noFill/>
        </p:spPr>
        <p:txBody>
          <a:bodyPr wrap="none" rtlCol="0">
            <a:spAutoFit/>
          </a:bodyPr>
          <a:lstStyle/>
          <a:p>
            <a:r>
              <a:rPr lang="de-DE" dirty="0"/>
              <a:t>s</a:t>
            </a:r>
            <a:r>
              <a:rPr lang="de-DE" baseline="-25000" dirty="0"/>
              <a:t>2</a:t>
            </a:r>
            <a:endParaRPr lang="de-DE" dirty="0"/>
          </a:p>
        </p:txBody>
      </p:sp>
      <p:sp>
        <p:nvSpPr>
          <p:cNvPr id="50" name="Textfeld 49"/>
          <p:cNvSpPr txBox="1"/>
          <p:nvPr/>
        </p:nvSpPr>
        <p:spPr>
          <a:xfrm>
            <a:off x="5701231" y="4645734"/>
            <a:ext cx="580608" cy="369332"/>
          </a:xfrm>
          <a:prstGeom prst="rect">
            <a:avLst/>
          </a:prstGeom>
          <a:noFill/>
        </p:spPr>
        <p:txBody>
          <a:bodyPr wrap="none" rtlCol="0">
            <a:spAutoFit/>
          </a:bodyPr>
          <a:lstStyle/>
          <a:p>
            <a:r>
              <a:rPr lang="de-DE" dirty="0" err="1"/>
              <a:t>c</a:t>
            </a:r>
            <a:r>
              <a:rPr lang="de-DE" baseline="-25000" dirty="0" err="1"/>
              <a:t>out</a:t>
            </a:r>
            <a:endParaRPr lang="de-DE" dirty="0"/>
          </a:p>
        </p:txBody>
      </p:sp>
      <p:cxnSp>
        <p:nvCxnSpPr>
          <p:cNvPr id="52" name="Gerader Verbinder 51"/>
          <p:cNvCxnSpPr/>
          <p:nvPr/>
        </p:nvCxnSpPr>
        <p:spPr>
          <a:xfrm>
            <a:off x="5482989" y="4830400"/>
            <a:ext cx="299359" cy="0"/>
          </a:xfrm>
          <a:prstGeom prst="line">
            <a:avLst/>
          </a:prstGeom>
        </p:spPr>
        <p:style>
          <a:lnRef idx="1">
            <a:schemeClr val="accent3"/>
          </a:lnRef>
          <a:fillRef idx="0">
            <a:schemeClr val="accent3"/>
          </a:fillRef>
          <a:effectRef idx="0">
            <a:schemeClr val="accent3"/>
          </a:effectRef>
          <a:fontRef idx="minor">
            <a:schemeClr val="tx1"/>
          </a:fontRef>
        </p:style>
      </p:cxnSp>
      <p:sp>
        <p:nvSpPr>
          <p:cNvPr id="56" name="Textfeld 55"/>
          <p:cNvSpPr txBox="1"/>
          <p:nvPr/>
        </p:nvSpPr>
        <p:spPr>
          <a:xfrm>
            <a:off x="3249058" y="3719699"/>
            <a:ext cx="418704" cy="369332"/>
          </a:xfrm>
          <a:prstGeom prst="rect">
            <a:avLst/>
          </a:prstGeom>
          <a:noFill/>
        </p:spPr>
        <p:txBody>
          <a:bodyPr wrap="none" rtlCol="0">
            <a:spAutoFit/>
          </a:bodyPr>
          <a:lstStyle/>
          <a:p>
            <a:r>
              <a:rPr lang="de-DE" dirty="0"/>
              <a:t>c</a:t>
            </a:r>
            <a:r>
              <a:rPr lang="de-DE" baseline="-25000" dirty="0"/>
              <a:t>1</a:t>
            </a:r>
            <a:endParaRPr lang="de-DE" dirty="0"/>
          </a:p>
        </p:txBody>
      </p:sp>
      <p:sp>
        <p:nvSpPr>
          <p:cNvPr id="57" name="Textfeld 56"/>
          <p:cNvSpPr txBox="1"/>
          <p:nvPr/>
        </p:nvSpPr>
        <p:spPr>
          <a:xfrm>
            <a:off x="5328512" y="3834546"/>
            <a:ext cx="418704" cy="369332"/>
          </a:xfrm>
          <a:prstGeom prst="rect">
            <a:avLst/>
          </a:prstGeom>
          <a:noFill/>
        </p:spPr>
        <p:txBody>
          <a:bodyPr wrap="none" rtlCol="0">
            <a:spAutoFit/>
          </a:bodyPr>
          <a:lstStyle/>
          <a:p>
            <a:r>
              <a:rPr lang="de-DE" dirty="0"/>
              <a:t>c</a:t>
            </a:r>
            <a:r>
              <a:rPr lang="de-DE" baseline="-25000" dirty="0"/>
              <a:t>2</a:t>
            </a:r>
            <a:endParaRPr lang="de-DE" dirty="0"/>
          </a:p>
        </p:txBody>
      </p:sp>
      <p:cxnSp>
        <p:nvCxnSpPr>
          <p:cNvPr id="33" name="Gerader Verbinder 32"/>
          <p:cNvCxnSpPr/>
          <p:nvPr/>
        </p:nvCxnSpPr>
        <p:spPr>
          <a:xfrm>
            <a:off x="4006548" y="3640643"/>
            <a:ext cx="299359" cy="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168346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Addierer/</a:t>
            </a:r>
            <a:r>
              <a:rPr lang="de-DE" dirty="0" err="1"/>
              <a:t>Subtrahierer</a:t>
            </a:r>
            <a:endParaRPr lang="de-DE" dirty="0"/>
          </a:p>
        </p:txBody>
      </p:sp>
      <p:sp>
        <p:nvSpPr>
          <p:cNvPr id="3" name="Inhaltsplatzhalter 2"/>
          <p:cNvSpPr>
            <a:spLocks noGrp="1"/>
          </p:cNvSpPr>
          <p:nvPr>
            <p:ph idx="1"/>
          </p:nvPr>
        </p:nvSpPr>
        <p:spPr>
          <a:xfrm>
            <a:off x="1103312" y="1387894"/>
            <a:ext cx="8946541" cy="5140725"/>
          </a:xfrm>
        </p:spPr>
        <p:txBody>
          <a:bodyPr/>
          <a:lstStyle/>
          <a:p>
            <a:r>
              <a:rPr lang="de-DE" dirty="0">
                <a:solidFill>
                  <a:schemeClr val="accent2">
                    <a:lumMod val="40000"/>
                    <a:lumOff val="60000"/>
                  </a:schemeClr>
                </a:solidFill>
                <a:latin typeface="Calibri" panose="020F0502020204030204" pitchFamily="34" charset="0"/>
              </a:rPr>
              <a:t>Realisieren Sie einen </a:t>
            </a:r>
            <a:r>
              <a:rPr lang="de-DE" dirty="0" err="1">
                <a:solidFill>
                  <a:schemeClr val="accent2">
                    <a:lumMod val="40000"/>
                    <a:lumOff val="60000"/>
                  </a:schemeClr>
                </a:solidFill>
                <a:latin typeface="Calibri" panose="020F0502020204030204" pitchFamily="34" charset="0"/>
              </a:rPr>
              <a:t>Volladdierer</a:t>
            </a:r>
            <a:r>
              <a:rPr lang="de-DE" dirty="0">
                <a:solidFill>
                  <a:schemeClr val="accent2">
                    <a:lumMod val="40000"/>
                    <a:lumOff val="60000"/>
                  </a:schemeClr>
                </a:solidFill>
                <a:latin typeface="Calibri" panose="020F0502020204030204" pitchFamily="34" charset="0"/>
              </a:rPr>
              <a:t> ebenfalls mit Hilfe von NAND-Gattern. </a:t>
            </a: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Summenbildung:		</a:t>
            </a:r>
            <a:r>
              <a:rPr lang="de-DE" dirty="0">
                <a:solidFill>
                  <a:schemeClr val="accent1">
                    <a:lumMod val="40000"/>
                    <a:lumOff val="60000"/>
                  </a:schemeClr>
                </a:solidFill>
                <a:latin typeface="Calibri" panose="020F0502020204030204" pitchFamily="34" charset="0"/>
              </a:rPr>
              <a:t>(</a:t>
            </a:r>
            <a:r>
              <a:rPr lang="de-DE" dirty="0">
                <a:solidFill>
                  <a:schemeClr val="bg2">
                    <a:lumMod val="40000"/>
                    <a:lumOff val="60000"/>
                  </a:schemeClr>
                </a:solidFill>
                <a:latin typeface="Calibri" panose="020F0502020204030204" pitchFamily="34" charset="0"/>
              </a:rPr>
              <a:t>(</a:t>
            </a:r>
            <a:r>
              <a:rPr lang="de-DE" dirty="0" err="1">
                <a:solidFill>
                  <a:schemeClr val="bg2">
                    <a:lumMod val="40000"/>
                    <a:lumOff val="60000"/>
                  </a:schemeClr>
                </a:solidFill>
                <a:latin typeface="Calibri" panose="020F0502020204030204" pitchFamily="34" charset="0"/>
              </a:rPr>
              <a:t>a+b</a:t>
            </a:r>
            <a:r>
              <a:rPr lang="de-DE" dirty="0">
                <a:solidFill>
                  <a:schemeClr val="bg2">
                    <a:lumMod val="40000"/>
                    <a:lumOff val="60000"/>
                  </a:schemeClr>
                </a:solidFill>
                <a:latin typeface="Calibri" panose="020F0502020204030204" pitchFamily="34" charset="0"/>
              </a:rPr>
              <a:t>) </a:t>
            </a:r>
            <a:r>
              <a:rPr lang="de-DE" dirty="0">
                <a:solidFill>
                  <a:schemeClr val="accent1">
                    <a:lumMod val="40000"/>
                    <a:lumOff val="60000"/>
                  </a:schemeClr>
                </a:solidFill>
                <a:latin typeface="Calibri" panose="020F0502020204030204" pitchFamily="34" charset="0"/>
              </a:rPr>
              <a:t>+ </a:t>
            </a:r>
            <a:r>
              <a:rPr lang="de-DE" dirty="0" err="1">
                <a:solidFill>
                  <a:schemeClr val="accent1">
                    <a:lumMod val="40000"/>
                    <a:lumOff val="60000"/>
                  </a:schemeClr>
                </a:solidFill>
                <a:latin typeface="Calibri" panose="020F0502020204030204" pitchFamily="34" charset="0"/>
              </a:rPr>
              <a:t>c</a:t>
            </a:r>
            <a:r>
              <a:rPr lang="de-DE" baseline="-25000" dirty="0" err="1">
                <a:solidFill>
                  <a:schemeClr val="accent1">
                    <a:lumMod val="40000"/>
                    <a:lumOff val="60000"/>
                  </a:schemeClr>
                </a:solidFill>
                <a:latin typeface="Calibri" panose="020F0502020204030204" pitchFamily="34" charset="0"/>
              </a:rPr>
              <a:t>in</a:t>
            </a:r>
            <a:r>
              <a:rPr lang="de-DE" dirty="0">
                <a:solidFill>
                  <a:schemeClr val="accent1">
                    <a:lumMod val="40000"/>
                    <a:lumOff val="60000"/>
                  </a:schemeClr>
                </a:solidFill>
                <a:latin typeface="Calibri" panose="020F0502020204030204" pitchFamily="34" charset="0"/>
              </a:rPr>
              <a:t>) </a:t>
            </a:r>
            <a:r>
              <a:rPr lang="de-DE" dirty="0">
                <a:latin typeface="Calibri" panose="020F0502020204030204" pitchFamily="34" charset="0"/>
              </a:rPr>
              <a:t>= Summe, d.h. s</a:t>
            </a:r>
            <a:r>
              <a:rPr lang="de-DE" baseline="-25000" dirty="0">
                <a:latin typeface="Calibri" panose="020F0502020204030204" pitchFamily="34" charset="0"/>
              </a:rPr>
              <a:t>1</a:t>
            </a:r>
            <a:r>
              <a:rPr lang="de-DE" dirty="0">
                <a:latin typeface="Calibri" panose="020F0502020204030204" pitchFamily="34" charset="0"/>
              </a:rPr>
              <a:t> + </a:t>
            </a:r>
            <a:r>
              <a:rPr lang="de-DE" dirty="0" err="1">
                <a:latin typeface="Calibri" panose="020F0502020204030204" pitchFamily="34" charset="0"/>
              </a:rPr>
              <a:t>c</a:t>
            </a:r>
            <a:r>
              <a:rPr lang="de-DE" baseline="-25000" dirty="0" err="1">
                <a:latin typeface="Calibri" panose="020F0502020204030204" pitchFamily="34" charset="0"/>
              </a:rPr>
              <a:t>in</a:t>
            </a:r>
            <a:r>
              <a:rPr lang="de-DE" dirty="0">
                <a:latin typeface="Calibri" panose="020F0502020204030204" pitchFamily="34" charset="0"/>
              </a:rPr>
              <a:t> = s</a:t>
            </a:r>
            <a:r>
              <a:rPr lang="de-DE" baseline="-25000" dirty="0">
                <a:latin typeface="Calibri" panose="020F0502020204030204" pitchFamily="34" charset="0"/>
              </a:rPr>
              <a:t>2</a:t>
            </a:r>
            <a:r>
              <a:rPr lang="de-DE" dirty="0">
                <a:latin typeface="Calibri" panose="020F0502020204030204" pitchFamily="34" charset="0"/>
              </a:rPr>
              <a:t> (mit c</a:t>
            </a:r>
            <a:r>
              <a:rPr lang="de-DE" baseline="-25000" dirty="0">
                <a:latin typeface="Calibri" panose="020F0502020204030204" pitchFamily="34" charset="0"/>
              </a:rPr>
              <a:t>2</a:t>
            </a:r>
            <a:r>
              <a:rPr lang="de-DE" dirty="0">
                <a:latin typeface="Calibri" panose="020F0502020204030204" pitchFamily="34" charset="0"/>
              </a:rPr>
              <a:t>)</a:t>
            </a: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									Das Carry-Bit ist 1, wenn:</a:t>
            </a:r>
          </a:p>
          <a:p>
            <a:pPr marL="0" indent="0">
              <a:buNone/>
            </a:pPr>
            <a:r>
              <a:rPr lang="de-DE" dirty="0">
                <a:latin typeface="Calibri" panose="020F0502020204030204" pitchFamily="34" charset="0"/>
              </a:rPr>
              <a:t>									i, im ersten </a:t>
            </a:r>
            <a:r>
              <a:rPr lang="de-DE" dirty="0" err="1">
                <a:latin typeface="Calibri" panose="020F0502020204030204" pitchFamily="34" charset="0"/>
              </a:rPr>
              <a:t>Halbaddierer</a:t>
            </a:r>
            <a:r>
              <a:rPr lang="de-DE" dirty="0">
                <a:latin typeface="Calibri" panose="020F0502020204030204" pitchFamily="34" charset="0"/>
              </a:rPr>
              <a:t> 1 ist oder</a:t>
            </a:r>
          </a:p>
          <a:p>
            <a:pPr marL="0" indent="0">
              <a:buNone/>
            </a:pPr>
            <a:r>
              <a:rPr lang="de-DE" dirty="0">
                <a:latin typeface="Calibri" panose="020F0502020204030204" pitchFamily="34" charset="0"/>
              </a:rPr>
              <a:t>								</a:t>
            </a:r>
            <a:r>
              <a:rPr lang="de-DE">
                <a:latin typeface="Calibri" panose="020F0502020204030204" pitchFamily="34" charset="0"/>
              </a:rPr>
              <a:t>	ii, </a:t>
            </a:r>
            <a:r>
              <a:rPr lang="de-DE" dirty="0">
                <a:latin typeface="Calibri" panose="020F0502020204030204" pitchFamily="34" charset="0"/>
              </a:rPr>
              <a:t>im zweiten </a:t>
            </a:r>
            <a:r>
              <a:rPr lang="de-DE" dirty="0" err="1">
                <a:latin typeface="Calibri" panose="020F0502020204030204" pitchFamily="34" charset="0"/>
              </a:rPr>
              <a:t>Halbaddierer</a:t>
            </a:r>
            <a:r>
              <a:rPr lang="de-DE" dirty="0">
                <a:latin typeface="Calibri" panose="020F0502020204030204" pitchFamily="34" charset="0"/>
              </a:rPr>
              <a:t> 1 ist</a:t>
            </a:r>
          </a:p>
        </p:txBody>
      </p:sp>
      <p:sp>
        <p:nvSpPr>
          <p:cNvPr id="6" name="Fußzeilenplatzhalter 5"/>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24</a:t>
            </a:fld>
            <a:endParaRPr lang="en-US" dirty="0"/>
          </a:p>
        </p:txBody>
      </p:sp>
      <p:graphicFrame>
        <p:nvGraphicFramePr>
          <p:cNvPr id="26" name="Tabelle 25"/>
          <p:cNvGraphicFramePr>
            <a:graphicFrameLocks noGrp="1"/>
          </p:cNvGraphicFramePr>
          <p:nvPr>
            <p:extLst>
              <p:ext uri="{D42A27DB-BD31-4B8C-83A1-F6EECF244321}">
                <p14:modId xmlns:p14="http://schemas.microsoft.com/office/powerpoint/2010/main" val="2841390286"/>
              </p:ext>
            </p:extLst>
          </p:nvPr>
        </p:nvGraphicFramePr>
        <p:xfrm>
          <a:off x="1236662" y="2869551"/>
          <a:ext cx="3349370" cy="2590800"/>
        </p:xfrm>
        <a:graphic>
          <a:graphicData uri="http://schemas.openxmlformats.org/drawingml/2006/table">
            <a:tbl>
              <a:tblPr firstRow="1" bandRow="1">
                <a:tableStyleId>{7DF18680-E054-41AD-8BC1-D1AEF772440D}</a:tableStyleId>
              </a:tblPr>
              <a:tblGrid>
                <a:gridCol w="451168">
                  <a:extLst>
                    <a:ext uri="{9D8B030D-6E8A-4147-A177-3AD203B41FA5}">
                      <a16:colId xmlns:a16="http://schemas.microsoft.com/office/drawing/2014/main" val="20000"/>
                    </a:ext>
                  </a:extLst>
                </a:gridCol>
                <a:gridCol w="478155">
                  <a:extLst>
                    <a:ext uri="{9D8B030D-6E8A-4147-A177-3AD203B41FA5}">
                      <a16:colId xmlns:a16="http://schemas.microsoft.com/office/drawing/2014/main" val="20001"/>
                    </a:ext>
                  </a:extLst>
                </a:gridCol>
                <a:gridCol w="521018">
                  <a:extLst>
                    <a:ext uri="{9D8B030D-6E8A-4147-A177-3AD203B41FA5}">
                      <a16:colId xmlns:a16="http://schemas.microsoft.com/office/drawing/2014/main" val="20002"/>
                    </a:ext>
                  </a:extLst>
                </a:gridCol>
                <a:gridCol w="278826">
                  <a:extLst>
                    <a:ext uri="{9D8B030D-6E8A-4147-A177-3AD203B41FA5}">
                      <a16:colId xmlns:a16="http://schemas.microsoft.com/office/drawing/2014/main" val="20003"/>
                    </a:ext>
                  </a:extLst>
                </a:gridCol>
                <a:gridCol w="514668">
                  <a:extLst>
                    <a:ext uri="{9D8B030D-6E8A-4147-A177-3AD203B41FA5}">
                      <a16:colId xmlns:a16="http://schemas.microsoft.com/office/drawing/2014/main" val="20004"/>
                    </a:ext>
                  </a:extLst>
                </a:gridCol>
                <a:gridCol w="478155">
                  <a:extLst>
                    <a:ext uri="{9D8B030D-6E8A-4147-A177-3AD203B41FA5}">
                      <a16:colId xmlns:a16="http://schemas.microsoft.com/office/drawing/2014/main" val="20005"/>
                    </a:ext>
                  </a:extLst>
                </a:gridCol>
                <a:gridCol w="627380">
                  <a:extLst>
                    <a:ext uri="{9D8B030D-6E8A-4147-A177-3AD203B41FA5}">
                      <a16:colId xmlns:a16="http://schemas.microsoft.com/office/drawing/2014/main" val="20006"/>
                    </a:ext>
                  </a:extLst>
                </a:gridCol>
              </a:tblGrid>
              <a:tr h="370840">
                <a:tc>
                  <a:txBody>
                    <a:bodyPr/>
                    <a:lstStyle/>
                    <a:p>
                      <a:r>
                        <a:rPr lang="de-DE" dirty="0"/>
                        <a:t>S</a:t>
                      </a:r>
                      <a:r>
                        <a:rPr lang="de-DE" baseline="-25000" dirty="0"/>
                        <a:t>1</a:t>
                      </a:r>
                      <a:endParaRPr lang="de-DE" dirty="0"/>
                    </a:p>
                  </a:txBody>
                  <a:tcPr>
                    <a:solidFill>
                      <a:srgbClr val="00B050"/>
                    </a:solidFill>
                  </a:tcPr>
                </a:tc>
                <a:tc>
                  <a:txBody>
                    <a:bodyPr/>
                    <a:lstStyle/>
                    <a:p>
                      <a:r>
                        <a:rPr lang="de-DE" dirty="0"/>
                        <a:t>c</a:t>
                      </a:r>
                      <a:r>
                        <a:rPr lang="de-DE" baseline="-25000" dirty="0"/>
                        <a:t>1</a:t>
                      </a:r>
                      <a:endParaRPr lang="de-DE" dirty="0"/>
                    </a:p>
                  </a:txBody>
                  <a:tcPr>
                    <a:solidFill>
                      <a:srgbClr val="00B050"/>
                    </a:solidFill>
                  </a:tcPr>
                </a:tc>
                <a:tc>
                  <a:txBody>
                    <a:bodyPr/>
                    <a:lstStyle/>
                    <a:p>
                      <a:r>
                        <a:rPr lang="de-DE" dirty="0" err="1"/>
                        <a:t>c</a:t>
                      </a:r>
                      <a:r>
                        <a:rPr lang="de-DE" baseline="-25000" dirty="0" err="1"/>
                        <a:t>in</a:t>
                      </a:r>
                      <a:endParaRPr lang="de-DE" dirty="0"/>
                    </a:p>
                  </a:txBody>
                  <a:tcPr/>
                </a:tc>
                <a:tc>
                  <a:txBody>
                    <a:bodyPr/>
                    <a:lstStyle/>
                    <a:p>
                      <a:endParaRPr lang="de-DE" dirty="0"/>
                    </a:p>
                  </a:txBody>
                  <a:tcPr/>
                </a:tc>
                <a:tc>
                  <a:txBody>
                    <a:bodyPr/>
                    <a:lstStyle/>
                    <a:p>
                      <a:r>
                        <a:rPr lang="de-DE" dirty="0">
                          <a:solidFill>
                            <a:schemeClr val="tx1"/>
                          </a:solidFill>
                        </a:rPr>
                        <a:t>S</a:t>
                      </a:r>
                      <a:r>
                        <a:rPr lang="de-DE" baseline="-25000" dirty="0">
                          <a:solidFill>
                            <a:schemeClr val="tx1"/>
                          </a:solidFill>
                        </a:rPr>
                        <a:t>2</a:t>
                      </a:r>
                      <a:r>
                        <a:rPr lang="de-DE" dirty="0">
                          <a:solidFill>
                            <a:schemeClr val="tx1"/>
                          </a:solidFill>
                        </a:rPr>
                        <a:t> </a:t>
                      </a:r>
                    </a:p>
                  </a:txBody>
                  <a:tcPr>
                    <a:solidFill>
                      <a:schemeClr val="accent1">
                        <a:lumMod val="60000"/>
                        <a:lumOff val="40000"/>
                      </a:schemeClr>
                    </a:solidFill>
                  </a:tcPr>
                </a:tc>
                <a:tc>
                  <a:txBody>
                    <a:bodyPr/>
                    <a:lstStyle/>
                    <a:p>
                      <a:r>
                        <a:rPr lang="de-DE" dirty="0">
                          <a:solidFill>
                            <a:schemeClr val="tx1"/>
                          </a:solidFill>
                        </a:rPr>
                        <a:t>c</a:t>
                      </a:r>
                      <a:r>
                        <a:rPr lang="de-DE" baseline="-25000" dirty="0">
                          <a:solidFill>
                            <a:schemeClr val="tx1"/>
                          </a:solidFill>
                        </a:rPr>
                        <a:t>2</a:t>
                      </a:r>
                      <a:endParaRPr lang="de-DE" dirty="0">
                        <a:solidFill>
                          <a:schemeClr val="tx1"/>
                        </a:solidFill>
                      </a:endParaRPr>
                    </a:p>
                  </a:txBody>
                  <a:tcPr>
                    <a:solidFill>
                      <a:schemeClr val="accent1">
                        <a:lumMod val="60000"/>
                        <a:lumOff val="40000"/>
                      </a:schemeClr>
                    </a:solidFill>
                  </a:tcPr>
                </a:tc>
                <a:tc>
                  <a:txBody>
                    <a:bodyPr/>
                    <a:lstStyle/>
                    <a:p>
                      <a:r>
                        <a:rPr lang="de-DE" dirty="0" err="1"/>
                        <a:t>c</a:t>
                      </a:r>
                      <a:r>
                        <a:rPr lang="de-DE" baseline="-25000" dirty="0" err="1"/>
                        <a:t>out</a:t>
                      </a:r>
                      <a:endParaRPr lang="de-DE" dirty="0"/>
                    </a:p>
                  </a:txBody>
                  <a:tcPr/>
                </a:tc>
                <a:extLst>
                  <a:ext uri="{0D108BD9-81ED-4DB2-BD59-A6C34878D82A}">
                    <a16:rowId xmlns:a16="http://schemas.microsoft.com/office/drawing/2014/main" val="10000"/>
                  </a:ext>
                </a:extLst>
              </a:tr>
              <a:tr h="266345">
                <a:tc>
                  <a:txBody>
                    <a:bodyPr/>
                    <a:lstStyle/>
                    <a:p>
                      <a:r>
                        <a:rPr lang="de-DE" dirty="0"/>
                        <a:t>0</a:t>
                      </a:r>
                    </a:p>
                  </a:txBody>
                  <a:tcPr/>
                </a:tc>
                <a:tc>
                  <a:txBody>
                    <a:bodyPr/>
                    <a:lstStyle/>
                    <a:p>
                      <a:r>
                        <a:rPr lang="de-DE" dirty="0"/>
                        <a:t>0</a:t>
                      </a:r>
                    </a:p>
                  </a:txBody>
                  <a:tcPr/>
                </a:tc>
                <a:tc>
                  <a:txBody>
                    <a:bodyPr/>
                    <a:lstStyle/>
                    <a:p>
                      <a:r>
                        <a:rPr lang="de-DE" dirty="0"/>
                        <a:t>0</a:t>
                      </a:r>
                    </a:p>
                  </a:txBody>
                  <a:tcPr/>
                </a:tc>
                <a:tc>
                  <a:txBody>
                    <a:bodyPr/>
                    <a:lstStyle/>
                    <a:p>
                      <a:r>
                        <a:rPr lang="de-DE" dirty="0"/>
                        <a:t>=</a:t>
                      </a:r>
                    </a:p>
                  </a:txBody>
                  <a:tcPr/>
                </a:tc>
                <a:tc>
                  <a:txBody>
                    <a:bodyPr/>
                    <a:lstStyle/>
                    <a:p>
                      <a:r>
                        <a:rPr lang="de-DE" dirty="0"/>
                        <a:t>0</a:t>
                      </a:r>
                    </a:p>
                  </a:txBody>
                  <a:tcPr/>
                </a:tc>
                <a:tc>
                  <a:txBody>
                    <a:bodyPr/>
                    <a:lstStyle/>
                    <a:p>
                      <a:r>
                        <a:rPr lang="de-DE" dirty="0"/>
                        <a:t>0</a:t>
                      </a:r>
                    </a:p>
                  </a:txBody>
                  <a:tcPr/>
                </a:tc>
                <a:tc>
                  <a:txBody>
                    <a:bodyPr/>
                    <a:lstStyle/>
                    <a:p>
                      <a:r>
                        <a:rPr lang="de-DE" dirty="0"/>
                        <a:t>0</a:t>
                      </a:r>
                    </a:p>
                  </a:txBody>
                  <a:tcPr/>
                </a:tc>
                <a:extLst>
                  <a:ext uri="{0D108BD9-81ED-4DB2-BD59-A6C34878D82A}">
                    <a16:rowId xmlns:a16="http://schemas.microsoft.com/office/drawing/2014/main" val="10001"/>
                  </a:ext>
                </a:extLst>
              </a:tr>
              <a:tr h="370840">
                <a:tc>
                  <a:txBody>
                    <a:bodyPr/>
                    <a:lstStyle/>
                    <a:p>
                      <a:r>
                        <a:rPr lang="de-DE" dirty="0">
                          <a:solidFill>
                            <a:schemeClr val="bg1"/>
                          </a:solidFill>
                        </a:rPr>
                        <a:t>1</a:t>
                      </a:r>
                    </a:p>
                  </a:txBody>
                  <a:tcPr/>
                </a:tc>
                <a:tc>
                  <a:txBody>
                    <a:bodyPr/>
                    <a:lstStyle/>
                    <a:p>
                      <a:r>
                        <a:rPr lang="de-DE" dirty="0">
                          <a:solidFill>
                            <a:schemeClr val="bg1"/>
                          </a:solidFill>
                        </a:rPr>
                        <a:t>0</a:t>
                      </a:r>
                    </a:p>
                  </a:txBody>
                  <a:tcPr/>
                </a:tc>
                <a:tc>
                  <a:txBody>
                    <a:bodyPr/>
                    <a:lstStyle/>
                    <a:p>
                      <a:r>
                        <a:rPr lang="de-DE" dirty="0"/>
                        <a:t>0</a:t>
                      </a:r>
                    </a:p>
                  </a:txBody>
                  <a:tcPr/>
                </a:tc>
                <a:tc>
                  <a:txBody>
                    <a:bodyPr/>
                    <a:lstStyle/>
                    <a:p>
                      <a:r>
                        <a:rPr lang="de-DE" dirty="0"/>
                        <a:t>=</a:t>
                      </a:r>
                    </a:p>
                  </a:txBody>
                  <a:tcPr/>
                </a:tc>
                <a:tc>
                  <a:txBody>
                    <a:bodyPr/>
                    <a:lstStyle/>
                    <a:p>
                      <a:r>
                        <a:rPr lang="de-DE" dirty="0">
                          <a:solidFill>
                            <a:schemeClr val="bg1"/>
                          </a:solidFill>
                        </a:rPr>
                        <a:t>1</a:t>
                      </a:r>
                    </a:p>
                  </a:txBody>
                  <a:tcPr/>
                </a:tc>
                <a:tc>
                  <a:txBody>
                    <a:bodyPr/>
                    <a:lstStyle/>
                    <a:p>
                      <a:r>
                        <a:rPr lang="de-DE" dirty="0">
                          <a:solidFill>
                            <a:schemeClr val="bg1"/>
                          </a:solidFill>
                        </a:rPr>
                        <a:t>0</a:t>
                      </a:r>
                    </a:p>
                  </a:txBody>
                  <a:tcPr/>
                </a:tc>
                <a:tc>
                  <a:txBody>
                    <a:bodyPr/>
                    <a:lstStyle/>
                    <a:p>
                      <a:r>
                        <a:rPr lang="de-DE" dirty="0">
                          <a:solidFill>
                            <a:schemeClr val="bg1"/>
                          </a:solidFill>
                        </a:rPr>
                        <a:t>0</a:t>
                      </a:r>
                    </a:p>
                  </a:txBody>
                  <a:tcPr/>
                </a:tc>
                <a:extLst>
                  <a:ext uri="{0D108BD9-81ED-4DB2-BD59-A6C34878D82A}">
                    <a16:rowId xmlns:a16="http://schemas.microsoft.com/office/drawing/2014/main" val="10002"/>
                  </a:ext>
                </a:extLst>
              </a:tr>
              <a:tr h="370840">
                <a:tc>
                  <a:txBody>
                    <a:bodyPr/>
                    <a:lstStyle/>
                    <a:p>
                      <a:r>
                        <a:rPr lang="de-DE" dirty="0">
                          <a:solidFill>
                            <a:schemeClr val="bg1"/>
                          </a:solidFill>
                        </a:rPr>
                        <a:t>0</a:t>
                      </a:r>
                    </a:p>
                  </a:txBody>
                  <a:tcPr/>
                </a:tc>
                <a:tc>
                  <a:txBody>
                    <a:bodyPr/>
                    <a:lstStyle/>
                    <a:p>
                      <a:r>
                        <a:rPr lang="de-DE" dirty="0">
                          <a:solidFill>
                            <a:srgbClr val="C00000"/>
                          </a:solidFill>
                        </a:rPr>
                        <a:t>1</a:t>
                      </a:r>
                    </a:p>
                  </a:txBody>
                  <a:tcPr/>
                </a:tc>
                <a:tc>
                  <a:txBody>
                    <a:bodyPr/>
                    <a:lstStyle/>
                    <a:p>
                      <a:r>
                        <a:rPr lang="de-DE" dirty="0"/>
                        <a:t>0</a:t>
                      </a:r>
                    </a:p>
                  </a:txBody>
                  <a:tcPr/>
                </a:tc>
                <a:tc>
                  <a:txBody>
                    <a:bodyPr/>
                    <a:lstStyle/>
                    <a:p>
                      <a:r>
                        <a:rPr lang="de-DE" dirty="0"/>
                        <a:t>=</a:t>
                      </a:r>
                    </a:p>
                  </a:txBody>
                  <a:tcPr/>
                </a:tc>
                <a:tc>
                  <a:txBody>
                    <a:bodyPr/>
                    <a:lstStyle/>
                    <a:p>
                      <a:r>
                        <a:rPr lang="de-DE" dirty="0">
                          <a:solidFill>
                            <a:schemeClr val="bg1"/>
                          </a:solidFill>
                        </a:rPr>
                        <a:t>0</a:t>
                      </a:r>
                    </a:p>
                  </a:txBody>
                  <a:tcPr/>
                </a:tc>
                <a:tc>
                  <a:txBody>
                    <a:bodyPr/>
                    <a:lstStyle/>
                    <a:p>
                      <a:r>
                        <a:rPr lang="de-DE" dirty="0">
                          <a:solidFill>
                            <a:schemeClr val="bg1"/>
                          </a:solidFill>
                        </a:rPr>
                        <a:t>0</a:t>
                      </a:r>
                    </a:p>
                  </a:txBody>
                  <a:tcPr/>
                </a:tc>
                <a:tc>
                  <a:txBody>
                    <a:bodyPr/>
                    <a:lstStyle/>
                    <a:p>
                      <a:r>
                        <a:rPr lang="de-DE" dirty="0">
                          <a:solidFill>
                            <a:srgbClr val="C00000"/>
                          </a:solidFill>
                        </a:rPr>
                        <a:t>1</a:t>
                      </a:r>
                    </a:p>
                  </a:txBody>
                  <a:tcPr/>
                </a:tc>
                <a:extLst>
                  <a:ext uri="{0D108BD9-81ED-4DB2-BD59-A6C34878D82A}">
                    <a16:rowId xmlns:a16="http://schemas.microsoft.com/office/drawing/2014/main" val="10003"/>
                  </a:ext>
                </a:extLst>
              </a:tr>
              <a:tr h="370840">
                <a:tc>
                  <a:txBody>
                    <a:bodyPr/>
                    <a:lstStyle/>
                    <a:p>
                      <a:r>
                        <a:rPr lang="de-DE" dirty="0"/>
                        <a:t>0</a:t>
                      </a:r>
                    </a:p>
                  </a:txBody>
                  <a:tcPr/>
                </a:tc>
                <a:tc>
                  <a:txBody>
                    <a:bodyPr/>
                    <a:lstStyle/>
                    <a:p>
                      <a:r>
                        <a:rPr lang="de-DE" dirty="0"/>
                        <a:t>0</a:t>
                      </a:r>
                    </a:p>
                  </a:txBody>
                  <a:tcPr/>
                </a:tc>
                <a:tc>
                  <a:txBody>
                    <a:bodyPr/>
                    <a:lstStyle/>
                    <a:p>
                      <a:r>
                        <a:rPr lang="de-DE" dirty="0"/>
                        <a:t>1</a:t>
                      </a:r>
                    </a:p>
                  </a:txBody>
                  <a:tcPr/>
                </a:tc>
                <a:tc>
                  <a:txBody>
                    <a:bodyPr/>
                    <a:lstStyle/>
                    <a:p>
                      <a:r>
                        <a:rPr lang="de-DE" dirty="0"/>
                        <a:t>=</a:t>
                      </a:r>
                    </a:p>
                  </a:txBody>
                  <a:tcPr/>
                </a:tc>
                <a:tc>
                  <a:txBody>
                    <a:bodyPr/>
                    <a:lstStyle/>
                    <a:p>
                      <a:r>
                        <a:rPr lang="de-DE" dirty="0">
                          <a:solidFill>
                            <a:schemeClr val="bg1"/>
                          </a:solidFill>
                        </a:rPr>
                        <a:t>1</a:t>
                      </a:r>
                    </a:p>
                  </a:txBody>
                  <a:tcPr/>
                </a:tc>
                <a:tc>
                  <a:txBody>
                    <a:bodyPr/>
                    <a:lstStyle/>
                    <a:p>
                      <a:r>
                        <a:rPr lang="de-DE" dirty="0">
                          <a:solidFill>
                            <a:schemeClr val="bg1"/>
                          </a:solidFill>
                        </a:rPr>
                        <a:t>0</a:t>
                      </a:r>
                    </a:p>
                  </a:txBody>
                  <a:tcPr/>
                </a:tc>
                <a:tc>
                  <a:txBody>
                    <a:bodyPr/>
                    <a:lstStyle/>
                    <a:p>
                      <a:r>
                        <a:rPr lang="de-DE" dirty="0">
                          <a:solidFill>
                            <a:schemeClr val="bg1"/>
                          </a:solidFill>
                        </a:rPr>
                        <a:t>0</a:t>
                      </a:r>
                    </a:p>
                  </a:txBody>
                  <a:tcPr/>
                </a:tc>
                <a:extLst>
                  <a:ext uri="{0D108BD9-81ED-4DB2-BD59-A6C34878D82A}">
                    <a16:rowId xmlns:a16="http://schemas.microsoft.com/office/drawing/2014/main" val="10004"/>
                  </a:ext>
                </a:extLst>
              </a:tr>
              <a:tr h="370840">
                <a:tc>
                  <a:txBody>
                    <a:bodyPr/>
                    <a:lstStyle/>
                    <a:p>
                      <a:r>
                        <a:rPr lang="de-DE" dirty="0">
                          <a:solidFill>
                            <a:schemeClr val="bg1"/>
                          </a:solidFill>
                        </a:rPr>
                        <a:t>1</a:t>
                      </a:r>
                    </a:p>
                  </a:txBody>
                  <a:tcPr/>
                </a:tc>
                <a:tc>
                  <a:txBody>
                    <a:bodyPr/>
                    <a:lstStyle/>
                    <a:p>
                      <a:r>
                        <a:rPr lang="de-DE" dirty="0">
                          <a:solidFill>
                            <a:schemeClr val="bg1"/>
                          </a:solidFill>
                        </a:rPr>
                        <a:t>0</a:t>
                      </a:r>
                    </a:p>
                  </a:txBody>
                  <a:tcPr/>
                </a:tc>
                <a:tc>
                  <a:txBody>
                    <a:bodyPr/>
                    <a:lstStyle/>
                    <a:p>
                      <a:r>
                        <a:rPr lang="de-DE" dirty="0"/>
                        <a:t>1</a:t>
                      </a:r>
                    </a:p>
                  </a:txBody>
                  <a:tcPr/>
                </a:tc>
                <a:tc>
                  <a:txBody>
                    <a:bodyPr/>
                    <a:lstStyle/>
                    <a:p>
                      <a:r>
                        <a:rPr lang="de-DE" dirty="0"/>
                        <a:t>=</a:t>
                      </a:r>
                    </a:p>
                  </a:txBody>
                  <a:tcPr/>
                </a:tc>
                <a:tc>
                  <a:txBody>
                    <a:bodyPr/>
                    <a:lstStyle/>
                    <a:p>
                      <a:r>
                        <a:rPr lang="de-DE" dirty="0">
                          <a:solidFill>
                            <a:schemeClr val="bg1"/>
                          </a:solidFill>
                        </a:rPr>
                        <a:t>0</a:t>
                      </a:r>
                    </a:p>
                  </a:txBody>
                  <a:tcPr/>
                </a:tc>
                <a:tc>
                  <a:txBody>
                    <a:bodyPr/>
                    <a:lstStyle/>
                    <a:p>
                      <a:r>
                        <a:rPr lang="de-DE" dirty="0">
                          <a:solidFill>
                            <a:srgbClr val="C00000"/>
                          </a:solidFill>
                        </a:rPr>
                        <a:t>1</a:t>
                      </a:r>
                    </a:p>
                  </a:txBody>
                  <a:tcPr/>
                </a:tc>
                <a:tc>
                  <a:txBody>
                    <a:bodyPr/>
                    <a:lstStyle/>
                    <a:p>
                      <a:r>
                        <a:rPr lang="de-DE" dirty="0">
                          <a:solidFill>
                            <a:srgbClr val="C00000"/>
                          </a:solidFill>
                        </a:rPr>
                        <a:t>1</a:t>
                      </a:r>
                    </a:p>
                  </a:txBody>
                  <a:tcPr/>
                </a:tc>
                <a:extLst>
                  <a:ext uri="{0D108BD9-81ED-4DB2-BD59-A6C34878D82A}">
                    <a16:rowId xmlns:a16="http://schemas.microsoft.com/office/drawing/2014/main" val="10005"/>
                  </a:ext>
                </a:extLst>
              </a:tr>
              <a:tr h="370840">
                <a:tc>
                  <a:txBody>
                    <a:bodyPr/>
                    <a:lstStyle/>
                    <a:p>
                      <a:r>
                        <a:rPr lang="de-DE" dirty="0">
                          <a:solidFill>
                            <a:schemeClr val="bg1"/>
                          </a:solidFill>
                        </a:rPr>
                        <a:t>0</a:t>
                      </a:r>
                    </a:p>
                  </a:txBody>
                  <a:tcPr/>
                </a:tc>
                <a:tc>
                  <a:txBody>
                    <a:bodyPr/>
                    <a:lstStyle/>
                    <a:p>
                      <a:r>
                        <a:rPr lang="de-DE" dirty="0">
                          <a:solidFill>
                            <a:srgbClr val="C00000"/>
                          </a:solidFill>
                        </a:rPr>
                        <a:t>1</a:t>
                      </a:r>
                    </a:p>
                  </a:txBody>
                  <a:tcPr/>
                </a:tc>
                <a:tc>
                  <a:txBody>
                    <a:bodyPr/>
                    <a:lstStyle/>
                    <a:p>
                      <a:r>
                        <a:rPr lang="de-DE" dirty="0"/>
                        <a:t>1</a:t>
                      </a:r>
                    </a:p>
                  </a:txBody>
                  <a:tcPr/>
                </a:tc>
                <a:tc>
                  <a:txBody>
                    <a:bodyPr/>
                    <a:lstStyle/>
                    <a:p>
                      <a:r>
                        <a:rPr lang="de-DE" dirty="0"/>
                        <a:t>=</a:t>
                      </a:r>
                    </a:p>
                  </a:txBody>
                  <a:tcPr/>
                </a:tc>
                <a:tc>
                  <a:txBody>
                    <a:bodyPr/>
                    <a:lstStyle/>
                    <a:p>
                      <a:r>
                        <a:rPr lang="de-DE" dirty="0">
                          <a:solidFill>
                            <a:schemeClr val="bg1"/>
                          </a:solidFill>
                        </a:rPr>
                        <a:t>1</a:t>
                      </a:r>
                    </a:p>
                  </a:txBody>
                  <a:tcPr/>
                </a:tc>
                <a:tc>
                  <a:txBody>
                    <a:bodyPr/>
                    <a:lstStyle/>
                    <a:p>
                      <a:r>
                        <a:rPr lang="de-DE" dirty="0">
                          <a:solidFill>
                            <a:schemeClr val="bg1"/>
                          </a:solidFill>
                        </a:rPr>
                        <a:t>0</a:t>
                      </a:r>
                    </a:p>
                  </a:txBody>
                  <a:tcPr/>
                </a:tc>
                <a:tc>
                  <a:txBody>
                    <a:bodyPr/>
                    <a:lstStyle/>
                    <a:p>
                      <a:r>
                        <a:rPr lang="de-DE" dirty="0">
                          <a:solidFill>
                            <a:srgbClr val="C00000"/>
                          </a:solidFill>
                        </a:rPr>
                        <a:t>1</a:t>
                      </a:r>
                    </a:p>
                  </a:txBody>
                  <a:tcPr/>
                </a:tc>
                <a:extLst>
                  <a:ext uri="{0D108BD9-81ED-4DB2-BD59-A6C34878D82A}">
                    <a16:rowId xmlns:a16="http://schemas.microsoft.com/office/drawing/2014/main" val="10006"/>
                  </a:ext>
                </a:extLst>
              </a:tr>
            </a:tbl>
          </a:graphicData>
        </a:graphic>
      </p:graphicFrame>
      <p:sp>
        <p:nvSpPr>
          <p:cNvPr id="4" name="Geschweifte Klammer rechts 3"/>
          <p:cNvSpPr/>
          <p:nvPr/>
        </p:nvSpPr>
        <p:spPr>
          <a:xfrm rot="5400000">
            <a:off x="1560511" y="5291672"/>
            <a:ext cx="192088" cy="847725"/>
          </a:xfrm>
          <a:prstGeom prst="rightBrace">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de-DE"/>
          </a:p>
        </p:txBody>
      </p:sp>
      <p:sp>
        <p:nvSpPr>
          <p:cNvPr id="5" name="Textfeld 4"/>
          <p:cNvSpPr txBox="1"/>
          <p:nvPr/>
        </p:nvSpPr>
        <p:spPr>
          <a:xfrm>
            <a:off x="1421555" y="5884917"/>
            <a:ext cx="470000" cy="369332"/>
          </a:xfrm>
          <a:prstGeom prst="rect">
            <a:avLst/>
          </a:prstGeom>
          <a:noFill/>
        </p:spPr>
        <p:txBody>
          <a:bodyPr wrap="none" rtlCol="0">
            <a:spAutoFit/>
          </a:bodyPr>
          <a:lstStyle/>
          <a:p>
            <a:r>
              <a:rPr lang="de-DE" dirty="0"/>
              <a:t>H1</a:t>
            </a:r>
          </a:p>
        </p:txBody>
      </p:sp>
      <p:sp>
        <p:nvSpPr>
          <p:cNvPr id="11" name="Geschweifte Klammer rechts 10"/>
          <p:cNvSpPr/>
          <p:nvPr/>
        </p:nvSpPr>
        <p:spPr>
          <a:xfrm rot="5400000">
            <a:off x="3389311" y="5291672"/>
            <a:ext cx="192088" cy="847725"/>
          </a:xfrm>
          <a:prstGeom prst="rightBrace">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de-DE"/>
          </a:p>
        </p:txBody>
      </p:sp>
      <p:sp>
        <p:nvSpPr>
          <p:cNvPr id="12" name="Textfeld 11"/>
          <p:cNvSpPr txBox="1"/>
          <p:nvPr/>
        </p:nvSpPr>
        <p:spPr>
          <a:xfrm>
            <a:off x="3250355" y="5875556"/>
            <a:ext cx="470000" cy="369332"/>
          </a:xfrm>
          <a:prstGeom prst="rect">
            <a:avLst/>
          </a:prstGeom>
          <a:noFill/>
        </p:spPr>
        <p:txBody>
          <a:bodyPr wrap="none" rtlCol="0">
            <a:spAutoFit/>
          </a:bodyPr>
          <a:lstStyle/>
          <a:p>
            <a:r>
              <a:rPr lang="de-DE" dirty="0"/>
              <a:t>H2</a:t>
            </a:r>
          </a:p>
        </p:txBody>
      </p:sp>
    </p:spTree>
    <p:extLst>
      <p:ext uri="{BB962C8B-B14F-4D97-AF65-F5344CB8AC3E}">
        <p14:creationId xmlns:p14="http://schemas.microsoft.com/office/powerpoint/2010/main" val="279352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Addierer/</a:t>
            </a:r>
            <a:r>
              <a:rPr lang="de-DE" dirty="0" err="1"/>
              <a:t>Subtrahierer</a:t>
            </a:r>
            <a:endParaRPr lang="de-DE" dirty="0"/>
          </a:p>
        </p:txBody>
      </p:sp>
      <p:sp>
        <p:nvSpPr>
          <p:cNvPr id="3" name="Inhaltsplatzhalter 2"/>
          <p:cNvSpPr>
            <a:spLocks noGrp="1"/>
          </p:cNvSpPr>
          <p:nvPr>
            <p:ph idx="1"/>
          </p:nvPr>
        </p:nvSpPr>
        <p:spPr>
          <a:xfrm>
            <a:off x="1103312" y="1387894"/>
            <a:ext cx="8946541" cy="5140725"/>
          </a:xfrm>
        </p:spPr>
        <p:txBody>
          <a:bodyPr/>
          <a:lstStyle/>
          <a:p>
            <a:r>
              <a:rPr lang="de-DE" dirty="0">
                <a:solidFill>
                  <a:schemeClr val="accent2">
                    <a:lumMod val="40000"/>
                    <a:lumOff val="60000"/>
                  </a:schemeClr>
                </a:solidFill>
                <a:latin typeface="Calibri" panose="020F0502020204030204" pitchFamily="34" charset="0"/>
              </a:rPr>
              <a:t>Realisieren Sie einen </a:t>
            </a:r>
            <a:r>
              <a:rPr lang="de-DE" dirty="0" err="1">
                <a:solidFill>
                  <a:schemeClr val="accent2">
                    <a:lumMod val="40000"/>
                    <a:lumOff val="60000"/>
                  </a:schemeClr>
                </a:solidFill>
                <a:latin typeface="Calibri" panose="020F0502020204030204" pitchFamily="34" charset="0"/>
              </a:rPr>
              <a:t>Volladdierer</a:t>
            </a:r>
            <a:r>
              <a:rPr lang="de-DE" dirty="0">
                <a:solidFill>
                  <a:schemeClr val="accent2">
                    <a:lumMod val="40000"/>
                    <a:lumOff val="60000"/>
                  </a:schemeClr>
                </a:solidFill>
                <a:latin typeface="Calibri" panose="020F0502020204030204" pitchFamily="34" charset="0"/>
              </a:rPr>
              <a:t> ebenfalls mit Hilfe von NAND-Gattern. </a:t>
            </a:r>
          </a:p>
          <a:p>
            <a:pPr marL="0" indent="0">
              <a:buNone/>
            </a:pPr>
            <a:endParaRPr lang="de-DE" dirty="0">
              <a:latin typeface="Calibri" panose="020F0502020204030204" pitchFamily="34" charset="0"/>
            </a:endParaRPr>
          </a:p>
          <a:p>
            <a:pPr marL="0" indent="0">
              <a:buNone/>
            </a:pPr>
            <a:r>
              <a:rPr lang="de-DE" dirty="0">
                <a:solidFill>
                  <a:schemeClr val="accent1">
                    <a:lumMod val="40000"/>
                    <a:lumOff val="60000"/>
                  </a:schemeClr>
                </a:solidFill>
                <a:latin typeface="Calibri" panose="020F0502020204030204" pitchFamily="34" charset="0"/>
              </a:rPr>
              <a:t>(</a:t>
            </a:r>
            <a:r>
              <a:rPr lang="de-DE" dirty="0">
                <a:solidFill>
                  <a:schemeClr val="bg2">
                    <a:lumMod val="40000"/>
                    <a:lumOff val="60000"/>
                  </a:schemeClr>
                </a:solidFill>
                <a:latin typeface="Calibri" panose="020F0502020204030204" pitchFamily="34" charset="0"/>
              </a:rPr>
              <a:t>(</a:t>
            </a:r>
            <a:r>
              <a:rPr lang="de-DE" dirty="0" err="1">
                <a:solidFill>
                  <a:schemeClr val="bg2">
                    <a:lumMod val="40000"/>
                    <a:lumOff val="60000"/>
                  </a:schemeClr>
                </a:solidFill>
                <a:latin typeface="Calibri" panose="020F0502020204030204" pitchFamily="34" charset="0"/>
              </a:rPr>
              <a:t>a+b</a:t>
            </a:r>
            <a:r>
              <a:rPr lang="de-DE" dirty="0">
                <a:solidFill>
                  <a:schemeClr val="bg2">
                    <a:lumMod val="40000"/>
                    <a:lumOff val="60000"/>
                  </a:schemeClr>
                </a:solidFill>
                <a:latin typeface="Calibri" panose="020F0502020204030204" pitchFamily="34" charset="0"/>
              </a:rPr>
              <a:t>) </a:t>
            </a:r>
            <a:r>
              <a:rPr lang="de-DE" dirty="0">
                <a:solidFill>
                  <a:schemeClr val="accent1">
                    <a:lumMod val="40000"/>
                    <a:lumOff val="60000"/>
                  </a:schemeClr>
                </a:solidFill>
                <a:latin typeface="Calibri" panose="020F0502020204030204" pitchFamily="34" charset="0"/>
              </a:rPr>
              <a:t>+ </a:t>
            </a:r>
            <a:r>
              <a:rPr lang="de-DE" dirty="0" err="1">
                <a:solidFill>
                  <a:schemeClr val="accent1">
                    <a:lumMod val="40000"/>
                    <a:lumOff val="60000"/>
                  </a:schemeClr>
                </a:solidFill>
                <a:latin typeface="Calibri" panose="020F0502020204030204" pitchFamily="34" charset="0"/>
              </a:rPr>
              <a:t>c</a:t>
            </a:r>
            <a:r>
              <a:rPr lang="de-DE" baseline="-25000" dirty="0" err="1">
                <a:solidFill>
                  <a:schemeClr val="accent1">
                    <a:lumMod val="40000"/>
                    <a:lumOff val="60000"/>
                  </a:schemeClr>
                </a:solidFill>
                <a:latin typeface="Calibri" panose="020F0502020204030204" pitchFamily="34" charset="0"/>
              </a:rPr>
              <a:t>in</a:t>
            </a:r>
            <a:r>
              <a:rPr lang="de-DE" dirty="0">
                <a:solidFill>
                  <a:schemeClr val="accent1">
                    <a:lumMod val="40000"/>
                    <a:lumOff val="60000"/>
                  </a:schemeClr>
                </a:solidFill>
                <a:latin typeface="Calibri" panose="020F0502020204030204" pitchFamily="34" charset="0"/>
              </a:rPr>
              <a:t>) </a:t>
            </a:r>
            <a:r>
              <a:rPr lang="de-DE" dirty="0">
                <a:latin typeface="Calibri" panose="020F0502020204030204" pitchFamily="34" charset="0"/>
              </a:rPr>
              <a:t>= Summe			c</a:t>
            </a:r>
            <a:r>
              <a:rPr lang="de-DE" baseline="-25000" dirty="0">
                <a:latin typeface="Calibri" panose="020F0502020204030204" pitchFamily="34" charset="0"/>
              </a:rPr>
              <a:t>1 </a:t>
            </a:r>
            <a:r>
              <a:rPr lang="de-DE" dirty="0">
                <a:latin typeface="Calibri" panose="020F0502020204030204" pitchFamily="34" charset="0"/>
              </a:rPr>
              <a:t>+ c</a:t>
            </a:r>
            <a:r>
              <a:rPr lang="de-DE" baseline="-25000" dirty="0">
                <a:latin typeface="Calibri" panose="020F0502020204030204" pitchFamily="34" charset="0"/>
              </a:rPr>
              <a:t>2 </a:t>
            </a:r>
            <a:r>
              <a:rPr lang="de-DE" dirty="0">
                <a:latin typeface="Calibri" panose="020F0502020204030204" pitchFamily="34" charset="0"/>
              </a:rPr>
              <a:t>= </a:t>
            </a:r>
            <a:r>
              <a:rPr lang="de-DE" dirty="0" err="1">
                <a:latin typeface="Calibri" panose="020F0502020204030204" pitchFamily="34" charset="0"/>
              </a:rPr>
              <a:t>c</a:t>
            </a:r>
            <a:r>
              <a:rPr lang="de-DE" baseline="-25000" dirty="0" err="1">
                <a:latin typeface="Calibri" panose="020F0502020204030204" pitchFamily="34" charset="0"/>
              </a:rPr>
              <a:t>out</a:t>
            </a: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									</a:t>
            </a:r>
          </a:p>
          <a:p>
            <a:pPr marL="0" indent="0">
              <a:buNone/>
            </a:pPr>
            <a:r>
              <a:rPr lang="de-DE" dirty="0">
                <a:latin typeface="Calibri" panose="020F0502020204030204" pitchFamily="34" charset="0"/>
              </a:rPr>
              <a:t>									</a:t>
            </a: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25</a:t>
            </a:fld>
            <a:endParaRPr lang="en-US" dirty="0"/>
          </a:p>
        </p:txBody>
      </p:sp>
      <p:sp>
        <p:nvSpPr>
          <p:cNvPr id="8" name="Rechteck 7"/>
          <p:cNvSpPr/>
          <p:nvPr/>
        </p:nvSpPr>
        <p:spPr>
          <a:xfrm>
            <a:off x="2438400" y="3470906"/>
            <a:ext cx="752475" cy="65722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HA</a:t>
            </a:r>
          </a:p>
        </p:txBody>
      </p:sp>
      <p:cxnSp>
        <p:nvCxnSpPr>
          <p:cNvPr id="9" name="Gerader Verbinder 8"/>
          <p:cNvCxnSpPr/>
          <p:nvPr/>
        </p:nvCxnSpPr>
        <p:spPr>
          <a:xfrm flipH="1">
            <a:off x="2133600" y="3658398"/>
            <a:ext cx="3048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0" name="Gerader Verbinder 9"/>
          <p:cNvCxnSpPr/>
          <p:nvPr/>
        </p:nvCxnSpPr>
        <p:spPr>
          <a:xfrm flipH="1">
            <a:off x="2143125" y="4019212"/>
            <a:ext cx="3048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1" name="Gerader Verbinder 10"/>
          <p:cNvCxnSpPr/>
          <p:nvPr/>
        </p:nvCxnSpPr>
        <p:spPr>
          <a:xfrm flipH="1" flipV="1">
            <a:off x="3181353" y="3661407"/>
            <a:ext cx="112455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2" name="Gerader Verbinder 11"/>
          <p:cNvCxnSpPr/>
          <p:nvPr/>
        </p:nvCxnSpPr>
        <p:spPr>
          <a:xfrm flipH="1">
            <a:off x="3190876" y="4009158"/>
            <a:ext cx="407835" cy="529"/>
          </a:xfrm>
          <a:prstGeom prst="line">
            <a:avLst/>
          </a:prstGeom>
        </p:spPr>
        <p:style>
          <a:lnRef idx="1">
            <a:schemeClr val="accent3"/>
          </a:lnRef>
          <a:fillRef idx="0">
            <a:schemeClr val="accent3"/>
          </a:fillRef>
          <a:effectRef idx="0">
            <a:schemeClr val="accent3"/>
          </a:effectRef>
          <a:fontRef idx="minor">
            <a:schemeClr val="tx1"/>
          </a:fontRef>
        </p:style>
      </p:cxnSp>
      <p:sp>
        <p:nvSpPr>
          <p:cNvPr id="13" name="Textfeld 12"/>
          <p:cNvSpPr txBox="1"/>
          <p:nvPr/>
        </p:nvSpPr>
        <p:spPr>
          <a:xfrm>
            <a:off x="1868040" y="3441409"/>
            <a:ext cx="341760" cy="369332"/>
          </a:xfrm>
          <a:prstGeom prst="rect">
            <a:avLst/>
          </a:prstGeom>
          <a:noFill/>
        </p:spPr>
        <p:txBody>
          <a:bodyPr wrap="none" rtlCol="0">
            <a:spAutoFit/>
          </a:bodyPr>
          <a:lstStyle/>
          <a:p>
            <a:r>
              <a:rPr lang="de-DE" dirty="0"/>
              <a:t>a</a:t>
            </a:r>
          </a:p>
        </p:txBody>
      </p:sp>
      <p:sp>
        <p:nvSpPr>
          <p:cNvPr id="14" name="Textfeld 13"/>
          <p:cNvSpPr txBox="1"/>
          <p:nvPr/>
        </p:nvSpPr>
        <p:spPr>
          <a:xfrm>
            <a:off x="1878135" y="3834546"/>
            <a:ext cx="275085" cy="369332"/>
          </a:xfrm>
          <a:prstGeom prst="rect">
            <a:avLst/>
          </a:prstGeom>
          <a:noFill/>
        </p:spPr>
        <p:txBody>
          <a:bodyPr wrap="square" rtlCol="0">
            <a:spAutoFit/>
          </a:bodyPr>
          <a:lstStyle/>
          <a:p>
            <a:r>
              <a:rPr lang="de-DE" dirty="0"/>
              <a:t>b</a:t>
            </a:r>
          </a:p>
        </p:txBody>
      </p:sp>
      <p:sp>
        <p:nvSpPr>
          <p:cNvPr id="16" name="Textfeld 15"/>
          <p:cNvSpPr txBox="1"/>
          <p:nvPr/>
        </p:nvSpPr>
        <p:spPr>
          <a:xfrm>
            <a:off x="1897185" y="4282607"/>
            <a:ext cx="275085" cy="369332"/>
          </a:xfrm>
          <a:prstGeom prst="rect">
            <a:avLst/>
          </a:prstGeom>
          <a:noFill/>
        </p:spPr>
        <p:txBody>
          <a:bodyPr wrap="square" rtlCol="0">
            <a:spAutoFit/>
          </a:bodyPr>
          <a:lstStyle/>
          <a:p>
            <a:r>
              <a:rPr lang="de-DE" dirty="0"/>
              <a:t>c</a:t>
            </a:r>
          </a:p>
        </p:txBody>
      </p:sp>
      <p:sp>
        <p:nvSpPr>
          <p:cNvPr id="17" name="Rechteck 16"/>
          <p:cNvSpPr/>
          <p:nvPr/>
        </p:nvSpPr>
        <p:spPr>
          <a:xfrm>
            <a:off x="4306888" y="3482128"/>
            <a:ext cx="752475" cy="65722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HA</a:t>
            </a:r>
          </a:p>
        </p:txBody>
      </p:sp>
      <p:cxnSp>
        <p:nvCxnSpPr>
          <p:cNvPr id="19" name="Gerader Verbinder 18"/>
          <p:cNvCxnSpPr/>
          <p:nvPr/>
        </p:nvCxnSpPr>
        <p:spPr>
          <a:xfrm flipH="1">
            <a:off x="2215867" y="4419262"/>
            <a:ext cx="1794158" cy="26158"/>
          </a:xfrm>
          <a:prstGeom prst="line">
            <a:avLst/>
          </a:prstGeom>
        </p:spPr>
        <p:style>
          <a:lnRef idx="1">
            <a:schemeClr val="accent3"/>
          </a:lnRef>
          <a:fillRef idx="0">
            <a:schemeClr val="accent3"/>
          </a:fillRef>
          <a:effectRef idx="0">
            <a:schemeClr val="accent3"/>
          </a:effectRef>
          <a:fontRef idx="minor">
            <a:schemeClr val="tx1"/>
          </a:fontRef>
        </p:style>
      </p:cxnSp>
      <p:cxnSp>
        <p:nvCxnSpPr>
          <p:cNvPr id="27" name="Gerader Verbinder 26"/>
          <p:cNvCxnSpPr/>
          <p:nvPr/>
        </p:nvCxnSpPr>
        <p:spPr>
          <a:xfrm>
            <a:off x="4006548" y="3957918"/>
            <a:ext cx="3477" cy="461344"/>
          </a:xfrm>
          <a:prstGeom prst="line">
            <a:avLst/>
          </a:prstGeom>
        </p:spPr>
        <p:style>
          <a:lnRef idx="1">
            <a:schemeClr val="accent3"/>
          </a:lnRef>
          <a:fillRef idx="0">
            <a:schemeClr val="accent3"/>
          </a:fillRef>
          <a:effectRef idx="0">
            <a:schemeClr val="accent3"/>
          </a:effectRef>
          <a:fontRef idx="minor">
            <a:schemeClr val="tx1"/>
          </a:fontRef>
        </p:style>
      </p:cxnSp>
      <p:cxnSp>
        <p:nvCxnSpPr>
          <p:cNvPr id="29" name="Gerader Verbinder 28"/>
          <p:cNvCxnSpPr/>
          <p:nvPr/>
        </p:nvCxnSpPr>
        <p:spPr>
          <a:xfrm>
            <a:off x="4006548" y="3957918"/>
            <a:ext cx="299359" cy="0"/>
          </a:xfrm>
          <a:prstGeom prst="line">
            <a:avLst/>
          </a:prstGeom>
        </p:spPr>
        <p:style>
          <a:lnRef idx="1">
            <a:schemeClr val="accent3"/>
          </a:lnRef>
          <a:fillRef idx="0">
            <a:schemeClr val="accent3"/>
          </a:fillRef>
          <a:effectRef idx="0">
            <a:schemeClr val="accent3"/>
          </a:effectRef>
          <a:fontRef idx="minor">
            <a:schemeClr val="tx1"/>
          </a:fontRef>
        </p:style>
      </p:cxnSp>
      <p:sp>
        <p:nvSpPr>
          <p:cNvPr id="37" name="Textfeld 36"/>
          <p:cNvSpPr txBox="1"/>
          <p:nvPr/>
        </p:nvSpPr>
        <p:spPr>
          <a:xfrm>
            <a:off x="3239317" y="3348695"/>
            <a:ext cx="359394" cy="369332"/>
          </a:xfrm>
          <a:prstGeom prst="rect">
            <a:avLst/>
          </a:prstGeom>
          <a:noFill/>
        </p:spPr>
        <p:txBody>
          <a:bodyPr wrap="none" rtlCol="0">
            <a:spAutoFit/>
          </a:bodyPr>
          <a:lstStyle/>
          <a:p>
            <a:r>
              <a:rPr lang="de-DE" dirty="0"/>
              <a:t>s</a:t>
            </a:r>
            <a:r>
              <a:rPr lang="de-DE" baseline="-25000" dirty="0"/>
              <a:t>1</a:t>
            </a:r>
            <a:endParaRPr lang="de-DE" dirty="0"/>
          </a:p>
        </p:txBody>
      </p:sp>
      <p:cxnSp>
        <p:nvCxnSpPr>
          <p:cNvPr id="39" name="Gerader Verbinder 38"/>
          <p:cNvCxnSpPr/>
          <p:nvPr/>
        </p:nvCxnSpPr>
        <p:spPr>
          <a:xfrm>
            <a:off x="3611646" y="4004830"/>
            <a:ext cx="0" cy="717026"/>
          </a:xfrm>
          <a:prstGeom prst="line">
            <a:avLst/>
          </a:prstGeom>
        </p:spPr>
        <p:style>
          <a:lnRef idx="1">
            <a:schemeClr val="accent3"/>
          </a:lnRef>
          <a:fillRef idx="0">
            <a:schemeClr val="accent3"/>
          </a:fillRef>
          <a:effectRef idx="0">
            <a:schemeClr val="accent3"/>
          </a:effectRef>
          <a:fontRef idx="minor">
            <a:schemeClr val="tx1"/>
          </a:fontRef>
        </p:style>
      </p:cxnSp>
      <p:cxnSp>
        <p:nvCxnSpPr>
          <p:cNvPr id="41" name="Gerader Verbinder 40"/>
          <p:cNvCxnSpPr/>
          <p:nvPr/>
        </p:nvCxnSpPr>
        <p:spPr>
          <a:xfrm flipV="1">
            <a:off x="5059363" y="3661407"/>
            <a:ext cx="598145" cy="10232"/>
          </a:xfrm>
          <a:prstGeom prst="line">
            <a:avLst/>
          </a:prstGeom>
        </p:spPr>
        <p:style>
          <a:lnRef idx="1">
            <a:schemeClr val="accent3"/>
          </a:lnRef>
          <a:fillRef idx="0">
            <a:schemeClr val="accent3"/>
          </a:fillRef>
          <a:effectRef idx="0">
            <a:schemeClr val="accent3"/>
          </a:effectRef>
          <a:fontRef idx="minor">
            <a:schemeClr val="tx1"/>
          </a:fontRef>
        </p:style>
      </p:cxnSp>
      <p:cxnSp>
        <p:nvCxnSpPr>
          <p:cNvPr id="42" name="Gerader Verbinder 41"/>
          <p:cNvCxnSpPr/>
          <p:nvPr/>
        </p:nvCxnSpPr>
        <p:spPr>
          <a:xfrm>
            <a:off x="5059363" y="3957918"/>
            <a:ext cx="29935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3" name="Gerader Verbinder 42"/>
          <p:cNvCxnSpPr/>
          <p:nvPr/>
        </p:nvCxnSpPr>
        <p:spPr>
          <a:xfrm>
            <a:off x="5358149" y="3968470"/>
            <a:ext cx="0" cy="461344"/>
          </a:xfrm>
          <a:prstGeom prst="line">
            <a:avLst/>
          </a:prstGeom>
        </p:spPr>
        <p:style>
          <a:lnRef idx="1">
            <a:schemeClr val="accent3"/>
          </a:lnRef>
          <a:fillRef idx="0">
            <a:schemeClr val="accent3"/>
          </a:fillRef>
          <a:effectRef idx="0">
            <a:schemeClr val="accent3"/>
          </a:effectRef>
          <a:fontRef idx="minor">
            <a:schemeClr val="tx1"/>
          </a:fontRef>
        </p:style>
      </p:cxnSp>
      <p:cxnSp>
        <p:nvCxnSpPr>
          <p:cNvPr id="44" name="Gerader Verbinder 43"/>
          <p:cNvCxnSpPr/>
          <p:nvPr/>
        </p:nvCxnSpPr>
        <p:spPr>
          <a:xfrm flipH="1">
            <a:off x="3627671" y="4705540"/>
            <a:ext cx="2029837" cy="13079"/>
          </a:xfrm>
          <a:prstGeom prst="line">
            <a:avLst/>
          </a:prstGeom>
        </p:spPr>
        <p:style>
          <a:lnRef idx="1">
            <a:schemeClr val="accent3"/>
          </a:lnRef>
          <a:fillRef idx="0">
            <a:schemeClr val="accent3"/>
          </a:fillRef>
          <a:effectRef idx="0">
            <a:schemeClr val="accent3"/>
          </a:effectRef>
          <a:fontRef idx="minor">
            <a:schemeClr val="tx1"/>
          </a:fontRef>
        </p:style>
      </p:cxnSp>
      <p:cxnSp>
        <p:nvCxnSpPr>
          <p:cNvPr id="46" name="Gerader Verbinder 45"/>
          <p:cNvCxnSpPr/>
          <p:nvPr/>
        </p:nvCxnSpPr>
        <p:spPr>
          <a:xfrm>
            <a:off x="5358149" y="4419262"/>
            <a:ext cx="299359" cy="0"/>
          </a:xfrm>
          <a:prstGeom prst="line">
            <a:avLst/>
          </a:prstGeom>
        </p:spPr>
        <p:style>
          <a:lnRef idx="1">
            <a:schemeClr val="accent3"/>
          </a:lnRef>
          <a:fillRef idx="0">
            <a:schemeClr val="accent3"/>
          </a:fillRef>
          <a:effectRef idx="0">
            <a:schemeClr val="accent3"/>
          </a:effectRef>
          <a:fontRef idx="minor">
            <a:schemeClr val="tx1"/>
          </a:fontRef>
        </p:style>
      </p:cxnSp>
      <p:sp>
        <p:nvSpPr>
          <p:cNvPr id="49" name="Textfeld 48"/>
          <p:cNvSpPr txBox="1"/>
          <p:nvPr/>
        </p:nvSpPr>
        <p:spPr>
          <a:xfrm>
            <a:off x="5632141" y="3441409"/>
            <a:ext cx="359394" cy="369332"/>
          </a:xfrm>
          <a:prstGeom prst="rect">
            <a:avLst/>
          </a:prstGeom>
          <a:noFill/>
        </p:spPr>
        <p:txBody>
          <a:bodyPr wrap="none" rtlCol="0">
            <a:spAutoFit/>
          </a:bodyPr>
          <a:lstStyle/>
          <a:p>
            <a:r>
              <a:rPr lang="de-DE" dirty="0"/>
              <a:t>s</a:t>
            </a:r>
            <a:r>
              <a:rPr lang="de-DE" baseline="-25000" dirty="0"/>
              <a:t>2</a:t>
            </a:r>
            <a:endParaRPr lang="de-DE" dirty="0"/>
          </a:p>
        </p:txBody>
      </p:sp>
      <p:sp>
        <p:nvSpPr>
          <p:cNvPr id="50" name="Textfeld 49"/>
          <p:cNvSpPr txBox="1"/>
          <p:nvPr/>
        </p:nvSpPr>
        <p:spPr>
          <a:xfrm>
            <a:off x="6155383" y="4362244"/>
            <a:ext cx="580608" cy="369332"/>
          </a:xfrm>
          <a:prstGeom prst="rect">
            <a:avLst/>
          </a:prstGeom>
          <a:noFill/>
        </p:spPr>
        <p:txBody>
          <a:bodyPr wrap="none" rtlCol="0">
            <a:spAutoFit/>
          </a:bodyPr>
          <a:lstStyle/>
          <a:p>
            <a:r>
              <a:rPr lang="de-DE" dirty="0" err="1"/>
              <a:t>c</a:t>
            </a:r>
            <a:r>
              <a:rPr lang="de-DE" baseline="-25000" dirty="0" err="1"/>
              <a:t>out</a:t>
            </a:r>
            <a:endParaRPr lang="de-DE" dirty="0"/>
          </a:p>
        </p:txBody>
      </p:sp>
      <p:cxnSp>
        <p:nvCxnSpPr>
          <p:cNvPr id="52" name="Gerader Verbinder 51"/>
          <p:cNvCxnSpPr/>
          <p:nvPr/>
        </p:nvCxnSpPr>
        <p:spPr>
          <a:xfrm>
            <a:off x="5907157" y="4564824"/>
            <a:ext cx="299359" cy="0"/>
          </a:xfrm>
          <a:prstGeom prst="line">
            <a:avLst/>
          </a:prstGeom>
        </p:spPr>
        <p:style>
          <a:lnRef idx="1">
            <a:schemeClr val="accent3"/>
          </a:lnRef>
          <a:fillRef idx="0">
            <a:schemeClr val="accent3"/>
          </a:fillRef>
          <a:effectRef idx="0">
            <a:schemeClr val="accent3"/>
          </a:effectRef>
          <a:fontRef idx="minor">
            <a:schemeClr val="tx1"/>
          </a:fontRef>
        </p:style>
      </p:cxnSp>
      <p:sp>
        <p:nvSpPr>
          <p:cNvPr id="55" name="Flussdiagramm: Gespeicherte Daten 54"/>
          <p:cNvSpPr/>
          <p:nvPr/>
        </p:nvSpPr>
        <p:spPr>
          <a:xfrm rot="10800000">
            <a:off x="5609852" y="4327835"/>
            <a:ext cx="369887" cy="438150"/>
          </a:xfrm>
          <a:prstGeom prst="flowChartOnlineStorag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56" name="Textfeld 55"/>
          <p:cNvSpPr txBox="1"/>
          <p:nvPr/>
        </p:nvSpPr>
        <p:spPr>
          <a:xfrm>
            <a:off x="3249058" y="3719699"/>
            <a:ext cx="418704" cy="369332"/>
          </a:xfrm>
          <a:prstGeom prst="rect">
            <a:avLst/>
          </a:prstGeom>
          <a:noFill/>
        </p:spPr>
        <p:txBody>
          <a:bodyPr wrap="none" rtlCol="0">
            <a:spAutoFit/>
          </a:bodyPr>
          <a:lstStyle/>
          <a:p>
            <a:r>
              <a:rPr lang="de-DE" dirty="0"/>
              <a:t>c</a:t>
            </a:r>
            <a:r>
              <a:rPr lang="de-DE" baseline="-25000" dirty="0"/>
              <a:t>1</a:t>
            </a:r>
            <a:endParaRPr lang="de-DE" dirty="0"/>
          </a:p>
        </p:txBody>
      </p:sp>
      <p:sp>
        <p:nvSpPr>
          <p:cNvPr id="57" name="Textfeld 56"/>
          <p:cNvSpPr txBox="1"/>
          <p:nvPr/>
        </p:nvSpPr>
        <p:spPr>
          <a:xfrm>
            <a:off x="5019003" y="3626074"/>
            <a:ext cx="418704" cy="369332"/>
          </a:xfrm>
          <a:prstGeom prst="rect">
            <a:avLst/>
          </a:prstGeom>
          <a:noFill/>
        </p:spPr>
        <p:txBody>
          <a:bodyPr wrap="none" rtlCol="0">
            <a:spAutoFit/>
          </a:bodyPr>
          <a:lstStyle/>
          <a:p>
            <a:r>
              <a:rPr lang="de-DE" dirty="0"/>
              <a:t>c</a:t>
            </a:r>
            <a:r>
              <a:rPr lang="de-DE" baseline="-25000" dirty="0"/>
              <a:t>2</a:t>
            </a:r>
            <a:endParaRPr lang="de-DE" dirty="0"/>
          </a:p>
        </p:txBody>
      </p:sp>
    </p:spTree>
    <p:extLst>
      <p:ext uri="{BB962C8B-B14F-4D97-AF65-F5344CB8AC3E}">
        <p14:creationId xmlns:p14="http://schemas.microsoft.com/office/powerpoint/2010/main" val="152995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Addierer/</a:t>
            </a:r>
            <a:r>
              <a:rPr lang="de-DE" dirty="0" err="1"/>
              <a:t>Subtrahierer</a:t>
            </a:r>
            <a:endParaRPr lang="de-DE" dirty="0"/>
          </a:p>
        </p:txBody>
      </p:sp>
      <p:sp>
        <p:nvSpPr>
          <p:cNvPr id="3" name="Inhaltsplatzhalter 2"/>
          <p:cNvSpPr>
            <a:spLocks noGrp="1"/>
          </p:cNvSpPr>
          <p:nvPr>
            <p:ph idx="1"/>
          </p:nvPr>
        </p:nvSpPr>
        <p:spPr>
          <a:xfrm>
            <a:off x="1103312" y="1387894"/>
            <a:ext cx="8946541" cy="5140725"/>
          </a:xfrm>
        </p:spPr>
        <p:txBody>
          <a:bodyPr/>
          <a:lstStyle/>
          <a:p>
            <a:r>
              <a:rPr lang="de-DE" dirty="0">
                <a:solidFill>
                  <a:schemeClr val="accent2">
                    <a:lumMod val="40000"/>
                    <a:lumOff val="60000"/>
                  </a:schemeClr>
                </a:solidFill>
                <a:latin typeface="Calibri" panose="020F0502020204030204" pitchFamily="34" charset="0"/>
              </a:rPr>
              <a:t>NAND-Realisierung </a:t>
            </a: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									</a:t>
            </a:r>
          </a:p>
          <a:p>
            <a:pPr marL="0" indent="0">
              <a:buNone/>
            </a:pPr>
            <a:r>
              <a:rPr lang="de-DE" dirty="0">
                <a:latin typeface="Calibri" panose="020F0502020204030204" pitchFamily="34" charset="0"/>
              </a:rPr>
              <a:t>									</a:t>
            </a: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26</a:t>
            </a:fld>
            <a:endParaRPr lang="en-US" dirty="0"/>
          </a:p>
        </p:txBody>
      </p:sp>
      <p:sp>
        <p:nvSpPr>
          <p:cNvPr id="32" name="Flussdiagramm: Verzögerung 31"/>
          <p:cNvSpPr/>
          <p:nvPr/>
        </p:nvSpPr>
        <p:spPr>
          <a:xfrm>
            <a:off x="2287467" y="2840948"/>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33" name="Flussdiagramm: Verzögerung 32"/>
          <p:cNvSpPr/>
          <p:nvPr/>
        </p:nvSpPr>
        <p:spPr>
          <a:xfrm>
            <a:off x="3661846" y="2142044"/>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34" name="Flussdiagramm: Verzögerung 33"/>
          <p:cNvSpPr/>
          <p:nvPr/>
        </p:nvSpPr>
        <p:spPr>
          <a:xfrm>
            <a:off x="3661846" y="3457346"/>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35" name="Flussdiagramm: Verzögerung 34"/>
          <p:cNvSpPr/>
          <p:nvPr/>
        </p:nvSpPr>
        <p:spPr>
          <a:xfrm>
            <a:off x="3661845" y="4494731"/>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36" name="Flussdiagramm: Verzögerung 35"/>
          <p:cNvSpPr/>
          <p:nvPr/>
        </p:nvSpPr>
        <p:spPr>
          <a:xfrm>
            <a:off x="4780624" y="2741812"/>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40" name="Textfeld 39"/>
          <p:cNvSpPr txBox="1"/>
          <p:nvPr/>
        </p:nvSpPr>
        <p:spPr>
          <a:xfrm>
            <a:off x="1102331" y="3908768"/>
            <a:ext cx="341760" cy="369332"/>
          </a:xfrm>
          <a:prstGeom prst="rect">
            <a:avLst/>
          </a:prstGeom>
          <a:noFill/>
        </p:spPr>
        <p:txBody>
          <a:bodyPr wrap="none" rtlCol="0">
            <a:spAutoFit/>
          </a:bodyPr>
          <a:lstStyle/>
          <a:p>
            <a:r>
              <a:rPr lang="de-DE" dirty="0"/>
              <a:t>b</a:t>
            </a:r>
          </a:p>
        </p:txBody>
      </p:sp>
      <p:cxnSp>
        <p:nvCxnSpPr>
          <p:cNvPr id="45" name="Gerader Verbinder 44"/>
          <p:cNvCxnSpPr/>
          <p:nvPr/>
        </p:nvCxnSpPr>
        <p:spPr>
          <a:xfrm flipH="1">
            <a:off x="1444091" y="2163536"/>
            <a:ext cx="221775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7" name="Gerader Verbinder 46"/>
          <p:cNvCxnSpPr/>
          <p:nvPr/>
        </p:nvCxnSpPr>
        <p:spPr>
          <a:xfrm flipH="1">
            <a:off x="1444091" y="4027988"/>
            <a:ext cx="221775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8" name="Gerader Verbinder 47"/>
          <p:cNvCxnSpPr/>
          <p:nvPr/>
        </p:nvCxnSpPr>
        <p:spPr>
          <a:xfrm flipH="1" flipV="1">
            <a:off x="2069559" y="2163679"/>
            <a:ext cx="1697" cy="765082"/>
          </a:xfrm>
          <a:prstGeom prst="line">
            <a:avLst/>
          </a:prstGeom>
        </p:spPr>
        <p:style>
          <a:lnRef idx="1">
            <a:schemeClr val="accent3"/>
          </a:lnRef>
          <a:fillRef idx="0">
            <a:schemeClr val="accent3"/>
          </a:fillRef>
          <a:effectRef idx="0">
            <a:schemeClr val="accent3"/>
          </a:effectRef>
          <a:fontRef idx="minor">
            <a:schemeClr val="tx1"/>
          </a:fontRef>
        </p:style>
      </p:cxnSp>
      <p:cxnSp>
        <p:nvCxnSpPr>
          <p:cNvPr id="51" name="Gerader Verbinder 50"/>
          <p:cNvCxnSpPr/>
          <p:nvPr/>
        </p:nvCxnSpPr>
        <p:spPr>
          <a:xfrm flipH="1">
            <a:off x="2069559" y="2928761"/>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3" name="Gerader Verbinder 52"/>
          <p:cNvCxnSpPr>
            <a:stCxn id="69" idx="4"/>
          </p:cNvCxnSpPr>
          <p:nvPr/>
        </p:nvCxnSpPr>
        <p:spPr>
          <a:xfrm flipH="1" flipV="1">
            <a:off x="2054975" y="3324701"/>
            <a:ext cx="18807" cy="739772"/>
          </a:xfrm>
          <a:prstGeom prst="line">
            <a:avLst/>
          </a:prstGeom>
        </p:spPr>
        <p:style>
          <a:lnRef idx="1">
            <a:schemeClr val="accent3"/>
          </a:lnRef>
          <a:fillRef idx="0">
            <a:schemeClr val="accent3"/>
          </a:fillRef>
          <a:effectRef idx="0">
            <a:schemeClr val="accent3"/>
          </a:effectRef>
          <a:fontRef idx="minor">
            <a:schemeClr val="tx1"/>
          </a:fontRef>
        </p:style>
      </p:cxnSp>
      <p:cxnSp>
        <p:nvCxnSpPr>
          <p:cNvPr id="54" name="Gerader Verbinder 53"/>
          <p:cNvCxnSpPr/>
          <p:nvPr/>
        </p:nvCxnSpPr>
        <p:spPr>
          <a:xfrm flipV="1">
            <a:off x="3449428" y="4494731"/>
            <a:ext cx="1" cy="519550"/>
          </a:xfrm>
          <a:prstGeom prst="line">
            <a:avLst/>
          </a:prstGeom>
        </p:spPr>
        <p:style>
          <a:lnRef idx="1">
            <a:schemeClr val="accent3"/>
          </a:lnRef>
          <a:fillRef idx="0">
            <a:schemeClr val="accent3"/>
          </a:fillRef>
          <a:effectRef idx="0">
            <a:schemeClr val="accent3"/>
          </a:effectRef>
          <a:fontRef idx="minor">
            <a:schemeClr val="tx1"/>
          </a:fontRef>
        </p:style>
      </p:cxnSp>
      <p:cxnSp>
        <p:nvCxnSpPr>
          <p:cNvPr id="58" name="Gerader Verbinder 57"/>
          <p:cNvCxnSpPr/>
          <p:nvPr/>
        </p:nvCxnSpPr>
        <p:spPr>
          <a:xfrm flipH="1">
            <a:off x="3449428" y="4510960"/>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9" name="Gerader Verbinder 58"/>
          <p:cNvCxnSpPr/>
          <p:nvPr/>
        </p:nvCxnSpPr>
        <p:spPr>
          <a:xfrm flipH="1">
            <a:off x="3449428" y="5011186"/>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60" name="Gerader Verbinder 59"/>
          <p:cNvCxnSpPr/>
          <p:nvPr/>
        </p:nvCxnSpPr>
        <p:spPr>
          <a:xfrm flipH="1">
            <a:off x="4153458" y="4794615"/>
            <a:ext cx="56548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61" name="Gerader Verbinder 60"/>
          <p:cNvCxnSpPr/>
          <p:nvPr/>
        </p:nvCxnSpPr>
        <p:spPr>
          <a:xfrm flipH="1">
            <a:off x="4153458" y="2441928"/>
            <a:ext cx="444244" cy="4335"/>
          </a:xfrm>
          <a:prstGeom prst="line">
            <a:avLst/>
          </a:prstGeom>
        </p:spPr>
        <p:style>
          <a:lnRef idx="1">
            <a:schemeClr val="accent3"/>
          </a:lnRef>
          <a:fillRef idx="0">
            <a:schemeClr val="accent3"/>
          </a:fillRef>
          <a:effectRef idx="0">
            <a:schemeClr val="accent3"/>
          </a:effectRef>
          <a:fontRef idx="minor">
            <a:schemeClr val="tx1"/>
          </a:fontRef>
        </p:style>
      </p:cxnSp>
      <p:cxnSp>
        <p:nvCxnSpPr>
          <p:cNvPr id="62" name="Gerader Verbinder 61"/>
          <p:cNvCxnSpPr/>
          <p:nvPr/>
        </p:nvCxnSpPr>
        <p:spPr>
          <a:xfrm flipH="1">
            <a:off x="4152525" y="3757230"/>
            <a:ext cx="444244" cy="4335"/>
          </a:xfrm>
          <a:prstGeom prst="line">
            <a:avLst/>
          </a:prstGeom>
        </p:spPr>
        <p:style>
          <a:lnRef idx="1">
            <a:schemeClr val="accent3"/>
          </a:lnRef>
          <a:fillRef idx="0">
            <a:schemeClr val="accent3"/>
          </a:fillRef>
          <a:effectRef idx="0">
            <a:schemeClr val="accent3"/>
          </a:effectRef>
          <a:fontRef idx="minor">
            <a:schemeClr val="tx1"/>
          </a:fontRef>
        </p:style>
      </p:cxnSp>
      <p:cxnSp>
        <p:nvCxnSpPr>
          <p:cNvPr id="63" name="Gerader Verbinder 62"/>
          <p:cNvCxnSpPr/>
          <p:nvPr/>
        </p:nvCxnSpPr>
        <p:spPr>
          <a:xfrm flipH="1" flipV="1">
            <a:off x="4595073" y="2459665"/>
            <a:ext cx="1696" cy="469096"/>
          </a:xfrm>
          <a:prstGeom prst="line">
            <a:avLst/>
          </a:prstGeom>
        </p:spPr>
        <p:style>
          <a:lnRef idx="1">
            <a:schemeClr val="accent3"/>
          </a:lnRef>
          <a:fillRef idx="0">
            <a:schemeClr val="accent3"/>
          </a:fillRef>
          <a:effectRef idx="0">
            <a:schemeClr val="accent3"/>
          </a:effectRef>
          <a:fontRef idx="minor">
            <a:schemeClr val="tx1"/>
          </a:fontRef>
        </p:style>
      </p:cxnSp>
      <p:cxnSp>
        <p:nvCxnSpPr>
          <p:cNvPr id="64" name="Gerader Verbinder 63"/>
          <p:cNvCxnSpPr/>
          <p:nvPr/>
        </p:nvCxnSpPr>
        <p:spPr>
          <a:xfrm flipH="1" flipV="1">
            <a:off x="4595073" y="3273483"/>
            <a:ext cx="1696" cy="469096"/>
          </a:xfrm>
          <a:prstGeom prst="line">
            <a:avLst/>
          </a:prstGeom>
        </p:spPr>
        <p:style>
          <a:lnRef idx="1">
            <a:schemeClr val="accent3"/>
          </a:lnRef>
          <a:fillRef idx="0">
            <a:schemeClr val="accent3"/>
          </a:fillRef>
          <a:effectRef idx="0">
            <a:schemeClr val="accent3"/>
          </a:effectRef>
          <a:fontRef idx="minor">
            <a:schemeClr val="tx1"/>
          </a:fontRef>
        </p:style>
      </p:cxnSp>
      <p:cxnSp>
        <p:nvCxnSpPr>
          <p:cNvPr id="65" name="Gerader Verbinder 64"/>
          <p:cNvCxnSpPr/>
          <p:nvPr/>
        </p:nvCxnSpPr>
        <p:spPr>
          <a:xfrm flipH="1" flipV="1">
            <a:off x="2821612" y="3114139"/>
            <a:ext cx="610838" cy="2387"/>
          </a:xfrm>
          <a:prstGeom prst="line">
            <a:avLst/>
          </a:prstGeom>
        </p:spPr>
        <p:style>
          <a:lnRef idx="1">
            <a:schemeClr val="accent3"/>
          </a:lnRef>
          <a:fillRef idx="0">
            <a:schemeClr val="accent3"/>
          </a:fillRef>
          <a:effectRef idx="0">
            <a:schemeClr val="accent3"/>
          </a:effectRef>
          <a:fontRef idx="minor">
            <a:schemeClr val="tx1"/>
          </a:fontRef>
        </p:style>
      </p:cxnSp>
      <p:cxnSp>
        <p:nvCxnSpPr>
          <p:cNvPr id="66" name="Gerader Verbinder 65"/>
          <p:cNvCxnSpPr/>
          <p:nvPr/>
        </p:nvCxnSpPr>
        <p:spPr>
          <a:xfrm flipH="1" flipV="1">
            <a:off x="4595073" y="3266398"/>
            <a:ext cx="166108" cy="4350"/>
          </a:xfrm>
          <a:prstGeom prst="line">
            <a:avLst/>
          </a:prstGeom>
        </p:spPr>
        <p:style>
          <a:lnRef idx="1">
            <a:schemeClr val="accent3"/>
          </a:lnRef>
          <a:fillRef idx="0">
            <a:schemeClr val="accent3"/>
          </a:fillRef>
          <a:effectRef idx="0">
            <a:schemeClr val="accent3"/>
          </a:effectRef>
          <a:fontRef idx="minor">
            <a:schemeClr val="tx1"/>
          </a:fontRef>
        </p:style>
      </p:cxnSp>
      <p:cxnSp>
        <p:nvCxnSpPr>
          <p:cNvPr id="67" name="Gerader Verbinder 66"/>
          <p:cNvCxnSpPr/>
          <p:nvPr/>
        </p:nvCxnSpPr>
        <p:spPr>
          <a:xfrm flipH="1">
            <a:off x="4607856" y="2928761"/>
            <a:ext cx="15502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68" name="Gerader Verbinder 67"/>
          <p:cNvCxnSpPr/>
          <p:nvPr/>
        </p:nvCxnSpPr>
        <p:spPr>
          <a:xfrm flipH="1">
            <a:off x="5272237" y="3041696"/>
            <a:ext cx="565487" cy="0"/>
          </a:xfrm>
          <a:prstGeom prst="line">
            <a:avLst/>
          </a:prstGeom>
        </p:spPr>
        <p:style>
          <a:lnRef idx="1">
            <a:schemeClr val="accent3"/>
          </a:lnRef>
          <a:fillRef idx="0">
            <a:schemeClr val="accent3"/>
          </a:fillRef>
          <a:effectRef idx="0">
            <a:schemeClr val="accent3"/>
          </a:effectRef>
          <a:fontRef idx="minor">
            <a:schemeClr val="tx1"/>
          </a:fontRef>
        </p:style>
      </p:cxnSp>
      <p:sp>
        <p:nvSpPr>
          <p:cNvPr id="69" name="Ellipse 68"/>
          <p:cNvSpPr/>
          <p:nvPr/>
        </p:nvSpPr>
        <p:spPr>
          <a:xfrm>
            <a:off x="2034682" y="3991503"/>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70" name="Ellipse 69"/>
          <p:cNvSpPr/>
          <p:nvPr/>
        </p:nvSpPr>
        <p:spPr>
          <a:xfrm>
            <a:off x="2033791" y="2140907"/>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71" name="Ellipse 70"/>
          <p:cNvSpPr/>
          <p:nvPr/>
        </p:nvSpPr>
        <p:spPr>
          <a:xfrm>
            <a:off x="3409347" y="4491637"/>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72" name="Ellipse 71"/>
          <p:cNvSpPr/>
          <p:nvPr/>
        </p:nvSpPr>
        <p:spPr>
          <a:xfrm>
            <a:off x="2769731" y="3061799"/>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73" name="Ellipse 72"/>
          <p:cNvSpPr/>
          <p:nvPr/>
        </p:nvSpPr>
        <p:spPr>
          <a:xfrm>
            <a:off x="4135037" y="2388310"/>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74" name="Ellipse 73"/>
          <p:cNvSpPr/>
          <p:nvPr/>
        </p:nvSpPr>
        <p:spPr>
          <a:xfrm>
            <a:off x="4135037" y="3712025"/>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75" name="Ellipse 74"/>
          <p:cNvSpPr/>
          <p:nvPr/>
        </p:nvSpPr>
        <p:spPr>
          <a:xfrm>
            <a:off x="4135037" y="4747626"/>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76" name="Ellipse 75"/>
          <p:cNvSpPr/>
          <p:nvPr/>
        </p:nvSpPr>
        <p:spPr>
          <a:xfrm>
            <a:off x="5271256" y="2986968"/>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77" name="Textfeld 76"/>
          <p:cNvSpPr txBox="1"/>
          <p:nvPr/>
        </p:nvSpPr>
        <p:spPr>
          <a:xfrm>
            <a:off x="5429301" y="2722705"/>
            <a:ext cx="359394" cy="369332"/>
          </a:xfrm>
          <a:prstGeom prst="rect">
            <a:avLst/>
          </a:prstGeom>
          <a:noFill/>
        </p:spPr>
        <p:txBody>
          <a:bodyPr wrap="none" rtlCol="0">
            <a:spAutoFit/>
          </a:bodyPr>
          <a:lstStyle/>
          <a:p>
            <a:r>
              <a:rPr lang="de-DE" dirty="0"/>
              <a:t>s</a:t>
            </a:r>
            <a:r>
              <a:rPr lang="de-DE" baseline="-25000" dirty="0"/>
              <a:t>1</a:t>
            </a:r>
            <a:endParaRPr lang="de-DE" dirty="0"/>
          </a:p>
        </p:txBody>
      </p:sp>
      <p:sp>
        <p:nvSpPr>
          <p:cNvPr id="78" name="Textfeld 77"/>
          <p:cNvSpPr txBox="1"/>
          <p:nvPr/>
        </p:nvSpPr>
        <p:spPr>
          <a:xfrm>
            <a:off x="4337313" y="4458431"/>
            <a:ext cx="418704" cy="369332"/>
          </a:xfrm>
          <a:prstGeom prst="rect">
            <a:avLst/>
          </a:prstGeom>
          <a:noFill/>
        </p:spPr>
        <p:txBody>
          <a:bodyPr wrap="none" rtlCol="0">
            <a:spAutoFit/>
          </a:bodyPr>
          <a:lstStyle/>
          <a:p>
            <a:r>
              <a:rPr lang="de-DE" dirty="0"/>
              <a:t>c</a:t>
            </a:r>
            <a:r>
              <a:rPr lang="de-DE" baseline="-25000" dirty="0"/>
              <a:t>1</a:t>
            </a:r>
            <a:endParaRPr lang="de-DE" dirty="0"/>
          </a:p>
        </p:txBody>
      </p:sp>
      <p:cxnSp>
        <p:nvCxnSpPr>
          <p:cNvPr id="79" name="Gerader Verbinder 78"/>
          <p:cNvCxnSpPr/>
          <p:nvPr/>
        </p:nvCxnSpPr>
        <p:spPr>
          <a:xfrm flipH="1" flipV="1">
            <a:off x="2045587" y="3324702"/>
            <a:ext cx="234905" cy="174"/>
          </a:xfrm>
          <a:prstGeom prst="line">
            <a:avLst/>
          </a:prstGeom>
        </p:spPr>
        <p:style>
          <a:lnRef idx="1">
            <a:schemeClr val="accent3"/>
          </a:lnRef>
          <a:fillRef idx="0">
            <a:schemeClr val="accent3"/>
          </a:fillRef>
          <a:effectRef idx="0">
            <a:schemeClr val="accent3"/>
          </a:effectRef>
          <a:fontRef idx="minor">
            <a:schemeClr val="tx1"/>
          </a:fontRef>
        </p:style>
      </p:cxnSp>
      <p:cxnSp>
        <p:nvCxnSpPr>
          <p:cNvPr id="80" name="Gerader Verbinder 79"/>
          <p:cNvCxnSpPr>
            <a:stCxn id="71" idx="0"/>
          </p:cNvCxnSpPr>
          <p:nvPr/>
        </p:nvCxnSpPr>
        <p:spPr>
          <a:xfrm flipH="1" flipV="1">
            <a:off x="3416453" y="2543646"/>
            <a:ext cx="31994" cy="1947991"/>
          </a:xfrm>
          <a:prstGeom prst="line">
            <a:avLst/>
          </a:prstGeom>
        </p:spPr>
        <p:style>
          <a:lnRef idx="1">
            <a:schemeClr val="accent3"/>
          </a:lnRef>
          <a:fillRef idx="0">
            <a:schemeClr val="accent3"/>
          </a:fillRef>
          <a:effectRef idx="0">
            <a:schemeClr val="accent3"/>
          </a:effectRef>
          <a:fontRef idx="minor">
            <a:schemeClr val="tx1"/>
          </a:fontRef>
        </p:style>
      </p:cxnSp>
      <p:cxnSp>
        <p:nvCxnSpPr>
          <p:cNvPr id="81" name="Gerader Verbinder 80"/>
          <p:cNvCxnSpPr/>
          <p:nvPr/>
        </p:nvCxnSpPr>
        <p:spPr>
          <a:xfrm flipH="1">
            <a:off x="3434329" y="3581136"/>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2" name="Gerader Verbinder 81"/>
          <p:cNvCxnSpPr/>
          <p:nvPr/>
        </p:nvCxnSpPr>
        <p:spPr>
          <a:xfrm flipH="1">
            <a:off x="3416453" y="2556181"/>
            <a:ext cx="227702" cy="0"/>
          </a:xfrm>
          <a:prstGeom prst="line">
            <a:avLst/>
          </a:prstGeom>
        </p:spPr>
        <p:style>
          <a:lnRef idx="1">
            <a:schemeClr val="accent3"/>
          </a:lnRef>
          <a:fillRef idx="0">
            <a:schemeClr val="accent3"/>
          </a:fillRef>
          <a:effectRef idx="0">
            <a:schemeClr val="accent3"/>
          </a:effectRef>
          <a:fontRef idx="minor">
            <a:schemeClr val="tx1"/>
          </a:fontRef>
        </p:style>
      </p:cxnSp>
      <p:sp>
        <p:nvSpPr>
          <p:cNvPr id="83" name="Ellipse 82"/>
          <p:cNvSpPr/>
          <p:nvPr/>
        </p:nvSpPr>
        <p:spPr>
          <a:xfrm>
            <a:off x="3399792" y="3548134"/>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84" name="Ellipse 83"/>
          <p:cNvSpPr/>
          <p:nvPr/>
        </p:nvSpPr>
        <p:spPr>
          <a:xfrm>
            <a:off x="3390584" y="3092438"/>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85" name="Flussdiagramm: Verzögerung 84"/>
          <p:cNvSpPr/>
          <p:nvPr/>
        </p:nvSpPr>
        <p:spPr>
          <a:xfrm>
            <a:off x="6015353" y="3719108"/>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86" name="Flussdiagramm: Verzögerung 85"/>
          <p:cNvSpPr/>
          <p:nvPr/>
        </p:nvSpPr>
        <p:spPr>
          <a:xfrm>
            <a:off x="7389732" y="3020204"/>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87" name="Flussdiagramm: Verzögerung 86"/>
          <p:cNvSpPr/>
          <p:nvPr/>
        </p:nvSpPr>
        <p:spPr>
          <a:xfrm>
            <a:off x="7389732" y="4335506"/>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88" name="Flussdiagramm: Verzögerung 87"/>
          <p:cNvSpPr/>
          <p:nvPr/>
        </p:nvSpPr>
        <p:spPr>
          <a:xfrm>
            <a:off x="7389731" y="5372891"/>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89" name="Flussdiagramm: Verzögerung 88"/>
          <p:cNvSpPr/>
          <p:nvPr/>
        </p:nvSpPr>
        <p:spPr>
          <a:xfrm>
            <a:off x="8508510" y="3619972"/>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90" name="Textfeld 89"/>
          <p:cNvSpPr txBox="1"/>
          <p:nvPr/>
        </p:nvSpPr>
        <p:spPr>
          <a:xfrm>
            <a:off x="4839742" y="4786928"/>
            <a:ext cx="458780" cy="369332"/>
          </a:xfrm>
          <a:prstGeom prst="rect">
            <a:avLst/>
          </a:prstGeom>
          <a:noFill/>
        </p:spPr>
        <p:txBody>
          <a:bodyPr wrap="none" rtlCol="0">
            <a:spAutoFit/>
          </a:bodyPr>
          <a:lstStyle/>
          <a:p>
            <a:r>
              <a:rPr lang="de-DE" dirty="0" err="1"/>
              <a:t>c</a:t>
            </a:r>
            <a:r>
              <a:rPr lang="de-DE" baseline="-25000" dirty="0" err="1"/>
              <a:t>in</a:t>
            </a:r>
            <a:endParaRPr lang="de-DE" dirty="0"/>
          </a:p>
        </p:txBody>
      </p:sp>
      <p:cxnSp>
        <p:nvCxnSpPr>
          <p:cNvPr id="91" name="Gerader Verbinder 90"/>
          <p:cNvCxnSpPr>
            <a:endCxn id="109" idx="7"/>
          </p:cNvCxnSpPr>
          <p:nvPr/>
        </p:nvCxnSpPr>
        <p:spPr>
          <a:xfrm flipH="1" flipV="1">
            <a:off x="5828424" y="3029753"/>
            <a:ext cx="1561308" cy="11943"/>
          </a:xfrm>
          <a:prstGeom prst="line">
            <a:avLst/>
          </a:prstGeom>
        </p:spPr>
        <p:style>
          <a:lnRef idx="1">
            <a:schemeClr val="accent3"/>
          </a:lnRef>
          <a:fillRef idx="0">
            <a:schemeClr val="accent3"/>
          </a:fillRef>
          <a:effectRef idx="0">
            <a:schemeClr val="accent3"/>
          </a:effectRef>
          <a:fontRef idx="minor">
            <a:schemeClr val="tx1"/>
          </a:fontRef>
        </p:style>
      </p:cxnSp>
      <p:cxnSp>
        <p:nvCxnSpPr>
          <p:cNvPr id="92" name="Gerader Verbinder 91"/>
          <p:cNvCxnSpPr/>
          <p:nvPr/>
        </p:nvCxnSpPr>
        <p:spPr>
          <a:xfrm flipH="1">
            <a:off x="5171977" y="4906148"/>
            <a:ext cx="221775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3" name="Gerader Verbinder 92"/>
          <p:cNvCxnSpPr/>
          <p:nvPr/>
        </p:nvCxnSpPr>
        <p:spPr>
          <a:xfrm flipH="1" flipV="1">
            <a:off x="5797445" y="3041839"/>
            <a:ext cx="1697" cy="765082"/>
          </a:xfrm>
          <a:prstGeom prst="line">
            <a:avLst/>
          </a:prstGeom>
        </p:spPr>
        <p:style>
          <a:lnRef idx="1">
            <a:schemeClr val="accent3"/>
          </a:lnRef>
          <a:fillRef idx="0">
            <a:schemeClr val="accent3"/>
          </a:fillRef>
          <a:effectRef idx="0">
            <a:schemeClr val="accent3"/>
          </a:effectRef>
          <a:fontRef idx="minor">
            <a:schemeClr val="tx1"/>
          </a:fontRef>
        </p:style>
      </p:cxnSp>
      <p:cxnSp>
        <p:nvCxnSpPr>
          <p:cNvPr id="94" name="Gerader Verbinder 93"/>
          <p:cNvCxnSpPr/>
          <p:nvPr/>
        </p:nvCxnSpPr>
        <p:spPr>
          <a:xfrm flipH="1">
            <a:off x="5797445" y="3806921"/>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5" name="Gerader Verbinder 94"/>
          <p:cNvCxnSpPr>
            <a:stCxn id="108" idx="4"/>
          </p:cNvCxnSpPr>
          <p:nvPr/>
        </p:nvCxnSpPr>
        <p:spPr>
          <a:xfrm flipH="1" flipV="1">
            <a:off x="5782861" y="4202861"/>
            <a:ext cx="18807" cy="739772"/>
          </a:xfrm>
          <a:prstGeom prst="line">
            <a:avLst/>
          </a:prstGeom>
        </p:spPr>
        <p:style>
          <a:lnRef idx="1">
            <a:schemeClr val="accent3"/>
          </a:lnRef>
          <a:fillRef idx="0">
            <a:schemeClr val="accent3"/>
          </a:fillRef>
          <a:effectRef idx="0">
            <a:schemeClr val="accent3"/>
          </a:effectRef>
          <a:fontRef idx="minor">
            <a:schemeClr val="tx1"/>
          </a:fontRef>
        </p:style>
      </p:cxnSp>
      <p:cxnSp>
        <p:nvCxnSpPr>
          <p:cNvPr id="96" name="Gerader Verbinder 95"/>
          <p:cNvCxnSpPr/>
          <p:nvPr/>
        </p:nvCxnSpPr>
        <p:spPr>
          <a:xfrm flipV="1">
            <a:off x="7177314" y="5372891"/>
            <a:ext cx="1" cy="519550"/>
          </a:xfrm>
          <a:prstGeom prst="line">
            <a:avLst/>
          </a:prstGeom>
        </p:spPr>
        <p:style>
          <a:lnRef idx="1">
            <a:schemeClr val="accent3"/>
          </a:lnRef>
          <a:fillRef idx="0">
            <a:schemeClr val="accent3"/>
          </a:fillRef>
          <a:effectRef idx="0">
            <a:schemeClr val="accent3"/>
          </a:effectRef>
          <a:fontRef idx="minor">
            <a:schemeClr val="tx1"/>
          </a:fontRef>
        </p:style>
      </p:cxnSp>
      <p:cxnSp>
        <p:nvCxnSpPr>
          <p:cNvPr id="97" name="Gerader Verbinder 96"/>
          <p:cNvCxnSpPr/>
          <p:nvPr/>
        </p:nvCxnSpPr>
        <p:spPr>
          <a:xfrm flipH="1">
            <a:off x="7177314" y="5389120"/>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8" name="Gerader Verbinder 97"/>
          <p:cNvCxnSpPr/>
          <p:nvPr/>
        </p:nvCxnSpPr>
        <p:spPr>
          <a:xfrm flipH="1">
            <a:off x="7177314" y="5889346"/>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9" name="Gerader Verbinder 98"/>
          <p:cNvCxnSpPr/>
          <p:nvPr/>
        </p:nvCxnSpPr>
        <p:spPr>
          <a:xfrm flipH="1">
            <a:off x="7881344" y="5672775"/>
            <a:ext cx="56548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00" name="Gerader Verbinder 99"/>
          <p:cNvCxnSpPr/>
          <p:nvPr/>
        </p:nvCxnSpPr>
        <p:spPr>
          <a:xfrm flipH="1">
            <a:off x="7881344" y="3320088"/>
            <a:ext cx="444244" cy="4335"/>
          </a:xfrm>
          <a:prstGeom prst="line">
            <a:avLst/>
          </a:prstGeom>
        </p:spPr>
        <p:style>
          <a:lnRef idx="1">
            <a:schemeClr val="accent3"/>
          </a:lnRef>
          <a:fillRef idx="0">
            <a:schemeClr val="accent3"/>
          </a:fillRef>
          <a:effectRef idx="0">
            <a:schemeClr val="accent3"/>
          </a:effectRef>
          <a:fontRef idx="minor">
            <a:schemeClr val="tx1"/>
          </a:fontRef>
        </p:style>
      </p:cxnSp>
      <p:cxnSp>
        <p:nvCxnSpPr>
          <p:cNvPr id="101" name="Gerader Verbinder 100"/>
          <p:cNvCxnSpPr/>
          <p:nvPr/>
        </p:nvCxnSpPr>
        <p:spPr>
          <a:xfrm flipH="1">
            <a:off x="7880411" y="4635390"/>
            <a:ext cx="444244" cy="4335"/>
          </a:xfrm>
          <a:prstGeom prst="line">
            <a:avLst/>
          </a:prstGeom>
        </p:spPr>
        <p:style>
          <a:lnRef idx="1">
            <a:schemeClr val="accent3"/>
          </a:lnRef>
          <a:fillRef idx="0">
            <a:schemeClr val="accent3"/>
          </a:fillRef>
          <a:effectRef idx="0">
            <a:schemeClr val="accent3"/>
          </a:effectRef>
          <a:fontRef idx="minor">
            <a:schemeClr val="tx1"/>
          </a:fontRef>
        </p:style>
      </p:cxnSp>
      <p:cxnSp>
        <p:nvCxnSpPr>
          <p:cNvPr id="102" name="Gerader Verbinder 101"/>
          <p:cNvCxnSpPr/>
          <p:nvPr/>
        </p:nvCxnSpPr>
        <p:spPr>
          <a:xfrm flipH="1" flipV="1">
            <a:off x="8322959" y="3337825"/>
            <a:ext cx="1696" cy="469096"/>
          </a:xfrm>
          <a:prstGeom prst="line">
            <a:avLst/>
          </a:prstGeom>
        </p:spPr>
        <p:style>
          <a:lnRef idx="1">
            <a:schemeClr val="accent3"/>
          </a:lnRef>
          <a:fillRef idx="0">
            <a:schemeClr val="accent3"/>
          </a:fillRef>
          <a:effectRef idx="0">
            <a:schemeClr val="accent3"/>
          </a:effectRef>
          <a:fontRef idx="minor">
            <a:schemeClr val="tx1"/>
          </a:fontRef>
        </p:style>
      </p:cxnSp>
      <p:cxnSp>
        <p:nvCxnSpPr>
          <p:cNvPr id="103" name="Gerader Verbinder 102"/>
          <p:cNvCxnSpPr/>
          <p:nvPr/>
        </p:nvCxnSpPr>
        <p:spPr>
          <a:xfrm flipH="1" flipV="1">
            <a:off x="8322959" y="4151643"/>
            <a:ext cx="1696" cy="469096"/>
          </a:xfrm>
          <a:prstGeom prst="line">
            <a:avLst/>
          </a:prstGeom>
        </p:spPr>
        <p:style>
          <a:lnRef idx="1">
            <a:schemeClr val="accent3"/>
          </a:lnRef>
          <a:fillRef idx="0">
            <a:schemeClr val="accent3"/>
          </a:fillRef>
          <a:effectRef idx="0">
            <a:schemeClr val="accent3"/>
          </a:effectRef>
          <a:fontRef idx="minor">
            <a:schemeClr val="tx1"/>
          </a:fontRef>
        </p:style>
      </p:cxnSp>
      <p:cxnSp>
        <p:nvCxnSpPr>
          <p:cNvPr id="104" name="Gerader Verbinder 103"/>
          <p:cNvCxnSpPr/>
          <p:nvPr/>
        </p:nvCxnSpPr>
        <p:spPr>
          <a:xfrm flipH="1" flipV="1">
            <a:off x="6549498" y="3992299"/>
            <a:ext cx="610838" cy="2387"/>
          </a:xfrm>
          <a:prstGeom prst="line">
            <a:avLst/>
          </a:prstGeom>
        </p:spPr>
        <p:style>
          <a:lnRef idx="1">
            <a:schemeClr val="accent3"/>
          </a:lnRef>
          <a:fillRef idx="0">
            <a:schemeClr val="accent3"/>
          </a:fillRef>
          <a:effectRef idx="0">
            <a:schemeClr val="accent3"/>
          </a:effectRef>
          <a:fontRef idx="minor">
            <a:schemeClr val="tx1"/>
          </a:fontRef>
        </p:style>
      </p:cxnSp>
      <p:cxnSp>
        <p:nvCxnSpPr>
          <p:cNvPr id="105" name="Gerader Verbinder 104"/>
          <p:cNvCxnSpPr/>
          <p:nvPr/>
        </p:nvCxnSpPr>
        <p:spPr>
          <a:xfrm flipH="1" flipV="1">
            <a:off x="8322959" y="4144558"/>
            <a:ext cx="166108" cy="4350"/>
          </a:xfrm>
          <a:prstGeom prst="line">
            <a:avLst/>
          </a:prstGeom>
        </p:spPr>
        <p:style>
          <a:lnRef idx="1">
            <a:schemeClr val="accent3"/>
          </a:lnRef>
          <a:fillRef idx="0">
            <a:schemeClr val="accent3"/>
          </a:fillRef>
          <a:effectRef idx="0">
            <a:schemeClr val="accent3"/>
          </a:effectRef>
          <a:fontRef idx="minor">
            <a:schemeClr val="tx1"/>
          </a:fontRef>
        </p:style>
      </p:cxnSp>
      <p:cxnSp>
        <p:nvCxnSpPr>
          <p:cNvPr id="106" name="Gerader Verbinder 105"/>
          <p:cNvCxnSpPr/>
          <p:nvPr/>
        </p:nvCxnSpPr>
        <p:spPr>
          <a:xfrm flipH="1">
            <a:off x="8335742" y="3806921"/>
            <a:ext cx="15502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07" name="Gerader Verbinder 106"/>
          <p:cNvCxnSpPr/>
          <p:nvPr/>
        </p:nvCxnSpPr>
        <p:spPr>
          <a:xfrm flipH="1">
            <a:off x="9000123" y="3919856"/>
            <a:ext cx="565487" cy="0"/>
          </a:xfrm>
          <a:prstGeom prst="line">
            <a:avLst/>
          </a:prstGeom>
        </p:spPr>
        <p:style>
          <a:lnRef idx="1">
            <a:schemeClr val="accent3"/>
          </a:lnRef>
          <a:fillRef idx="0">
            <a:schemeClr val="accent3"/>
          </a:fillRef>
          <a:effectRef idx="0">
            <a:schemeClr val="accent3"/>
          </a:effectRef>
          <a:fontRef idx="minor">
            <a:schemeClr val="tx1"/>
          </a:fontRef>
        </p:style>
      </p:cxnSp>
      <p:sp>
        <p:nvSpPr>
          <p:cNvPr id="108" name="Ellipse 107"/>
          <p:cNvSpPr/>
          <p:nvPr/>
        </p:nvSpPr>
        <p:spPr>
          <a:xfrm>
            <a:off x="5762568" y="4869663"/>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09" name="Ellipse 108"/>
          <p:cNvSpPr/>
          <p:nvPr/>
        </p:nvSpPr>
        <p:spPr>
          <a:xfrm>
            <a:off x="5761677" y="3019067"/>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10" name="Ellipse 109"/>
          <p:cNvSpPr/>
          <p:nvPr/>
        </p:nvSpPr>
        <p:spPr>
          <a:xfrm>
            <a:off x="7137233" y="5369797"/>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11" name="Ellipse 110"/>
          <p:cNvSpPr/>
          <p:nvPr/>
        </p:nvSpPr>
        <p:spPr>
          <a:xfrm>
            <a:off x="6497617" y="3939959"/>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12" name="Ellipse 111"/>
          <p:cNvSpPr/>
          <p:nvPr/>
        </p:nvSpPr>
        <p:spPr>
          <a:xfrm>
            <a:off x="7862923" y="3266470"/>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13" name="Ellipse 112"/>
          <p:cNvSpPr/>
          <p:nvPr/>
        </p:nvSpPr>
        <p:spPr>
          <a:xfrm>
            <a:off x="7862923" y="4590185"/>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14" name="Ellipse 113"/>
          <p:cNvSpPr/>
          <p:nvPr/>
        </p:nvSpPr>
        <p:spPr>
          <a:xfrm>
            <a:off x="7862923" y="5625786"/>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15" name="Ellipse 114"/>
          <p:cNvSpPr/>
          <p:nvPr/>
        </p:nvSpPr>
        <p:spPr>
          <a:xfrm>
            <a:off x="8999142" y="3865128"/>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16" name="Textfeld 115"/>
          <p:cNvSpPr txBox="1"/>
          <p:nvPr/>
        </p:nvSpPr>
        <p:spPr>
          <a:xfrm>
            <a:off x="9609542" y="3723182"/>
            <a:ext cx="359394" cy="369332"/>
          </a:xfrm>
          <a:prstGeom prst="rect">
            <a:avLst/>
          </a:prstGeom>
          <a:noFill/>
        </p:spPr>
        <p:txBody>
          <a:bodyPr wrap="none" rtlCol="0">
            <a:spAutoFit/>
          </a:bodyPr>
          <a:lstStyle/>
          <a:p>
            <a:r>
              <a:rPr lang="de-DE" dirty="0"/>
              <a:t>s</a:t>
            </a:r>
            <a:r>
              <a:rPr lang="de-DE" baseline="-25000" dirty="0"/>
              <a:t>2</a:t>
            </a:r>
            <a:endParaRPr lang="de-DE" dirty="0"/>
          </a:p>
        </p:txBody>
      </p:sp>
      <p:sp>
        <p:nvSpPr>
          <p:cNvPr id="117" name="Textfeld 116"/>
          <p:cNvSpPr txBox="1"/>
          <p:nvPr/>
        </p:nvSpPr>
        <p:spPr>
          <a:xfrm>
            <a:off x="8465252" y="5488109"/>
            <a:ext cx="418704" cy="369332"/>
          </a:xfrm>
          <a:prstGeom prst="rect">
            <a:avLst/>
          </a:prstGeom>
          <a:noFill/>
        </p:spPr>
        <p:txBody>
          <a:bodyPr wrap="none" rtlCol="0">
            <a:spAutoFit/>
          </a:bodyPr>
          <a:lstStyle/>
          <a:p>
            <a:r>
              <a:rPr lang="de-DE" dirty="0"/>
              <a:t>c</a:t>
            </a:r>
            <a:r>
              <a:rPr lang="de-DE" baseline="-25000" dirty="0"/>
              <a:t>2</a:t>
            </a:r>
            <a:endParaRPr lang="de-DE" dirty="0"/>
          </a:p>
        </p:txBody>
      </p:sp>
      <p:cxnSp>
        <p:nvCxnSpPr>
          <p:cNvPr id="118" name="Gerader Verbinder 117"/>
          <p:cNvCxnSpPr/>
          <p:nvPr/>
        </p:nvCxnSpPr>
        <p:spPr>
          <a:xfrm flipH="1" flipV="1">
            <a:off x="5773473" y="4202862"/>
            <a:ext cx="234905" cy="174"/>
          </a:xfrm>
          <a:prstGeom prst="line">
            <a:avLst/>
          </a:prstGeom>
        </p:spPr>
        <p:style>
          <a:lnRef idx="1">
            <a:schemeClr val="accent3"/>
          </a:lnRef>
          <a:fillRef idx="0">
            <a:schemeClr val="accent3"/>
          </a:fillRef>
          <a:effectRef idx="0">
            <a:schemeClr val="accent3"/>
          </a:effectRef>
          <a:fontRef idx="minor">
            <a:schemeClr val="tx1"/>
          </a:fontRef>
        </p:style>
      </p:cxnSp>
      <p:cxnSp>
        <p:nvCxnSpPr>
          <p:cNvPr id="119" name="Gerader Verbinder 118"/>
          <p:cNvCxnSpPr>
            <a:stCxn id="110" idx="0"/>
          </p:cNvCxnSpPr>
          <p:nvPr/>
        </p:nvCxnSpPr>
        <p:spPr>
          <a:xfrm flipH="1" flipV="1">
            <a:off x="7144339" y="3421806"/>
            <a:ext cx="31994" cy="1947991"/>
          </a:xfrm>
          <a:prstGeom prst="line">
            <a:avLst/>
          </a:prstGeom>
        </p:spPr>
        <p:style>
          <a:lnRef idx="1">
            <a:schemeClr val="accent3"/>
          </a:lnRef>
          <a:fillRef idx="0">
            <a:schemeClr val="accent3"/>
          </a:fillRef>
          <a:effectRef idx="0">
            <a:schemeClr val="accent3"/>
          </a:effectRef>
          <a:fontRef idx="minor">
            <a:schemeClr val="tx1"/>
          </a:fontRef>
        </p:style>
      </p:cxnSp>
      <p:cxnSp>
        <p:nvCxnSpPr>
          <p:cNvPr id="120" name="Gerader Verbinder 119"/>
          <p:cNvCxnSpPr/>
          <p:nvPr/>
        </p:nvCxnSpPr>
        <p:spPr>
          <a:xfrm flipH="1">
            <a:off x="7162215" y="4459296"/>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21" name="Gerader Verbinder 120"/>
          <p:cNvCxnSpPr/>
          <p:nvPr/>
        </p:nvCxnSpPr>
        <p:spPr>
          <a:xfrm flipH="1">
            <a:off x="7144339" y="3434341"/>
            <a:ext cx="227702" cy="0"/>
          </a:xfrm>
          <a:prstGeom prst="line">
            <a:avLst/>
          </a:prstGeom>
        </p:spPr>
        <p:style>
          <a:lnRef idx="1">
            <a:schemeClr val="accent3"/>
          </a:lnRef>
          <a:fillRef idx="0">
            <a:schemeClr val="accent3"/>
          </a:fillRef>
          <a:effectRef idx="0">
            <a:schemeClr val="accent3"/>
          </a:effectRef>
          <a:fontRef idx="minor">
            <a:schemeClr val="tx1"/>
          </a:fontRef>
        </p:style>
      </p:cxnSp>
      <p:sp>
        <p:nvSpPr>
          <p:cNvPr id="122" name="Ellipse 121"/>
          <p:cNvSpPr/>
          <p:nvPr/>
        </p:nvSpPr>
        <p:spPr>
          <a:xfrm>
            <a:off x="7127678" y="4426294"/>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23" name="Ellipse 122"/>
          <p:cNvSpPr/>
          <p:nvPr/>
        </p:nvSpPr>
        <p:spPr>
          <a:xfrm>
            <a:off x="7118470" y="3970598"/>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24" name="Textfeld 123"/>
          <p:cNvSpPr txBox="1"/>
          <p:nvPr/>
        </p:nvSpPr>
        <p:spPr>
          <a:xfrm>
            <a:off x="1044611" y="1963966"/>
            <a:ext cx="341760" cy="369332"/>
          </a:xfrm>
          <a:prstGeom prst="rect">
            <a:avLst/>
          </a:prstGeom>
          <a:noFill/>
        </p:spPr>
        <p:txBody>
          <a:bodyPr wrap="none" rtlCol="0">
            <a:spAutoFit/>
          </a:bodyPr>
          <a:lstStyle/>
          <a:p>
            <a:r>
              <a:rPr lang="de-DE" dirty="0"/>
              <a:t>a</a:t>
            </a:r>
          </a:p>
        </p:txBody>
      </p:sp>
      <mc:AlternateContent xmlns:mc="http://schemas.openxmlformats.org/markup-compatibility/2006" xmlns:a14="http://schemas.microsoft.com/office/drawing/2010/main">
        <mc:Choice Requires="a14">
          <p:sp>
            <p:nvSpPr>
              <p:cNvPr id="20" name="Textfeld 19"/>
              <p:cNvSpPr txBox="1"/>
              <p:nvPr/>
            </p:nvSpPr>
            <p:spPr>
              <a:xfrm>
                <a:off x="1044611" y="5011186"/>
                <a:ext cx="1765035" cy="923330"/>
              </a:xfrm>
              <a:prstGeom prst="rect">
                <a:avLst/>
              </a:prstGeom>
              <a:noFill/>
            </p:spPr>
            <p:txBody>
              <a:bodyPr wrap="none" rtlCol="0">
                <a:spAutoFit/>
              </a:bodyPr>
              <a:lstStyle/>
              <a:p>
                <a:r>
                  <a:rPr lang="de-DE" dirty="0"/>
                  <a:t>Umformung:</a:t>
                </a:r>
              </a:p>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𝑐</m:t>
                          </m:r>
                        </m:e>
                        <m:sub>
                          <m:r>
                            <a:rPr lang="de-DE" b="0" i="1" smtClean="0">
                              <a:latin typeface="Cambria Math" panose="02040503050406030204" pitchFamily="18" charset="0"/>
                            </a:rPr>
                            <m:t>𝑜𝑢𝑡</m:t>
                          </m:r>
                        </m:sub>
                      </m:sSub>
                      <m:r>
                        <a:rPr lang="de-DE" b="0" i="1" smtClean="0">
                          <a:latin typeface="Cambria Math" panose="02040503050406030204" pitchFamily="18" charset="0"/>
                        </a:rPr>
                        <m:t>= </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𝑐</m:t>
                          </m:r>
                        </m:e>
                        <m:sub>
                          <m:r>
                            <a:rPr lang="de-DE" b="0" i="1" smtClean="0">
                              <a:latin typeface="Cambria Math" panose="02040503050406030204" pitchFamily="18" charset="0"/>
                            </a:rPr>
                            <m:t>1</m:t>
                          </m:r>
                        </m:sub>
                      </m:sSub>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𝑐</m:t>
                          </m:r>
                        </m:e>
                        <m:sub>
                          <m:r>
                            <a:rPr lang="de-DE" b="0" i="1" smtClean="0">
                              <a:latin typeface="Cambria Math" panose="02040503050406030204" pitchFamily="18" charset="0"/>
                            </a:rPr>
                            <m:t>2</m:t>
                          </m:r>
                        </m:sub>
                      </m:sSub>
                    </m:oMath>
                  </m:oMathPara>
                </a14:m>
                <a:endParaRPr lang="de-DE" dirty="0"/>
              </a:p>
              <a:p>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rPr>
                        <m:t>= </m:t>
                      </m:r>
                      <m:acc>
                        <m:accPr>
                          <m:chr m:val="̅"/>
                          <m:ctrlPr>
                            <a:rPr lang="de-DE" i="1" smtClean="0">
                              <a:latin typeface="Cambria Math" panose="02040503050406030204" pitchFamily="18" charset="0"/>
                            </a:rPr>
                          </m:ctrlPr>
                        </m:accPr>
                        <m:e>
                          <m:acc>
                            <m:accPr>
                              <m:chr m:val="̅"/>
                              <m:ctrlPr>
                                <a:rPr lang="de-DE" i="1" smtClean="0">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𝑐</m:t>
                                  </m:r>
                                </m:e>
                                <m:sub>
                                  <m:r>
                                    <a:rPr lang="de-DE" i="1">
                                      <a:latin typeface="Cambria Math" panose="02040503050406030204" pitchFamily="18" charset="0"/>
                                    </a:rPr>
                                    <m:t>1</m:t>
                                  </m:r>
                                </m:sub>
                              </m:sSub>
                            </m:e>
                          </m:acc>
                          <m:acc>
                            <m:accPr>
                              <m:chr m:val="̅"/>
                              <m:ctrlPr>
                                <a:rPr lang="de-DE" i="1" smtClean="0">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𝑐</m:t>
                                  </m:r>
                                </m:e>
                                <m:sub>
                                  <m:r>
                                    <a:rPr lang="de-DE" i="1">
                                      <a:latin typeface="Cambria Math" panose="02040503050406030204" pitchFamily="18" charset="0"/>
                                    </a:rPr>
                                    <m:t>2</m:t>
                                  </m:r>
                                </m:sub>
                              </m:sSub>
                            </m:e>
                          </m:acc>
                        </m:e>
                      </m:acc>
                    </m:oMath>
                  </m:oMathPara>
                </a14:m>
                <a:endParaRPr lang="de-DE" dirty="0"/>
              </a:p>
            </p:txBody>
          </p:sp>
        </mc:Choice>
        <mc:Fallback xmlns="">
          <p:sp>
            <p:nvSpPr>
              <p:cNvPr id="20" name="Textfeld 19"/>
              <p:cNvSpPr txBox="1">
                <a:spLocks noRot="1" noChangeAspect="1" noMove="1" noResize="1" noEditPoints="1" noAdjustHandles="1" noChangeArrowheads="1" noChangeShapeType="1" noTextEdit="1"/>
              </p:cNvSpPr>
              <p:nvPr/>
            </p:nvSpPr>
            <p:spPr>
              <a:xfrm>
                <a:off x="1044611" y="5011186"/>
                <a:ext cx="1765035" cy="923330"/>
              </a:xfrm>
              <a:prstGeom prst="rect">
                <a:avLst/>
              </a:prstGeom>
              <a:blipFill rotWithShape="0">
                <a:blip r:embed="rId3"/>
                <a:stretch>
                  <a:fillRect l="-2759" t="-328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25" name="Textfeld 124"/>
              <p:cNvSpPr txBox="1"/>
              <p:nvPr/>
            </p:nvSpPr>
            <p:spPr>
              <a:xfrm>
                <a:off x="3096633" y="4098355"/>
                <a:ext cx="45095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𝑐</m:t>
                              </m:r>
                            </m:e>
                            <m:sub>
                              <m:r>
                                <a:rPr lang="de-DE" i="1">
                                  <a:latin typeface="Cambria Math" panose="02040503050406030204" pitchFamily="18" charset="0"/>
                                </a:rPr>
                                <m:t>1</m:t>
                              </m:r>
                            </m:sub>
                          </m:sSub>
                        </m:e>
                      </m:acc>
                    </m:oMath>
                  </m:oMathPara>
                </a14:m>
                <a:endParaRPr lang="de-DE" dirty="0"/>
              </a:p>
            </p:txBody>
          </p:sp>
        </mc:Choice>
        <mc:Fallback xmlns="">
          <p:sp>
            <p:nvSpPr>
              <p:cNvPr id="125" name="Textfeld 124"/>
              <p:cNvSpPr txBox="1">
                <a:spLocks noRot="1" noChangeAspect="1" noMove="1" noResize="1" noEditPoints="1" noAdjustHandles="1" noChangeArrowheads="1" noChangeShapeType="1" noTextEdit="1"/>
              </p:cNvSpPr>
              <p:nvPr/>
            </p:nvSpPr>
            <p:spPr>
              <a:xfrm>
                <a:off x="3096633" y="4098355"/>
                <a:ext cx="450956" cy="369332"/>
              </a:xfrm>
              <a:prstGeom prst="rect">
                <a:avLst/>
              </a:prstGeom>
              <a:blipFill rotWithShape="0">
                <a:blip r:embed="rId4"/>
                <a:stretch>
                  <a:fillRect b="-16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26" name="Textfeld 125"/>
              <p:cNvSpPr txBox="1"/>
              <p:nvPr/>
            </p:nvSpPr>
            <p:spPr>
              <a:xfrm>
                <a:off x="6754921" y="5031697"/>
                <a:ext cx="45627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i="1" smtClean="0">
                              <a:latin typeface="Cambria Math" panose="02040503050406030204" pitchFamily="18" charset="0"/>
                            </a:rPr>
                          </m:ctrlPr>
                        </m:accPr>
                        <m:e>
                          <m:sSub>
                            <m:sSubPr>
                              <m:ctrlPr>
                                <a:rPr lang="de-DE" i="1" smtClean="0">
                                  <a:latin typeface="Cambria Math" panose="02040503050406030204" pitchFamily="18" charset="0"/>
                                </a:rPr>
                              </m:ctrlPr>
                            </m:sSubPr>
                            <m:e>
                              <m:r>
                                <a:rPr lang="de-DE" i="1">
                                  <a:latin typeface="Cambria Math" panose="02040503050406030204" pitchFamily="18" charset="0"/>
                                </a:rPr>
                                <m:t>𝑐</m:t>
                              </m:r>
                            </m:e>
                            <m:sub>
                              <m:r>
                                <a:rPr lang="de-DE" b="0" i="1" smtClean="0">
                                  <a:latin typeface="Cambria Math" panose="02040503050406030204" pitchFamily="18" charset="0"/>
                                </a:rPr>
                                <m:t>2</m:t>
                              </m:r>
                            </m:sub>
                          </m:sSub>
                        </m:e>
                      </m:acc>
                    </m:oMath>
                  </m:oMathPara>
                </a14:m>
                <a:endParaRPr lang="de-DE" dirty="0"/>
              </a:p>
            </p:txBody>
          </p:sp>
        </mc:Choice>
        <mc:Fallback xmlns="">
          <p:sp>
            <p:nvSpPr>
              <p:cNvPr id="126" name="Textfeld 125"/>
              <p:cNvSpPr txBox="1">
                <a:spLocks noRot="1" noChangeAspect="1" noMove="1" noResize="1" noEditPoints="1" noAdjustHandles="1" noChangeArrowheads="1" noChangeShapeType="1" noTextEdit="1"/>
              </p:cNvSpPr>
              <p:nvPr/>
            </p:nvSpPr>
            <p:spPr>
              <a:xfrm>
                <a:off x="6754921" y="5031697"/>
                <a:ext cx="456279" cy="369332"/>
              </a:xfrm>
              <a:prstGeom prst="rect">
                <a:avLst/>
              </a:prstGeom>
              <a:blipFill rotWithShape="0">
                <a:blip r:embed="rId5"/>
                <a:stretch>
                  <a:fillRect r="-2667" b="-1639"/>
                </a:stretch>
              </a:blipFill>
            </p:spPr>
            <p:txBody>
              <a:bodyPr/>
              <a:lstStyle/>
              <a:p>
                <a:r>
                  <a:rPr lang="de-DE">
                    <a:noFill/>
                  </a:rPr>
                  <a:t> </a:t>
                </a:r>
              </a:p>
            </p:txBody>
          </p:sp>
        </mc:Fallback>
      </mc:AlternateContent>
    </p:spTree>
    <p:extLst>
      <p:ext uri="{BB962C8B-B14F-4D97-AF65-F5344CB8AC3E}">
        <p14:creationId xmlns:p14="http://schemas.microsoft.com/office/powerpoint/2010/main" val="2987043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Addierer/</a:t>
            </a:r>
            <a:r>
              <a:rPr lang="de-DE" dirty="0" err="1"/>
              <a:t>Subtrahierer</a:t>
            </a:r>
            <a:endParaRPr lang="de-DE" dirty="0"/>
          </a:p>
        </p:txBody>
      </p:sp>
      <p:sp>
        <p:nvSpPr>
          <p:cNvPr id="3" name="Inhaltsplatzhalter 2"/>
          <p:cNvSpPr>
            <a:spLocks noGrp="1"/>
          </p:cNvSpPr>
          <p:nvPr>
            <p:ph idx="1"/>
          </p:nvPr>
        </p:nvSpPr>
        <p:spPr>
          <a:xfrm>
            <a:off x="1103312" y="1387894"/>
            <a:ext cx="8946541" cy="5140725"/>
          </a:xfrm>
        </p:spPr>
        <p:txBody>
          <a:bodyPr/>
          <a:lstStyle/>
          <a:p>
            <a:r>
              <a:rPr lang="de-DE" dirty="0">
                <a:solidFill>
                  <a:schemeClr val="accent2">
                    <a:lumMod val="40000"/>
                    <a:lumOff val="60000"/>
                  </a:schemeClr>
                </a:solidFill>
                <a:latin typeface="Calibri" panose="020F0502020204030204" pitchFamily="34" charset="0"/>
              </a:rPr>
              <a:t>NAND-Realisierung </a:t>
            </a: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									</a:t>
            </a:r>
          </a:p>
          <a:p>
            <a:pPr marL="0" indent="0">
              <a:buNone/>
            </a:pPr>
            <a:r>
              <a:rPr lang="de-DE" dirty="0">
                <a:latin typeface="Calibri" panose="020F0502020204030204" pitchFamily="34" charset="0"/>
              </a:rPr>
              <a:t>									</a:t>
            </a: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27</a:t>
            </a:fld>
            <a:endParaRPr lang="en-US" dirty="0"/>
          </a:p>
        </p:txBody>
      </p:sp>
      <p:sp>
        <p:nvSpPr>
          <p:cNvPr id="32" name="Flussdiagramm: Verzögerung 31"/>
          <p:cNvSpPr/>
          <p:nvPr/>
        </p:nvSpPr>
        <p:spPr>
          <a:xfrm>
            <a:off x="2287467" y="2840948"/>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33" name="Flussdiagramm: Verzögerung 32"/>
          <p:cNvSpPr/>
          <p:nvPr/>
        </p:nvSpPr>
        <p:spPr>
          <a:xfrm>
            <a:off x="3661846" y="2142044"/>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34" name="Flussdiagramm: Verzögerung 33"/>
          <p:cNvSpPr/>
          <p:nvPr/>
        </p:nvSpPr>
        <p:spPr>
          <a:xfrm>
            <a:off x="3661846" y="3457346"/>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36" name="Flussdiagramm: Verzögerung 35"/>
          <p:cNvSpPr/>
          <p:nvPr/>
        </p:nvSpPr>
        <p:spPr>
          <a:xfrm>
            <a:off x="4780624" y="2741812"/>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40" name="Textfeld 39"/>
          <p:cNvSpPr txBox="1"/>
          <p:nvPr/>
        </p:nvSpPr>
        <p:spPr>
          <a:xfrm>
            <a:off x="1102331" y="3908768"/>
            <a:ext cx="341760" cy="369332"/>
          </a:xfrm>
          <a:prstGeom prst="rect">
            <a:avLst/>
          </a:prstGeom>
          <a:noFill/>
        </p:spPr>
        <p:txBody>
          <a:bodyPr wrap="none" rtlCol="0">
            <a:spAutoFit/>
          </a:bodyPr>
          <a:lstStyle/>
          <a:p>
            <a:r>
              <a:rPr lang="de-DE" dirty="0"/>
              <a:t>b</a:t>
            </a:r>
          </a:p>
        </p:txBody>
      </p:sp>
      <p:cxnSp>
        <p:nvCxnSpPr>
          <p:cNvPr id="45" name="Gerader Verbinder 44"/>
          <p:cNvCxnSpPr/>
          <p:nvPr/>
        </p:nvCxnSpPr>
        <p:spPr>
          <a:xfrm flipH="1">
            <a:off x="1444091" y="2163536"/>
            <a:ext cx="221775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7" name="Gerader Verbinder 46"/>
          <p:cNvCxnSpPr/>
          <p:nvPr/>
        </p:nvCxnSpPr>
        <p:spPr>
          <a:xfrm flipH="1">
            <a:off x="1444091" y="4027988"/>
            <a:ext cx="221775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8" name="Gerader Verbinder 47"/>
          <p:cNvCxnSpPr/>
          <p:nvPr/>
        </p:nvCxnSpPr>
        <p:spPr>
          <a:xfrm flipH="1" flipV="1">
            <a:off x="2069559" y="2163679"/>
            <a:ext cx="1697" cy="765082"/>
          </a:xfrm>
          <a:prstGeom prst="line">
            <a:avLst/>
          </a:prstGeom>
        </p:spPr>
        <p:style>
          <a:lnRef idx="1">
            <a:schemeClr val="accent3"/>
          </a:lnRef>
          <a:fillRef idx="0">
            <a:schemeClr val="accent3"/>
          </a:fillRef>
          <a:effectRef idx="0">
            <a:schemeClr val="accent3"/>
          </a:effectRef>
          <a:fontRef idx="minor">
            <a:schemeClr val="tx1"/>
          </a:fontRef>
        </p:style>
      </p:cxnSp>
      <p:cxnSp>
        <p:nvCxnSpPr>
          <p:cNvPr id="51" name="Gerader Verbinder 50"/>
          <p:cNvCxnSpPr/>
          <p:nvPr/>
        </p:nvCxnSpPr>
        <p:spPr>
          <a:xfrm flipH="1">
            <a:off x="2069559" y="2928761"/>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3" name="Gerader Verbinder 52"/>
          <p:cNvCxnSpPr>
            <a:stCxn id="69" idx="4"/>
          </p:cNvCxnSpPr>
          <p:nvPr/>
        </p:nvCxnSpPr>
        <p:spPr>
          <a:xfrm flipH="1" flipV="1">
            <a:off x="2054975" y="3324701"/>
            <a:ext cx="18807" cy="739772"/>
          </a:xfrm>
          <a:prstGeom prst="line">
            <a:avLst/>
          </a:prstGeom>
        </p:spPr>
        <p:style>
          <a:lnRef idx="1">
            <a:schemeClr val="accent3"/>
          </a:lnRef>
          <a:fillRef idx="0">
            <a:schemeClr val="accent3"/>
          </a:fillRef>
          <a:effectRef idx="0">
            <a:schemeClr val="accent3"/>
          </a:effectRef>
          <a:fontRef idx="minor">
            <a:schemeClr val="tx1"/>
          </a:fontRef>
        </p:style>
      </p:cxnSp>
      <p:cxnSp>
        <p:nvCxnSpPr>
          <p:cNvPr id="54" name="Gerader Verbinder 53"/>
          <p:cNvCxnSpPr/>
          <p:nvPr/>
        </p:nvCxnSpPr>
        <p:spPr>
          <a:xfrm flipV="1">
            <a:off x="3449428" y="4494731"/>
            <a:ext cx="1" cy="519550"/>
          </a:xfrm>
          <a:prstGeom prst="line">
            <a:avLst/>
          </a:prstGeom>
        </p:spPr>
        <p:style>
          <a:lnRef idx="1">
            <a:schemeClr val="accent3"/>
          </a:lnRef>
          <a:fillRef idx="0">
            <a:schemeClr val="accent3"/>
          </a:fillRef>
          <a:effectRef idx="0">
            <a:schemeClr val="accent3"/>
          </a:effectRef>
          <a:fontRef idx="minor">
            <a:schemeClr val="tx1"/>
          </a:fontRef>
        </p:style>
      </p:cxnSp>
      <p:cxnSp>
        <p:nvCxnSpPr>
          <p:cNvPr id="59" name="Gerader Verbinder 58"/>
          <p:cNvCxnSpPr/>
          <p:nvPr/>
        </p:nvCxnSpPr>
        <p:spPr>
          <a:xfrm flipH="1" flipV="1">
            <a:off x="3429683" y="5876861"/>
            <a:ext cx="3975334" cy="12486"/>
          </a:xfrm>
          <a:prstGeom prst="line">
            <a:avLst/>
          </a:prstGeom>
        </p:spPr>
        <p:style>
          <a:lnRef idx="1">
            <a:schemeClr val="accent3"/>
          </a:lnRef>
          <a:fillRef idx="0">
            <a:schemeClr val="accent3"/>
          </a:fillRef>
          <a:effectRef idx="0">
            <a:schemeClr val="accent3"/>
          </a:effectRef>
          <a:fontRef idx="minor">
            <a:schemeClr val="tx1"/>
          </a:fontRef>
        </p:style>
      </p:cxnSp>
      <p:cxnSp>
        <p:nvCxnSpPr>
          <p:cNvPr id="61" name="Gerader Verbinder 60"/>
          <p:cNvCxnSpPr/>
          <p:nvPr/>
        </p:nvCxnSpPr>
        <p:spPr>
          <a:xfrm flipH="1">
            <a:off x="4153458" y="2441928"/>
            <a:ext cx="444244" cy="4335"/>
          </a:xfrm>
          <a:prstGeom prst="line">
            <a:avLst/>
          </a:prstGeom>
        </p:spPr>
        <p:style>
          <a:lnRef idx="1">
            <a:schemeClr val="accent3"/>
          </a:lnRef>
          <a:fillRef idx="0">
            <a:schemeClr val="accent3"/>
          </a:fillRef>
          <a:effectRef idx="0">
            <a:schemeClr val="accent3"/>
          </a:effectRef>
          <a:fontRef idx="minor">
            <a:schemeClr val="tx1"/>
          </a:fontRef>
        </p:style>
      </p:cxnSp>
      <p:cxnSp>
        <p:nvCxnSpPr>
          <p:cNvPr id="62" name="Gerader Verbinder 61"/>
          <p:cNvCxnSpPr/>
          <p:nvPr/>
        </p:nvCxnSpPr>
        <p:spPr>
          <a:xfrm flipH="1">
            <a:off x="4152525" y="3757230"/>
            <a:ext cx="444244" cy="4335"/>
          </a:xfrm>
          <a:prstGeom prst="line">
            <a:avLst/>
          </a:prstGeom>
        </p:spPr>
        <p:style>
          <a:lnRef idx="1">
            <a:schemeClr val="accent3"/>
          </a:lnRef>
          <a:fillRef idx="0">
            <a:schemeClr val="accent3"/>
          </a:fillRef>
          <a:effectRef idx="0">
            <a:schemeClr val="accent3"/>
          </a:effectRef>
          <a:fontRef idx="minor">
            <a:schemeClr val="tx1"/>
          </a:fontRef>
        </p:style>
      </p:cxnSp>
      <p:cxnSp>
        <p:nvCxnSpPr>
          <p:cNvPr id="63" name="Gerader Verbinder 62"/>
          <p:cNvCxnSpPr/>
          <p:nvPr/>
        </p:nvCxnSpPr>
        <p:spPr>
          <a:xfrm flipH="1" flipV="1">
            <a:off x="4595073" y="2459665"/>
            <a:ext cx="1696" cy="469096"/>
          </a:xfrm>
          <a:prstGeom prst="line">
            <a:avLst/>
          </a:prstGeom>
        </p:spPr>
        <p:style>
          <a:lnRef idx="1">
            <a:schemeClr val="accent3"/>
          </a:lnRef>
          <a:fillRef idx="0">
            <a:schemeClr val="accent3"/>
          </a:fillRef>
          <a:effectRef idx="0">
            <a:schemeClr val="accent3"/>
          </a:effectRef>
          <a:fontRef idx="minor">
            <a:schemeClr val="tx1"/>
          </a:fontRef>
        </p:style>
      </p:cxnSp>
      <p:cxnSp>
        <p:nvCxnSpPr>
          <p:cNvPr id="64" name="Gerader Verbinder 63"/>
          <p:cNvCxnSpPr/>
          <p:nvPr/>
        </p:nvCxnSpPr>
        <p:spPr>
          <a:xfrm flipH="1" flipV="1">
            <a:off x="4595073" y="3273483"/>
            <a:ext cx="1696" cy="469096"/>
          </a:xfrm>
          <a:prstGeom prst="line">
            <a:avLst/>
          </a:prstGeom>
        </p:spPr>
        <p:style>
          <a:lnRef idx="1">
            <a:schemeClr val="accent3"/>
          </a:lnRef>
          <a:fillRef idx="0">
            <a:schemeClr val="accent3"/>
          </a:fillRef>
          <a:effectRef idx="0">
            <a:schemeClr val="accent3"/>
          </a:effectRef>
          <a:fontRef idx="minor">
            <a:schemeClr val="tx1"/>
          </a:fontRef>
        </p:style>
      </p:cxnSp>
      <p:cxnSp>
        <p:nvCxnSpPr>
          <p:cNvPr id="65" name="Gerader Verbinder 64"/>
          <p:cNvCxnSpPr/>
          <p:nvPr/>
        </p:nvCxnSpPr>
        <p:spPr>
          <a:xfrm flipH="1" flipV="1">
            <a:off x="2821612" y="3114139"/>
            <a:ext cx="610838" cy="2387"/>
          </a:xfrm>
          <a:prstGeom prst="line">
            <a:avLst/>
          </a:prstGeom>
        </p:spPr>
        <p:style>
          <a:lnRef idx="1">
            <a:schemeClr val="accent3"/>
          </a:lnRef>
          <a:fillRef idx="0">
            <a:schemeClr val="accent3"/>
          </a:fillRef>
          <a:effectRef idx="0">
            <a:schemeClr val="accent3"/>
          </a:effectRef>
          <a:fontRef idx="minor">
            <a:schemeClr val="tx1"/>
          </a:fontRef>
        </p:style>
      </p:cxnSp>
      <p:cxnSp>
        <p:nvCxnSpPr>
          <p:cNvPr id="66" name="Gerader Verbinder 65"/>
          <p:cNvCxnSpPr/>
          <p:nvPr/>
        </p:nvCxnSpPr>
        <p:spPr>
          <a:xfrm flipH="1" flipV="1">
            <a:off x="4595073" y="3266398"/>
            <a:ext cx="166108" cy="4350"/>
          </a:xfrm>
          <a:prstGeom prst="line">
            <a:avLst/>
          </a:prstGeom>
        </p:spPr>
        <p:style>
          <a:lnRef idx="1">
            <a:schemeClr val="accent3"/>
          </a:lnRef>
          <a:fillRef idx="0">
            <a:schemeClr val="accent3"/>
          </a:fillRef>
          <a:effectRef idx="0">
            <a:schemeClr val="accent3"/>
          </a:effectRef>
          <a:fontRef idx="minor">
            <a:schemeClr val="tx1"/>
          </a:fontRef>
        </p:style>
      </p:cxnSp>
      <p:cxnSp>
        <p:nvCxnSpPr>
          <p:cNvPr id="67" name="Gerader Verbinder 66"/>
          <p:cNvCxnSpPr/>
          <p:nvPr/>
        </p:nvCxnSpPr>
        <p:spPr>
          <a:xfrm flipH="1">
            <a:off x="4607856" y="2928761"/>
            <a:ext cx="15502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68" name="Gerader Verbinder 67"/>
          <p:cNvCxnSpPr/>
          <p:nvPr/>
        </p:nvCxnSpPr>
        <p:spPr>
          <a:xfrm flipH="1">
            <a:off x="5272237" y="3041696"/>
            <a:ext cx="565487" cy="0"/>
          </a:xfrm>
          <a:prstGeom prst="line">
            <a:avLst/>
          </a:prstGeom>
        </p:spPr>
        <p:style>
          <a:lnRef idx="1">
            <a:schemeClr val="accent3"/>
          </a:lnRef>
          <a:fillRef idx="0">
            <a:schemeClr val="accent3"/>
          </a:fillRef>
          <a:effectRef idx="0">
            <a:schemeClr val="accent3"/>
          </a:effectRef>
          <a:fontRef idx="minor">
            <a:schemeClr val="tx1"/>
          </a:fontRef>
        </p:style>
      </p:cxnSp>
      <p:sp>
        <p:nvSpPr>
          <p:cNvPr id="69" name="Ellipse 68"/>
          <p:cNvSpPr/>
          <p:nvPr/>
        </p:nvSpPr>
        <p:spPr>
          <a:xfrm>
            <a:off x="2034682" y="3991503"/>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70" name="Ellipse 69"/>
          <p:cNvSpPr/>
          <p:nvPr/>
        </p:nvSpPr>
        <p:spPr>
          <a:xfrm>
            <a:off x="2033791" y="2140907"/>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72" name="Ellipse 71"/>
          <p:cNvSpPr/>
          <p:nvPr/>
        </p:nvSpPr>
        <p:spPr>
          <a:xfrm>
            <a:off x="2769731" y="3061799"/>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73" name="Ellipse 72"/>
          <p:cNvSpPr/>
          <p:nvPr/>
        </p:nvSpPr>
        <p:spPr>
          <a:xfrm>
            <a:off x="4135037" y="2388310"/>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74" name="Ellipse 73"/>
          <p:cNvSpPr/>
          <p:nvPr/>
        </p:nvSpPr>
        <p:spPr>
          <a:xfrm>
            <a:off x="4135037" y="3712025"/>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76" name="Ellipse 75"/>
          <p:cNvSpPr/>
          <p:nvPr/>
        </p:nvSpPr>
        <p:spPr>
          <a:xfrm>
            <a:off x="5271256" y="2986968"/>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77" name="Textfeld 76"/>
          <p:cNvSpPr txBox="1"/>
          <p:nvPr/>
        </p:nvSpPr>
        <p:spPr>
          <a:xfrm>
            <a:off x="5429301" y="2722705"/>
            <a:ext cx="359394" cy="369332"/>
          </a:xfrm>
          <a:prstGeom prst="rect">
            <a:avLst/>
          </a:prstGeom>
          <a:noFill/>
        </p:spPr>
        <p:txBody>
          <a:bodyPr wrap="none" rtlCol="0">
            <a:spAutoFit/>
          </a:bodyPr>
          <a:lstStyle/>
          <a:p>
            <a:r>
              <a:rPr lang="de-DE" dirty="0"/>
              <a:t>s</a:t>
            </a:r>
            <a:r>
              <a:rPr lang="de-DE" baseline="-25000" dirty="0"/>
              <a:t>1</a:t>
            </a:r>
            <a:endParaRPr lang="de-DE" dirty="0"/>
          </a:p>
        </p:txBody>
      </p:sp>
      <p:cxnSp>
        <p:nvCxnSpPr>
          <p:cNvPr id="79" name="Gerader Verbinder 78"/>
          <p:cNvCxnSpPr/>
          <p:nvPr/>
        </p:nvCxnSpPr>
        <p:spPr>
          <a:xfrm flipH="1" flipV="1">
            <a:off x="2045587" y="3324702"/>
            <a:ext cx="234905" cy="174"/>
          </a:xfrm>
          <a:prstGeom prst="line">
            <a:avLst/>
          </a:prstGeom>
        </p:spPr>
        <p:style>
          <a:lnRef idx="1">
            <a:schemeClr val="accent3"/>
          </a:lnRef>
          <a:fillRef idx="0">
            <a:schemeClr val="accent3"/>
          </a:fillRef>
          <a:effectRef idx="0">
            <a:schemeClr val="accent3"/>
          </a:effectRef>
          <a:fontRef idx="minor">
            <a:schemeClr val="tx1"/>
          </a:fontRef>
        </p:style>
      </p:cxnSp>
      <p:cxnSp>
        <p:nvCxnSpPr>
          <p:cNvPr id="80" name="Gerader Verbinder 79"/>
          <p:cNvCxnSpPr/>
          <p:nvPr/>
        </p:nvCxnSpPr>
        <p:spPr>
          <a:xfrm flipH="1" flipV="1">
            <a:off x="3416453" y="2543646"/>
            <a:ext cx="31994" cy="1947991"/>
          </a:xfrm>
          <a:prstGeom prst="line">
            <a:avLst/>
          </a:prstGeom>
        </p:spPr>
        <p:style>
          <a:lnRef idx="1">
            <a:schemeClr val="accent3"/>
          </a:lnRef>
          <a:fillRef idx="0">
            <a:schemeClr val="accent3"/>
          </a:fillRef>
          <a:effectRef idx="0">
            <a:schemeClr val="accent3"/>
          </a:effectRef>
          <a:fontRef idx="minor">
            <a:schemeClr val="tx1"/>
          </a:fontRef>
        </p:style>
      </p:cxnSp>
      <p:cxnSp>
        <p:nvCxnSpPr>
          <p:cNvPr id="81" name="Gerader Verbinder 80"/>
          <p:cNvCxnSpPr/>
          <p:nvPr/>
        </p:nvCxnSpPr>
        <p:spPr>
          <a:xfrm flipH="1">
            <a:off x="3434329" y="3581136"/>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2" name="Gerader Verbinder 81"/>
          <p:cNvCxnSpPr/>
          <p:nvPr/>
        </p:nvCxnSpPr>
        <p:spPr>
          <a:xfrm flipH="1">
            <a:off x="3416453" y="2556181"/>
            <a:ext cx="227702" cy="0"/>
          </a:xfrm>
          <a:prstGeom prst="line">
            <a:avLst/>
          </a:prstGeom>
        </p:spPr>
        <p:style>
          <a:lnRef idx="1">
            <a:schemeClr val="accent3"/>
          </a:lnRef>
          <a:fillRef idx="0">
            <a:schemeClr val="accent3"/>
          </a:fillRef>
          <a:effectRef idx="0">
            <a:schemeClr val="accent3"/>
          </a:effectRef>
          <a:fontRef idx="minor">
            <a:schemeClr val="tx1"/>
          </a:fontRef>
        </p:style>
      </p:cxnSp>
      <p:sp>
        <p:nvSpPr>
          <p:cNvPr id="83" name="Ellipse 82"/>
          <p:cNvSpPr/>
          <p:nvPr/>
        </p:nvSpPr>
        <p:spPr>
          <a:xfrm>
            <a:off x="3399792" y="3548134"/>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84" name="Ellipse 83"/>
          <p:cNvSpPr/>
          <p:nvPr/>
        </p:nvSpPr>
        <p:spPr>
          <a:xfrm>
            <a:off x="3390584" y="3092438"/>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85" name="Flussdiagramm: Verzögerung 84"/>
          <p:cNvSpPr/>
          <p:nvPr/>
        </p:nvSpPr>
        <p:spPr>
          <a:xfrm>
            <a:off x="6015353" y="3719108"/>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86" name="Flussdiagramm: Verzögerung 85"/>
          <p:cNvSpPr/>
          <p:nvPr/>
        </p:nvSpPr>
        <p:spPr>
          <a:xfrm>
            <a:off x="7389732" y="3020204"/>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87" name="Flussdiagramm: Verzögerung 86"/>
          <p:cNvSpPr/>
          <p:nvPr/>
        </p:nvSpPr>
        <p:spPr>
          <a:xfrm>
            <a:off x="7389732" y="4335506"/>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88" name="Flussdiagramm: Verzögerung 87"/>
          <p:cNvSpPr/>
          <p:nvPr/>
        </p:nvSpPr>
        <p:spPr>
          <a:xfrm>
            <a:off x="7389731" y="5372891"/>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89" name="Flussdiagramm: Verzögerung 88"/>
          <p:cNvSpPr/>
          <p:nvPr/>
        </p:nvSpPr>
        <p:spPr>
          <a:xfrm>
            <a:off x="8508510" y="3619972"/>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90" name="Textfeld 89"/>
          <p:cNvSpPr txBox="1"/>
          <p:nvPr/>
        </p:nvSpPr>
        <p:spPr>
          <a:xfrm>
            <a:off x="4839742" y="4786928"/>
            <a:ext cx="458780" cy="369332"/>
          </a:xfrm>
          <a:prstGeom prst="rect">
            <a:avLst/>
          </a:prstGeom>
          <a:noFill/>
        </p:spPr>
        <p:txBody>
          <a:bodyPr wrap="none" rtlCol="0">
            <a:spAutoFit/>
          </a:bodyPr>
          <a:lstStyle/>
          <a:p>
            <a:r>
              <a:rPr lang="de-DE" dirty="0" err="1"/>
              <a:t>c</a:t>
            </a:r>
            <a:r>
              <a:rPr lang="de-DE" baseline="-25000" dirty="0" err="1"/>
              <a:t>in</a:t>
            </a:r>
            <a:endParaRPr lang="de-DE" dirty="0"/>
          </a:p>
        </p:txBody>
      </p:sp>
      <p:cxnSp>
        <p:nvCxnSpPr>
          <p:cNvPr id="91" name="Gerader Verbinder 90"/>
          <p:cNvCxnSpPr>
            <a:endCxn id="109" idx="7"/>
          </p:cNvCxnSpPr>
          <p:nvPr/>
        </p:nvCxnSpPr>
        <p:spPr>
          <a:xfrm flipH="1" flipV="1">
            <a:off x="5828424" y="3029753"/>
            <a:ext cx="1561308" cy="11943"/>
          </a:xfrm>
          <a:prstGeom prst="line">
            <a:avLst/>
          </a:prstGeom>
        </p:spPr>
        <p:style>
          <a:lnRef idx="1">
            <a:schemeClr val="accent3"/>
          </a:lnRef>
          <a:fillRef idx="0">
            <a:schemeClr val="accent3"/>
          </a:fillRef>
          <a:effectRef idx="0">
            <a:schemeClr val="accent3"/>
          </a:effectRef>
          <a:fontRef idx="minor">
            <a:schemeClr val="tx1"/>
          </a:fontRef>
        </p:style>
      </p:cxnSp>
      <p:cxnSp>
        <p:nvCxnSpPr>
          <p:cNvPr id="92" name="Gerader Verbinder 91"/>
          <p:cNvCxnSpPr/>
          <p:nvPr/>
        </p:nvCxnSpPr>
        <p:spPr>
          <a:xfrm flipH="1">
            <a:off x="5171977" y="4906148"/>
            <a:ext cx="221775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3" name="Gerader Verbinder 92"/>
          <p:cNvCxnSpPr/>
          <p:nvPr/>
        </p:nvCxnSpPr>
        <p:spPr>
          <a:xfrm flipH="1" flipV="1">
            <a:off x="5797445" y="3041839"/>
            <a:ext cx="1697" cy="765082"/>
          </a:xfrm>
          <a:prstGeom prst="line">
            <a:avLst/>
          </a:prstGeom>
        </p:spPr>
        <p:style>
          <a:lnRef idx="1">
            <a:schemeClr val="accent3"/>
          </a:lnRef>
          <a:fillRef idx="0">
            <a:schemeClr val="accent3"/>
          </a:fillRef>
          <a:effectRef idx="0">
            <a:schemeClr val="accent3"/>
          </a:effectRef>
          <a:fontRef idx="minor">
            <a:schemeClr val="tx1"/>
          </a:fontRef>
        </p:style>
      </p:cxnSp>
      <p:cxnSp>
        <p:nvCxnSpPr>
          <p:cNvPr id="94" name="Gerader Verbinder 93"/>
          <p:cNvCxnSpPr/>
          <p:nvPr/>
        </p:nvCxnSpPr>
        <p:spPr>
          <a:xfrm flipH="1">
            <a:off x="5797445" y="3806921"/>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5" name="Gerader Verbinder 94"/>
          <p:cNvCxnSpPr>
            <a:stCxn id="108" idx="4"/>
          </p:cNvCxnSpPr>
          <p:nvPr/>
        </p:nvCxnSpPr>
        <p:spPr>
          <a:xfrm flipH="1" flipV="1">
            <a:off x="5782861" y="4202861"/>
            <a:ext cx="18807" cy="739772"/>
          </a:xfrm>
          <a:prstGeom prst="line">
            <a:avLst/>
          </a:prstGeom>
        </p:spPr>
        <p:style>
          <a:lnRef idx="1">
            <a:schemeClr val="accent3"/>
          </a:lnRef>
          <a:fillRef idx="0">
            <a:schemeClr val="accent3"/>
          </a:fillRef>
          <a:effectRef idx="0">
            <a:schemeClr val="accent3"/>
          </a:effectRef>
          <a:fontRef idx="minor">
            <a:schemeClr val="tx1"/>
          </a:fontRef>
        </p:style>
      </p:cxnSp>
      <p:cxnSp>
        <p:nvCxnSpPr>
          <p:cNvPr id="96" name="Gerader Verbinder 95"/>
          <p:cNvCxnSpPr/>
          <p:nvPr/>
        </p:nvCxnSpPr>
        <p:spPr>
          <a:xfrm flipV="1">
            <a:off x="3436493" y="5018529"/>
            <a:ext cx="8703" cy="870817"/>
          </a:xfrm>
          <a:prstGeom prst="line">
            <a:avLst/>
          </a:prstGeom>
        </p:spPr>
        <p:style>
          <a:lnRef idx="1">
            <a:schemeClr val="accent3"/>
          </a:lnRef>
          <a:fillRef idx="0">
            <a:schemeClr val="accent3"/>
          </a:fillRef>
          <a:effectRef idx="0">
            <a:schemeClr val="accent3"/>
          </a:effectRef>
          <a:fontRef idx="minor">
            <a:schemeClr val="tx1"/>
          </a:fontRef>
        </p:style>
      </p:cxnSp>
      <p:cxnSp>
        <p:nvCxnSpPr>
          <p:cNvPr id="97" name="Gerader Verbinder 96"/>
          <p:cNvCxnSpPr/>
          <p:nvPr/>
        </p:nvCxnSpPr>
        <p:spPr>
          <a:xfrm flipH="1">
            <a:off x="7177314" y="5389120"/>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8" name="Gerader Verbinder 97"/>
          <p:cNvCxnSpPr/>
          <p:nvPr/>
        </p:nvCxnSpPr>
        <p:spPr>
          <a:xfrm flipH="1">
            <a:off x="7177314" y="5889346"/>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9" name="Gerader Verbinder 98"/>
          <p:cNvCxnSpPr/>
          <p:nvPr/>
        </p:nvCxnSpPr>
        <p:spPr>
          <a:xfrm flipH="1">
            <a:off x="7881344" y="5672775"/>
            <a:ext cx="56548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00" name="Gerader Verbinder 99"/>
          <p:cNvCxnSpPr/>
          <p:nvPr/>
        </p:nvCxnSpPr>
        <p:spPr>
          <a:xfrm flipH="1">
            <a:off x="7881344" y="3320088"/>
            <a:ext cx="444244" cy="4335"/>
          </a:xfrm>
          <a:prstGeom prst="line">
            <a:avLst/>
          </a:prstGeom>
        </p:spPr>
        <p:style>
          <a:lnRef idx="1">
            <a:schemeClr val="accent3"/>
          </a:lnRef>
          <a:fillRef idx="0">
            <a:schemeClr val="accent3"/>
          </a:fillRef>
          <a:effectRef idx="0">
            <a:schemeClr val="accent3"/>
          </a:effectRef>
          <a:fontRef idx="minor">
            <a:schemeClr val="tx1"/>
          </a:fontRef>
        </p:style>
      </p:cxnSp>
      <p:cxnSp>
        <p:nvCxnSpPr>
          <p:cNvPr id="101" name="Gerader Verbinder 100"/>
          <p:cNvCxnSpPr/>
          <p:nvPr/>
        </p:nvCxnSpPr>
        <p:spPr>
          <a:xfrm flipH="1">
            <a:off x="7880411" y="4635390"/>
            <a:ext cx="444244" cy="4335"/>
          </a:xfrm>
          <a:prstGeom prst="line">
            <a:avLst/>
          </a:prstGeom>
        </p:spPr>
        <p:style>
          <a:lnRef idx="1">
            <a:schemeClr val="accent3"/>
          </a:lnRef>
          <a:fillRef idx="0">
            <a:schemeClr val="accent3"/>
          </a:fillRef>
          <a:effectRef idx="0">
            <a:schemeClr val="accent3"/>
          </a:effectRef>
          <a:fontRef idx="minor">
            <a:schemeClr val="tx1"/>
          </a:fontRef>
        </p:style>
      </p:cxnSp>
      <p:cxnSp>
        <p:nvCxnSpPr>
          <p:cNvPr id="102" name="Gerader Verbinder 101"/>
          <p:cNvCxnSpPr/>
          <p:nvPr/>
        </p:nvCxnSpPr>
        <p:spPr>
          <a:xfrm flipH="1" flipV="1">
            <a:off x="8322959" y="3337825"/>
            <a:ext cx="1696" cy="469096"/>
          </a:xfrm>
          <a:prstGeom prst="line">
            <a:avLst/>
          </a:prstGeom>
        </p:spPr>
        <p:style>
          <a:lnRef idx="1">
            <a:schemeClr val="accent3"/>
          </a:lnRef>
          <a:fillRef idx="0">
            <a:schemeClr val="accent3"/>
          </a:fillRef>
          <a:effectRef idx="0">
            <a:schemeClr val="accent3"/>
          </a:effectRef>
          <a:fontRef idx="minor">
            <a:schemeClr val="tx1"/>
          </a:fontRef>
        </p:style>
      </p:cxnSp>
      <p:cxnSp>
        <p:nvCxnSpPr>
          <p:cNvPr id="103" name="Gerader Verbinder 102"/>
          <p:cNvCxnSpPr/>
          <p:nvPr/>
        </p:nvCxnSpPr>
        <p:spPr>
          <a:xfrm flipH="1" flipV="1">
            <a:off x="8322959" y="4151643"/>
            <a:ext cx="1696" cy="469096"/>
          </a:xfrm>
          <a:prstGeom prst="line">
            <a:avLst/>
          </a:prstGeom>
        </p:spPr>
        <p:style>
          <a:lnRef idx="1">
            <a:schemeClr val="accent3"/>
          </a:lnRef>
          <a:fillRef idx="0">
            <a:schemeClr val="accent3"/>
          </a:fillRef>
          <a:effectRef idx="0">
            <a:schemeClr val="accent3"/>
          </a:effectRef>
          <a:fontRef idx="minor">
            <a:schemeClr val="tx1"/>
          </a:fontRef>
        </p:style>
      </p:cxnSp>
      <p:cxnSp>
        <p:nvCxnSpPr>
          <p:cNvPr id="104" name="Gerader Verbinder 103"/>
          <p:cNvCxnSpPr/>
          <p:nvPr/>
        </p:nvCxnSpPr>
        <p:spPr>
          <a:xfrm flipH="1" flipV="1">
            <a:off x="6549498" y="3992299"/>
            <a:ext cx="610838" cy="2387"/>
          </a:xfrm>
          <a:prstGeom prst="line">
            <a:avLst/>
          </a:prstGeom>
        </p:spPr>
        <p:style>
          <a:lnRef idx="1">
            <a:schemeClr val="accent3"/>
          </a:lnRef>
          <a:fillRef idx="0">
            <a:schemeClr val="accent3"/>
          </a:fillRef>
          <a:effectRef idx="0">
            <a:schemeClr val="accent3"/>
          </a:effectRef>
          <a:fontRef idx="minor">
            <a:schemeClr val="tx1"/>
          </a:fontRef>
        </p:style>
      </p:cxnSp>
      <p:cxnSp>
        <p:nvCxnSpPr>
          <p:cNvPr id="105" name="Gerader Verbinder 104"/>
          <p:cNvCxnSpPr/>
          <p:nvPr/>
        </p:nvCxnSpPr>
        <p:spPr>
          <a:xfrm flipH="1" flipV="1">
            <a:off x="8322959" y="4144558"/>
            <a:ext cx="166108" cy="4350"/>
          </a:xfrm>
          <a:prstGeom prst="line">
            <a:avLst/>
          </a:prstGeom>
        </p:spPr>
        <p:style>
          <a:lnRef idx="1">
            <a:schemeClr val="accent3"/>
          </a:lnRef>
          <a:fillRef idx="0">
            <a:schemeClr val="accent3"/>
          </a:fillRef>
          <a:effectRef idx="0">
            <a:schemeClr val="accent3"/>
          </a:effectRef>
          <a:fontRef idx="minor">
            <a:schemeClr val="tx1"/>
          </a:fontRef>
        </p:style>
      </p:cxnSp>
      <p:cxnSp>
        <p:nvCxnSpPr>
          <p:cNvPr id="106" name="Gerader Verbinder 105"/>
          <p:cNvCxnSpPr/>
          <p:nvPr/>
        </p:nvCxnSpPr>
        <p:spPr>
          <a:xfrm flipH="1">
            <a:off x="8335742" y="3806921"/>
            <a:ext cx="15502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07" name="Gerader Verbinder 106"/>
          <p:cNvCxnSpPr/>
          <p:nvPr/>
        </p:nvCxnSpPr>
        <p:spPr>
          <a:xfrm flipH="1">
            <a:off x="9000123" y="3919856"/>
            <a:ext cx="565487" cy="0"/>
          </a:xfrm>
          <a:prstGeom prst="line">
            <a:avLst/>
          </a:prstGeom>
        </p:spPr>
        <p:style>
          <a:lnRef idx="1">
            <a:schemeClr val="accent3"/>
          </a:lnRef>
          <a:fillRef idx="0">
            <a:schemeClr val="accent3"/>
          </a:fillRef>
          <a:effectRef idx="0">
            <a:schemeClr val="accent3"/>
          </a:effectRef>
          <a:fontRef idx="minor">
            <a:schemeClr val="tx1"/>
          </a:fontRef>
        </p:style>
      </p:cxnSp>
      <p:sp>
        <p:nvSpPr>
          <p:cNvPr id="108" name="Ellipse 107"/>
          <p:cNvSpPr/>
          <p:nvPr/>
        </p:nvSpPr>
        <p:spPr>
          <a:xfrm>
            <a:off x="5762568" y="4869663"/>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09" name="Ellipse 108"/>
          <p:cNvSpPr/>
          <p:nvPr/>
        </p:nvSpPr>
        <p:spPr>
          <a:xfrm>
            <a:off x="5761677" y="3019067"/>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11" name="Ellipse 110"/>
          <p:cNvSpPr/>
          <p:nvPr/>
        </p:nvSpPr>
        <p:spPr>
          <a:xfrm>
            <a:off x="6497617" y="3939959"/>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12" name="Ellipse 111"/>
          <p:cNvSpPr/>
          <p:nvPr/>
        </p:nvSpPr>
        <p:spPr>
          <a:xfrm>
            <a:off x="7862923" y="3266470"/>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13" name="Ellipse 112"/>
          <p:cNvSpPr/>
          <p:nvPr/>
        </p:nvSpPr>
        <p:spPr>
          <a:xfrm>
            <a:off x="7862923" y="4590185"/>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14" name="Ellipse 113"/>
          <p:cNvSpPr/>
          <p:nvPr/>
        </p:nvSpPr>
        <p:spPr>
          <a:xfrm>
            <a:off x="7862923" y="5625786"/>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15" name="Ellipse 114"/>
          <p:cNvSpPr/>
          <p:nvPr/>
        </p:nvSpPr>
        <p:spPr>
          <a:xfrm>
            <a:off x="8999142" y="3865128"/>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16" name="Textfeld 115"/>
          <p:cNvSpPr txBox="1"/>
          <p:nvPr/>
        </p:nvSpPr>
        <p:spPr>
          <a:xfrm>
            <a:off x="9609542" y="3723182"/>
            <a:ext cx="359394" cy="369332"/>
          </a:xfrm>
          <a:prstGeom prst="rect">
            <a:avLst/>
          </a:prstGeom>
          <a:noFill/>
        </p:spPr>
        <p:txBody>
          <a:bodyPr wrap="none" rtlCol="0">
            <a:spAutoFit/>
          </a:bodyPr>
          <a:lstStyle/>
          <a:p>
            <a:r>
              <a:rPr lang="de-DE" dirty="0"/>
              <a:t>s</a:t>
            </a:r>
            <a:r>
              <a:rPr lang="de-DE" baseline="-25000" dirty="0"/>
              <a:t>2</a:t>
            </a:r>
            <a:endParaRPr lang="de-DE" dirty="0"/>
          </a:p>
        </p:txBody>
      </p:sp>
      <p:sp>
        <p:nvSpPr>
          <p:cNvPr id="117" name="Textfeld 116"/>
          <p:cNvSpPr txBox="1"/>
          <p:nvPr/>
        </p:nvSpPr>
        <p:spPr>
          <a:xfrm>
            <a:off x="8465252" y="5488109"/>
            <a:ext cx="580608" cy="369332"/>
          </a:xfrm>
          <a:prstGeom prst="rect">
            <a:avLst/>
          </a:prstGeom>
          <a:noFill/>
        </p:spPr>
        <p:txBody>
          <a:bodyPr wrap="none" rtlCol="0">
            <a:spAutoFit/>
          </a:bodyPr>
          <a:lstStyle/>
          <a:p>
            <a:r>
              <a:rPr lang="de-DE" dirty="0" err="1"/>
              <a:t>c</a:t>
            </a:r>
            <a:r>
              <a:rPr lang="de-DE" baseline="-25000" dirty="0" err="1"/>
              <a:t>out</a:t>
            </a:r>
            <a:endParaRPr lang="de-DE" dirty="0"/>
          </a:p>
        </p:txBody>
      </p:sp>
      <p:cxnSp>
        <p:nvCxnSpPr>
          <p:cNvPr id="118" name="Gerader Verbinder 117"/>
          <p:cNvCxnSpPr/>
          <p:nvPr/>
        </p:nvCxnSpPr>
        <p:spPr>
          <a:xfrm flipH="1" flipV="1">
            <a:off x="5773473" y="4202862"/>
            <a:ext cx="234905" cy="174"/>
          </a:xfrm>
          <a:prstGeom prst="line">
            <a:avLst/>
          </a:prstGeom>
        </p:spPr>
        <p:style>
          <a:lnRef idx="1">
            <a:schemeClr val="accent3"/>
          </a:lnRef>
          <a:fillRef idx="0">
            <a:schemeClr val="accent3"/>
          </a:fillRef>
          <a:effectRef idx="0">
            <a:schemeClr val="accent3"/>
          </a:effectRef>
          <a:fontRef idx="minor">
            <a:schemeClr val="tx1"/>
          </a:fontRef>
        </p:style>
      </p:cxnSp>
      <p:cxnSp>
        <p:nvCxnSpPr>
          <p:cNvPr id="119" name="Gerader Verbinder 118"/>
          <p:cNvCxnSpPr/>
          <p:nvPr/>
        </p:nvCxnSpPr>
        <p:spPr>
          <a:xfrm flipH="1" flipV="1">
            <a:off x="7144339" y="3421806"/>
            <a:ext cx="31994" cy="1947991"/>
          </a:xfrm>
          <a:prstGeom prst="line">
            <a:avLst/>
          </a:prstGeom>
        </p:spPr>
        <p:style>
          <a:lnRef idx="1">
            <a:schemeClr val="accent3"/>
          </a:lnRef>
          <a:fillRef idx="0">
            <a:schemeClr val="accent3"/>
          </a:fillRef>
          <a:effectRef idx="0">
            <a:schemeClr val="accent3"/>
          </a:effectRef>
          <a:fontRef idx="minor">
            <a:schemeClr val="tx1"/>
          </a:fontRef>
        </p:style>
      </p:cxnSp>
      <p:cxnSp>
        <p:nvCxnSpPr>
          <p:cNvPr id="120" name="Gerader Verbinder 119"/>
          <p:cNvCxnSpPr/>
          <p:nvPr/>
        </p:nvCxnSpPr>
        <p:spPr>
          <a:xfrm flipH="1">
            <a:off x="7162215" y="4459296"/>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21" name="Gerader Verbinder 120"/>
          <p:cNvCxnSpPr/>
          <p:nvPr/>
        </p:nvCxnSpPr>
        <p:spPr>
          <a:xfrm flipH="1">
            <a:off x="7144339" y="3434341"/>
            <a:ext cx="227702" cy="0"/>
          </a:xfrm>
          <a:prstGeom prst="line">
            <a:avLst/>
          </a:prstGeom>
        </p:spPr>
        <p:style>
          <a:lnRef idx="1">
            <a:schemeClr val="accent3"/>
          </a:lnRef>
          <a:fillRef idx="0">
            <a:schemeClr val="accent3"/>
          </a:fillRef>
          <a:effectRef idx="0">
            <a:schemeClr val="accent3"/>
          </a:effectRef>
          <a:fontRef idx="minor">
            <a:schemeClr val="tx1"/>
          </a:fontRef>
        </p:style>
      </p:cxnSp>
      <p:sp>
        <p:nvSpPr>
          <p:cNvPr id="122" name="Ellipse 121"/>
          <p:cNvSpPr/>
          <p:nvPr/>
        </p:nvSpPr>
        <p:spPr>
          <a:xfrm>
            <a:off x="7127678" y="4426294"/>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23" name="Ellipse 122"/>
          <p:cNvSpPr/>
          <p:nvPr/>
        </p:nvSpPr>
        <p:spPr>
          <a:xfrm>
            <a:off x="7118470" y="3970598"/>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24" name="Textfeld 123"/>
          <p:cNvSpPr txBox="1"/>
          <p:nvPr/>
        </p:nvSpPr>
        <p:spPr>
          <a:xfrm>
            <a:off x="1044611" y="1963966"/>
            <a:ext cx="341760" cy="369332"/>
          </a:xfrm>
          <a:prstGeom prst="rect">
            <a:avLst/>
          </a:prstGeom>
          <a:noFill/>
        </p:spPr>
        <p:txBody>
          <a:bodyPr wrap="none" rtlCol="0">
            <a:spAutoFit/>
          </a:bodyPr>
          <a:lstStyle/>
          <a:p>
            <a:r>
              <a:rPr lang="de-DE" dirty="0"/>
              <a:t>a</a:t>
            </a:r>
          </a:p>
        </p:txBody>
      </p:sp>
      <mc:AlternateContent xmlns:mc="http://schemas.openxmlformats.org/markup-compatibility/2006" xmlns:a14="http://schemas.microsoft.com/office/drawing/2010/main">
        <mc:Choice Requires="a14">
          <p:sp>
            <p:nvSpPr>
              <p:cNvPr id="125" name="Textfeld 124"/>
              <p:cNvSpPr txBox="1"/>
              <p:nvPr/>
            </p:nvSpPr>
            <p:spPr>
              <a:xfrm>
                <a:off x="3096633" y="4098355"/>
                <a:ext cx="45095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𝑐</m:t>
                              </m:r>
                            </m:e>
                            <m:sub>
                              <m:r>
                                <a:rPr lang="de-DE" i="1">
                                  <a:latin typeface="Cambria Math" panose="02040503050406030204" pitchFamily="18" charset="0"/>
                                </a:rPr>
                                <m:t>1</m:t>
                              </m:r>
                            </m:sub>
                          </m:sSub>
                        </m:e>
                      </m:acc>
                    </m:oMath>
                  </m:oMathPara>
                </a14:m>
                <a:endParaRPr lang="de-DE" dirty="0"/>
              </a:p>
            </p:txBody>
          </p:sp>
        </mc:Choice>
        <mc:Fallback xmlns="">
          <p:sp>
            <p:nvSpPr>
              <p:cNvPr id="125" name="Textfeld 124"/>
              <p:cNvSpPr txBox="1">
                <a:spLocks noRot="1" noChangeAspect="1" noMove="1" noResize="1" noEditPoints="1" noAdjustHandles="1" noChangeArrowheads="1" noChangeShapeType="1" noTextEdit="1"/>
              </p:cNvSpPr>
              <p:nvPr/>
            </p:nvSpPr>
            <p:spPr>
              <a:xfrm>
                <a:off x="3096633" y="4098355"/>
                <a:ext cx="450956" cy="369332"/>
              </a:xfrm>
              <a:prstGeom prst="rect">
                <a:avLst/>
              </a:prstGeom>
              <a:blipFill rotWithShape="0">
                <a:blip r:embed="rId3"/>
                <a:stretch>
                  <a:fillRect b="-16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26" name="Textfeld 125"/>
              <p:cNvSpPr txBox="1"/>
              <p:nvPr/>
            </p:nvSpPr>
            <p:spPr>
              <a:xfrm>
                <a:off x="6754921" y="5031697"/>
                <a:ext cx="45627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i="1" smtClean="0">
                              <a:latin typeface="Cambria Math" panose="02040503050406030204" pitchFamily="18" charset="0"/>
                            </a:rPr>
                          </m:ctrlPr>
                        </m:accPr>
                        <m:e>
                          <m:sSub>
                            <m:sSubPr>
                              <m:ctrlPr>
                                <a:rPr lang="de-DE" i="1" smtClean="0">
                                  <a:latin typeface="Cambria Math" panose="02040503050406030204" pitchFamily="18" charset="0"/>
                                </a:rPr>
                              </m:ctrlPr>
                            </m:sSubPr>
                            <m:e>
                              <m:r>
                                <a:rPr lang="de-DE" i="1">
                                  <a:latin typeface="Cambria Math" panose="02040503050406030204" pitchFamily="18" charset="0"/>
                                </a:rPr>
                                <m:t>𝑐</m:t>
                              </m:r>
                            </m:e>
                            <m:sub>
                              <m:r>
                                <a:rPr lang="de-DE" b="0" i="1" smtClean="0">
                                  <a:latin typeface="Cambria Math" panose="02040503050406030204" pitchFamily="18" charset="0"/>
                                </a:rPr>
                                <m:t>2</m:t>
                              </m:r>
                            </m:sub>
                          </m:sSub>
                        </m:e>
                      </m:acc>
                    </m:oMath>
                  </m:oMathPara>
                </a14:m>
                <a:endParaRPr lang="de-DE" dirty="0"/>
              </a:p>
            </p:txBody>
          </p:sp>
        </mc:Choice>
        <mc:Fallback xmlns="">
          <p:sp>
            <p:nvSpPr>
              <p:cNvPr id="126" name="Textfeld 125"/>
              <p:cNvSpPr txBox="1">
                <a:spLocks noRot="1" noChangeAspect="1" noMove="1" noResize="1" noEditPoints="1" noAdjustHandles="1" noChangeArrowheads="1" noChangeShapeType="1" noTextEdit="1"/>
              </p:cNvSpPr>
              <p:nvPr/>
            </p:nvSpPr>
            <p:spPr>
              <a:xfrm>
                <a:off x="6754921" y="5031697"/>
                <a:ext cx="456279" cy="369332"/>
              </a:xfrm>
              <a:prstGeom prst="rect">
                <a:avLst/>
              </a:prstGeom>
              <a:blipFill rotWithShape="0">
                <a:blip r:embed="rId4"/>
                <a:stretch>
                  <a:fillRect r="-2667" b="-1639"/>
                </a:stretch>
              </a:blipFill>
            </p:spPr>
            <p:txBody>
              <a:bodyPr/>
              <a:lstStyle/>
              <a:p>
                <a:r>
                  <a:rPr lang="de-DE">
                    <a:noFill/>
                  </a:rPr>
                  <a:t> </a:t>
                </a:r>
              </a:p>
            </p:txBody>
          </p:sp>
        </mc:Fallback>
      </mc:AlternateContent>
    </p:spTree>
    <p:extLst>
      <p:ext uri="{BB962C8B-B14F-4D97-AF65-F5344CB8AC3E}">
        <p14:creationId xmlns:p14="http://schemas.microsoft.com/office/powerpoint/2010/main" val="2829115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Addierer/</a:t>
            </a:r>
            <a:r>
              <a:rPr lang="de-DE" dirty="0" err="1"/>
              <a:t>Subtrahierer</a:t>
            </a:r>
            <a:endParaRPr lang="de-DE" dirty="0"/>
          </a:p>
        </p:txBody>
      </p:sp>
      <p:sp>
        <p:nvSpPr>
          <p:cNvPr id="3" name="Inhaltsplatzhalter 2"/>
          <p:cNvSpPr>
            <a:spLocks noGrp="1"/>
          </p:cNvSpPr>
          <p:nvPr>
            <p:ph idx="1"/>
          </p:nvPr>
        </p:nvSpPr>
        <p:spPr>
          <a:xfrm>
            <a:off x="1103312" y="1387894"/>
            <a:ext cx="8946541" cy="5140725"/>
          </a:xfrm>
        </p:spPr>
        <p:txBody>
          <a:bodyPr/>
          <a:lstStyle/>
          <a:p>
            <a:r>
              <a:rPr lang="de-DE" dirty="0">
                <a:solidFill>
                  <a:schemeClr val="accent2">
                    <a:lumMod val="40000"/>
                    <a:lumOff val="60000"/>
                  </a:schemeClr>
                </a:solidFill>
                <a:latin typeface="Calibri" panose="020F0502020204030204" pitchFamily="34" charset="0"/>
              </a:rPr>
              <a:t>NAND-Realisierung </a:t>
            </a: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									</a:t>
            </a:r>
          </a:p>
          <a:p>
            <a:pPr marL="0" indent="0">
              <a:buNone/>
            </a:pPr>
            <a:r>
              <a:rPr lang="de-DE" dirty="0">
                <a:latin typeface="Calibri" panose="020F0502020204030204" pitchFamily="34" charset="0"/>
              </a:rPr>
              <a:t>									</a:t>
            </a: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28</a:t>
            </a:fld>
            <a:endParaRPr lang="en-US" dirty="0"/>
          </a:p>
        </p:txBody>
      </p:sp>
      <p:sp>
        <p:nvSpPr>
          <p:cNvPr id="32" name="Flussdiagramm: Verzögerung 31"/>
          <p:cNvSpPr/>
          <p:nvPr/>
        </p:nvSpPr>
        <p:spPr>
          <a:xfrm>
            <a:off x="2287467" y="2840948"/>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1</a:t>
            </a:r>
          </a:p>
        </p:txBody>
      </p:sp>
      <p:sp>
        <p:nvSpPr>
          <p:cNvPr id="33" name="Flussdiagramm: Verzögerung 32"/>
          <p:cNvSpPr/>
          <p:nvPr/>
        </p:nvSpPr>
        <p:spPr>
          <a:xfrm>
            <a:off x="3661846" y="2142044"/>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2</a:t>
            </a:r>
          </a:p>
        </p:txBody>
      </p:sp>
      <p:sp>
        <p:nvSpPr>
          <p:cNvPr id="34" name="Flussdiagramm: Verzögerung 33"/>
          <p:cNvSpPr/>
          <p:nvPr/>
        </p:nvSpPr>
        <p:spPr>
          <a:xfrm>
            <a:off x="3661846" y="3457346"/>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2</a:t>
            </a:r>
          </a:p>
        </p:txBody>
      </p:sp>
      <p:sp>
        <p:nvSpPr>
          <p:cNvPr id="36" name="Flussdiagramm: Verzögerung 35"/>
          <p:cNvSpPr/>
          <p:nvPr/>
        </p:nvSpPr>
        <p:spPr>
          <a:xfrm>
            <a:off x="4780624" y="2741812"/>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3</a:t>
            </a:r>
          </a:p>
        </p:txBody>
      </p:sp>
      <p:sp>
        <p:nvSpPr>
          <p:cNvPr id="40" name="Textfeld 39"/>
          <p:cNvSpPr txBox="1"/>
          <p:nvPr/>
        </p:nvSpPr>
        <p:spPr>
          <a:xfrm>
            <a:off x="1102331" y="3908768"/>
            <a:ext cx="341760" cy="369332"/>
          </a:xfrm>
          <a:prstGeom prst="rect">
            <a:avLst/>
          </a:prstGeom>
          <a:noFill/>
        </p:spPr>
        <p:txBody>
          <a:bodyPr wrap="none" rtlCol="0">
            <a:spAutoFit/>
          </a:bodyPr>
          <a:lstStyle/>
          <a:p>
            <a:r>
              <a:rPr lang="de-DE" dirty="0"/>
              <a:t>b</a:t>
            </a:r>
          </a:p>
        </p:txBody>
      </p:sp>
      <p:cxnSp>
        <p:nvCxnSpPr>
          <p:cNvPr id="45" name="Gerader Verbinder 44"/>
          <p:cNvCxnSpPr/>
          <p:nvPr/>
        </p:nvCxnSpPr>
        <p:spPr>
          <a:xfrm flipH="1">
            <a:off x="1444091" y="2163536"/>
            <a:ext cx="221775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7" name="Gerader Verbinder 46"/>
          <p:cNvCxnSpPr/>
          <p:nvPr/>
        </p:nvCxnSpPr>
        <p:spPr>
          <a:xfrm flipH="1">
            <a:off x="1444091" y="4027988"/>
            <a:ext cx="221775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8" name="Gerader Verbinder 47"/>
          <p:cNvCxnSpPr/>
          <p:nvPr/>
        </p:nvCxnSpPr>
        <p:spPr>
          <a:xfrm flipH="1" flipV="1">
            <a:off x="2069559" y="2163679"/>
            <a:ext cx="1697" cy="765082"/>
          </a:xfrm>
          <a:prstGeom prst="line">
            <a:avLst/>
          </a:prstGeom>
        </p:spPr>
        <p:style>
          <a:lnRef idx="1">
            <a:schemeClr val="accent3"/>
          </a:lnRef>
          <a:fillRef idx="0">
            <a:schemeClr val="accent3"/>
          </a:fillRef>
          <a:effectRef idx="0">
            <a:schemeClr val="accent3"/>
          </a:effectRef>
          <a:fontRef idx="minor">
            <a:schemeClr val="tx1"/>
          </a:fontRef>
        </p:style>
      </p:cxnSp>
      <p:cxnSp>
        <p:nvCxnSpPr>
          <p:cNvPr id="51" name="Gerader Verbinder 50"/>
          <p:cNvCxnSpPr/>
          <p:nvPr/>
        </p:nvCxnSpPr>
        <p:spPr>
          <a:xfrm flipH="1">
            <a:off x="2069559" y="2928761"/>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3" name="Gerader Verbinder 52"/>
          <p:cNvCxnSpPr>
            <a:stCxn id="69" idx="4"/>
          </p:cNvCxnSpPr>
          <p:nvPr/>
        </p:nvCxnSpPr>
        <p:spPr>
          <a:xfrm flipH="1" flipV="1">
            <a:off x="2054975" y="3324701"/>
            <a:ext cx="18807" cy="739772"/>
          </a:xfrm>
          <a:prstGeom prst="line">
            <a:avLst/>
          </a:prstGeom>
        </p:spPr>
        <p:style>
          <a:lnRef idx="1">
            <a:schemeClr val="accent3"/>
          </a:lnRef>
          <a:fillRef idx="0">
            <a:schemeClr val="accent3"/>
          </a:fillRef>
          <a:effectRef idx="0">
            <a:schemeClr val="accent3"/>
          </a:effectRef>
          <a:fontRef idx="minor">
            <a:schemeClr val="tx1"/>
          </a:fontRef>
        </p:style>
      </p:cxnSp>
      <p:cxnSp>
        <p:nvCxnSpPr>
          <p:cNvPr id="54" name="Gerader Verbinder 53"/>
          <p:cNvCxnSpPr/>
          <p:nvPr/>
        </p:nvCxnSpPr>
        <p:spPr>
          <a:xfrm flipV="1">
            <a:off x="3449428" y="4494731"/>
            <a:ext cx="1" cy="519550"/>
          </a:xfrm>
          <a:prstGeom prst="line">
            <a:avLst/>
          </a:prstGeom>
        </p:spPr>
        <p:style>
          <a:lnRef idx="1">
            <a:schemeClr val="accent3"/>
          </a:lnRef>
          <a:fillRef idx="0">
            <a:schemeClr val="accent3"/>
          </a:fillRef>
          <a:effectRef idx="0">
            <a:schemeClr val="accent3"/>
          </a:effectRef>
          <a:fontRef idx="minor">
            <a:schemeClr val="tx1"/>
          </a:fontRef>
        </p:style>
      </p:cxnSp>
      <p:cxnSp>
        <p:nvCxnSpPr>
          <p:cNvPr id="59" name="Gerader Verbinder 58"/>
          <p:cNvCxnSpPr/>
          <p:nvPr/>
        </p:nvCxnSpPr>
        <p:spPr>
          <a:xfrm flipH="1" flipV="1">
            <a:off x="3429683" y="5876861"/>
            <a:ext cx="3975334" cy="12486"/>
          </a:xfrm>
          <a:prstGeom prst="line">
            <a:avLst/>
          </a:prstGeom>
        </p:spPr>
        <p:style>
          <a:lnRef idx="1">
            <a:schemeClr val="accent3"/>
          </a:lnRef>
          <a:fillRef idx="0">
            <a:schemeClr val="accent3"/>
          </a:fillRef>
          <a:effectRef idx="0">
            <a:schemeClr val="accent3"/>
          </a:effectRef>
          <a:fontRef idx="minor">
            <a:schemeClr val="tx1"/>
          </a:fontRef>
        </p:style>
      </p:cxnSp>
      <p:cxnSp>
        <p:nvCxnSpPr>
          <p:cNvPr id="61" name="Gerader Verbinder 60"/>
          <p:cNvCxnSpPr/>
          <p:nvPr/>
        </p:nvCxnSpPr>
        <p:spPr>
          <a:xfrm flipH="1">
            <a:off x="4153458" y="2441928"/>
            <a:ext cx="444244" cy="4335"/>
          </a:xfrm>
          <a:prstGeom prst="line">
            <a:avLst/>
          </a:prstGeom>
        </p:spPr>
        <p:style>
          <a:lnRef idx="1">
            <a:schemeClr val="accent3"/>
          </a:lnRef>
          <a:fillRef idx="0">
            <a:schemeClr val="accent3"/>
          </a:fillRef>
          <a:effectRef idx="0">
            <a:schemeClr val="accent3"/>
          </a:effectRef>
          <a:fontRef idx="minor">
            <a:schemeClr val="tx1"/>
          </a:fontRef>
        </p:style>
      </p:cxnSp>
      <p:cxnSp>
        <p:nvCxnSpPr>
          <p:cNvPr id="62" name="Gerader Verbinder 61"/>
          <p:cNvCxnSpPr/>
          <p:nvPr/>
        </p:nvCxnSpPr>
        <p:spPr>
          <a:xfrm flipH="1">
            <a:off x="4152525" y="3757230"/>
            <a:ext cx="444244" cy="4335"/>
          </a:xfrm>
          <a:prstGeom prst="line">
            <a:avLst/>
          </a:prstGeom>
        </p:spPr>
        <p:style>
          <a:lnRef idx="1">
            <a:schemeClr val="accent3"/>
          </a:lnRef>
          <a:fillRef idx="0">
            <a:schemeClr val="accent3"/>
          </a:fillRef>
          <a:effectRef idx="0">
            <a:schemeClr val="accent3"/>
          </a:effectRef>
          <a:fontRef idx="minor">
            <a:schemeClr val="tx1"/>
          </a:fontRef>
        </p:style>
      </p:cxnSp>
      <p:cxnSp>
        <p:nvCxnSpPr>
          <p:cNvPr id="63" name="Gerader Verbinder 62"/>
          <p:cNvCxnSpPr/>
          <p:nvPr/>
        </p:nvCxnSpPr>
        <p:spPr>
          <a:xfrm flipH="1" flipV="1">
            <a:off x="4595073" y="2459665"/>
            <a:ext cx="1696" cy="469096"/>
          </a:xfrm>
          <a:prstGeom prst="line">
            <a:avLst/>
          </a:prstGeom>
        </p:spPr>
        <p:style>
          <a:lnRef idx="1">
            <a:schemeClr val="accent3"/>
          </a:lnRef>
          <a:fillRef idx="0">
            <a:schemeClr val="accent3"/>
          </a:fillRef>
          <a:effectRef idx="0">
            <a:schemeClr val="accent3"/>
          </a:effectRef>
          <a:fontRef idx="minor">
            <a:schemeClr val="tx1"/>
          </a:fontRef>
        </p:style>
      </p:cxnSp>
      <p:cxnSp>
        <p:nvCxnSpPr>
          <p:cNvPr id="64" name="Gerader Verbinder 63"/>
          <p:cNvCxnSpPr/>
          <p:nvPr/>
        </p:nvCxnSpPr>
        <p:spPr>
          <a:xfrm flipH="1" flipV="1">
            <a:off x="4595073" y="3273483"/>
            <a:ext cx="1696" cy="469096"/>
          </a:xfrm>
          <a:prstGeom prst="line">
            <a:avLst/>
          </a:prstGeom>
        </p:spPr>
        <p:style>
          <a:lnRef idx="1">
            <a:schemeClr val="accent3"/>
          </a:lnRef>
          <a:fillRef idx="0">
            <a:schemeClr val="accent3"/>
          </a:fillRef>
          <a:effectRef idx="0">
            <a:schemeClr val="accent3"/>
          </a:effectRef>
          <a:fontRef idx="minor">
            <a:schemeClr val="tx1"/>
          </a:fontRef>
        </p:style>
      </p:cxnSp>
      <p:cxnSp>
        <p:nvCxnSpPr>
          <p:cNvPr id="65" name="Gerader Verbinder 64"/>
          <p:cNvCxnSpPr/>
          <p:nvPr/>
        </p:nvCxnSpPr>
        <p:spPr>
          <a:xfrm flipH="1" flipV="1">
            <a:off x="2821612" y="3114139"/>
            <a:ext cx="610838" cy="2387"/>
          </a:xfrm>
          <a:prstGeom prst="line">
            <a:avLst/>
          </a:prstGeom>
        </p:spPr>
        <p:style>
          <a:lnRef idx="1">
            <a:schemeClr val="accent3"/>
          </a:lnRef>
          <a:fillRef idx="0">
            <a:schemeClr val="accent3"/>
          </a:fillRef>
          <a:effectRef idx="0">
            <a:schemeClr val="accent3"/>
          </a:effectRef>
          <a:fontRef idx="minor">
            <a:schemeClr val="tx1"/>
          </a:fontRef>
        </p:style>
      </p:cxnSp>
      <p:cxnSp>
        <p:nvCxnSpPr>
          <p:cNvPr id="66" name="Gerader Verbinder 65"/>
          <p:cNvCxnSpPr/>
          <p:nvPr/>
        </p:nvCxnSpPr>
        <p:spPr>
          <a:xfrm flipH="1" flipV="1">
            <a:off x="4595073" y="3266398"/>
            <a:ext cx="166108" cy="4350"/>
          </a:xfrm>
          <a:prstGeom prst="line">
            <a:avLst/>
          </a:prstGeom>
        </p:spPr>
        <p:style>
          <a:lnRef idx="1">
            <a:schemeClr val="accent3"/>
          </a:lnRef>
          <a:fillRef idx="0">
            <a:schemeClr val="accent3"/>
          </a:fillRef>
          <a:effectRef idx="0">
            <a:schemeClr val="accent3"/>
          </a:effectRef>
          <a:fontRef idx="minor">
            <a:schemeClr val="tx1"/>
          </a:fontRef>
        </p:style>
      </p:cxnSp>
      <p:cxnSp>
        <p:nvCxnSpPr>
          <p:cNvPr id="67" name="Gerader Verbinder 66"/>
          <p:cNvCxnSpPr/>
          <p:nvPr/>
        </p:nvCxnSpPr>
        <p:spPr>
          <a:xfrm flipH="1">
            <a:off x="4607856" y="2928761"/>
            <a:ext cx="15502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68" name="Gerader Verbinder 67"/>
          <p:cNvCxnSpPr/>
          <p:nvPr/>
        </p:nvCxnSpPr>
        <p:spPr>
          <a:xfrm flipH="1">
            <a:off x="5272237" y="3041696"/>
            <a:ext cx="565487" cy="0"/>
          </a:xfrm>
          <a:prstGeom prst="line">
            <a:avLst/>
          </a:prstGeom>
        </p:spPr>
        <p:style>
          <a:lnRef idx="1">
            <a:schemeClr val="accent3"/>
          </a:lnRef>
          <a:fillRef idx="0">
            <a:schemeClr val="accent3"/>
          </a:fillRef>
          <a:effectRef idx="0">
            <a:schemeClr val="accent3"/>
          </a:effectRef>
          <a:fontRef idx="minor">
            <a:schemeClr val="tx1"/>
          </a:fontRef>
        </p:style>
      </p:cxnSp>
      <p:sp>
        <p:nvSpPr>
          <p:cNvPr id="69" name="Ellipse 68"/>
          <p:cNvSpPr/>
          <p:nvPr/>
        </p:nvSpPr>
        <p:spPr>
          <a:xfrm>
            <a:off x="2034682" y="3991503"/>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70" name="Ellipse 69"/>
          <p:cNvSpPr/>
          <p:nvPr/>
        </p:nvSpPr>
        <p:spPr>
          <a:xfrm>
            <a:off x="2033791" y="2140907"/>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72" name="Ellipse 71"/>
          <p:cNvSpPr/>
          <p:nvPr/>
        </p:nvSpPr>
        <p:spPr>
          <a:xfrm>
            <a:off x="2769731" y="3061799"/>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73" name="Ellipse 72"/>
          <p:cNvSpPr/>
          <p:nvPr/>
        </p:nvSpPr>
        <p:spPr>
          <a:xfrm>
            <a:off x="4135037" y="2388310"/>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74" name="Ellipse 73"/>
          <p:cNvSpPr/>
          <p:nvPr/>
        </p:nvSpPr>
        <p:spPr>
          <a:xfrm>
            <a:off x="4135037" y="3712025"/>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76" name="Ellipse 75"/>
          <p:cNvSpPr/>
          <p:nvPr/>
        </p:nvSpPr>
        <p:spPr>
          <a:xfrm>
            <a:off x="5271256" y="2986968"/>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77" name="Textfeld 76"/>
          <p:cNvSpPr txBox="1"/>
          <p:nvPr/>
        </p:nvSpPr>
        <p:spPr>
          <a:xfrm>
            <a:off x="5429301" y="2722705"/>
            <a:ext cx="359394" cy="369332"/>
          </a:xfrm>
          <a:prstGeom prst="rect">
            <a:avLst/>
          </a:prstGeom>
          <a:noFill/>
        </p:spPr>
        <p:txBody>
          <a:bodyPr wrap="none" rtlCol="0">
            <a:spAutoFit/>
          </a:bodyPr>
          <a:lstStyle/>
          <a:p>
            <a:r>
              <a:rPr lang="de-DE" dirty="0"/>
              <a:t>s</a:t>
            </a:r>
            <a:r>
              <a:rPr lang="de-DE" baseline="-25000" dirty="0"/>
              <a:t>1</a:t>
            </a:r>
            <a:endParaRPr lang="de-DE" dirty="0"/>
          </a:p>
        </p:txBody>
      </p:sp>
      <p:cxnSp>
        <p:nvCxnSpPr>
          <p:cNvPr id="79" name="Gerader Verbinder 78"/>
          <p:cNvCxnSpPr/>
          <p:nvPr/>
        </p:nvCxnSpPr>
        <p:spPr>
          <a:xfrm flipH="1" flipV="1">
            <a:off x="2045587" y="3324702"/>
            <a:ext cx="234905" cy="174"/>
          </a:xfrm>
          <a:prstGeom prst="line">
            <a:avLst/>
          </a:prstGeom>
        </p:spPr>
        <p:style>
          <a:lnRef idx="1">
            <a:schemeClr val="accent3"/>
          </a:lnRef>
          <a:fillRef idx="0">
            <a:schemeClr val="accent3"/>
          </a:fillRef>
          <a:effectRef idx="0">
            <a:schemeClr val="accent3"/>
          </a:effectRef>
          <a:fontRef idx="minor">
            <a:schemeClr val="tx1"/>
          </a:fontRef>
        </p:style>
      </p:cxnSp>
      <p:cxnSp>
        <p:nvCxnSpPr>
          <p:cNvPr id="80" name="Gerader Verbinder 79"/>
          <p:cNvCxnSpPr/>
          <p:nvPr/>
        </p:nvCxnSpPr>
        <p:spPr>
          <a:xfrm flipH="1" flipV="1">
            <a:off x="3416453" y="2543646"/>
            <a:ext cx="31994" cy="1947991"/>
          </a:xfrm>
          <a:prstGeom prst="line">
            <a:avLst/>
          </a:prstGeom>
        </p:spPr>
        <p:style>
          <a:lnRef idx="1">
            <a:schemeClr val="accent3"/>
          </a:lnRef>
          <a:fillRef idx="0">
            <a:schemeClr val="accent3"/>
          </a:fillRef>
          <a:effectRef idx="0">
            <a:schemeClr val="accent3"/>
          </a:effectRef>
          <a:fontRef idx="minor">
            <a:schemeClr val="tx1"/>
          </a:fontRef>
        </p:style>
      </p:cxnSp>
      <p:cxnSp>
        <p:nvCxnSpPr>
          <p:cNvPr id="81" name="Gerader Verbinder 80"/>
          <p:cNvCxnSpPr/>
          <p:nvPr/>
        </p:nvCxnSpPr>
        <p:spPr>
          <a:xfrm flipH="1">
            <a:off x="3434329" y="3581136"/>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2" name="Gerader Verbinder 81"/>
          <p:cNvCxnSpPr/>
          <p:nvPr/>
        </p:nvCxnSpPr>
        <p:spPr>
          <a:xfrm flipH="1">
            <a:off x="3416453" y="2556181"/>
            <a:ext cx="227702" cy="0"/>
          </a:xfrm>
          <a:prstGeom prst="line">
            <a:avLst/>
          </a:prstGeom>
        </p:spPr>
        <p:style>
          <a:lnRef idx="1">
            <a:schemeClr val="accent3"/>
          </a:lnRef>
          <a:fillRef idx="0">
            <a:schemeClr val="accent3"/>
          </a:fillRef>
          <a:effectRef idx="0">
            <a:schemeClr val="accent3"/>
          </a:effectRef>
          <a:fontRef idx="minor">
            <a:schemeClr val="tx1"/>
          </a:fontRef>
        </p:style>
      </p:cxnSp>
      <p:sp>
        <p:nvSpPr>
          <p:cNvPr id="83" name="Ellipse 82"/>
          <p:cNvSpPr/>
          <p:nvPr/>
        </p:nvSpPr>
        <p:spPr>
          <a:xfrm>
            <a:off x="3399792" y="3548134"/>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84" name="Ellipse 83"/>
          <p:cNvSpPr/>
          <p:nvPr/>
        </p:nvSpPr>
        <p:spPr>
          <a:xfrm>
            <a:off x="3390584" y="3092438"/>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85" name="Flussdiagramm: Verzögerung 84"/>
          <p:cNvSpPr/>
          <p:nvPr/>
        </p:nvSpPr>
        <p:spPr>
          <a:xfrm>
            <a:off x="6015353" y="3719108"/>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4</a:t>
            </a:r>
          </a:p>
        </p:txBody>
      </p:sp>
      <p:sp>
        <p:nvSpPr>
          <p:cNvPr id="86" name="Flussdiagramm: Verzögerung 85"/>
          <p:cNvSpPr/>
          <p:nvPr/>
        </p:nvSpPr>
        <p:spPr>
          <a:xfrm>
            <a:off x="7389732" y="3020204"/>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5</a:t>
            </a:r>
          </a:p>
        </p:txBody>
      </p:sp>
      <p:sp>
        <p:nvSpPr>
          <p:cNvPr id="87" name="Flussdiagramm: Verzögerung 86"/>
          <p:cNvSpPr/>
          <p:nvPr/>
        </p:nvSpPr>
        <p:spPr>
          <a:xfrm>
            <a:off x="7389732" y="4335506"/>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5</a:t>
            </a:r>
          </a:p>
        </p:txBody>
      </p:sp>
      <p:sp>
        <p:nvSpPr>
          <p:cNvPr id="88" name="Flussdiagramm: Verzögerung 87"/>
          <p:cNvSpPr/>
          <p:nvPr/>
        </p:nvSpPr>
        <p:spPr>
          <a:xfrm>
            <a:off x="7389731" y="5372891"/>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5</a:t>
            </a:r>
          </a:p>
        </p:txBody>
      </p:sp>
      <p:sp>
        <p:nvSpPr>
          <p:cNvPr id="89" name="Flussdiagramm: Verzögerung 88"/>
          <p:cNvSpPr/>
          <p:nvPr/>
        </p:nvSpPr>
        <p:spPr>
          <a:xfrm>
            <a:off x="8508510" y="3619972"/>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6</a:t>
            </a:r>
          </a:p>
        </p:txBody>
      </p:sp>
      <p:sp>
        <p:nvSpPr>
          <p:cNvPr id="90" name="Textfeld 89"/>
          <p:cNvSpPr txBox="1"/>
          <p:nvPr/>
        </p:nvSpPr>
        <p:spPr>
          <a:xfrm>
            <a:off x="4839742" y="4786928"/>
            <a:ext cx="458780" cy="369332"/>
          </a:xfrm>
          <a:prstGeom prst="rect">
            <a:avLst/>
          </a:prstGeom>
          <a:noFill/>
        </p:spPr>
        <p:txBody>
          <a:bodyPr wrap="none" rtlCol="0">
            <a:spAutoFit/>
          </a:bodyPr>
          <a:lstStyle/>
          <a:p>
            <a:r>
              <a:rPr lang="de-DE" dirty="0" err="1"/>
              <a:t>c</a:t>
            </a:r>
            <a:r>
              <a:rPr lang="de-DE" baseline="-25000" dirty="0" err="1"/>
              <a:t>in</a:t>
            </a:r>
            <a:endParaRPr lang="de-DE" dirty="0"/>
          </a:p>
        </p:txBody>
      </p:sp>
      <p:cxnSp>
        <p:nvCxnSpPr>
          <p:cNvPr id="91" name="Gerader Verbinder 90"/>
          <p:cNvCxnSpPr>
            <a:endCxn id="109" idx="7"/>
          </p:cNvCxnSpPr>
          <p:nvPr/>
        </p:nvCxnSpPr>
        <p:spPr>
          <a:xfrm flipH="1" flipV="1">
            <a:off x="5828424" y="3029753"/>
            <a:ext cx="1561308" cy="11943"/>
          </a:xfrm>
          <a:prstGeom prst="line">
            <a:avLst/>
          </a:prstGeom>
        </p:spPr>
        <p:style>
          <a:lnRef idx="1">
            <a:schemeClr val="accent3"/>
          </a:lnRef>
          <a:fillRef idx="0">
            <a:schemeClr val="accent3"/>
          </a:fillRef>
          <a:effectRef idx="0">
            <a:schemeClr val="accent3"/>
          </a:effectRef>
          <a:fontRef idx="minor">
            <a:schemeClr val="tx1"/>
          </a:fontRef>
        </p:style>
      </p:cxnSp>
      <p:cxnSp>
        <p:nvCxnSpPr>
          <p:cNvPr id="92" name="Gerader Verbinder 91"/>
          <p:cNvCxnSpPr/>
          <p:nvPr/>
        </p:nvCxnSpPr>
        <p:spPr>
          <a:xfrm flipH="1">
            <a:off x="5171977" y="4906148"/>
            <a:ext cx="221775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3" name="Gerader Verbinder 92"/>
          <p:cNvCxnSpPr/>
          <p:nvPr/>
        </p:nvCxnSpPr>
        <p:spPr>
          <a:xfrm flipH="1" flipV="1">
            <a:off x="5797445" y="3041839"/>
            <a:ext cx="1697" cy="765082"/>
          </a:xfrm>
          <a:prstGeom prst="line">
            <a:avLst/>
          </a:prstGeom>
        </p:spPr>
        <p:style>
          <a:lnRef idx="1">
            <a:schemeClr val="accent3"/>
          </a:lnRef>
          <a:fillRef idx="0">
            <a:schemeClr val="accent3"/>
          </a:fillRef>
          <a:effectRef idx="0">
            <a:schemeClr val="accent3"/>
          </a:effectRef>
          <a:fontRef idx="minor">
            <a:schemeClr val="tx1"/>
          </a:fontRef>
        </p:style>
      </p:cxnSp>
      <p:cxnSp>
        <p:nvCxnSpPr>
          <p:cNvPr id="94" name="Gerader Verbinder 93"/>
          <p:cNvCxnSpPr/>
          <p:nvPr/>
        </p:nvCxnSpPr>
        <p:spPr>
          <a:xfrm flipH="1">
            <a:off x="5797445" y="3806921"/>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5" name="Gerader Verbinder 94"/>
          <p:cNvCxnSpPr>
            <a:stCxn id="108" idx="4"/>
          </p:cNvCxnSpPr>
          <p:nvPr/>
        </p:nvCxnSpPr>
        <p:spPr>
          <a:xfrm flipH="1" flipV="1">
            <a:off x="5782861" y="4202861"/>
            <a:ext cx="18807" cy="739772"/>
          </a:xfrm>
          <a:prstGeom prst="line">
            <a:avLst/>
          </a:prstGeom>
        </p:spPr>
        <p:style>
          <a:lnRef idx="1">
            <a:schemeClr val="accent3"/>
          </a:lnRef>
          <a:fillRef idx="0">
            <a:schemeClr val="accent3"/>
          </a:fillRef>
          <a:effectRef idx="0">
            <a:schemeClr val="accent3"/>
          </a:effectRef>
          <a:fontRef idx="minor">
            <a:schemeClr val="tx1"/>
          </a:fontRef>
        </p:style>
      </p:cxnSp>
      <p:cxnSp>
        <p:nvCxnSpPr>
          <p:cNvPr id="96" name="Gerader Verbinder 95"/>
          <p:cNvCxnSpPr/>
          <p:nvPr/>
        </p:nvCxnSpPr>
        <p:spPr>
          <a:xfrm flipV="1">
            <a:off x="3436493" y="5018529"/>
            <a:ext cx="8703" cy="870817"/>
          </a:xfrm>
          <a:prstGeom prst="line">
            <a:avLst/>
          </a:prstGeom>
        </p:spPr>
        <p:style>
          <a:lnRef idx="1">
            <a:schemeClr val="accent3"/>
          </a:lnRef>
          <a:fillRef idx="0">
            <a:schemeClr val="accent3"/>
          </a:fillRef>
          <a:effectRef idx="0">
            <a:schemeClr val="accent3"/>
          </a:effectRef>
          <a:fontRef idx="minor">
            <a:schemeClr val="tx1"/>
          </a:fontRef>
        </p:style>
      </p:cxnSp>
      <p:cxnSp>
        <p:nvCxnSpPr>
          <p:cNvPr id="97" name="Gerader Verbinder 96"/>
          <p:cNvCxnSpPr/>
          <p:nvPr/>
        </p:nvCxnSpPr>
        <p:spPr>
          <a:xfrm flipH="1">
            <a:off x="7177314" y="5389120"/>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8" name="Gerader Verbinder 97"/>
          <p:cNvCxnSpPr/>
          <p:nvPr/>
        </p:nvCxnSpPr>
        <p:spPr>
          <a:xfrm flipH="1">
            <a:off x="7177314" y="5889346"/>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9" name="Gerader Verbinder 98"/>
          <p:cNvCxnSpPr/>
          <p:nvPr/>
        </p:nvCxnSpPr>
        <p:spPr>
          <a:xfrm flipH="1">
            <a:off x="7881344" y="5672775"/>
            <a:ext cx="56548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00" name="Gerader Verbinder 99"/>
          <p:cNvCxnSpPr/>
          <p:nvPr/>
        </p:nvCxnSpPr>
        <p:spPr>
          <a:xfrm flipH="1">
            <a:off x="7881344" y="3320088"/>
            <a:ext cx="444244" cy="4335"/>
          </a:xfrm>
          <a:prstGeom prst="line">
            <a:avLst/>
          </a:prstGeom>
        </p:spPr>
        <p:style>
          <a:lnRef idx="1">
            <a:schemeClr val="accent3"/>
          </a:lnRef>
          <a:fillRef idx="0">
            <a:schemeClr val="accent3"/>
          </a:fillRef>
          <a:effectRef idx="0">
            <a:schemeClr val="accent3"/>
          </a:effectRef>
          <a:fontRef idx="minor">
            <a:schemeClr val="tx1"/>
          </a:fontRef>
        </p:style>
      </p:cxnSp>
      <p:cxnSp>
        <p:nvCxnSpPr>
          <p:cNvPr id="101" name="Gerader Verbinder 100"/>
          <p:cNvCxnSpPr/>
          <p:nvPr/>
        </p:nvCxnSpPr>
        <p:spPr>
          <a:xfrm flipH="1">
            <a:off x="7880411" y="4635390"/>
            <a:ext cx="444244" cy="4335"/>
          </a:xfrm>
          <a:prstGeom prst="line">
            <a:avLst/>
          </a:prstGeom>
        </p:spPr>
        <p:style>
          <a:lnRef idx="1">
            <a:schemeClr val="accent3"/>
          </a:lnRef>
          <a:fillRef idx="0">
            <a:schemeClr val="accent3"/>
          </a:fillRef>
          <a:effectRef idx="0">
            <a:schemeClr val="accent3"/>
          </a:effectRef>
          <a:fontRef idx="minor">
            <a:schemeClr val="tx1"/>
          </a:fontRef>
        </p:style>
      </p:cxnSp>
      <p:cxnSp>
        <p:nvCxnSpPr>
          <p:cNvPr id="102" name="Gerader Verbinder 101"/>
          <p:cNvCxnSpPr/>
          <p:nvPr/>
        </p:nvCxnSpPr>
        <p:spPr>
          <a:xfrm flipH="1" flipV="1">
            <a:off x="8322959" y="3337825"/>
            <a:ext cx="1696" cy="469096"/>
          </a:xfrm>
          <a:prstGeom prst="line">
            <a:avLst/>
          </a:prstGeom>
        </p:spPr>
        <p:style>
          <a:lnRef idx="1">
            <a:schemeClr val="accent3"/>
          </a:lnRef>
          <a:fillRef idx="0">
            <a:schemeClr val="accent3"/>
          </a:fillRef>
          <a:effectRef idx="0">
            <a:schemeClr val="accent3"/>
          </a:effectRef>
          <a:fontRef idx="minor">
            <a:schemeClr val="tx1"/>
          </a:fontRef>
        </p:style>
      </p:cxnSp>
      <p:cxnSp>
        <p:nvCxnSpPr>
          <p:cNvPr id="103" name="Gerader Verbinder 102"/>
          <p:cNvCxnSpPr/>
          <p:nvPr/>
        </p:nvCxnSpPr>
        <p:spPr>
          <a:xfrm flipH="1" flipV="1">
            <a:off x="8322959" y="4151643"/>
            <a:ext cx="1696" cy="469096"/>
          </a:xfrm>
          <a:prstGeom prst="line">
            <a:avLst/>
          </a:prstGeom>
        </p:spPr>
        <p:style>
          <a:lnRef idx="1">
            <a:schemeClr val="accent3"/>
          </a:lnRef>
          <a:fillRef idx="0">
            <a:schemeClr val="accent3"/>
          </a:fillRef>
          <a:effectRef idx="0">
            <a:schemeClr val="accent3"/>
          </a:effectRef>
          <a:fontRef idx="minor">
            <a:schemeClr val="tx1"/>
          </a:fontRef>
        </p:style>
      </p:cxnSp>
      <p:cxnSp>
        <p:nvCxnSpPr>
          <p:cNvPr id="104" name="Gerader Verbinder 103"/>
          <p:cNvCxnSpPr/>
          <p:nvPr/>
        </p:nvCxnSpPr>
        <p:spPr>
          <a:xfrm flipH="1" flipV="1">
            <a:off x="6549498" y="3992299"/>
            <a:ext cx="610838" cy="2387"/>
          </a:xfrm>
          <a:prstGeom prst="line">
            <a:avLst/>
          </a:prstGeom>
        </p:spPr>
        <p:style>
          <a:lnRef idx="1">
            <a:schemeClr val="accent3"/>
          </a:lnRef>
          <a:fillRef idx="0">
            <a:schemeClr val="accent3"/>
          </a:fillRef>
          <a:effectRef idx="0">
            <a:schemeClr val="accent3"/>
          </a:effectRef>
          <a:fontRef idx="minor">
            <a:schemeClr val="tx1"/>
          </a:fontRef>
        </p:style>
      </p:cxnSp>
      <p:cxnSp>
        <p:nvCxnSpPr>
          <p:cNvPr id="105" name="Gerader Verbinder 104"/>
          <p:cNvCxnSpPr/>
          <p:nvPr/>
        </p:nvCxnSpPr>
        <p:spPr>
          <a:xfrm flipH="1" flipV="1">
            <a:off x="8322959" y="4144558"/>
            <a:ext cx="166108" cy="4350"/>
          </a:xfrm>
          <a:prstGeom prst="line">
            <a:avLst/>
          </a:prstGeom>
        </p:spPr>
        <p:style>
          <a:lnRef idx="1">
            <a:schemeClr val="accent3"/>
          </a:lnRef>
          <a:fillRef idx="0">
            <a:schemeClr val="accent3"/>
          </a:fillRef>
          <a:effectRef idx="0">
            <a:schemeClr val="accent3"/>
          </a:effectRef>
          <a:fontRef idx="minor">
            <a:schemeClr val="tx1"/>
          </a:fontRef>
        </p:style>
      </p:cxnSp>
      <p:cxnSp>
        <p:nvCxnSpPr>
          <p:cNvPr id="106" name="Gerader Verbinder 105"/>
          <p:cNvCxnSpPr/>
          <p:nvPr/>
        </p:nvCxnSpPr>
        <p:spPr>
          <a:xfrm flipH="1">
            <a:off x="8335742" y="3806921"/>
            <a:ext cx="15502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07" name="Gerader Verbinder 106"/>
          <p:cNvCxnSpPr/>
          <p:nvPr/>
        </p:nvCxnSpPr>
        <p:spPr>
          <a:xfrm flipH="1">
            <a:off x="9000123" y="3919856"/>
            <a:ext cx="565487" cy="0"/>
          </a:xfrm>
          <a:prstGeom prst="line">
            <a:avLst/>
          </a:prstGeom>
        </p:spPr>
        <p:style>
          <a:lnRef idx="1">
            <a:schemeClr val="accent3"/>
          </a:lnRef>
          <a:fillRef idx="0">
            <a:schemeClr val="accent3"/>
          </a:fillRef>
          <a:effectRef idx="0">
            <a:schemeClr val="accent3"/>
          </a:effectRef>
          <a:fontRef idx="minor">
            <a:schemeClr val="tx1"/>
          </a:fontRef>
        </p:style>
      </p:cxnSp>
      <p:sp>
        <p:nvSpPr>
          <p:cNvPr id="108" name="Ellipse 107"/>
          <p:cNvSpPr/>
          <p:nvPr/>
        </p:nvSpPr>
        <p:spPr>
          <a:xfrm>
            <a:off x="5762568" y="4869663"/>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09" name="Ellipse 108"/>
          <p:cNvSpPr/>
          <p:nvPr/>
        </p:nvSpPr>
        <p:spPr>
          <a:xfrm>
            <a:off x="5761677" y="3019067"/>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11" name="Ellipse 110"/>
          <p:cNvSpPr/>
          <p:nvPr/>
        </p:nvSpPr>
        <p:spPr>
          <a:xfrm>
            <a:off x="6497617" y="3939959"/>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12" name="Ellipse 111"/>
          <p:cNvSpPr/>
          <p:nvPr/>
        </p:nvSpPr>
        <p:spPr>
          <a:xfrm>
            <a:off x="7862923" y="3266470"/>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13" name="Ellipse 112"/>
          <p:cNvSpPr/>
          <p:nvPr/>
        </p:nvSpPr>
        <p:spPr>
          <a:xfrm>
            <a:off x="7862923" y="4590185"/>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14" name="Ellipse 113"/>
          <p:cNvSpPr/>
          <p:nvPr/>
        </p:nvSpPr>
        <p:spPr>
          <a:xfrm>
            <a:off x="7862923" y="5625786"/>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15" name="Ellipse 114"/>
          <p:cNvSpPr/>
          <p:nvPr/>
        </p:nvSpPr>
        <p:spPr>
          <a:xfrm>
            <a:off x="8999142" y="3865128"/>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16" name="Textfeld 115"/>
          <p:cNvSpPr txBox="1"/>
          <p:nvPr/>
        </p:nvSpPr>
        <p:spPr>
          <a:xfrm>
            <a:off x="9609542" y="3723182"/>
            <a:ext cx="359394" cy="369332"/>
          </a:xfrm>
          <a:prstGeom prst="rect">
            <a:avLst/>
          </a:prstGeom>
          <a:noFill/>
        </p:spPr>
        <p:txBody>
          <a:bodyPr wrap="none" rtlCol="0">
            <a:spAutoFit/>
          </a:bodyPr>
          <a:lstStyle/>
          <a:p>
            <a:r>
              <a:rPr lang="de-DE" dirty="0"/>
              <a:t>s</a:t>
            </a:r>
            <a:r>
              <a:rPr lang="de-DE" baseline="-25000" dirty="0"/>
              <a:t>2</a:t>
            </a:r>
            <a:endParaRPr lang="de-DE" dirty="0"/>
          </a:p>
        </p:txBody>
      </p:sp>
      <p:sp>
        <p:nvSpPr>
          <p:cNvPr id="117" name="Textfeld 116"/>
          <p:cNvSpPr txBox="1"/>
          <p:nvPr/>
        </p:nvSpPr>
        <p:spPr>
          <a:xfrm>
            <a:off x="8465252" y="5488109"/>
            <a:ext cx="580608" cy="369332"/>
          </a:xfrm>
          <a:prstGeom prst="rect">
            <a:avLst/>
          </a:prstGeom>
          <a:noFill/>
        </p:spPr>
        <p:txBody>
          <a:bodyPr wrap="none" rtlCol="0">
            <a:spAutoFit/>
          </a:bodyPr>
          <a:lstStyle/>
          <a:p>
            <a:r>
              <a:rPr lang="de-DE" dirty="0" err="1"/>
              <a:t>c</a:t>
            </a:r>
            <a:r>
              <a:rPr lang="de-DE" baseline="-25000" dirty="0" err="1"/>
              <a:t>out</a:t>
            </a:r>
            <a:endParaRPr lang="de-DE" dirty="0"/>
          </a:p>
        </p:txBody>
      </p:sp>
      <p:cxnSp>
        <p:nvCxnSpPr>
          <p:cNvPr id="118" name="Gerader Verbinder 117"/>
          <p:cNvCxnSpPr/>
          <p:nvPr/>
        </p:nvCxnSpPr>
        <p:spPr>
          <a:xfrm flipH="1" flipV="1">
            <a:off x="5773473" y="4202862"/>
            <a:ext cx="234905" cy="174"/>
          </a:xfrm>
          <a:prstGeom prst="line">
            <a:avLst/>
          </a:prstGeom>
        </p:spPr>
        <p:style>
          <a:lnRef idx="1">
            <a:schemeClr val="accent3"/>
          </a:lnRef>
          <a:fillRef idx="0">
            <a:schemeClr val="accent3"/>
          </a:fillRef>
          <a:effectRef idx="0">
            <a:schemeClr val="accent3"/>
          </a:effectRef>
          <a:fontRef idx="minor">
            <a:schemeClr val="tx1"/>
          </a:fontRef>
        </p:style>
      </p:cxnSp>
      <p:cxnSp>
        <p:nvCxnSpPr>
          <p:cNvPr id="119" name="Gerader Verbinder 118"/>
          <p:cNvCxnSpPr/>
          <p:nvPr/>
        </p:nvCxnSpPr>
        <p:spPr>
          <a:xfrm flipH="1" flipV="1">
            <a:off x="7144339" y="3421806"/>
            <a:ext cx="31994" cy="1947991"/>
          </a:xfrm>
          <a:prstGeom prst="line">
            <a:avLst/>
          </a:prstGeom>
        </p:spPr>
        <p:style>
          <a:lnRef idx="1">
            <a:schemeClr val="accent3"/>
          </a:lnRef>
          <a:fillRef idx="0">
            <a:schemeClr val="accent3"/>
          </a:fillRef>
          <a:effectRef idx="0">
            <a:schemeClr val="accent3"/>
          </a:effectRef>
          <a:fontRef idx="minor">
            <a:schemeClr val="tx1"/>
          </a:fontRef>
        </p:style>
      </p:cxnSp>
      <p:cxnSp>
        <p:nvCxnSpPr>
          <p:cNvPr id="120" name="Gerader Verbinder 119"/>
          <p:cNvCxnSpPr/>
          <p:nvPr/>
        </p:nvCxnSpPr>
        <p:spPr>
          <a:xfrm flipH="1">
            <a:off x="7162215" y="4459296"/>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21" name="Gerader Verbinder 120"/>
          <p:cNvCxnSpPr/>
          <p:nvPr/>
        </p:nvCxnSpPr>
        <p:spPr>
          <a:xfrm flipH="1">
            <a:off x="7144339" y="3434341"/>
            <a:ext cx="227702" cy="0"/>
          </a:xfrm>
          <a:prstGeom prst="line">
            <a:avLst/>
          </a:prstGeom>
        </p:spPr>
        <p:style>
          <a:lnRef idx="1">
            <a:schemeClr val="accent3"/>
          </a:lnRef>
          <a:fillRef idx="0">
            <a:schemeClr val="accent3"/>
          </a:fillRef>
          <a:effectRef idx="0">
            <a:schemeClr val="accent3"/>
          </a:effectRef>
          <a:fontRef idx="minor">
            <a:schemeClr val="tx1"/>
          </a:fontRef>
        </p:style>
      </p:cxnSp>
      <p:sp>
        <p:nvSpPr>
          <p:cNvPr id="122" name="Ellipse 121"/>
          <p:cNvSpPr/>
          <p:nvPr/>
        </p:nvSpPr>
        <p:spPr>
          <a:xfrm>
            <a:off x="7127678" y="4426294"/>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23" name="Ellipse 122"/>
          <p:cNvSpPr/>
          <p:nvPr/>
        </p:nvSpPr>
        <p:spPr>
          <a:xfrm>
            <a:off x="7118470" y="3970598"/>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24" name="Textfeld 123"/>
          <p:cNvSpPr txBox="1"/>
          <p:nvPr/>
        </p:nvSpPr>
        <p:spPr>
          <a:xfrm>
            <a:off x="1044611" y="1963966"/>
            <a:ext cx="341760" cy="369332"/>
          </a:xfrm>
          <a:prstGeom prst="rect">
            <a:avLst/>
          </a:prstGeom>
          <a:noFill/>
        </p:spPr>
        <p:txBody>
          <a:bodyPr wrap="none" rtlCol="0">
            <a:spAutoFit/>
          </a:bodyPr>
          <a:lstStyle/>
          <a:p>
            <a:r>
              <a:rPr lang="de-DE" dirty="0"/>
              <a:t>a</a:t>
            </a:r>
          </a:p>
        </p:txBody>
      </p:sp>
      <p:sp>
        <p:nvSpPr>
          <p:cNvPr id="20" name="Textfeld 19"/>
          <p:cNvSpPr txBox="1"/>
          <p:nvPr/>
        </p:nvSpPr>
        <p:spPr>
          <a:xfrm>
            <a:off x="1139602" y="4650769"/>
            <a:ext cx="1386918" cy="1200329"/>
          </a:xfrm>
          <a:prstGeom prst="rect">
            <a:avLst/>
          </a:prstGeom>
          <a:noFill/>
        </p:spPr>
        <p:txBody>
          <a:bodyPr wrap="none" rtlCol="0">
            <a:spAutoFit/>
          </a:bodyPr>
          <a:lstStyle/>
          <a:p>
            <a:r>
              <a:rPr lang="de-DE" dirty="0"/>
              <a:t>9 Gatter</a:t>
            </a:r>
          </a:p>
          <a:p>
            <a:r>
              <a:rPr lang="de-DE" dirty="0"/>
              <a:t>KP:</a:t>
            </a:r>
          </a:p>
          <a:p>
            <a:r>
              <a:rPr lang="de-DE" dirty="0"/>
              <a:t>6 (Summe)</a:t>
            </a:r>
          </a:p>
          <a:p>
            <a:r>
              <a:rPr lang="de-DE" dirty="0"/>
              <a:t>5 (Carry)</a:t>
            </a:r>
          </a:p>
        </p:txBody>
      </p:sp>
      <mc:AlternateContent xmlns:mc="http://schemas.openxmlformats.org/markup-compatibility/2006" xmlns:a14="http://schemas.microsoft.com/office/drawing/2010/main">
        <mc:Choice Requires="a14">
          <p:sp>
            <p:nvSpPr>
              <p:cNvPr id="125" name="Textfeld 124"/>
              <p:cNvSpPr txBox="1"/>
              <p:nvPr/>
            </p:nvSpPr>
            <p:spPr>
              <a:xfrm>
                <a:off x="3096633" y="4098355"/>
                <a:ext cx="45095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𝑐</m:t>
                              </m:r>
                            </m:e>
                            <m:sub>
                              <m:r>
                                <a:rPr lang="de-DE" i="1">
                                  <a:latin typeface="Cambria Math" panose="02040503050406030204" pitchFamily="18" charset="0"/>
                                </a:rPr>
                                <m:t>1</m:t>
                              </m:r>
                            </m:sub>
                          </m:sSub>
                        </m:e>
                      </m:acc>
                    </m:oMath>
                  </m:oMathPara>
                </a14:m>
                <a:endParaRPr lang="de-DE" dirty="0"/>
              </a:p>
            </p:txBody>
          </p:sp>
        </mc:Choice>
        <mc:Fallback xmlns="">
          <p:sp>
            <p:nvSpPr>
              <p:cNvPr id="125" name="Textfeld 124"/>
              <p:cNvSpPr txBox="1">
                <a:spLocks noRot="1" noChangeAspect="1" noMove="1" noResize="1" noEditPoints="1" noAdjustHandles="1" noChangeArrowheads="1" noChangeShapeType="1" noTextEdit="1"/>
              </p:cNvSpPr>
              <p:nvPr/>
            </p:nvSpPr>
            <p:spPr>
              <a:xfrm>
                <a:off x="3096633" y="4098355"/>
                <a:ext cx="450956" cy="369332"/>
              </a:xfrm>
              <a:prstGeom prst="rect">
                <a:avLst/>
              </a:prstGeom>
              <a:blipFill rotWithShape="0">
                <a:blip r:embed="rId3"/>
                <a:stretch>
                  <a:fillRect b="-16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26" name="Textfeld 125"/>
              <p:cNvSpPr txBox="1"/>
              <p:nvPr/>
            </p:nvSpPr>
            <p:spPr>
              <a:xfrm>
                <a:off x="6754921" y="5031697"/>
                <a:ext cx="45627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i="1" smtClean="0">
                              <a:latin typeface="Cambria Math" panose="02040503050406030204" pitchFamily="18" charset="0"/>
                            </a:rPr>
                          </m:ctrlPr>
                        </m:accPr>
                        <m:e>
                          <m:sSub>
                            <m:sSubPr>
                              <m:ctrlPr>
                                <a:rPr lang="de-DE" i="1" smtClean="0">
                                  <a:latin typeface="Cambria Math" panose="02040503050406030204" pitchFamily="18" charset="0"/>
                                </a:rPr>
                              </m:ctrlPr>
                            </m:sSubPr>
                            <m:e>
                              <m:r>
                                <a:rPr lang="de-DE" i="1">
                                  <a:latin typeface="Cambria Math" panose="02040503050406030204" pitchFamily="18" charset="0"/>
                                </a:rPr>
                                <m:t>𝑐</m:t>
                              </m:r>
                            </m:e>
                            <m:sub>
                              <m:r>
                                <a:rPr lang="de-DE" b="0" i="1" smtClean="0">
                                  <a:latin typeface="Cambria Math" panose="02040503050406030204" pitchFamily="18" charset="0"/>
                                </a:rPr>
                                <m:t>2</m:t>
                              </m:r>
                            </m:sub>
                          </m:sSub>
                        </m:e>
                      </m:acc>
                    </m:oMath>
                  </m:oMathPara>
                </a14:m>
                <a:endParaRPr lang="de-DE" dirty="0"/>
              </a:p>
            </p:txBody>
          </p:sp>
        </mc:Choice>
        <mc:Fallback xmlns="">
          <p:sp>
            <p:nvSpPr>
              <p:cNvPr id="126" name="Textfeld 125"/>
              <p:cNvSpPr txBox="1">
                <a:spLocks noRot="1" noChangeAspect="1" noMove="1" noResize="1" noEditPoints="1" noAdjustHandles="1" noChangeArrowheads="1" noChangeShapeType="1" noTextEdit="1"/>
              </p:cNvSpPr>
              <p:nvPr/>
            </p:nvSpPr>
            <p:spPr>
              <a:xfrm>
                <a:off x="6754921" y="5031697"/>
                <a:ext cx="456279" cy="369332"/>
              </a:xfrm>
              <a:prstGeom prst="rect">
                <a:avLst/>
              </a:prstGeom>
              <a:blipFill rotWithShape="0">
                <a:blip r:embed="rId4"/>
                <a:stretch>
                  <a:fillRect r="-2667" b="-1639"/>
                </a:stretch>
              </a:blipFill>
            </p:spPr>
            <p:txBody>
              <a:bodyPr/>
              <a:lstStyle/>
              <a:p>
                <a:r>
                  <a:rPr lang="de-DE">
                    <a:noFill/>
                  </a:rPr>
                  <a:t> </a:t>
                </a:r>
              </a:p>
            </p:txBody>
          </p:sp>
        </mc:Fallback>
      </mc:AlternateContent>
    </p:spTree>
    <p:extLst>
      <p:ext uri="{BB962C8B-B14F-4D97-AF65-F5344CB8AC3E}">
        <p14:creationId xmlns:p14="http://schemas.microsoft.com/office/powerpoint/2010/main" val="2893115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Denkpause</a:t>
            </a:r>
          </a:p>
        </p:txBody>
      </p:sp>
      <p:sp>
        <p:nvSpPr>
          <p:cNvPr id="3" name="Inhaltsplatzhalter 2"/>
          <p:cNvSpPr>
            <a:spLocks noGrp="1"/>
          </p:cNvSpPr>
          <p:nvPr>
            <p:ph idx="1"/>
          </p:nvPr>
        </p:nvSpPr>
        <p:spPr>
          <a:xfrm>
            <a:off x="1103312" y="1417918"/>
            <a:ext cx="8946541" cy="5031008"/>
          </a:xfrm>
        </p:spPr>
        <p:txBody>
          <a:bodyPr/>
          <a:lstStyle/>
          <a:p>
            <a:pPr marL="0" indent="0">
              <a:buNone/>
            </a:pPr>
            <a:r>
              <a:rPr lang="de-DE" dirty="0">
                <a:latin typeface="Calibri" panose="020F0502020204030204" pitchFamily="34" charset="0"/>
              </a:rPr>
              <a:t>Zwei Züge rasen mit 50 km/h auf einem Gleis direkt aufeinander zu. Sie sind zum Zeitpunkt 0 genau 100 km auseinander. Eine Biene sitzt auf einem der beiden Züge und fliegt zum Zeitpunkt 0 auf direkten geraden Weg los, um den anderen Zug zu erreichen. Da die Biene dem „The </a:t>
            </a:r>
            <a:r>
              <a:rPr lang="de-DE" dirty="0" err="1">
                <a:latin typeface="Calibri" panose="020F0502020204030204" pitchFamily="34" charset="0"/>
              </a:rPr>
              <a:t>grass</a:t>
            </a:r>
            <a:r>
              <a:rPr lang="de-DE" dirty="0">
                <a:latin typeface="Calibri" panose="020F0502020204030204" pitchFamily="34" charset="0"/>
              </a:rPr>
              <a:t> </a:t>
            </a:r>
            <a:r>
              <a:rPr lang="de-DE" dirty="0" err="1">
                <a:latin typeface="Calibri" panose="020F0502020204030204" pitchFamily="34" charset="0"/>
              </a:rPr>
              <a:t>is</a:t>
            </a:r>
            <a:r>
              <a:rPr lang="de-DE" dirty="0">
                <a:latin typeface="Calibri" panose="020F0502020204030204" pitchFamily="34" charset="0"/>
              </a:rPr>
              <a:t> </a:t>
            </a:r>
            <a:r>
              <a:rPr lang="de-DE" dirty="0" err="1">
                <a:latin typeface="Calibri" panose="020F0502020204030204" pitchFamily="34" charset="0"/>
              </a:rPr>
              <a:t>always</a:t>
            </a:r>
            <a:r>
              <a:rPr lang="de-DE" dirty="0">
                <a:latin typeface="Calibri" panose="020F0502020204030204" pitchFamily="34" charset="0"/>
              </a:rPr>
              <a:t> </a:t>
            </a:r>
            <a:r>
              <a:rPr lang="de-DE" dirty="0" err="1">
                <a:latin typeface="Calibri" panose="020F0502020204030204" pitchFamily="34" charset="0"/>
              </a:rPr>
              <a:t>greener</a:t>
            </a:r>
            <a:r>
              <a:rPr lang="de-DE" dirty="0">
                <a:latin typeface="Calibri" panose="020F0502020204030204" pitchFamily="34" charset="0"/>
              </a:rPr>
              <a:t> on </a:t>
            </a:r>
            <a:r>
              <a:rPr lang="de-DE" dirty="0" err="1">
                <a:latin typeface="Calibri" panose="020F0502020204030204" pitchFamily="34" charset="0"/>
              </a:rPr>
              <a:t>the</a:t>
            </a:r>
            <a:r>
              <a:rPr lang="de-DE" dirty="0">
                <a:latin typeface="Calibri" panose="020F0502020204030204" pitchFamily="34" charset="0"/>
              </a:rPr>
              <a:t> </a:t>
            </a:r>
            <a:r>
              <a:rPr lang="de-DE" dirty="0" err="1">
                <a:latin typeface="Calibri" panose="020F0502020204030204" pitchFamily="34" charset="0"/>
              </a:rPr>
              <a:t>other</a:t>
            </a:r>
            <a:r>
              <a:rPr lang="de-DE" dirty="0">
                <a:latin typeface="Calibri" panose="020F0502020204030204" pitchFamily="34" charset="0"/>
              </a:rPr>
              <a:t> </a:t>
            </a:r>
            <a:r>
              <a:rPr lang="de-DE" dirty="0" err="1">
                <a:latin typeface="Calibri" panose="020F0502020204030204" pitchFamily="34" charset="0"/>
              </a:rPr>
              <a:t>side</a:t>
            </a:r>
            <a:r>
              <a:rPr lang="de-DE" dirty="0">
                <a:latin typeface="Calibri" panose="020F0502020204030204" pitchFamily="34" charset="0"/>
              </a:rPr>
              <a:t>“-Syndrom unterliegt, fliegt sie beim Erreichen des anderen Zugs direkt wieder los, um auf den ursprünglichen Zug zu landen. Das wiederholt sie danach ewig so weiter, fliegt also immer von einem Zug zum anderen.</a:t>
            </a:r>
          </a:p>
          <a:p>
            <a:pPr marL="0" indent="0">
              <a:buNone/>
            </a:pPr>
            <a:r>
              <a:rPr lang="de-DE" dirty="0">
                <a:solidFill>
                  <a:schemeClr val="accent3">
                    <a:lumMod val="60000"/>
                    <a:lumOff val="40000"/>
                  </a:schemeClr>
                </a:solidFill>
                <a:latin typeface="Calibri" panose="020F0502020204030204" pitchFamily="34" charset="0"/>
              </a:rPr>
              <a:t>Wenn die Biene 90 km/h fliegt, wie viele Kilometer legt sie dann insgesamt zurück?</a:t>
            </a:r>
          </a:p>
          <a:p>
            <a:pPr marL="0" indent="0">
              <a:buNone/>
            </a:pPr>
            <a:endParaRPr lang="de-DE" dirty="0">
              <a:solidFill>
                <a:schemeClr val="accent3">
                  <a:lumMod val="60000"/>
                  <a:lumOff val="40000"/>
                </a:schemeClr>
              </a:solidFill>
              <a:latin typeface="Calibri" panose="020F0502020204030204" pitchFamily="34" charset="0"/>
            </a:endParaRPr>
          </a:p>
          <a:p>
            <a:pPr marL="0" indent="0">
              <a:buNone/>
            </a:pPr>
            <a:endParaRPr lang="de-DE" dirty="0">
              <a:latin typeface="Calibri" panose="020F0502020204030204" pitchFamily="34" charset="0"/>
            </a:endParaRPr>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29</a:t>
            </a:fld>
            <a:endParaRPr lang="en-US" dirty="0"/>
          </a:p>
        </p:txBody>
      </p:sp>
      <p:pic>
        <p:nvPicPr>
          <p:cNvPr id="1026" name="Picture 2" descr="Biene, Honig, Wespe, Hornisse, Lustig, Niedlich, Com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7926" y="4138862"/>
            <a:ext cx="1902560" cy="1809569"/>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p:nvSpPr>
        <p:spPr>
          <a:xfrm>
            <a:off x="1103312" y="6288505"/>
            <a:ext cx="9249228" cy="32084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Picture 4" descr="Spielzeugeisenbahn, Lokomotive, Zug, Spielzeug,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364444" y="4735060"/>
            <a:ext cx="1861448" cy="17138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Spielzeugeisenbahn, Lokomotive, Zug, Spielzeug,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8405" y="4735061"/>
            <a:ext cx="1861448" cy="1713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443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Komparator</a:t>
            </a:r>
          </a:p>
        </p:txBody>
      </p:sp>
      <p:sp>
        <p:nvSpPr>
          <p:cNvPr id="3" name="Inhaltsplatzhalter 2"/>
          <p:cNvSpPr>
            <a:spLocks noGrp="1"/>
          </p:cNvSpPr>
          <p:nvPr>
            <p:ph idx="1"/>
          </p:nvPr>
        </p:nvSpPr>
        <p:spPr>
          <a:xfrm>
            <a:off x="1103312" y="1387894"/>
            <a:ext cx="8946541" cy="5140725"/>
          </a:xfrm>
        </p:spPr>
        <p:txBody>
          <a:bodyPr/>
          <a:lstStyle/>
          <a:p>
            <a:r>
              <a:rPr lang="de-DE" dirty="0">
                <a:solidFill>
                  <a:schemeClr val="accent2">
                    <a:lumMod val="40000"/>
                    <a:lumOff val="60000"/>
                  </a:schemeClr>
                </a:solidFill>
                <a:latin typeface="Calibri" panose="020F0502020204030204" pitchFamily="34" charset="0"/>
              </a:rPr>
              <a:t>Funktionstabelle</a:t>
            </a:r>
          </a:p>
          <a:p>
            <a:pPr marL="0" indent="0">
              <a:buNone/>
            </a:pPr>
            <a:endParaRPr lang="de-DE" dirty="0">
              <a:solidFill>
                <a:schemeClr val="accent2">
                  <a:lumMod val="40000"/>
                  <a:lumOff val="60000"/>
                </a:schemeClr>
              </a:solidFill>
              <a:latin typeface="Calibri" panose="020F0502020204030204" pitchFamily="34" charset="0"/>
            </a:endParaRPr>
          </a:p>
          <a:p>
            <a:pPr marL="0" indent="0">
              <a:buNone/>
            </a:pPr>
            <a:r>
              <a:rPr lang="de-DE" dirty="0">
                <a:latin typeface="Calibri" panose="020F0502020204030204" pitchFamily="34" charset="0"/>
              </a:rPr>
              <a:t>Verlässliche Grundlage der digitalen Schaltungsbildung ist das Aufstellen einer Funktionstabelle, welche die abstrakte Beschreibung in funktional, logischer Form vereinfacht.</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3</a:t>
            </a:fld>
            <a:endParaRPr lang="en-US" dirty="0"/>
          </a:p>
        </p:txBody>
      </p:sp>
      <p:graphicFrame>
        <p:nvGraphicFramePr>
          <p:cNvPr id="4" name="Tabelle 3"/>
          <p:cNvGraphicFramePr>
            <a:graphicFrameLocks noGrp="1"/>
          </p:cNvGraphicFramePr>
          <p:nvPr>
            <p:extLst>
              <p:ext uri="{D42A27DB-BD31-4B8C-83A1-F6EECF244321}">
                <p14:modId xmlns:p14="http://schemas.microsoft.com/office/powerpoint/2010/main" val="2561592854"/>
              </p:ext>
            </p:extLst>
          </p:nvPr>
        </p:nvGraphicFramePr>
        <p:xfrm>
          <a:off x="1402734" y="3453395"/>
          <a:ext cx="8128000" cy="1854200"/>
        </p:xfrm>
        <a:graphic>
          <a:graphicData uri="http://schemas.openxmlformats.org/drawingml/2006/table">
            <a:tbl>
              <a:tblPr firstRow="1" bandRow="1">
                <a:tableStyleId>{7DF18680-E054-41AD-8BC1-D1AEF772440D}</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625600">
                  <a:extLst>
                    <a:ext uri="{9D8B030D-6E8A-4147-A177-3AD203B41FA5}">
                      <a16:colId xmlns:a16="http://schemas.microsoft.com/office/drawing/2014/main" val="20003"/>
                    </a:ext>
                  </a:extLst>
                </a:gridCol>
                <a:gridCol w="1625600">
                  <a:extLst>
                    <a:ext uri="{9D8B030D-6E8A-4147-A177-3AD203B41FA5}">
                      <a16:colId xmlns:a16="http://schemas.microsoft.com/office/drawing/2014/main" val="20004"/>
                    </a:ext>
                  </a:extLst>
                </a:gridCol>
              </a:tblGrid>
              <a:tr h="370840">
                <a:tc>
                  <a:txBody>
                    <a:bodyPr/>
                    <a:lstStyle/>
                    <a:p>
                      <a:r>
                        <a:rPr lang="de-DE" dirty="0"/>
                        <a:t>a</a:t>
                      </a:r>
                    </a:p>
                  </a:txBody>
                  <a:tcPr/>
                </a:tc>
                <a:tc>
                  <a:txBody>
                    <a:bodyPr/>
                    <a:lstStyle/>
                    <a:p>
                      <a:r>
                        <a:rPr lang="de-DE" dirty="0"/>
                        <a:t>b</a:t>
                      </a:r>
                    </a:p>
                  </a:txBody>
                  <a:tcPr/>
                </a:tc>
                <a:tc>
                  <a:txBody>
                    <a:bodyPr/>
                    <a:lstStyle/>
                    <a:p>
                      <a:r>
                        <a:rPr lang="de-DE" dirty="0"/>
                        <a:t>a &lt; b </a:t>
                      </a:r>
                    </a:p>
                  </a:txBody>
                  <a:tcPr/>
                </a:tc>
                <a:tc>
                  <a:txBody>
                    <a:bodyPr/>
                    <a:lstStyle/>
                    <a:p>
                      <a:r>
                        <a:rPr lang="de-DE" dirty="0"/>
                        <a:t>a = b</a:t>
                      </a:r>
                    </a:p>
                  </a:txBody>
                  <a:tcPr/>
                </a:tc>
                <a:tc>
                  <a:txBody>
                    <a:bodyPr/>
                    <a:lstStyle/>
                    <a:p>
                      <a:r>
                        <a:rPr lang="de-DE" dirty="0"/>
                        <a:t>a &gt; b</a:t>
                      </a:r>
                    </a:p>
                  </a:txBody>
                  <a:tcPr/>
                </a:tc>
                <a:extLst>
                  <a:ext uri="{0D108BD9-81ED-4DB2-BD59-A6C34878D82A}">
                    <a16:rowId xmlns:a16="http://schemas.microsoft.com/office/drawing/2014/main" val="10000"/>
                  </a:ext>
                </a:extLst>
              </a:tr>
              <a:tr h="370840">
                <a:tc>
                  <a:txBody>
                    <a:bodyPr/>
                    <a:lstStyle/>
                    <a:p>
                      <a:r>
                        <a:rPr lang="de-DE" dirty="0"/>
                        <a:t>0</a:t>
                      </a:r>
                    </a:p>
                  </a:txBody>
                  <a:tcPr/>
                </a:tc>
                <a:tc>
                  <a:txBody>
                    <a:bodyPr/>
                    <a:lstStyle/>
                    <a:p>
                      <a:r>
                        <a:rPr lang="de-DE" dirty="0"/>
                        <a:t>0</a:t>
                      </a:r>
                    </a:p>
                  </a:txBody>
                  <a:tcPr/>
                </a:tc>
                <a:tc>
                  <a:txBody>
                    <a:bodyPr/>
                    <a:lstStyle/>
                    <a:p>
                      <a:r>
                        <a:rPr lang="de-DE" dirty="0"/>
                        <a:t>0</a:t>
                      </a:r>
                    </a:p>
                  </a:txBody>
                  <a:tcPr/>
                </a:tc>
                <a:tc>
                  <a:txBody>
                    <a:bodyPr/>
                    <a:lstStyle/>
                    <a:p>
                      <a:r>
                        <a:rPr lang="de-DE" dirty="0"/>
                        <a:t>1</a:t>
                      </a:r>
                    </a:p>
                  </a:txBody>
                  <a:tcPr/>
                </a:tc>
                <a:tc>
                  <a:txBody>
                    <a:bodyPr/>
                    <a:lstStyle/>
                    <a:p>
                      <a:r>
                        <a:rPr lang="de-DE" dirty="0"/>
                        <a:t>0</a:t>
                      </a:r>
                    </a:p>
                  </a:txBody>
                  <a:tcPr/>
                </a:tc>
                <a:extLst>
                  <a:ext uri="{0D108BD9-81ED-4DB2-BD59-A6C34878D82A}">
                    <a16:rowId xmlns:a16="http://schemas.microsoft.com/office/drawing/2014/main" val="10001"/>
                  </a:ext>
                </a:extLst>
              </a:tr>
              <a:tr h="370840">
                <a:tc>
                  <a:txBody>
                    <a:bodyPr/>
                    <a:lstStyle/>
                    <a:p>
                      <a:r>
                        <a:rPr lang="de-DE" dirty="0"/>
                        <a:t>1</a:t>
                      </a:r>
                    </a:p>
                  </a:txBody>
                  <a:tcPr/>
                </a:tc>
                <a:tc>
                  <a:txBody>
                    <a:bodyPr/>
                    <a:lstStyle/>
                    <a:p>
                      <a:r>
                        <a:rPr lang="de-DE" dirty="0"/>
                        <a:t>0</a:t>
                      </a:r>
                    </a:p>
                  </a:txBody>
                  <a:tcPr/>
                </a:tc>
                <a:tc>
                  <a:txBody>
                    <a:bodyPr/>
                    <a:lstStyle/>
                    <a:p>
                      <a:r>
                        <a:rPr lang="de-DE" dirty="0"/>
                        <a:t>0</a:t>
                      </a:r>
                    </a:p>
                  </a:txBody>
                  <a:tcPr/>
                </a:tc>
                <a:tc>
                  <a:txBody>
                    <a:bodyPr/>
                    <a:lstStyle/>
                    <a:p>
                      <a:r>
                        <a:rPr lang="de-DE" dirty="0"/>
                        <a:t>0</a:t>
                      </a:r>
                    </a:p>
                  </a:txBody>
                  <a:tcPr/>
                </a:tc>
                <a:tc>
                  <a:txBody>
                    <a:bodyPr/>
                    <a:lstStyle/>
                    <a:p>
                      <a:r>
                        <a:rPr lang="de-DE" dirty="0"/>
                        <a:t>1</a:t>
                      </a:r>
                    </a:p>
                  </a:txBody>
                  <a:tcPr/>
                </a:tc>
                <a:extLst>
                  <a:ext uri="{0D108BD9-81ED-4DB2-BD59-A6C34878D82A}">
                    <a16:rowId xmlns:a16="http://schemas.microsoft.com/office/drawing/2014/main" val="10002"/>
                  </a:ext>
                </a:extLst>
              </a:tr>
              <a:tr h="370840">
                <a:tc>
                  <a:txBody>
                    <a:bodyPr/>
                    <a:lstStyle/>
                    <a:p>
                      <a:r>
                        <a:rPr lang="de-DE" dirty="0"/>
                        <a:t>0</a:t>
                      </a:r>
                    </a:p>
                  </a:txBody>
                  <a:tcPr/>
                </a:tc>
                <a:tc>
                  <a:txBody>
                    <a:bodyPr/>
                    <a:lstStyle/>
                    <a:p>
                      <a:r>
                        <a:rPr lang="de-DE" dirty="0"/>
                        <a:t>1</a:t>
                      </a:r>
                    </a:p>
                  </a:txBody>
                  <a:tcPr/>
                </a:tc>
                <a:tc>
                  <a:txBody>
                    <a:bodyPr/>
                    <a:lstStyle/>
                    <a:p>
                      <a:r>
                        <a:rPr lang="de-DE" dirty="0"/>
                        <a:t>1</a:t>
                      </a:r>
                    </a:p>
                  </a:txBody>
                  <a:tcPr/>
                </a:tc>
                <a:tc>
                  <a:txBody>
                    <a:bodyPr/>
                    <a:lstStyle/>
                    <a:p>
                      <a:r>
                        <a:rPr lang="de-DE" dirty="0"/>
                        <a:t>0</a:t>
                      </a:r>
                    </a:p>
                  </a:txBody>
                  <a:tcPr/>
                </a:tc>
                <a:tc>
                  <a:txBody>
                    <a:bodyPr/>
                    <a:lstStyle/>
                    <a:p>
                      <a:r>
                        <a:rPr lang="de-DE" dirty="0"/>
                        <a:t>0</a:t>
                      </a:r>
                    </a:p>
                  </a:txBody>
                  <a:tcPr/>
                </a:tc>
                <a:extLst>
                  <a:ext uri="{0D108BD9-81ED-4DB2-BD59-A6C34878D82A}">
                    <a16:rowId xmlns:a16="http://schemas.microsoft.com/office/drawing/2014/main" val="10003"/>
                  </a:ext>
                </a:extLst>
              </a:tr>
              <a:tr h="370840">
                <a:tc>
                  <a:txBody>
                    <a:bodyPr/>
                    <a:lstStyle/>
                    <a:p>
                      <a:r>
                        <a:rPr lang="de-DE" dirty="0"/>
                        <a:t>1</a:t>
                      </a:r>
                    </a:p>
                  </a:txBody>
                  <a:tcPr/>
                </a:tc>
                <a:tc>
                  <a:txBody>
                    <a:bodyPr/>
                    <a:lstStyle/>
                    <a:p>
                      <a:r>
                        <a:rPr lang="de-DE" dirty="0"/>
                        <a:t>1</a:t>
                      </a:r>
                    </a:p>
                  </a:txBody>
                  <a:tcPr/>
                </a:tc>
                <a:tc>
                  <a:txBody>
                    <a:bodyPr/>
                    <a:lstStyle/>
                    <a:p>
                      <a:r>
                        <a:rPr lang="de-DE" dirty="0"/>
                        <a:t>0</a:t>
                      </a:r>
                    </a:p>
                  </a:txBody>
                  <a:tcPr/>
                </a:tc>
                <a:tc>
                  <a:txBody>
                    <a:bodyPr/>
                    <a:lstStyle/>
                    <a:p>
                      <a:r>
                        <a:rPr lang="de-DE" dirty="0"/>
                        <a:t>1</a:t>
                      </a:r>
                    </a:p>
                  </a:txBody>
                  <a:tcPr/>
                </a:tc>
                <a:tc>
                  <a:txBody>
                    <a:bodyPr/>
                    <a:lstStyle/>
                    <a:p>
                      <a:r>
                        <a:rPr lang="de-DE" dirty="0"/>
                        <a:t>0</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66425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Denkpause</a:t>
            </a:r>
          </a:p>
        </p:txBody>
      </p:sp>
      <p:sp>
        <p:nvSpPr>
          <p:cNvPr id="3" name="Inhaltsplatzhalter 2"/>
          <p:cNvSpPr>
            <a:spLocks noGrp="1"/>
          </p:cNvSpPr>
          <p:nvPr>
            <p:ph idx="1"/>
          </p:nvPr>
        </p:nvSpPr>
        <p:spPr>
          <a:xfrm>
            <a:off x="1103312" y="1417918"/>
            <a:ext cx="8946541" cy="5031008"/>
          </a:xfrm>
        </p:spPr>
        <p:txBody>
          <a:bodyPr/>
          <a:lstStyle/>
          <a:p>
            <a:pPr marL="0" indent="0">
              <a:buNone/>
            </a:pPr>
            <a:r>
              <a:rPr lang="de-DE" dirty="0">
                <a:latin typeface="Calibri" panose="020F0502020204030204" pitchFamily="34" charset="0"/>
              </a:rPr>
              <a:t>Es dauert genau 1 Stunde bis beide Züge aufeinandertreffen (50 km/h *2).</a:t>
            </a:r>
          </a:p>
          <a:p>
            <a:pPr marL="0" indent="0">
              <a:buNone/>
            </a:pPr>
            <a:endParaRPr lang="de-DE" dirty="0">
              <a:solidFill>
                <a:schemeClr val="accent3">
                  <a:lumMod val="60000"/>
                  <a:lumOff val="40000"/>
                </a:schemeClr>
              </a:solidFill>
              <a:latin typeface="Calibri" panose="020F0502020204030204" pitchFamily="34" charset="0"/>
            </a:endParaRPr>
          </a:p>
          <a:p>
            <a:pPr marL="0" indent="0">
              <a:buNone/>
            </a:pPr>
            <a:r>
              <a:rPr lang="de-DE" dirty="0">
                <a:solidFill>
                  <a:schemeClr val="accent3">
                    <a:lumMod val="60000"/>
                    <a:lumOff val="40000"/>
                  </a:schemeClr>
                </a:solidFill>
                <a:latin typeface="Calibri" panose="020F0502020204030204" pitchFamily="34" charset="0"/>
              </a:rPr>
              <a:t>Die Biene fliegt konstant eine Stunde mit 90 km/h, also insgesamt 90 km!</a:t>
            </a:r>
          </a:p>
          <a:p>
            <a:pPr marL="0" indent="0">
              <a:buNone/>
            </a:pPr>
            <a:endParaRPr lang="de-DE" dirty="0">
              <a:solidFill>
                <a:schemeClr val="accent3">
                  <a:lumMod val="60000"/>
                  <a:lumOff val="40000"/>
                </a:schemeClr>
              </a:solidFill>
              <a:latin typeface="Calibri" panose="020F0502020204030204" pitchFamily="34" charset="0"/>
            </a:endParaRPr>
          </a:p>
          <a:p>
            <a:pPr marL="0" indent="0">
              <a:buNone/>
            </a:pPr>
            <a:endParaRPr lang="de-DE" dirty="0">
              <a:latin typeface="Calibri" panose="020F0502020204030204" pitchFamily="34" charset="0"/>
            </a:endParaRPr>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30</a:t>
            </a:fld>
            <a:endParaRPr lang="en-US" dirty="0"/>
          </a:p>
        </p:txBody>
      </p:sp>
      <p:pic>
        <p:nvPicPr>
          <p:cNvPr id="1026" name="Picture 2" descr="Biene, Honig, Wespe, Hornisse, Lustig, Niedlich, Com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2769" y="3076076"/>
            <a:ext cx="1902560" cy="1809569"/>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p:nvSpPr>
        <p:spPr>
          <a:xfrm>
            <a:off x="1103312" y="6288505"/>
            <a:ext cx="9249228" cy="32084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Picture 4" descr="Spielzeugeisenbahn, Lokomotive, Zug, Spielzeug,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465645" y="4735061"/>
            <a:ext cx="1861448" cy="17138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Spielzeugeisenbahn, Lokomotive, Zug, Spielzeug,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7968" y="4735061"/>
            <a:ext cx="1861448" cy="1713865"/>
          </a:xfrm>
          <a:prstGeom prst="rect">
            <a:avLst/>
          </a:prstGeom>
          <a:noFill/>
          <a:extLst>
            <a:ext uri="{909E8E84-426E-40DD-AFC4-6F175D3DCCD1}">
              <a14:hiddenFill xmlns:a14="http://schemas.microsoft.com/office/drawing/2010/main">
                <a:solidFill>
                  <a:srgbClr val="FFFFFF"/>
                </a:solidFill>
              </a14:hiddenFill>
            </a:ext>
          </a:extLst>
        </p:spPr>
      </p:pic>
      <p:sp>
        <p:nvSpPr>
          <p:cNvPr id="7" name="Wolke 6"/>
          <p:cNvSpPr/>
          <p:nvPr/>
        </p:nvSpPr>
        <p:spPr>
          <a:xfrm>
            <a:off x="4693529" y="5299441"/>
            <a:ext cx="1442653" cy="1140328"/>
          </a:xfrm>
          <a:prstGeom prst="cloud">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8" name="Textfeld 7"/>
          <p:cNvSpPr txBox="1"/>
          <p:nvPr/>
        </p:nvSpPr>
        <p:spPr>
          <a:xfrm>
            <a:off x="4950139" y="5636983"/>
            <a:ext cx="891591" cy="369332"/>
          </a:xfrm>
          <a:prstGeom prst="rect">
            <a:avLst/>
          </a:prstGeom>
          <a:noFill/>
        </p:spPr>
        <p:txBody>
          <a:bodyPr wrap="none" rtlCol="0">
            <a:spAutoFit/>
          </a:bodyPr>
          <a:lstStyle/>
          <a:p>
            <a:r>
              <a:rPr lang="de-DE" dirty="0">
                <a:solidFill>
                  <a:schemeClr val="bg1">
                    <a:lumMod val="85000"/>
                    <a:lumOff val="15000"/>
                  </a:schemeClr>
                </a:solidFill>
              </a:rPr>
              <a:t>BUMM</a:t>
            </a:r>
          </a:p>
        </p:txBody>
      </p:sp>
    </p:spTree>
    <p:extLst>
      <p:ext uri="{BB962C8B-B14F-4D97-AF65-F5344CB8AC3E}">
        <p14:creationId xmlns:p14="http://schemas.microsoft.com/office/powerpoint/2010/main" val="733804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Addierer/</a:t>
            </a:r>
            <a:r>
              <a:rPr lang="de-DE" dirty="0" err="1"/>
              <a:t>Subtrahierer</a:t>
            </a:r>
            <a:endParaRPr lang="de-DE" dirty="0"/>
          </a:p>
        </p:txBody>
      </p:sp>
      <p:sp>
        <p:nvSpPr>
          <p:cNvPr id="3" name="Inhaltsplatzhalter 2"/>
          <p:cNvSpPr>
            <a:spLocks noGrp="1"/>
          </p:cNvSpPr>
          <p:nvPr>
            <p:ph idx="1"/>
          </p:nvPr>
        </p:nvSpPr>
        <p:spPr>
          <a:xfrm>
            <a:off x="1103312" y="1387894"/>
            <a:ext cx="8946541" cy="5140725"/>
          </a:xfrm>
        </p:spPr>
        <p:txBody>
          <a:bodyPr/>
          <a:lstStyle/>
          <a:p>
            <a:pPr marL="0" indent="0">
              <a:buNone/>
            </a:pPr>
            <a:r>
              <a:rPr lang="de-DE" dirty="0"/>
              <a:t>Beschreibung</a:t>
            </a:r>
          </a:p>
          <a:p>
            <a:pPr marL="0" indent="0">
              <a:buNone/>
            </a:pPr>
            <a:endParaRPr lang="de-DE" dirty="0">
              <a:latin typeface="Calibri" panose="020F0502020204030204" pitchFamily="34" charset="0"/>
            </a:endParaRPr>
          </a:p>
          <a:p>
            <a:r>
              <a:rPr lang="de-DE" dirty="0">
                <a:latin typeface="Calibri" panose="020F0502020204030204" pitchFamily="34" charset="0"/>
              </a:rPr>
              <a:t>Erstellen Sie aus den </a:t>
            </a:r>
            <a:r>
              <a:rPr lang="de-DE" dirty="0" err="1">
                <a:latin typeface="Calibri" panose="020F0502020204030204" pitchFamily="34" charset="0"/>
              </a:rPr>
              <a:t>Volladdiererzellen</a:t>
            </a:r>
            <a:r>
              <a:rPr lang="de-DE" dirty="0">
                <a:latin typeface="Calibri" panose="020F0502020204030204" pitchFamily="34" charset="0"/>
              </a:rPr>
              <a:t> aus a) einen Carry-Ripple-Addierer für 4-Bit breite Operanden (a</a:t>
            </a:r>
            <a:r>
              <a:rPr lang="de-DE" baseline="-25000" dirty="0">
                <a:latin typeface="Calibri" panose="020F0502020204030204" pitchFamily="34" charset="0"/>
              </a:rPr>
              <a:t>3</a:t>
            </a:r>
            <a:r>
              <a:rPr lang="de-DE" dirty="0">
                <a:latin typeface="Calibri" panose="020F0502020204030204" pitchFamily="34" charset="0"/>
              </a:rPr>
              <a:t> ... a</a:t>
            </a:r>
            <a:r>
              <a:rPr lang="de-DE" baseline="-25000" dirty="0">
                <a:latin typeface="Calibri" panose="020F0502020204030204" pitchFamily="34" charset="0"/>
              </a:rPr>
              <a:t>0</a:t>
            </a:r>
            <a:r>
              <a:rPr lang="de-DE" dirty="0">
                <a:latin typeface="Calibri" panose="020F0502020204030204" pitchFamily="34" charset="0"/>
              </a:rPr>
              <a:t> + b</a:t>
            </a:r>
            <a:r>
              <a:rPr lang="de-DE" baseline="-25000" dirty="0">
                <a:latin typeface="Calibri" panose="020F0502020204030204" pitchFamily="34" charset="0"/>
              </a:rPr>
              <a:t>3</a:t>
            </a:r>
            <a:r>
              <a:rPr lang="de-DE" dirty="0">
                <a:latin typeface="Calibri" panose="020F0502020204030204" pitchFamily="34" charset="0"/>
              </a:rPr>
              <a:t> ... b</a:t>
            </a:r>
            <a:r>
              <a:rPr lang="de-DE" baseline="-25000" dirty="0">
                <a:latin typeface="Calibri" panose="020F0502020204030204" pitchFamily="34" charset="0"/>
              </a:rPr>
              <a:t>0</a:t>
            </a:r>
            <a:r>
              <a:rPr lang="de-DE" dirty="0">
                <a:latin typeface="Calibri" panose="020F0502020204030204" pitchFamily="34" charset="0"/>
              </a:rPr>
              <a:t> + </a:t>
            </a:r>
            <a:r>
              <a:rPr lang="de-DE" dirty="0" err="1">
                <a:latin typeface="Calibri" panose="020F0502020204030204" pitchFamily="34" charset="0"/>
              </a:rPr>
              <a:t>c</a:t>
            </a:r>
            <a:r>
              <a:rPr lang="de-DE" baseline="-25000" dirty="0" err="1">
                <a:latin typeface="Calibri" panose="020F0502020204030204" pitchFamily="34" charset="0"/>
              </a:rPr>
              <a:t>in</a:t>
            </a:r>
            <a:r>
              <a:rPr lang="de-DE" dirty="0">
                <a:latin typeface="Calibri" panose="020F0502020204030204" pitchFamily="34" charset="0"/>
              </a:rPr>
              <a:t> = </a:t>
            </a:r>
            <a:r>
              <a:rPr lang="de-DE" dirty="0" err="1">
                <a:latin typeface="Calibri" panose="020F0502020204030204" pitchFamily="34" charset="0"/>
              </a:rPr>
              <a:t>c</a:t>
            </a:r>
            <a:r>
              <a:rPr lang="de-DE" baseline="-25000" dirty="0" err="1">
                <a:latin typeface="Calibri" panose="020F0502020204030204" pitchFamily="34" charset="0"/>
              </a:rPr>
              <a:t>out</a:t>
            </a:r>
            <a:r>
              <a:rPr lang="de-DE" dirty="0">
                <a:latin typeface="Calibri" panose="020F0502020204030204" pitchFamily="34" charset="0"/>
              </a:rPr>
              <a:t> s</a:t>
            </a:r>
            <a:r>
              <a:rPr lang="de-DE" baseline="-25000" dirty="0">
                <a:latin typeface="Calibri" panose="020F0502020204030204" pitchFamily="34" charset="0"/>
              </a:rPr>
              <a:t>3</a:t>
            </a:r>
            <a:r>
              <a:rPr lang="de-DE" dirty="0">
                <a:latin typeface="Calibri" panose="020F0502020204030204" pitchFamily="34" charset="0"/>
              </a:rPr>
              <a:t> ...s</a:t>
            </a:r>
            <a:r>
              <a:rPr lang="de-DE" baseline="-25000" dirty="0">
                <a:latin typeface="Calibri" panose="020F0502020204030204" pitchFamily="34" charset="0"/>
              </a:rPr>
              <a:t>0</a:t>
            </a:r>
            <a:r>
              <a:rPr lang="de-DE" dirty="0">
                <a:latin typeface="Calibri" panose="020F0502020204030204" pitchFamily="34" charset="0"/>
              </a:rPr>
              <a:t>).</a:t>
            </a:r>
          </a:p>
          <a:p>
            <a:r>
              <a:rPr lang="de-DE" dirty="0">
                <a:latin typeface="Calibri" panose="020F0502020204030204" pitchFamily="34" charset="0"/>
              </a:rPr>
              <a:t>Wie viele Gatter enthält nun der kritische Pfad des gesamten Schaltnetzes?</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31</a:t>
            </a:fld>
            <a:endParaRPr lang="en-US" dirty="0"/>
          </a:p>
        </p:txBody>
      </p:sp>
    </p:spTree>
    <p:extLst>
      <p:ext uri="{BB962C8B-B14F-4D97-AF65-F5344CB8AC3E}">
        <p14:creationId xmlns:p14="http://schemas.microsoft.com/office/powerpoint/2010/main" val="3435265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Addierer/</a:t>
            </a:r>
            <a:r>
              <a:rPr lang="de-DE" dirty="0" err="1"/>
              <a:t>Subtrahierer</a:t>
            </a:r>
            <a:endParaRPr lang="de-DE" dirty="0"/>
          </a:p>
        </p:txBody>
      </p:sp>
      <p:sp>
        <p:nvSpPr>
          <p:cNvPr id="3" name="Inhaltsplatzhalter 2"/>
          <p:cNvSpPr>
            <a:spLocks noGrp="1"/>
          </p:cNvSpPr>
          <p:nvPr>
            <p:ph idx="1"/>
          </p:nvPr>
        </p:nvSpPr>
        <p:spPr>
          <a:xfrm>
            <a:off x="1103312" y="1387894"/>
            <a:ext cx="8946541" cy="5140725"/>
          </a:xfrm>
        </p:spPr>
        <p:txBody>
          <a:bodyPr/>
          <a:lstStyle/>
          <a:p>
            <a:pPr marL="0" indent="0">
              <a:buNone/>
            </a:pPr>
            <a:r>
              <a:rPr lang="de-DE" dirty="0">
                <a:solidFill>
                  <a:schemeClr val="accent2">
                    <a:lumMod val="40000"/>
                    <a:lumOff val="60000"/>
                  </a:schemeClr>
                </a:solidFill>
                <a:latin typeface="Calibri" panose="020F0502020204030204" pitchFamily="34" charset="0"/>
              </a:rPr>
              <a:t>Carry-Ripple-Addierer</a:t>
            </a:r>
          </a:p>
          <a:p>
            <a:r>
              <a:rPr lang="de-DE" dirty="0">
                <a:latin typeface="Calibri" panose="020F0502020204030204" pitchFamily="34" charset="0"/>
              </a:rPr>
              <a:t>Carry:	Übertrag, 	Ripple:	Rieseln</a:t>
            </a:r>
          </a:p>
          <a:p>
            <a:r>
              <a:rPr lang="de-DE" dirty="0">
                <a:latin typeface="Calibri" panose="020F0502020204030204" pitchFamily="34" charset="0"/>
              </a:rPr>
              <a:t>Mehrere </a:t>
            </a:r>
            <a:r>
              <a:rPr lang="de-DE" dirty="0" err="1">
                <a:latin typeface="Calibri" panose="020F0502020204030204" pitchFamily="34" charset="0"/>
              </a:rPr>
              <a:t>kaskadierte</a:t>
            </a:r>
            <a:r>
              <a:rPr lang="de-DE" dirty="0">
                <a:latin typeface="Calibri" panose="020F0502020204030204" pitchFamily="34" charset="0"/>
              </a:rPr>
              <a:t> </a:t>
            </a:r>
            <a:r>
              <a:rPr lang="de-DE" dirty="0" err="1">
                <a:latin typeface="Calibri" panose="020F0502020204030204" pitchFamily="34" charset="0"/>
              </a:rPr>
              <a:t>Volladdierer</a:t>
            </a:r>
            <a:r>
              <a:rPr lang="de-DE" dirty="0">
                <a:latin typeface="Calibri" panose="020F0502020204030204" pitchFamily="34" charset="0"/>
              </a:rPr>
              <a:t>, bei denen der Übertrag von einem </a:t>
            </a:r>
            <a:r>
              <a:rPr lang="de-DE" dirty="0" err="1">
                <a:latin typeface="Calibri" panose="020F0502020204030204" pitchFamily="34" charset="0"/>
              </a:rPr>
              <a:t>Volladdierer</a:t>
            </a:r>
            <a:r>
              <a:rPr lang="de-DE" dirty="0">
                <a:latin typeface="Calibri" panose="020F0502020204030204" pitchFamily="34" charset="0"/>
              </a:rPr>
              <a:t> zum nächsten weitergereicht wird</a:t>
            </a:r>
          </a:p>
          <a:p>
            <a:r>
              <a:rPr lang="de-DE" dirty="0">
                <a:latin typeface="Calibri" panose="020F0502020204030204" pitchFamily="34" charset="0"/>
              </a:rPr>
              <a:t>Umsetzen des Schulprinzips zum Addieren zweier Zahlen A und B:</a:t>
            </a:r>
          </a:p>
          <a:p>
            <a:pPr marL="0" indent="0">
              <a:buNone/>
            </a:pPr>
            <a:r>
              <a:rPr lang="de-DE" dirty="0">
                <a:latin typeface="Calibri" panose="020F0502020204030204" pitchFamily="34" charset="0"/>
              </a:rPr>
              <a:t>			a</a:t>
            </a:r>
            <a:r>
              <a:rPr lang="de-DE" baseline="-25000" dirty="0">
                <a:latin typeface="Calibri" panose="020F0502020204030204" pitchFamily="34" charset="0"/>
              </a:rPr>
              <a:t>3	</a:t>
            </a:r>
            <a:r>
              <a:rPr lang="de-DE" dirty="0">
                <a:latin typeface="Calibri" panose="020F0502020204030204" pitchFamily="34" charset="0"/>
              </a:rPr>
              <a:t>a</a:t>
            </a:r>
            <a:r>
              <a:rPr lang="de-DE" baseline="-25000" dirty="0">
                <a:latin typeface="Calibri" panose="020F0502020204030204" pitchFamily="34" charset="0"/>
              </a:rPr>
              <a:t>2	</a:t>
            </a:r>
            <a:r>
              <a:rPr lang="de-DE" dirty="0">
                <a:latin typeface="Calibri" panose="020F0502020204030204" pitchFamily="34" charset="0"/>
              </a:rPr>
              <a:t>a</a:t>
            </a:r>
            <a:r>
              <a:rPr lang="de-DE" baseline="-25000" dirty="0">
                <a:latin typeface="Calibri" panose="020F0502020204030204" pitchFamily="34" charset="0"/>
              </a:rPr>
              <a:t>1	</a:t>
            </a:r>
            <a:r>
              <a:rPr lang="de-DE" dirty="0">
                <a:latin typeface="Calibri" panose="020F0502020204030204" pitchFamily="34" charset="0"/>
              </a:rPr>
              <a:t>a</a:t>
            </a:r>
            <a:r>
              <a:rPr lang="de-DE" baseline="-25000" dirty="0">
                <a:latin typeface="Calibri" panose="020F0502020204030204" pitchFamily="34" charset="0"/>
              </a:rPr>
              <a:t>0	</a:t>
            </a:r>
          </a:p>
          <a:p>
            <a:pPr marL="0" indent="0">
              <a:buNone/>
            </a:pPr>
            <a:r>
              <a:rPr lang="de-DE" baseline="-25000" dirty="0">
                <a:latin typeface="Calibri" panose="020F0502020204030204" pitchFamily="34" charset="0"/>
              </a:rPr>
              <a:t>			</a:t>
            </a:r>
            <a:r>
              <a:rPr lang="de-DE" dirty="0">
                <a:latin typeface="Calibri" panose="020F0502020204030204" pitchFamily="34" charset="0"/>
              </a:rPr>
              <a:t>b</a:t>
            </a:r>
            <a:r>
              <a:rPr lang="de-DE" baseline="-25000" dirty="0">
                <a:latin typeface="Calibri" panose="020F0502020204030204" pitchFamily="34" charset="0"/>
              </a:rPr>
              <a:t>3	</a:t>
            </a:r>
            <a:r>
              <a:rPr lang="de-DE" dirty="0">
                <a:latin typeface="Calibri" panose="020F0502020204030204" pitchFamily="34" charset="0"/>
              </a:rPr>
              <a:t>b</a:t>
            </a:r>
            <a:r>
              <a:rPr lang="de-DE" baseline="-25000" dirty="0">
                <a:latin typeface="Calibri" panose="020F0502020204030204" pitchFamily="34" charset="0"/>
              </a:rPr>
              <a:t>2	</a:t>
            </a:r>
            <a:r>
              <a:rPr lang="de-DE" dirty="0">
                <a:latin typeface="Calibri" panose="020F0502020204030204" pitchFamily="34" charset="0"/>
              </a:rPr>
              <a:t>b</a:t>
            </a:r>
            <a:r>
              <a:rPr lang="de-DE" baseline="-25000" dirty="0">
                <a:latin typeface="Calibri" panose="020F0502020204030204" pitchFamily="34" charset="0"/>
              </a:rPr>
              <a:t>1	</a:t>
            </a:r>
            <a:r>
              <a:rPr lang="de-DE" dirty="0">
                <a:latin typeface="Calibri" panose="020F0502020204030204" pitchFamily="34" charset="0"/>
              </a:rPr>
              <a:t>b</a:t>
            </a:r>
            <a:r>
              <a:rPr lang="de-DE" baseline="-25000" dirty="0">
                <a:latin typeface="Calibri" panose="020F0502020204030204" pitchFamily="34" charset="0"/>
              </a:rPr>
              <a:t>0	</a:t>
            </a:r>
            <a:r>
              <a:rPr lang="de-DE" dirty="0">
                <a:latin typeface="Calibri" panose="020F0502020204030204" pitchFamily="34" charset="0"/>
              </a:rPr>
              <a:t>+</a:t>
            </a:r>
            <a:endParaRPr lang="de-DE" baseline="-25000" dirty="0">
              <a:latin typeface="Calibri" panose="020F0502020204030204" pitchFamily="34" charset="0"/>
            </a:endParaRPr>
          </a:p>
          <a:p>
            <a:pPr marL="0" indent="0">
              <a:buNone/>
            </a:pPr>
            <a:r>
              <a:rPr lang="de-DE" baseline="-25000" dirty="0">
                <a:latin typeface="Calibri" panose="020F0502020204030204" pitchFamily="34" charset="0"/>
              </a:rPr>
              <a:t>			c3____c2___c1________	</a:t>
            </a:r>
          </a:p>
          <a:p>
            <a:pPr marL="0" indent="0">
              <a:buNone/>
            </a:pPr>
            <a:r>
              <a:rPr lang="de-DE" baseline="-25000" dirty="0">
                <a:latin typeface="Calibri" panose="020F0502020204030204" pitchFamily="34" charset="0"/>
              </a:rPr>
              <a:t>		</a:t>
            </a:r>
            <a:r>
              <a:rPr lang="de-DE" dirty="0">
                <a:latin typeface="Calibri" panose="020F0502020204030204" pitchFamily="34" charset="0"/>
              </a:rPr>
              <a:t> s</a:t>
            </a:r>
            <a:r>
              <a:rPr lang="de-DE" baseline="-25000" dirty="0">
                <a:latin typeface="Calibri" panose="020F0502020204030204" pitchFamily="34" charset="0"/>
              </a:rPr>
              <a:t>4 	</a:t>
            </a:r>
            <a:r>
              <a:rPr lang="de-DE" dirty="0">
                <a:latin typeface="Calibri" panose="020F0502020204030204" pitchFamily="34" charset="0"/>
              </a:rPr>
              <a:t>s</a:t>
            </a:r>
            <a:r>
              <a:rPr lang="de-DE" baseline="-25000" dirty="0">
                <a:latin typeface="Calibri" panose="020F0502020204030204" pitchFamily="34" charset="0"/>
              </a:rPr>
              <a:t>3	</a:t>
            </a:r>
            <a:r>
              <a:rPr lang="de-DE" dirty="0">
                <a:latin typeface="Calibri" panose="020F0502020204030204" pitchFamily="34" charset="0"/>
              </a:rPr>
              <a:t>s</a:t>
            </a:r>
            <a:r>
              <a:rPr lang="de-DE" baseline="-25000" dirty="0">
                <a:latin typeface="Calibri" panose="020F0502020204030204" pitchFamily="34" charset="0"/>
              </a:rPr>
              <a:t>2	</a:t>
            </a:r>
            <a:r>
              <a:rPr lang="de-DE" dirty="0">
                <a:latin typeface="Calibri" panose="020F0502020204030204" pitchFamily="34" charset="0"/>
              </a:rPr>
              <a:t>s</a:t>
            </a:r>
            <a:r>
              <a:rPr lang="de-DE" baseline="-25000" dirty="0">
                <a:latin typeface="Calibri" panose="020F0502020204030204" pitchFamily="34" charset="0"/>
              </a:rPr>
              <a:t>1	</a:t>
            </a:r>
            <a:r>
              <a:rPr lang="de-DE" dirty="0">
                <a:latin typeface="Calibri" panose="020F0502020204030204" pitchFamily="34" charset="0"/>
              </a:rPr>
              <a:t>s</a:t>
            </a:r>
            <a:r>
              <a:rPr lang="de-DE" baseline="-25000" dirty="0">
                <a:latin typeface="Calibri" panose="020F0502020204030204" pitchFamily="34" charset="0"/>
              </a:rPr>
              <a:t>0</a:t>
            </a:r>
          </a:p>
          <a:p>
            <a:pPr marL="0" indent="0">
              <a:buNone/>
            </a:pPr>
            <a:endParaRPr lang="de-DE" baseline="-25000" dirty="0">
              <a:latin typeface="Calibri" panose="020F0502020204030204" pitchFamily="34" charset="0"/>
            </a:endParaRPr>
          </a:p>
          <a:p>
            <a:r>
              <a:rPr lang="de-DE" dirty="0">
                <a:latin typeface="Calibri" panose="020F0502020204030204" pitchFamily="34" charset="0"/>
              </a:rPr>
              <a:t>Bei S</a:t>
            </a:r>
            <a:r>
              <a:rPr lang="de-DE" baseline="-25000" dirty="0">
                <a:latin typeface="Calibri" panose="020F0502020204030204" pitchFamily="34" charset="0"/>
              </a:rPr>
              <a:t>4</a:t>
            </a:r>
            <a:r>
              <a:rPr lang="de-DE" dirty="0">
                <a:latin typeface="Calibri" panose="020F0502020204030204" pitchFamily="34" charset="0"/>
              </a:rPr>
              <a:t> handelt es sich um den Carry-Out</a:t>
            </a:r>
          </a:p>
          <a:p>
            <a:r>
              <a:rPr lang="de-DE" dirty="0">
                <a:latin typeface="Calibri" panose="020F0502020204030204" pitchFamily="34" charset="0"/>
              </a:rPr>
              <a:t>Gerechnet wird also von rechts nach links</a:t>
            </a:r>
          </a:p>
          <a:p>
            <a:pPr marL="0" indent="0">
              <a:buNone/>
            </a:pPr>
            <a:endParaRPr lang="de-DE" baseline="-25000" dirty="0">
              <a:latin typeface="Calibri" panose="020F0502020204030204" pitchFamily="34" charset="0"/>
            </a:endParaRPr>
          </a:p>
          <a:p>
            <a:pPr marL="0" indent="0">
              <a:buNone/>
            </a:pPr>
            <a:endParaRPr lang="de-DE" baseline="-25000"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32</a:t>
            </a:fld>
            <a:endParaRPr lang="en-US" dirty="0"/>
          </a:p>
        </p:txBody>
      </p:sp>
      <p:cxnSp>
        <p:nvCxnSpPr>
          <p:cNvPr id="5" name="Gerade Verbindung mit Pfeil 4"/>
          <p:cNvCxnSpPr/>
          <p:nvPr/>
        </p:nvCxnSpPr>
        <p:spPr>
          <a:xfrm flipH="1" flipV="1">
            <a:off x="3629025" y="4629150"/>
            <a:ext cx="266700" cy="16192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8" name="Gerade Verbindung mit Pfeil 7"/>
          <p:cNvCxnSpPr/>
          <p:nvPr/>
        </p:nvCxnSpPr>
        <p:spPr>
          <a:xfrm flipH="1" flipV="1">
            <a:off x="3156067" y="4629149"/>
            <a:ext cx="266700" cy="16192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9" name="Gerade Verbindung mit Pfeil 8"/>
          <p:cNvCxnSpPr/>
          <p:nvPr/>
        </p:nvCxnSpPr>
        <p:spPr>
          <a:xfrm flipH="1" flipV="1">
            <a:off x="2749784" y="4629149"/>
            <a:ext cx="266700" cy="16192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718243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Addierer/</a:t>
            </a:r>
            <a:r>
              <a:rPr lang="de-DE" dirty="0" err="1"/>
              <a:t>Subtrahierer</a:t>
            </a:r>
            <a:endParaRPr lang="de-DE" dirty="0"/>
          </a:p>
        </p:txBody>
      </p:sp>
      <p:sp>
        <p:nvSpPr>
          <p:cNvPr id="3" name="Inhaltsplatzhalter 2"/>
          <p:cNvSpPr>
            <a:spLocks noGrp="1"/>
          </p:cNvSpPr>
          <p:nvPr>
            <p:ph idx="1"/>
          </p:nvPr>
        </p:nvSpPr>
        <p:spPr>
          <a:xfrm>
            <a:off x="1103312" y="1387894"/>
            <a:ext cx="8946541" cy="5140725"/>
          </a:xfrm>
        </p:spPr>
        <p:txBody>
          <a:bodyPr/>
          <a:lstStyle/>
          <a:p>
            <a:r>
              <a:rPr lang="de-DE" dirty="0">
                <a:latin typeface="Calibri" panose="020F0502020204030204" pitchFamily="34" charset="0"/>
              </a:rPr>
              <a:t>Erstellen Sie aus den </a:t>
            </a:r>
            <a:r>
              <a:rPr lang="de-DE" dirty="0" err="1">
                <a:latin typeface="Calibri" panose="020F0502020204030204" pitchFamily="34" charset="0"/>
              </a:rPr>
              <a:t>Volladdiererzellen</a:t>
            </a:r>
            <a:r>
              <a:rPr lang="de-DE" dirty="0">
                <a:latin typeface="Calibri" panose="020F0502020204030204" pitchFamily="34" charset="0"/>
              </a:rPr>
              <a:t> aus a) einen Carry-Ripple-Addierer für 4-Bit breite Operanden (a</a:t>
            </a:r>
            <a:r>
              <a:rPr lang="de-DE" baseline="-25000" dirty="0">
                <a:latin typeface="Calibri" panose="020F0502020204030204" pitchFamily="34" charset="0"/>
              </a:rPr>
              <a:t>3</a:t>
            </a:r>
            <a:r>
              <a:rPr lang="de-DE" dirty="0">
                <a:latin typeface="Calibri" panose="020F0502020204030204" pitchFamily="34" charset="0"/>
              </a:rPr>
              <a:t> ... a</a:t>
            </a:r>
            <a:r>
              <a:rPr lang="de-DE" baseline="-25000" dirty="0">
                <a:latin typeface="Calibri" panose="020F0502020204030204" pitchFamily="34" charset="0"/>
              </a:rPr>
              <a:t>0</a:t>
            </a:r>
            <a:r>
              <a:rPr lang="de-DE" dirty="0">
                <a:latin typeface="Calibri" panose="020F0502020204030204" pitchFamily="34" charset="0"/>
              </a:rPr>
              <a:t> + b</a:t>
            </a:r>
            <a:r>
              <a:rPr lang="de-DE" baseline="-25000" dirty="0">
                <a:latin typeface="Calibri" panose="020F0502020204030204" pitchFamily="34" charset="0"/>
              </a:rPr>
              <a:t>3</a:t>
            </a:r>
            <a:r>
              <a:rPr lang="de-DE" dirty="0">
                <a:latin typeface="Calibri" panose="020F0502020204030204" pitchFamily="34" charset="0"/>
              </a:rPr>
              <a:t> ... b</a:t>
            </a:r>
            <a:r>
              <a:rPr lang="de-DE" baseline="-25000" dirty="0">
                <a:latin typeface="Calibri" panose="020F0502020204030204" pitchFamily="34" charset="0"/>
              </a:rPr>
              <a:t>0</a:t>
            </a:r>
            <a:r>
              <a:rPr lang="de-DE" dirty="0">
                <a:latin typeface="Calibri" panose="020F0502020204030204" pitchFamily="34" charset="0"/>
              </a:rPr>
              <a:t> + </a:t>
            </a:r>
            <a:r>
              <a:rPr lang="de-DE" dirty="0" err="1">
                <a:latin typeface="Calibri" panose="020F0502020204030204" pitchFamily="34" charset="0"/>
              </a:rPr>
              <a:t>c</a:t>
            </a:r>
            <a:r>
              <a:rPr lang="de-DE" baseline="-25000" dirty="0" err="1">
                <a:latin typeface="Calibri" panose="020F0502020204030204" pitchFamily="34" charset="0"/>
              </a:rPr>
              <a:t>in</a:t>
            </a:r>
            <a:r>
              <a:rPr lang="de-DE" dirty="0">
                <a:latin typeface="Calibri" panose="020F0502020204030204" pitchFamily="34" charset="0"/>
              </a:rPr>
              <a:t> = </a:t>
            </a:r>
            <a:r>
              <a:rPr lang="de-DE" dirty="0" err="1">
                <a:latin typeface="Calibri" panose="020F0502020204030204" pitchFamily="34" charset="0"/>
              </a:rPr>
              <a:t>c</a:t>
            </a:r>
            <a:r>
              <a:rPr lang="de-DE" baseline="-25000" dirty="0" err="1">
                <a:latin typeface="Calibri" panose="020F0502020204030204" pitchFamily="34" charset="0"/>
              </a:rPr>
              <a:t>out</a:t>
            </a:r>
            <a:r>
              <a:rPr lang="de-DE" dirty="0">
                <a:latin typeface="Calibri" panose="020F0502020204030204" pitchFamily="34" charset="0"/>
              </a:rPr>
              <a:t> s</a:t>
            </a:r>
            <a:r>
              <a:rPr lang="de-DE" baseline="-25000" dirty="0">
                <a:latin typeface="Calibri" panose="020F0502020204030204" pitchFamily="34" charset="0"/>
              </a:rPr>
              <a:t>3</a:t>
            </a:r>
            <a:r>
              <a:rPr lang="de-DE" dirty="0">
                <a:latin typeface="Calibri" panose="020F0502020204030204" pitchFamily="34" charset="0"/>
              </a:rPr>
              <a:t> ...s</a:t>
            </a:r>
            <a:r>
              <a:rPr lang="de-DE" baseline="-25000" dirty="0">
                <a:latin typeface="Calibri" panose="020F0502020204030204" pitchFamily="34" charset="0"/>
              </a:rPr>
              <a:t>0</a:t>
            </a:r>
            <a:r>
              <a:rPr lang="de-DE" dirty="0">
                <a:latin typeface="Calibri" panose="020F0502020204030204" pitchFamily="34" charset="0"/>
              </a:rPr>
              <a:t>).</a:t>
            </a:r>
          </a:p>
          <a:p>
            <a:pPr marL="0" indent="0">
              <a:buNone/>
            </a:pPr>
            <a:endParaRPr lang="de-DE" dirty="0">
              <a:latin typeface="Calibri" panose="020F0502020204030204" pitchFamily="34" charset="0"/>
            </a:endParaRPr>
          </a:p>
          <a:p>
            <a:endParaRPr lang="de-DE" dirty="0">
              <a:latin typeface="Calibri" panose="020F0502020204030204" pitchFamily="34" charset="0"/>
            </a:endParaRPr>
          </a:p>
          <a:p>
            <a:endParaRPr lang="de-DE" dirty="0">
              <a:latin typeface="Calibri" panose="020F0502020204030204" pitchFamily="34" charset="0"/>
            </a:endParaRPr>
          </a:p>
          <a:p>
            <a:endParaRPr lang="de-DE" dirty="0">
              <a:latin typeface="Calibri" panose="020F0502020204030204" pitchFamily="34" charset="0"/>
            </a:endParaRPr>
          </a:p>
          <a:p>
            <a:endParaRPr lang="de-DE" dirty="0">
              <a:latin typeface="Calibri" panose="020F0502020204030204" pitchFamily="34" charset="0"/>
            </a:endParaRPr>
          </a:p>
          <a:p>
            <a:pPr marL="0" indent="0">
              <a:buNone/>
            </a:pPr>
            <a:endParaRPr lang="de-DE" dirty="0"/>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33</a:t>
            </a:fld>
            <a:endParaRPr lang="en-US" dirty="0"/>
          </a:p>
        </p:txBody>
      </p:sp>
      <p:sp>
        <p:nvSpPr>
          <p:cNvPr id="8" name="Rechteck 7"/>
          <p:cNvSpPr/>
          <p:nvPr/>
        </p:nvSpPr>
        <p:spPr>
          <a:xfrm>
            <a:off x="1764139" y="3272899"/>
            <a:ext cx="752475" cy="11086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VA</a:t>
            </a:r>
          </a:p>
        </p:txBody>
      </p:sp>
      <p:cxnSp>
        <p:nvCxnSpPr>
          <p:cNvPr id="9" name="Gerader Verbinder 8"/>
          <p:cNvCxnSpPr/>
          <p:nvPr/>
        </p:nvCxnSpPr>
        <p:spPr>
          <a:xfrm flipH="1">
            <a:off x="1459339" y="3444349"/>
            <a:ext cx="3048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0" name="Gerader Verbinder 9"/>
          <p:cNvCxnSpPr/>
          <p:nvPr/>
        </p:nvCxnSpPr>
        <p:spPr>
          <a:xfrm flipH="1">
            <a:off x="1468864" y="3821205"/>
            <a:ext cx="3048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1" name="Gerader Verbinder 10"/>
          <p:cNvCxnSpPr/>
          <p:nvPr/>
        </p:nvCxnSpPr>
        <p:spPr>
          <a:xfrm flipH="1">
            <a:off x="2507089" y="3453874"/>
            <a:ext cx="3048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2" name="Gerader Verbinder 11"/>
          <p:cNvCxnSpPr/>
          <p:nvPr/>
        </p:nvCxnSpPr>
        <p:spPr>
          <a:xfrm flipH="1">
            <a:off x="2516614" y="4135255"/>
            <a:ext cx="1511720" cy="0"/>
          </a:xfrm>
          <a:prstGeom prst="line">
            <a:avLst/>
          </a:prstGeom>
        </p:spPr>
        <p:style>
          <a:lnRef idx="1">
            <a:schemeClr val="accent3"/>
          </a:lnRef>
          <a:fillRef idx="0">
            <a:schemeClr val="accent3"/>
          </a:fillRef>
          <a:effectRef idx="0">
            <a:schemeClr val="accent3"/>
          </a:effectRef>
          <a:fontRef idx="minor">
            <a:schemeClr val="tx1"/>
          </a:fontRef>
        </p:style>
      </p:cxnSp>
      <p:sp>
        <p:nvSpPr>
          <p:cNvPr id="13" name="Textfeld 12"/>
          <p:cNvSpPr txBox="1"/>
          <p:nvPr/>
        </p:nvSpPr>
        <p:spPr>
          <a:xfrm>
            <a:off x="1078868" y="3253351"/>
            <a:ext cx="426720" cy="369332"/>
          </a:xfrm>
          <a:prstGeom prst="rect">
            <a:avLst/>
          </a:prstGeom>
          <a:noFill/>
        </p:spPr>
        <p:txBody>
          <a:bodyPr wrap="none" rtlCol="0">
            <a:spAutoFit/>
          </a:bodyPr>
          <a:lstStyle/>
          <a:p>
            <a:r>
              <a:rPr lang="de-DE" dirty="0"/>
              <a:t>a</a:t>
            </a:r>
            <a:r>
              <a:rPr lang="de-DE" baseline="-25000" dirty="0"/>
              <a:t>0</a:t>
            </a:r>
            <a:endParaRPr lang="de-DE" dirty="0"/>
          </a:p>
        </p:txBody>
      </p:sp>
      <p:sp>
        <p:nvSpPr>
          <p:cNvPr id="14" name="Textfeld 13"/>
          <p:cNvSpPr txBox="1"/>
          <p:nvPr/>
        </p:nvSpPr>
        <p:spPr>
          <a:xfrm>
            <a:off x="1068536" y="3642944"/>
            <a:ext cx="472047" cy="369332"/>
          </a:xfrm>
          <a:prstGeom prst="rect">
            <a:avLst/>
          </a:prstGeom>
          <a:noFill/>
        </p:spPr>
        <p:txBody>
          <a:bodyPr wrap="square" rtlCol="0">
            <a:spAutoFit/>
          </a:bodyPr>
          <a:lstStyle/>
          <a:p>
            <a:r>
              <a:rPr lang="de-DE" dirty="0"/>
              <a:t>b</a:t>
            </a:r>
            <a:r>
              <a:rPr lang="de-DE" baseline="-25000" dirty="0"/>
              <a:t>0</a:t>
            </a:r>
            <a:endParaRPr lang="de-DE" dirty="0"/>
          </a:p>
        </p:txBody>
      </p:sp>
      <p:sp>
        <p:nvSpPr>
          <p:cNvPr id="15" name="Textfeld 14"/>
          <p:cNvSpPr txBox="1"/>
          <p:nvPr/>
        </p:nvSpPr>
        <p:spPr>
          <a:xfrm>
            <a:off x="2745214" y="3243402"/>
            <a:ext cx="377892" cy="369332"/>
          </a:xfrm>
          <a:prstGeom prst="rect">
            <a:avLst/>
          </a:prstGeom>
          <a:noFill/>
        </p:spPr>
        <p:txBody>
          <a:bodyPr wrap="square" rtlCol="0">
            <a:spAutoFit/>
          </a:bodyPr>
          <a:lstStyle/>
          <a:p>
            <a:r>
              <a:rPr lang="de-DE" dirty="0"/>
              <a:t>s</a:t>
            </a:r>
            <a:r>
              <a:rPr lang="de-DE" baseline="-25000" dirty="0"/>
              <a:t>0</a:t>
            </a:r>
            <a:endParaRPr lang="de-DE" dirty="0"/>
          </a:p>
        </p:txBody>
      </p:sp>
      <p:sp>
        <p:nvSpPr>
          <p:cNvPr id="16" name="Textfeld 15"/>
          <p:cNvSpPr txBox="1"/>
          <p:nvPr/>
        </p:nvSpPr>
        <p:spPr>
          <a:xfrm>
            <a:off x="2751258" y="4127431"/>
            <a:ext cx="578928" cy="369332"/>
          </a:xfrm>
          <a:prstGeom prst="rect">
            <a:avLst/>
          </a:prstGeom>
          <a:noFill/>
        </p:spPr>
        <p:txBody>
          <a:bodyPr wrap="square" rtlCol="0">
            <a:spAutoFit/>
          </a:bodyPr>
          <a:lstStyle/>
          <a:p>
            <a:r>
              <a:rPr lang="de-DE" dirty="0"/>
              <a:t>c</a:t>
            </a:r>
            <a:r>
              <a:rPr lang="de-DE" baseline="-25000" dirty="0"/>
              <a:t>1</a:t>
            </a:r>
            <a:endParaRPr lang="de-DE" dirty="0"/>
          </a:p>
        </p:txBody>
      </p:sp>
      <p:cxnSp>
        <p:nvCxnSpPr>
          <p:cNvPr id="17" name="Gerader Verbinder 16"/>
          <p:cNvCxnSpPr/>
          <p:nvPr/>
        </p:nvCxnSpPr>
        <p:spPr>
          <a:xfrm flipH="1">
            <a:off x="1478389" y="4171166"/>
            <a:ext cx="304800" cy="0"/>
          </a:xfrm>
          <a:prstGeom prst="line">
            <a:avLst/>
          </a:prstGeom>
        </p:spPr>
        <p:style>
          <a:lnRef idx="1">
            <a:schemeClr val="accent3"/>
          </a:lnRef>
          <a:fillRef idx="0">
            <a:schemeClr val="accent3"/>
          </a:fillRef>
          <a:effectRef idx="0">
            <a:schemeClr val="accent3"/>
          </a:effectRef>
          <a:fontRef idx="minor">
            <a:schemeClr val="tx1"/>
          </a:fontRef>
        </p:style>
      </p:cxnSp>
      <p:sp>
        <p:nvSpPr>
          <p:cNvPr id="18" name="Textfeld 17"/>
          <p:cNvSpPr txBox="1"/>
          <p:nvPr/>
        </p:nvSpPr>
        <p:spPr>
          <a:xfrm>
            <a:off x="1063621" y="4014281"/>
            <a:ext cx="465874" cy="369332"/>
          </a:xfrm>
          <a:prstGeom prst="rect">
            <a:avLst/>
          </a:prstGeom>
          <a:noFill/>
        </p:spPr>
        <p:txBody>
          <a:bodyPr wrap="square" rtlCol="0">
            <a:spAutoFit/>
          </a:bodyPr>
          <a:lstStyle/>
          <a:p>
            <a:r>
              <a:rPr lang="de-DE" dirty="0" err="1"/>
              <a:t>c</a:t>
            </a:r>
            <a:r>
              <a:rPr lang="de-DE" baseline="-25000" dirty="0" err="1"/>
              <a:t>in</a:t>
            </a:r>
            <a:endParaRPr lang="de-DE" dirty="0"/>
          </a:p>
        </p:txBody>
      </p:sp>
      <p:sp>
        <p:nvSpPr>
          <p:cNvPr id="19" name="Rechteck 18"/>
          <p:cNvSpPr/>
          <p:nvPr/>
        </p:nvSpPr>
        <p:spPr>
          <a:xfrm>
            <a:off x="4009284" y="3298695"/>
            <a:ext cx="752475" cy="11086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VA</a:t>
            </a:r>
          </a:p>
        </p:txBody>
      </p:sp>
      <p:cxnSp>
        <p:nvCxnSpPr>
          <p:cNvPr id="20" name="Gerader Verbinder 19"/>
          <p:cNvCxnSpPr/>
          <p:nvPr/>
        </p:nvCxnSpPr>
        <p:spPr>
          <a:xfrm flipH="1">
            <a:off x="3704484" y="3470145"/>
            <a:ext cx="3048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1" name="Gerader Verbinder 20"/>
          <p:cNvCxnSpPr/>
          <p:nvPr/>
        </p:nvCxnSpPr>
        <p:spPr>
          <a:xfrm flipH="1">
            <a:off x="3714009" y="3847001"/>
            <a:ext cx="3048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2" name="Gerader Verbinder 21"/>
          <p:cNvCxnSpPr/>
          <p:nvPr/>
        </p:nvCxnSpPr>
        <p:spPr>
          <a:xfrm flipH="1">
            <a:off x="4752234" y="3479670"/>
            <a:ext cx="3048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Gerader Verbinder 22"/>
          <p:cNvCxnSpPr/>
          <p:nvPr/>
        </p:nvCxnSpPr>
        <p:spPr>
          <a:xfrm flipH="1" flipV="1">
            <a:off x="4761759" y="4171370"/>
            <a:ext cx="1492670" cy="0"/>
          </a:xfrm>
          <a:prstGeom prst="line">
            <a:avLst/>
          </a:prstGeom>
        </p:spPr>
        <p:style>
          <a:lnRef idx="1">
            <a:schemeClr val="accent3"/>
          </a:lnRef>
          <a:fillRef idx="0">
            <a:schemeClr val="accent3"/>
          </a:fillRef>
          <a:effectRef idx="0">
            <a:schemeClr val="accent3"/>
          </a:effectRef>
          <a:fontRef idx="minor">
            <a:schemeClr val="tx1"/>
          </a:fontRef>
        </p:style>
      </p:cxnSp>
      <p:sp>
        <p:nvSpPr>
          <p:cNvPr id="24" name="Textfeld 23"/>
          <p:cNvSpPr txBox="1"/>
          <p:nvPr/>
        </p:nvSpPr>
        <p:spPr>
          <a:xfrm>
            <a:off x="3353964" y="3269198"/>
            <a:ext cx="426720" cy="369332"/>
          </a:xfrm>
          <a:prstGeom prst="rect">
            <a:avLst/>
          </a:prstGeom>
          <a:noFill/>
        </p:spPr>
        <p:txBody>
          <a:bodyPr wrap="none" rtlCol="0">
            <a:spAutoFit/>
          </a:bodyPr>
          <a:lstStyle/>
          <a:p>
            <a:r>
              <a:rPr lang="de-DE" dirty="0"/>
              <a:t>a</a:t>
            </a:r>
            <a:r>
              <a:rPr lang="de-DE" baseline="-25000" dirty="0"/>
              <a:t>1</a:t>
            </a:r>
            <a:endParaRPr lang="de-DE" dirty="0"/>
          </a:p>
        </p:txBody>
      </p:sp>
      <p:sp>
        <p:nvSpPr>
          <p:cNvPr id="25" name="Textfeld 24"/>
          <p:cNvSpPr txBox="1"/>
          <p:nvPr/>
        </p:nvSpPr>
        <p:spPr>
          <a:xfrm>
            <a:off x="3376497" y="3662335"/>
            <a:ext cx="530138" cy="369332"/>
          </a:xfrm>
          <a:prstGeom prst="rect">
            <a:avLst/>
          </a:prstGeom>
          <a:noFill/>
        </p:spPr>
        <p:txBody>
          <a:bodyPr wrap="square" rtlCol="0">
            <a:spAutoFit/>
          </a:bodyPr>
          <a:lstStyle/>
          <a:p>
            <a:r>
              <a:rPr lang="de-DE" dirty="0"/>
              <a:t>b</a:t>
            </a:r>
            <a:r>
              <a:rPr lang="de-DE" baseline="-25000" dirty="0"/>
              <a:t>1</a:t>
            </a:r>
            <a:endParaRPr lang="de-DE" dirty="0"/>
          </a:p>
        </p:txBody>
      </p:sp>
      <p:sp>
        <p:nvSpPr>
          <p:cNvPr id="26" name="Textfeld 25"/>
          <p:cNvSpPr txBox="1"/>
          <p:nvPr/>
        </p:nvSpPr>
        <p:spPr>
          <a:xfrm>
            <a:off x="4990359" y="3269198"/>
            <a:ext cx="393430" cy="369332"/>
          </a:xfrm>
          <a:prstGeom prst="rect">
            <a:avLst/>
          </a:prstGeom>
          <a:noFill/>
        </p:spPr>
        <p:txBody>
          <a:bodyPr wrap="square" rtlCol="0">
            <a:spAutoFit/>
          </a:bodyPr>
          <a:lstStyle/>
          <a:p>
            <a:r>
              <a:rPr lang="de-DE" dirty="0"/>
              <a:t>s</a:t>
            </a:r>
            <a:r>
              <a:rPr lang="de-DE" baseline="-25000" dirty="0"/>
              <a:t>1</a:t>
            </a:r>
            <a:endParaRPr lang="de-DE" dirty="0"/>
          </a:p>
        </p:txBody>
      </p:sp>
      <p:sp>
        <p:nvSpPr>
          <p:cNvPr id="30" name="Rechteck 29"/>
          <p:cNvSpPr/>
          <p:nvPr/>
        </p:nvSpPr>
        <p:spPr>
          <a:xfrm>
            <a:off x="6259872" y="3262580"/>
            <a:ext cx="752475" cy="11086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VA</a:t>
            </a:r>
          </a:p>
        </p:txBody>
      </p:sp>
      <p:cxnSp>
        <p:nvCxnSpPr>
          <p:cNvPr id="31" name="Gerader Verbinder 30"/>
          <p:cNvCxnSpPr/>
          <p:nvPr/>
        </p:nvCxnSpPr>
        <p:spPr>
          <a:xfrm flipH="1">
            <a:off x="5955072" y="3434030"/>
            <a:ext cx="3048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2" name="Gerader Verbinder 31"/>
          <p:cNvCxnSpPr/>
          <p:nvPr/>
        </p:nvCxnSpPr>
        <p:spPr>
          <a:xfrm flipH="1">
            <a:off x="5964597" y="3810886"/>
            <a:ext cx="3048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3" name="Gerader Verbinder 32"/>
          <p:cNvCxnSpPr/>
          <p:nvPr/>
        </p:nvCxnSpPr>
        <p:spPr>
          <a:xfrm flipH="1">
            <a:off x="7002822" y="3443555"/>
            <a:ext cx="3048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4" name="Gerader Verbinder 33"/>
          <p:cNvCxnSpPr/>
          <p:nvPr/>
        </p:nvCxnSpPr>
        <p:spPr>
          <a:xfrm flipH="1" flipV="1">
            <a:off x="7012347" y="4195608"/>
            <a:ext cx="1464547" cy="0"/>
          </a:xfrm>
          <a:prstGeom prst="line">
            <a:avLst/>
          </a:prstGeom>
        </p:spPr>
        <p:style>
          <a:lnRef idx="1">
            <a:schemeClr val="accent3"/>
          </a:lnRef>
          <a:fillRef idx="0">
            <a:schemeClr val="accent3"/>
          </a:fillRef>
          <a:effectRef idx="0">
            <a:schemeClr val="accent3"/>
          </a:effectRef>
          <a:fontRef idx="minor">
            <a:schemeClr val="tx1"/>
          </a:fontRef>
        </p:style>
      </p:cxnSp>
      <p:sp>
        <p:nvSpPr>
          <p:cNvPr id="35" name="Textfeld 34"/>
          <p:cNvSpPr txBox="1"/>
          <p:nvPr/>
        </p:nvSpPr>
        <p:spPr>
          <a:xfrm>
            <a:off x="5623060" y="3233083"/>
            <a:ext cx="426720" cy="369332"/>
          </a:xfrm>
          <a:prstGeom prst="rect">
            <a:avLst/>
          </a:prstGeom>
          <a:noFill/>
        </p:spPr>
        <p:txBody>
          <a:bodyPr wrap="none" rtlCol="0">
            <a:spAutoFit/>
          </a:bodyPr>
          <a:lstStyle/>
          <a:p>
            <a:r>
              <a:rPr lang="de-DE" dirty="0"/>
              <a:t>a</a:t>
            </a:r>
            <a:r>
              <a:rPr lang="de-DE" baseline="-25000" dirty="0"/>
              <a:t>2</a:t>
            </a:r>
            <a:endParaRPr lang="de-DE" dirty="0"/>
          </a:p>
        </p:txBody>
      </p:sp>
      <p:sp>
        <p:nvSpPr>
          <p:cNvPr id="36" name="Textfeld 35"/>
          <p:cNvSpPr txBox="1"/>
          <p:nvPr/>
        </p:nvSpPr>
        <p:spPr>
          <a:xfrm>
            <a:off x="5614198" y="3626220"/>
            <a:ext cx="450292" cy="369332"/>
          </a:xfrm>
          <a:prstGeom prst="rect">
            <a:avLst/>
          </a:prstGeom>
          <a:noFill/>
        </p:spPr>
        <p:txBody>
          <a:bodyPr wrap="square" rtlCol="0">
            <a:spAutoFit/>
          </a:bodyPr>
          <a:lstStyle/>
          <a:p>
            <a:r>
              <a:rPr lang="de-DE" dirty="0"/>
              <a:t>b</a:t>
            </a:r>
            <a:r>
              <a:rPr lang="de-DE" baseline="-25000" dirty="0"/>
              <a:t>2</a:t>
            </a:r>
            <a:endParaRPr lang="de-DE" dirty="0"/>
          </a:p>
        </p:txBody>
      </p:sp>
      <p:sp>
        <p:nvSpPr>
          <p:cNvPr id="37" name="Textfeld 36"/>
          <p:cNvSpPr txBox="1"/>
          <p:nvPr/>
        </p:nvSpPr>
        <p:spPr>
          <a:xfrm>
            <a:off x="7240947" y="3233083"/>
            <a:ext cx="417425" cy="369332"/>
          </a:xfrm>
          <a:prstGeom prst="rect">
            <a:avLst/>
          </a:prstGeom>
          <a:noFill/>
        </p:spPr>
        <p:txBody>
          <a:bodyPr wrap="square" rtlCol="0">
            <a:spAutoFit/>
          </a:bodyPr>
          <a:lstStyle/>
          <a:p>
            <a:r>
              <a:rPr lang="de-DE" dirty="0"/>
              <a:t>s</a:t>
            </a:r>
            <a:r>
              <a:rPr lang="de-DE" baseline="-25000" dirty="0"/>
              <a:t>2</a:t>
            </a:r>
            <a:endParaRPr lang="de-DE" dirty="0"/>
          </a:p>
        </p:txBody>
      </p:sp>
      <p:sp>
        <p:nvSpPr>
          <p:cNvPr id="41" name="Rechteck 40"/>
          <p:cNvSpPr/>
          <p:nvPr/>
        </p:nvSpPr>
        <p:spPr>
          <a:xfrm>
            <a:off x="8477875" y="3253351"/>
            <a:ext cx="752475" cy="11086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VA</a:t>
            </a:r>
          </a:p>
        </p:txBody>
      </p:sp>
      <p:cxnSp>
        <p:nvCxnSpPr>
          <p:cNvPr id="42" name="Gerader Verbinder 41"/>
          <p:cNvCxnSpPr/>
          <p:nvPr/>
        </p:nvCxnSpPr>
        <p:spPr>
          <a:xfrm flipH="1">
            <a:off x="8173075" y="3424801"/>
            <a:ext cx="3048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3" name="Gerader Verbinder 42"/>
          <p:cNvCxnSpPr/>
          <p:nvPr/>
        </p:nvCxnSpPr>
        <p:spPr>
          <a:xfrm flipH="1">
            <a:off x="8182600" y="3801657"/>
            <a:ext cx="3048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4" name="Gerader Verbinder 43"/>
          <p:cNvCxnSpPr/>
          <p:nvPr/>
        </p:nvCxnSpPr>
        <p:spPr>
          <a:xfrm flipH="1">
            <a:off x="9220825" y="3434326"/>
            <a:ext cx="3048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5" name="Gerader Verbinder 44"/>
          <p:cNvCxnSpPr/>
          <p:nvPr/>
        </p:nvCxnSpPr>
        <p:spPr>
          <a:xfrm flipH="1">
            <a:off x="9230350" y="4195608"/>
            <a:ext cx="304800" cy="0"/>
          </a:xfrm>
          <a:prstGeom prst="line">
            <a:avLst/>
          </a:prstGeom>
        </p:spPr>
        <p:style>
          <a:lnRef idx="1">
            <a:schemeClr val="accent3"/>
          </a:lnRef>
          <a:fillRef idx="0">
            <a:schemeClr val="accent3"/>
          </a:fillRef>
          <a:effectRef idx="0">
            <a:schemeClr val="accent3"/>
          </a:effectRef>
          <a:fontRef idx="minor">
            <a:schemeClr val="tx1"/>
          </a:fontRef>
        </p:style>
      </p:cxnSp>
      <p:sp>
        <p:nvSpPr>
          <p:cNvPr id="46" name="Textfeld 45"/>
          <p:cNvSpPr txBox="1"/>
          <p:nvPr/>
        </p:nvSpPr>
        <p:spPr>
          <a:xfrm>
            <a:off x="7816487" y="3233083"/>
            <a:ext cx="426720" cy="369332"/>
          </a:xfrm>
          <a:prstGeom prst="rect">
            <a:avLst/>
          </a:prstGeom>
          <a:noFill/>
        </p:spPr>
        <p:txBody>
          <a:bodyPr wrap="none" rtlCol="0">
            <a:spAutoFit/>
          </a:bodyPr>
          <a:lstStyle/>
          <a:p>
            <a:r>
              <a:rPr lang="de-DE" dirty="0"/>
              <a:t>a</a:t>
            </a:r>
            <a:r>
              <a:rPr lang="de-DE" baseline="-25000" dirty="0"/>
              <a:t>3</a:t>
            </a:r>
            <a:endParaRPr lang="de-DE" dirty="0"/>
          </a:p>
        </p:txBody>
      </p:sp>
      <p:sp>
        <p:nvSpPr>
          <p:cNvPr id="47" name="Textfeld 46"/>
          <p:cNvSpPr txBox="1"/>
          <p:nvPr/>
        </p:nvSpPr>
        <p:spPr>
          <a:xfrm>
            <a:off x="7828785" y="3607063"/>
            <a:ext cx="530138" cy="369332"/>
          </a:xfrm>
          <a:prstGeom prst="rect">
            <a:avLst/>
          </a:prstGeom>
          <a:noFill/>
        </p:spPr>
        <p:txBody>
          <a:bodyPr wrap="square" rtlCol="0">
            <a:spAutoFit/>
          </a:bodyPr>
          <a:lstStyle/>
          <a:p>
            <a:r>
              <a:rPr lang="de-DE" dirty="0"/>
              <a:t>b</a:t>
            </a:r>
            <a:r>
              <a:rPr lang="de-DE" baseline="-25000" dirty="0"/>
              <a:t>3</a:t>
            </a:r>
            <a:endParaRPr lang="de-DE" dirty="0"/>
          </a:p>
        </p:txBody>
      </p:sp>
      <p:sp>
        <p:nvSpPr>
          <p:cNvPr id="48" name="Textfeld 47"/>
          <p:cNvSpPr txBox="1"/>
          <p:nvPr/>
        </p:nvSpPr>
        <p:spPr>
          <a:xfrm>
            <a:off x="9458950" y="3223854"/>
            <a:ext cx="514350" cy="369332"/>
          </a:xfrm>
          <a:prstGeom prst="rect">
            <a:avLst/>
          </a:prstGeom>
          <a:noFill/>
        </p:spPr>
        <p:txBody>
          <a:bodyPr wrap="square" rtlCol="0">
            <a:spAutoFit/>
          </a:bodyPr>
          <a:lstStyle/>
          <a:p>
            <a:r>
              <a:rPr lang="de-DE" dirty="0"/>
              <a:t>s</a:t>
            </a:r>
            <a:r>
              <a:rPr lang="de-DE" baseline="-25000" dirty="0"/>
              <a:t>3</a:t>
            </a:r>
            <a:endParaRPr lang="de-DE" dirty="0"/>
          </a:p>
        </p:txBody>
      </p:sp>
      <p:sp>
        <p:nvSpPr>
          <p:cNvPr id="49" name="Textfeld 48"/>
          <p:cNvSpPr txBox="1"/>
          <p:nvPr/>
        </p:nvSpPr>
        <p:spPr>
          <a:xfrm>
            <a:off x="9503038" y="3964983"/>
            <a:ext cx="578928" cy="369332"/>
          </a:xfrm>
          <a:prstGeom prst="rect">
            <a:avLst/>
          </a:prstGeom>
          <a:noFill/>
        </p:spPr>
        <p:txBody>
          <a:bodyPr wrap="square" rtlCol="0">
            <a:spAutoFit/>
          </a:bodyPr>
          <a:lstStyle/>
          <a:p>
            <a:r>
              <a:rPr lang="de-DE" dirty="0" err="1"/>
              <a:t>c</a:t>
            </a:r>
            <a:r>
              <a:rPr lang="de-DE" baseline="-25000" dirty="0" err="1"/>
              <a:t>out</a:t>
            </a:r>
            <a:endParaRPr lang="de-DE" dirty="0"/>
          </a:p>
        </p:txBody>
      </p:sp>
      <p:sp>
        <p:nvSpPr>
          <p:cNvPr id="52" name="Textfeld 51"/>
          <p:cNvSpPr txBox="1"/>
          <p:nvPr/>
        </p:nvSpPr>
        <p:spPr>
          <a:xfrm>
            <a:off x="4892735" y="4195608"/>
            <a:ext cx="578928" cy="369332"/>
          </a:xfrm>
          <a:prstGeom prst="rect">
            <a:avLst/>
          </a:prstGeom>
          <a:noFill/>
        </p:spPr>
        <p:txBody>
          <a:bodyPr wrap="square" rtlCol="0">
            <a:spAutoFit/>
          </a:bodyPr>
          <a:lstStyle/>
          <a:p>
            <a:r>
              <a:rPr lang="de-DE" dirty="0"/>
              <a:t>c</a:t>
            </a:r>
            <a:r>
              <a:rPr lang="de-DE" baseline="-25000" dirty="0"/>
              <a:t>2</a:t>
            </a:r>
            <a:endParaRPr lang="de-DE" dirty="0"/>
          </a:p>
        </p:txBody>
      </p:sp>
      <p:sp>
        <p:nvSpPr>
          <p:cNvPr id="54" name="Textfeld 53"/>
          <p:cNvSpPr txBox="1"/>
          <p:nvPr/>
        </p:nvSpPr>
        <p:spPr>
          <a:xfrm>
            <a:off x="7086876" y="4262474"/>
            <a:ext cx="578928" cy="369332"/>
          </a:xfrm>
          <a:prstGeom prst="rect">
            <a:avLst/>
          </a:prstGeom>
          <a:noFill/>
        </p:spPr>
        <p:txBody>
          <a:bodyPr wrap="square" rtlCol="0">
            <a:spAutoFit/>
          </a:bodyPr>
          <a:lstStyle/>
          <a:p>
            <a:r>
              <a:rPr lang="de-DE" dirty="0"/>
              <a:t>c</a:t>
            </a:r>
            <a:r>
              <a:rPr lang="de-DE" baseline="-25000" dirty="0"/>
              <a:t>3</a:t>
            </a:r>
            <a:endParaRPr lang="de-DE" dirty="0"/>
          </a:p>
        </p:txBody>
      </p:sp>
    </p:spTree>
    <p:extLst>
      <p:ext uri="{BB962C8B-B14F-4D97-AF65-F5344CB8AC3E}">
        <p14:creationId xmlns:p14="http://schemas.microsoft.com/office/powerpoint/2010/main" val="2915194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Addierer/</a:t>
            </a:r>
            <a:r>
              <a:rPr lang="de-DE" dirty="0" err="1"/>
              <a:t>Subtrahierer</a:t>
            </a:r>
            <a:endParaRPr lang="de-DE" dirty="0"/>
          </a:p>
        </p:txBody>
      </p:sp>
      <p:sp>
        <p:nvSpPr>
          <p:cNvPr id="3" name="Inhaltsplatzhalter 2"/>
          <p:cNvSpPr>
            <a:spLocks noGrp="1"/>
          </p:cNvSpPr>
          <p:nvPr>
            <p:ph idx="1"/>
          </p:nvPr>
        </p:nvSpPr>
        <p:spPr>
          <a:xfrm>
            <a:off x="1103312" y="1387894"/>
            <a:ext cx="8946541" cy="5140725"/>
          </a:xfrm>
        </p:spPr>
        <p:txBody>
          <a:bodyPr/>
          <a:lstStyle/>
          <a:p>
            <a:r>
              <a:rPr lang="de-DE" dirty="0">
                <a:latin typeface="Calibri" panose="020F0502020204030204" pitchFamily="34" charset="0"/>
              </a:rPr>
              <a:t>Wie viele Gatter enthält nun der kritische Pfad des gesamten Schaltnetzes?</a:t>
            </a:r>
          </a:p>
          <a:p>
            <a:endParaRPr lang="de-DE" dirty="0">
              <a:latin typeface="Calibri" panose="020F0502020204030204" pitchFamily="34" charset="0"/>
            </a:endParaRPr>
          </a:p>
          <a:p>
            <a:endParaRPr lang="de-DE" dirty="0">
              <a:latin typeface="Calibri" panose="020F0502020204030204" pitchFamily="34" charset="0"/>
            </a:endParaRPr>
          </a:p>
          <a:p>
            <a:endParaRPr lang="de-DE" dirty="0">
              <a:latin typeface="Calibri" panose="020F0502020204030204" pitchFamily="34" charset="0"/>
            </a:endParaRPr>
          </a:p>
          <a:p>
            <a:endParaRPr lang="de-DE" dirty="0">
              <a:latin typeface="Calibri" panose="020F0502020204030204" pitchFamily="34" charset="0"/>
            </a:endParaRPr>
          </a:p>
          <a:p>
            <a:pPr marL="0" indent="0">
              <a:buNone/>
            </a:pPr>
            <a:endParaRPr lang="de-DE" dirty="0"/>
          </a:p>
          <a:p>
            <a:pPr marL="0" indent="0">
              <a:buNone/>
            </a:pPr>
            <a:r>
              <a:rPr lang="de-DE" dirty="0">
                <a:latin typeface="Calibri" panose="020F0502020204030204" pitchFamily="34" charset="0"/>
              </a:rPr>
              <a:t>Zur Erinnerung der kritische Pfad eines VA:	 6 (Summe)	5 (Carry)</a:t>
            </a:r>
          </a:p>
          <a:p>
            <a:pPr marL="0" indent="0">
              <a:buNone/>
            </a:pPr>
            <a:r>
              <a:rPr lang="de-DE" dirty="0">
                <a:latin typeface="Calibri" panose="020F0502020204030204" pitchFamily="34" charset="0"/>
              </a:rPr>
              <a:t>1:	s</a:t>
            </a:r>
            <a:r>
              <a:rPr lang="de-DE" baseline="-25000" dirty="0">
                <a:latin typeface="Calibri" panose="020F0502020204030204" pitchFamily="34" charset="0"/>
              </a:rPr>
              <a:t>0</a:t>
            </a:r>
            <a:r>
              <a:rPr lang="de-DE" dirty="0">
                <a:latin typeface="Calibri" panose="020F0502020204030204" pitchFamily="34" charset="0"/>
              </a:rPr>
              <a:t> ist nach 6 Schritten ausgerechnet, c</a:t>
            </a:r>
            <a:r>
              <a:rPr lang="de-DE" baseline="-25000" dirty="0">
                <a:latin typeface="Calibri" panose="020F0502020204030204" pitchFamily="34" charset="0"/>
              </a:rPr>
              <a:t>1</a:t>
            </a:r>
            <a:r>
              <a:rPr lang="de-DE" dirty="0">
                <a:latin typeface="Calibri" panose="020F0502020204030204" pitchFamily="34" charset="0"/>
              </a:rPr>
              <a:t> somit nach 5</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34</a:t>
            </a:fld>
            <a:endParaRPr lang="en-US" dirty="0"/>
          </a:p>
        </p:txBody>
      </p:sp>
      <p:sp>
        <p:nvSpPr>
          <p:cNvPr id="4" name="Textfeld 3"/>
          <p:cNvSpPr txBox="1"/>
          <p:nvPr/>
        </p:nvSpPr>
        <p:spPr>
          <a:xfrm>
            <a:off x="2505324" y="2126842"/>
            <a:ext cx="312906" cy="369332"/>
          </a:xfrm>
          <a:prstGeom prst="rect">
            <a:avLst/>
          </a:prstGeom>
          <a:noFill/>
        </p:spPr>
        <p:txBody>
          <a:bodyPr wrap="none" rtlCol="0">
            <a:spAutoFit/>
          </a:bodyPr>
          <a:lstStyle/>
          <a:p>
            <a:r>
              <a:rPr lang="de-DE" dirty="0">
                <a:solidFill>
                  <a:schemeClr val="accent1">
                    <a:lumMod val="60000"/>
                    <a:lumOff val="40000"/>
                  </a:schemeClr>
                </a:solidFill>
              </a:rPr>
              <a:t>6</a:t>
            </a:r>
          </a:p>
        </p:txBody>
      </p:sp>
      <p:sp>
        <p:nvSpPr>
          <p:cNvPr id="50" name="Textfeld 49"/>
          <p:cNvSpPr txBox="1"/>
          <p:nvPr/>
        </p:nvSpPr>
        <p:spPr>
          <a:xfrm>
            <a:off x="2503216" y="2795575"/>
            <a:ext cx="312906" cy="369332"/>
          </a:xfrm>
          <a:prstGeom prst="rect">
            <a:avLst/>
          </a:prstGeom>
          <a:noFill/>
        </p:spPr>
        <p:txBody>
          <a:bodyPr wrap="none" rtlCol="0">
            <a:spAutoFit/>
          </a:bodyPr>
          <a:lstStyle/>
          <a:p>
            <a:r>
              <a:rPr lang="de-DE" dirty="0">
                <a:solidFill>
                  <a:schemeClr val="accent1">
                    <a:lumMod val="60000"/>
                    <a:lumOff val="40000"/>
                  </a:schemeClr>
                </a:solidFill>
              </a:rPr>
              <a:t>5</a:t>
            </a:r>
          </a:p>
        </p:txBody>
      </p:sp>
      <p:sp>
        <p:nvSpPr>
          <p:cNvPr id="57" name="Rechteck 56"/>
          <p:cNvSpPr/>
          <p:nvPr/>
        </p:nvSpPr>
        <p:spPr>
          <a:xfrm>
            <a:off x="1732026" y="2276745"/>
            <a:ext cx="752475" cy="11086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VA</a:t>
            </a:r>
          </a:p>
        </p:txBody>
      </p:sp>
      <p:cxnSp>
        <p:nvCxnSpPr>
          <p:cNvPr id="58" name="Gerader Verbinder 57"/>
          <p:cNvCxnSpPr/>
          <p:nvPr/>
        </p:nvCxnSpPr>
        <p:spPr>
          <a:xfrm flipH="1">
            <a:off x="1427226" y="2448195"/>
            <a:ext cx="3048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9" name="Gerader Verbinder 58"/>
          <p:cNvCxnSpPr/>
          <p:nvPr/>
        </p:nvCxnSpPr>
        <p:spPr>
          <a:xfrm flipH="1">
            <a:off x="1436751" y="2825051"/>
            <a:ext cx="3048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60" name="Gerader Verbinder 59"/>
          <p:cNvCxnSpPr/>
          <p:nvPr/>
        </p:nvCxnSpPr>
        <p:spPr>
          <a:xfrm flipH="1">
            <a:off x="2474976" y="2457720"/>
            <a:ext cx="3048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61" name="Gerader Verbinder 60"/>
          <p:cNvCxnSpPr/>
          <p:nvPr/>
        </p:nvCxnSpPr>
        <p:spPr>
          <a:xfrm flipH="1">
            <a:off x="2484501" y="3139101"/>
            <a:ext cx="1511720" cy="0"/>
          </a:xfrm>
          <a:prstGeom prst="line">
            <a:avLst/>
          </a:prstGeom>
        </p:spPr>
        <p:style>
          <a:lnRef idx="1">
            <a:schemeClr val="accent3"/>
          </a:lnRef>
          <a:fillRef idx="0">
            <a:schemeClr val="accent3"/>
          </a:fillRef>
          <a:effectRef idx="0">
            <a:schemeClr val="accent3"/>
          </a:effectRef>
          <a:fontRef idx="minor">
            <a:schemeClr val="tx1"/>
          </a:fontRef>
        </p:style>
      </p:cxnSp>
      <p:sp>
        <p:nvSpPr>
          <p:cNvPr id="62" name="Textfeld 61"/>
          <p:cNvSpPr txBox="1"/>
          <p:nvPr/>
        </p:nvSpPr>
        <p:spPr>
          <a:xfrm>
            <a:off x="1046755" y="2257197"/>
            <a:ext cx="426720" cy="369332"/>
          </a:xfrm>
          <a:prstGeom prst="rect">
            <a:avLst/>
          </a:prstGeom>
          <a:noFill/>
        </p:spPr>
        <p:txBody>
          <a:bodyPr wrap="none" rtlCol="0">
            <a:spAutoFit/>
          </a:bodyPr>
          <a:lstStyle/>
          <a:p>
            <a:r>
              <a:rPr lang="de-DE" dirty="0"/>
              <a:t>a</a:t>
            </a:r>
            <a:r>
              <a:rPr lang="de-DE" baseline="-25000" dirty="0"/>
              <a:t>0</a:t>
            </a:r>
            <a:endParaRPr lang="de-DE" dirty="0"/>
          </a:p>
        </p:txBody>
      </p:sp>
      <p:sp>
        <p:nvSpPr>
          <p:cNvPr id="63" name="Textfeld 62"/>
          <p:cNvSpPr txBox="1"/>
          <p:nvPr/>
        </p:nvSpPr>
        <p:spPr>
          <a:xfrm>
            <a:off x="1036423" y="2646790"/>
            <a:ext cx="472047" cy="369332"/>
          </a:xfrm>
          <a:prstGeom prst="rect">
            <a:avLst/>
          </a:prstGeom>
          <a:noFill/>
        </p:spPr>
        <p:txBody>
          <a:bodyPr wrap="square" rtlCol="0">
            <a:spAutoFit/>
          </a:bodyPr>
          <a:lstStyle/>
          <a:p>
            <a:r>
              <a:rPr lang="de-DE" dirty="0"/>
              <a:t>b</a:t>
            </a:r>
            <a:r>
              <a:rPr lang="de-DE" baseline="-25000" dirty="0"/>
              <a:t>0</a:t>
            </a:r>
            <a:endParaRPr lang="de-DE" dirty="0"/>
          </a:p>
        </p:txBody>
      </p:sp>
      <p:sp>
        <p:nvSpPr>
          <p:cNvPr id="64" name="Textfeld 63"/>
          <p:cNvSpPr txBox="1"/>
          <p:nvPr/>
        </p:nvSpPr>
        <p:spPr>
          <a:xfrm>
            <a:off x="2713101" y="2247248"/>
            <a:ext cx="377892" cy="369332"/>
          </a:xfrm>
          <a:prstGeom prst="rect">
            <a:avLst/>
          </a:prstGeom>
          <a:noFill/>
        </p:spPr>
        <p:txBody>
          <a:bodyPr wrap="square" rtlCol="0">
            <a:spAutoFit/>
          </a:bodyPr>
          <a:lstStyle/>
          <a:p>
            <a:r>
              <a:rPr lang="de-DE" dirty="0"/>
              <a:t>s</a:t>
            </a:r>
            <a:r>
              <a:rPr lang="de-DE" baseline="-25000" dirty="0"/>
              <a:t>0</a:t>
            </a:r>
            <a:endParaRPr lang="de-DE" dirty="0"/>
          </a:p>
        </p:txBody>
      </p:sp>
      <p:sp>
        <p:nvSpPr>
          <p:cNvPr id="65" name="Textfeld 64"/>
          <p:cNvSpPr txBox="1"/>
          <p:nvPr/>
        </p:nvSpPr>
        <p:spPr>
          <a:xfrm>
            <a:off x="2719145" y="3131277"/>
            <a:ext cx="578928" cy="369332"/>
          </a:xfrm>
          <a:prstGeom prst="rect">
            <a:avLst/>
          </a:prstGeom>
          <a:noFill/>
        </p:spPr>
        <p:txBody>
          <a:bodyPr wrap="square" rtlCol="0">
            <a:spAutoFit/>
          </a:bodyPr>
          <a:lstStyle/>
          <a:p>
            <a:r>
              <a:rPr lang="de-DE" dirty="0"/>
              <a:t>c</a:t>
            </a:r>
            <a:r>
              <a:rPr lang="de-DE" baseline="-25000" dirty="0"/>
              <a:t>1</a:t>
            </a:r>
            <a:endParaRPr lang="de-DE" dirty="0"/>
          </a:p>
        </p:txBody>
      </p:sp>
      <p:cxnSp>
        <p:nvCxnSpPr>
          <p:cNvPr id="66" name="Gerader Verbinder 65"/>
          <p:cNvCxnSpPr/>
          <p:nvPr/>
        </p:nvCxnSpPr>
        <p:spPr>
          <a:xfrm flipH="1">
            <a:off x="1446276" y="3175012"/>
            <a:ext cx="304800" cy="0"/>
          </a:xfrm>
          <a:prstGeom prst="line">
            <a:avLst/>
          </a:prstGeom>
        </p:spPr>
        <p:style>
          <a:lnRef idx="1">
            <a:schemeClr val="accent3"/>
          </a:lnRef>
          <a:fillRef idx="0">
            <a:schemeClr val="accent3"/>
          </a:fillRef>
          <a:effectRef idx="0">
            <a:schemeClr val="accent3"/>
          </a:effectRef>
          <a:fontRef idx="minor">
            <a:schemeClr val="tx1"/>
          </a:fontRef>
        </p:style>
      </p:cxnSp>
      <p:sp>
        <p:nvSpPr>
          <p:cNvPr id="67" name="Textfeld 66"/>
          <p:cNvSpPr txBox="1"/>
          <p:nvPr/>
        </p:nvSpPr>
        <p:spPr>
          <a:xfrm>
            <a:off x="1031508" y="3018127"/>
            <a:ext cx="465874" cy="369332"/>
          </a:xfrm>
          <a:prstGeom prst="rect">
            <a:avLst/>
          </a:prstGeom>
          <a:noFill/>
        </p:spPr>
        <p:txBody>
          <a:bodyPr wrap="square" rtlCol="0">
            <a:spAutoFit/>
          </a:bodyPr>
          <a:lstStyle/>
          <a:p>
            <a:r>
              <a:rPr lang="de-DE" dirty="0" err="1"/>
              <a:t>c</a:t>
            </a:r>
            <a:r>
              <a:rPr lang="de-DE" baseline="-25000" dirty="0" err="1"/>
              <a:t>in</a:t>
            </a:r>
            <a:endParaRPr lang="de-DE" dirty="0"/>
          </a:p>
        </p:txBody>
      </p:sp>
      <p:sp>
        <p:nvSpPr>
          <p:cNvPr id="68" name="Rechteck 67"/>
          <p:cNvSpPr/>
          <p:nvPr/>
        </p:nvSpPr>
        <p:spPr>
          <a:xfrm>
            <a:off x="3977171" y="2302541"/>
            <a:ext cx="752475" cy="11086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VA</a:t>
            </a:r>
          </a:p>
        </p:txBody>
      </p:sp>
      <p:cxnSp>
        <p:nvCxnSpPr>
          <p:cNvPr id="69" name="Gerader Verbinder 68"/>
          <p:cNvCxnSpPr/>
          <p:nvPr/>
        </p:nvCxnSpPr>
        <p:spPr>
          <a:xfrm flipH="1">
            <a:off x="3672371" y="2473991"/>
            <a:ext cx="3048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0" name="Gerader Verbinder 69"/>
          <p:cNvCxnSpPr/>
          <p:nvPr/>
        </p:nvCxnSpPr>
        <p:spPr>
          <a:xfrm flipH="1">
            <a:off x="3681896" y="2850847"/>
            <a:ext cx="3048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1" name="Gerader Verbinder 70"/>
          <p:cNvCxnSpPr/>
          <p:nvPr/>
        </p:nvCxnSpPr>
        <p:spPr>
          <a:xfrm flipH="1">
            <a:off x="4720121" y="2483516"/>
            <a:ext cx="3048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2" name="Gerader Verbinder 71"/>
          <p:cNvCxnSpPr/>
          <p:nvPr/>
        </p:nvCxnSpPr>
        <p:spPr>
          <a:xfrm flipH="1" flipV="1">
            <a:off x="4729646" y="3175216"/>
            <a:ext cx="1492670" cy="0"/>
          </a:xfrm>
          <a:prstGeom prst="line">
            <a:avLst/>
          </a:prstGeom>
        </p:spPr>
        <p:style>
          <a:lnRef idx="1">
            <a:schemeClr val="accent3"/>
          </a:lnRef>
          <a:fillRef idx="0">
            <a:schemeClr val="accent3"/>
          </a:fillRef>
          <a:effectRef idx="0">
            <a:schemeClr val="accent3"/>
          </a:effectRef>
          <a:fontRef idx="minor">
            <a:schemeClr val="tx1"/>
          </a:fontRef>
        </p:style>
      </p:cxnSp>
      <p:sp>
        <p:nvSpPr>
          <p:cNvPr id="73" name="Textfeld 72"/>
          <p:cNvSpPr txBox="1"/>
          <p:nvPr/>
        </p:nvSpPr>
        <p:spPr>
          <a:xfrm>
            <a:off x="3321851" y="2273044"/>
            <a:ext cx="426720" cy="369332"/>
          </a:xfrm>
          <a:prstGeom prst="rect">
            <a:avLst/>
          </a:prstGeom>
          <a:noFill/>
        </p:spPr>
        <p:txBody>
          <a:bodyPr wrap="none" rtlCol="0">
            <a:spAutoFit/>
          </a:bodyPr>
          <a:lstStyle/>
          <a:p>
            <a:r>
              <a:rPr lang="de-DE" dirty="0"/>
              <a:t>a</a:t>
            </a:r>
            <a:r>
              <a:rPr lang="de-DE" baseline="-25000" dirty="0"/>
              <a:t>1</a:t>
            </a:r>
            <a:endParaRPr lang="de-DE" dirty="0"/>
          </a:p>
        </p:txBody>
      </p:sp>
      <p:sp>
        <p:nvSpPr>
          <p:cNvPr id="74" name="Textfeld 73"/>
          <p:cNvSpPr txBox="1"/>
          <p:nvPr/>
        </p:nvSpPr>
        <p:spPr>
          <a:xfrm>
            <a:off x="3344384" y="2666181"/>
            <a:ext cx="530138" cy="369332"/>
          </a:xfrm>
          <a:prstGeom prst="rect">
            <a:avLst/>
          </a:prstGeom>
          <a:noFill/>
        </p:spPr>
        <p:txBody>
          <a:bodyPr wrap="square" rtlCol="0">
            <a:spAutoFit/>
          </a:bodyPr>
          <a:lstStyle/>
          <a:p>
            <a:r>
              <a:rPr lang="de-DE" dirty="0"/>
              <a:t>b</a:t>
            </a:r>
            <a:r>
              <a:rPr lang="de-DE" baseline="-25000" dirty="0"/>
              <a:t>1</a:t>
            </a:r>
            <a:endParaRPr lang="de-DE" dirty="0"/>
          </a:p>
        </p:txBody>
      </p:sp>
      <p:sp>
        <p:nvSpPr>
          <p:cNvPr id="75" name="Textfeld 74"/>
          <p:cNvSpPr txBox="1"/>
          <p:nvPr/>
        </p:nvSpPr>
        <p:spPr>
          <a:xfrm>
            <a:off x="4958246" y="2273044"/>
            <a:ext cx="393430" cy="369332"/>
          </a:xfrm>
          <a:prstGeom prst="rect">
            <a:avLst/>
          </a:prstGeom>
          <a:noFill/>
        </p:spPr>
        <p:txBody>
          <a:bodyPr wrap="square" rtlCol="0">
            <a:spAutoFit/>
          </a:bodyPr>
          <a:lstStyle/>
          <a:p>
            <a:r>
              <a:rPr lang="de-DE" dirty="0"/>
              <a:t>s</a:t>
            </a:r>
            <a:r>
              <a:rPr lang="de-DE" baseline="-25000" dirty="0"/>
              <a:t>1</a:t>
            </a:r>
            <a:endParaRPr lang="de-DE" dirty="0"/>
          </a:p>
        </p:txBody>
      </p:sp>
      <p:sp>
        <p:nvSpPr>
          <p:cNvPr id="76" name="Rechteck 75"/>
          <p:cNvSpPr/>
          <p:nvPr/>
        </p:nvSpPr>
        <p:spPr>
          <a:xfrm>
            <a:off x="6227759" y="2266426"/>
            <a:ext cx="752475" cy="11086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VA</a:t>
            </a:r>
          </a:p>
        </p:txBody>
      </p:sp>
      <p:cxnSp>
        <p:nvCxnSpPr>
          <p:cNvPr id="77" name="Gerader Verbinder 76"/>
          <p:cNvCxnSpPr/>
          <p:nvPr/>
        </p:nvCxnSpPr>
        <p:spPr>
          <a:xfrm flipH="1">
            <a:off x="5922959" y="2437876"/>
            <a:ext cx="3048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8" name="Gerader Verbinder 77"/>
          <p:cNvCxnSpPr/>
          <p:nvPr/>
        </p:nvCxnSpPr>
        <p:spPr>
          <a:xfrm flipH="1">
            <a:off x="5932484" y="2814732"/>
            <a:ext cx="3048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9" name="Gerader Verbinder 78"/>
          <p:cNvCxnSpPr/>
          <p:nvPr/>
        </p:nvCxnSpPr>
        <p:spPr>
          <a:xfrm flipH="1">
            <a:off x="6970709" y="2447401"/>
            <a:ext cx="3048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0" name="Gerader Verbinder 79"/>
          <p:cNvCxnSpPr/>
          <p:nvPr/>
        </p:nvCxnSpPr>
        <p:spPr>
          <a:xfrm flipH="1" flipV="1">
            <a:off x="6980234" y="3199454"/>
            <a:ext cx="1464547" cy="0"/>
          </a:xfrm>
          <a:prstGeom prst="line">
            <a:avLst/>
          </a:prstGeom>
        </p:spPr>
        <p:style>
          <a:lnRef idx="1">
            <a:schemeClr val="accent3"/>
          </a:lnRef>
          <a:fillRef idx="0">
            <a:schemeClr val="accent3"/>
          </a:fillRef>
          <a:effectRef idx="0">
            <a:schemeClr val="accent3"/>
          </a:effectRef>
          <a:fontRef idx="minor">
            <a:schemeClr val="tx1"/>
          </a:fontRef>
        </p:style>
      </p:cxnSp>
      <p:sp>
        <p:nvSpPr>
          <p:cNvPr id="81" name="Textfeld 80"/>
          <p:cNvSpPr txBox="1"/>
          <p:nvPr/>
        </p:nvSpPr>
        <p:spPr>
          <a:xfrm>
            <a:off x="5590947" y="2236929"/>
            <a:ext cx="426720" cy="369332"/>
          </a:xfrm>
          <a:prstGeom prst="rect">
            <a:avLst/>
          </a:prstGeom>
          <a:noFill/>
        </p:spPr>
        <p:txBody>
          <a:bodyPr wrap="none" rtlCol="0">
            <a:spAutoFit/>
          </a:bodyPr>
          <a:lstStyle/>
          <a:p>
            <a:r>
              <a:rPr lang="de-DE" dirty="0"/>
              <a:t>a</a:t>
            </a:r>
            <a:r>
              <a:rPr lang="de-DE" baseline="-25000" dirty="0"/>
              <a:t>2</a:t>
            </a:r>
            <a:endParaRPr lang="de-DE" dirty="0"/>
          </a:p>
        </p:txBody>
      </p:sp>
      <p:sp>
        <p:nvSpPr>
          <p:cNvPr id="82" name="Textfeld 81"/>
          <p:cNvSpPr txBox="1"/>
          <p:nvPr/>
        </p:nvSpPr>
        <p:spPr>
          <a:xfrm>
            <a:off x="5582085" y="2630066"/>
            <a:ext cx="450292" cy="369332"/>
          </a:xfrm>
          <a:prstGeom prst="rect">
            <a:avLst/>
          </a:prstGeom>
          <a:noFill/>
        </p:spPr>
        <p:txBody>
          <a:bodyPr wrap="square" rtlCol="0">
            <a:spAutoFit/>
          </a:bodyPr>
          <a:lstStyle/>
          <a:p>
            <a:r>
              <a:rPr lang="de-DE" dirty="0"/>
              <a:t>b</a:t>
            </a:r>
            <a:r>
              <a:rPr lang="de-DE" baseline="-25000" dirty="0"/>
              <a:t>2</a:t>
            </a:r>
            <a:endParaRPr lang="de-DE" dirty="0"/>
          </a:p>
        </p:txBody>
      </p:sp>
      <p:sp>
        <p:nvSpPr>
          <p:cNvPr id="83" name="Textfeld 82"/>
          <p:cNvSpPr txBox="1"/>
          <p:nvPr/>
        </p:nvSpPr>
        <p:spPr>
          <a:xfrm>
            <a:off x="7208834" y="2236929"/>
            <a:ext cx="417425" cy="369332"/>
          </a:xfrm>
          <a:prstGeom prst="rect">
            <a:avLst/>
          </a:prstGeom>
          <a:noFill/>
        </p:spPr>
        <p:txBody>
          <a:bodyPr wrap="square" rtlCol="0">
            <a:spAutoFit/>
          </a:bodyPr>
          <a:lstStyle/>
          <a:p>
            <a:r>
              <a:rPr lang="de-DE" dirty="0"/>
              <a:t>s</a:t>
            </a:r>
            <a:r>
              <a:rPr lang="de-DE" baseline="-25000" dirty="0"/>
              <a:t>2</a:t>
            </a:r>
            <a:endParaRPr lang="de-DE" dirty="0"/>
          </a:p>
        </p:txBody>
      </p:sp>
      <p:sp>
        <p:nvSpPr>
          <p:cNvPr id="84" name="Rechteck 83"/>
          <p:cNvSpPr/>
          <p:nvPr/>
        </p:nvSpPr>
        <p:spPr>
          <a:xfrm>
            <a:off x="8445762" y="2257197"/>
            <a:ext cx="752475" cy="11086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VA</a:t>
            </a:r>
          </a:p>
        </p:txBody>
      </p:sp>
      <p:cxnSp>
        <p:nvCxnSpPr>
          <p:cNvPr id="85" name="Gerader Verbinder 84"/>
          <p:cNvCxnSpPr/>
          <p:nvPr/>
        </p:nvCxnSpPr>
        <p:spPr>
          <a:xfrm flipH="1">
            <a:off x="8140962" y="2428647"/>
            <a:ext cx="3048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6" name="Gerader Verbinder 85"/>
          <p:cNvCxnSpPr/>
          <p:nvPr/>
        </p:nvCxnSpPr>
        <p:spPr>
          <a:xfrm flipH="1">
            <a:off x="8150487" y="2805503"/>
            <a:ext cx="3048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7" name="Gerader Verbinder 86"/>
          <p:cNvCxnSpPr/>
          <p:nvPr/>
        </p:nvCxnSpPr>
        <p:spPr>
          <a:xfrm flipH="1">
            <a:off x="9188712" y="2438172"/>
            <a:ext cx="3048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8" name="Gerader Verbinder 87"/>
          <p:cNvCxnSpPr/>
          <p:nvPr/>
        </p:nvCxnSpPr>
        <p:spPr>
          <a:xfrm flipH="1">
            <a:off x="9198237" y="3199454"/>
            <a:ext cx="304800" cy="0"/>
          </a:xfrm>
          <a:prstGeom prst="line">
            <a:avLst/>
          </a:prstGeom>
        </p:spPr>
        <p:style>
          <a:lnRef idx="1">
            <a:schemeClr val="accent3"/>
          </a:lnRef>
          <a:fillRef idx="0">
            <a:schemeClr val="accent3"/>
          </a:fillRef>
          <a:effectRef idx="0">
            <a:schemeClr val="accent3"/>
          </a:effectRef>
          <a:fontRef idx="minor">
            <a:schemeClr val="tx1"/>
          </a:fontRef>
        </p:style>
      </p:cxnSp>
      <p:sp>
        <p:nvSpPr>
          <p:cNvPr id="89" name="Textfeld 88"/>
          <p:cNvSpPr txBox="1"/>
          <p:nvPr/>
        </p:nvSpPr>
        <p:spPr>
          <a:xfrm>
            <a:off x="7784374" y="2236929"/>
            <a:ext cx="426720" cy="369332"/>
          </a:xfrm>
          <a:prstGeom prst="rect">
            <a:avLst/>
          </a:prstGeom>
          <a:noFill/>
        </p:spPr>
        <p:txBody>
          <a:bodyPr wrap="none" rtlCol="0">
            <a:spAutoFit/>
          </a:bodyPr>
          <a:lstStyle/>
          <a:p>
            <a:r>
              <a:rPr lang="de-DE" dirty="0"/>
              <a:t>a</a:t>
            </a:r>
            <a:r>
              <a:rPr lang="de-DE" baseline="-25000" dirty="0"/>
              <a:t>3</a:t>
            </a:r>
            <a:endParaRPr lang="de-DE" dirty="0"/>
          </a:p>
        </p:txBody>
      </p:sp>
      <p:sp>
        <p:nvSpPr>
          <p:cNvPr id="90" name="Textfeld 89"/>
          <p:cNvSpPr txBox="1"/>
          <p:nvPr/>
        </p:nvSpPr>
        <p:spPr>
          <a:xfrm>
            <a:off x="7796672" y="2610909"/>
            <a:ext cx="530138" cy="369332"/>
          </a:xfrm>
          <a:prstGeom prst="rect">
            <a:avLst/>
          </a:prstGeom>
          <a:noFill/>
        </p:spPr>
        <p:txBody>
          <a:bodyPr wrap="square" rtlCol="0">
            <a:spAutoFit/>
          </a:bodyPr>
          <a:lstStyle/>
          <a:p>
            <a:r>
              <a:rPr lang="de-DE" dirty="0"/>
              <a:t>b</a:t>
            </a:r>
            <a:r>
              <a:rPr lang="de-DE" baseline="-25000" dirty="0"/>
              <a:t>3</a:t>
            </a:r>
            <a:endParaRPr lang="de-DE" dirty="0"/>
          </a:p>
        </p:txBody>
      </p:sp>
      <p:sp>
        <p:nvSpPr>
          <p:cNvPr id="91" name="Textfeld 90"/>
          <p:cNvSpPr txBox="1"/>
          <p:nvPr/>
        </p:nvSpPr>
        <p:spPr>
          <a:xfrm>
            <a:off x="9426837" y="2227700"/>
            <a:ext cx="514350" cy="369332"/>
          </a:xfrm>
          <a:prstGeom prst="rect">
            <a:avLst/>
          </a:prstGeom>
          <a:noFill/>
        </p:spPr>
        <p:txBody>
          <a:bodyPr wrap="square" rtlCol="0">
            <a:spAutoFit/>
          </a:bodyPr>
          <a:lstStyle/>
          <a:p>
            <a:r>
              <a:rPr lang="de-DE" dirty="0"/>
              <a:t>s</a:t>
            </a:r>
            <a:r>
              <a:rPr lang="de-DE" baseline="-25000" dirty="0"/>
              <a:t>3</a:t>
            </a:r>
            <a:endParaRPr lang="de-DE" dirty="0"/>
          </a:p>
        </p:txBody>
      </p:sp>
      <p:sp>
        <p:nvSpPr>
          <p:cNvPr id="92" name="Textfeld 91"/>
          <p:cNvSpPr txBox="1"/>
          <p:nvPr/>
        </p:nvSpPr>
        <p:spPr>
          <a:xfrm>
            <a:off x="9470925" y="2968829"/>
            <a:ext cx="578928" cy="369332"/>
          </a:xfrm>
          <a:prstGeom prst="rect">
            <a:avLst/>
          </a:prstGeom>
          <a:noFill/>
        </p:spPr>
        <p:txBody>
          <a:bodyPr wrap="square" rtlCol="0">
            <a:spAutoFit/>
          </a:bodyPr>
          <a:lstStyle/>
          <a:p>
            <a:r>
              <a:rPr lang="de-DE" dirty="0" err="1"/>
              <a:t>c</a:t>
            </a:r>
            <a:r>
              <a:rPr lang="de-DE" baseline="-25000" dirty="0" err="1"/>
              <a:t>out</a:t>
            </a:r>
            <a:endParaRPr lang="de-DE" dirty="0"/>
          </a:p>
        </p:txBody>
      </p:sp>
      <p:sp>
        <p:nvSpPr>
          <p:cNvPr id="93" name="Textfeld 92"/>
          <p:cNvSpPr txBox="1"/>
          <p:nvPr/>
        </p:nvSpPr>
        <p:spPr>
          <a:xfrm>
            <a:off x="4860622" y="3199454"/>
            <a:ext cx="578928" cy="369332"/>
          </a:xfrm>
          <a:prstGeom prst="rect">
            <a:avLst/>
          </a:prstGeom>
          <a:noFill/>
        </p:spPr>
        <p:txBody>
          <a:bodyPr wrap="square" rtlCol="0">
            <a:spAutoFit/>
          </a:bodyPr>
          <a:lstStyle/>
          <a:p>
            <a:r>
              <a:rPr lang="de-DE" dirty="0"/>
              <a:t>c</a:t>
            </a:r>
            <a:r>
              <a:rPr lang="de-DE" baseline="-25000" dirty="0"/>
              <a:t>2</a:t>
            </a:r>
            <a:endParaRPr lang="de-DE" dirty="0"/>
          </a:p>
        </p:txBody>
      </p:sp>
      <p:sp>
        <p:nvSpPr>
          <p:cNvPr id="94" name="Textfeld 93"/>
          <p:cNvSpPr txBox="1"/>
          <p:nvPr/>
        </p:nvSpPr>
        <p:spPr>
          <a:xfrm>
            <a:off x="7054763" y="3266320"/>
            <a:ext cx="578928" cy="369332"/>
          </a:xfrm>
          <a:prstGeom prst="rect">
            <a:avLst/>
          </a:prstGeom>
          <a:noFill/>
        </p:spPr>
        <p:txBody>
          <a:bodyPr wrap="square" rtlCol="0">
            <a:spAutoFit/>
          </a:bodyPr>
          <a:lstStyle/>
          <a:p>
            <a:r>
              <a:rPr lang="de-DE" dirty="0"/>
              <a:t>c</a:t>
            </a:r>
            <a:r>
              <a:rPr lang="de-DE" baseline="-25000" dirty="0"/>
              <a:t>3</a:t>
            </a:r>
            <a:endParaRPr lang="de-DE" dirty="0"/>
          </a:p>
        </p:txBody>
      </p:sp>
    </p:spTree>
    <p:extLst>
      <p:ext uri="{BB962C8B-B14F-4D97-AF65-F5344CB8AC3E}">
        <p14:creationId xmlns:p14="http://schemas.microsoft.com/office/powerpoint/2010/main" val="1786587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Addierer/</a:t>
            </a:r>
            <a:r>
              <a:rPr lang="de-DE" dirty="0" err="1"/>
              <a:t>Subtrahierer</a:t>
            </a:r>
            <a:endParaRPr lang="de-DE" dirty="0"/>
          </a:p>
        </p:txBody>
      </p:sp>
      <p:sp>
        <p:nvSpPr>
          <p:cNvPr id="3" name="Inhaltsplatzhalter 2"/>
          <p:cNvSpPr>
            <a:spLocks noGrp="1"/>
          </p:cNvSpPr>
          <p:nvPr>
            <p:ph idx="1"/>
          </p:nvPr>
        </p:nvSpPr>
        <p:spPr>
          <a:xfrm>
            <a:off x="1103312" y="1387894"/>
            <a:ext cx="8946541" cy="5140725"/>
          </a:xfrm>
        </p:spPr>
        <p:txBody>
          <a:bodyPr/>
          <a:lstStyle/>
          <a:p>
            <a:pPr marL="0" indent="0">
              <a:buNone/>
            </a:pPr>
            <a:r>
              <a:rPr lang="de-DE" dirty="0">
                <a:latin typeface="Calibri" panose="020F0502020204030204" pitchFamily="34" charset="0"/>
              </a:rPr>
              <a:t>Übersicht über den </a:t>
            </a:r>
            <a:r>
              <a:rPr lang="de-DE" dirty="0" err="1">
                <a:latin typeface="Calibri" panose="020F0502020204030204" pitchFamily="34" charset="0"/>
              </a:rPr>
              <a:t>Volladdierer</a:t>
            </a:r>
            <a:r>
              <a:rPr lang="de-DE" dirty="0">
                <a:latin typeface="Calibri" panose="020F0502020204030204" pitchFamily="34" charset="0"/>
              </a:rPr>
              <a:t>:</a:t>
            </a:r>
          </a:p>
          <a:p>
            <a:pPr marL="0" indent="0">
              <a:buNone/>
            </a:pPr>
            <a:r>
              <a:rPr lang="de-DE" dirty="0">
                <a:latin typeface="Calibri" panose="020F0502020204030204" pitchFamily="34" charset="0"/>
              </a:rPr>
              <a:t>									</a:t>
            </a:r>
          </a:p>
          <a:p>
            <a:pPr marL="0" indent="0">
              <a:buNone/>
            </a:pPr>
            <a:r>
              <a:rPr lang="de-DE" dirty="0">
                <a:latin typeface="Calibri" panose="020F0502020204030204" pitchFamily="34" charset="0"/>
              </a:rPr>
              <a:t>									</a:t>
            </a:r>
          </a:p>
        </p:txBody>
      </p:sp>
      <p:sp>
        <p:nvSpPr>
          <p:cNvPr id="6" name="Fußzeilenplatzhalter 5"/>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35</a:t>
            </a:fld>
            <a:endParaRPr lang="en-US" dirty="0"/>
          </a:p>
        </p:txBody>
      </p:sp>
      <p:sp>
        <p:nvSpPr>
          <p:cNvPr id="32" name="Flussdiagramm: Verzögerung 31"/>
          <p:cNvSpPr/>
          <p:nvPr/>
        </p:nvSpPr>
        <p:spPr>
          <a:xfrm>
            <a:off x="2287467" y="2840948"/>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1</a:t>
            </a:r>
          </a:p>
        </p:txBody>
      </p:sp>
      <p:sp>
        <p:nvSpPr>
          <p:cNvPr id="33" name="Flussdiagramm: Verzögerung 32"/>
          <p:cNvSpPr/>
          <p:nvPr/>
        </p:nvSpPr>
        <p:spPr>
          <a:xfrm>
            <a:off x="3661846" y="2142044"/>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2</a:t>
            </a:r>
          </a:p>
        </p:txBody>
      </p:sp>
      <p:sp>
        <p:nvSpPr>
          <p:cNvPr id="34" name="Flussdiagramm: Verzögerung 33"/>
          <p:cNvSpPr/>
          <p:nvPr/>
        </p:nvSpPr>
        <p:spPr>
          <a:xfrm>
            <a:off x="3661846" y="3457346"/>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2</a:t>
            </a:r>
          </a:p>
        </p:txBody>
      </p:sp>
      <p:sp>
        <p:nvSpPr>
          <p:cNvPr id="35" name="Flussdiagramm: Verzögerung 34"/>
          <p:cNvSpPr/>
          <p:nvPr/>
        </p:nvSpPr>
        <p:spPr>
          <a:xfrm>
            <a:off x="3661845" y="4494731"/>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2</a:t>
            </a:r>
          </a:p>
        </p:txBody>
      </p:sp>
      <p:sp>
        <p:nvSpPr>
          <p:cNvPr id="36" name="Flussdiagramm: Verzögerung 35"/>
          <p:cNvSpPr/>
          <p:nvPr/>
        </p:nvSpPr>
        <p:spPr>
          <a:xfrm>
            <a:off x="4780624" y="2741812"/>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3</a:t>
            </a:r>
          </a:p>
        </p:txBody>
      </p:sp>
      <p:sp>
        <p:nvSpPr>
          <p:cNvPr id="40" name="Textfeld 39"/>
          <p:cNvSpPr txBox="1"/>
          <p:nvPr/>
        </p:nvSpPr>
        <p:spPr>
          <a:xfrm>
            <a:off x="1102331" y="3908768"/>
            <a:ext cx="341760" cy="369332"/>
          </a:xfrm>
          <a:prstGeom prst="rect">
            <a:avLst/>
          </a:prstGeom>
          <a:noFill/>
        </p:spPr>
        <p:txBody>
          <a:bodyPr wrap="none" rtlCol="0">
            <a:spAutoFit/>
          </a:bodyPr>
          <a:lstStyle/>
          <a:p>
            <a:r>
              <a:rPr lang="de-DE" dirty="0"/>
              <a:t>b</a:t>
            </a:r>
          </a:p>
        </p:txBody>
      </p:sp>
      <p:cxnSp>
        <p:nvCxnSpPr>
          <p:cNvPr id="45" name="Gerader Verbinder 44"/>
          <p:cNvCxnSpPr/>
          <p:nvPr/>
        </p:nvCxnSpPr>
        <p:spPr>
          <a:xfrm flipH="1">
            <a:off x="1444091" y="2163536"/>
            <a:ext cx="221775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7" name="Gerader Verbinder 46"/>
          <p:cNvCxnSpPr/>
          <p:nvPr/>
        </p:nvCxnSpPr>
        <p:spPr>
          <a:xfrm flipH="1">
            <a:off x="1444091" y="4027988"/>
            <a:ext cx="221775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8" name="Gerader Verbinder 47"/>
          <p:cNvCxnSpPr/>
          <p:nvPr/>
        </p:nvCxnSpPr>
        <p:spPr>
          <a:xfrm flipH="1" flipV="1">
            <a:off x="2069559" y="2163679"/>
            <a:ext cx="1697" cy="765082"/>
          </a:xfrm>
          <a:prstGeom prst="line">
            <a:avLst/>
          </a:prstGeom>
        </p:spPr>
        <p:style>
          <a:lnRef idx="1">
            <a:schemeClr val="accent3"/>
          </a:lnRef>
          <a:fillRef idx="0">
            <a:schemeClr val="accent3"/>
          </a:fillRef>
          <a:effectRef idx="0">
            <a:schemeClr val="accent3"/>
          </a:effectRef>
          <a:fontRef idx="minor">
            <a:schemeClr val="tx1"/>
          </a:fontRef>
        </p:style>
      </p:cxnSp>
      <p:cxnSp>
        <p:nvCxnSpPr>
          <p:cNvPr id="51" name="Gerader Verbinder 50"/>
          <p:cNvCxnSpPr/>
          <p:nvPr/>
        </p:nvCxnSpPr>
        <p:spPr>
          <a:xfrm flipH="1">
            <a:off x="2069559" y="2928761"/>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3" name="Gerader Verbinder 52"/>
          <p:cNvCxnSpPr>
            <a:stCxn id="69" idx="4"/>
          </p:cNvCxnSpPr>
          <p:nvPr/>
        </p:nvCxnSpPr>
        <p:spPr>
          <a:xfrm flipH="1" flipV="1">
            <a:off x="2054975" y="3324701"/>
            <a:ext cx="18807" cy="739772"/>
          </a:xfrm>
          <a:prstGeom prst="line">
            <a:avLst/>
          </a:prstGeom>
        </p:spPr>
        <p:style>
          <a:lnRef idx="1">
            <a:schemeClr val="accent3"/>
          </a:lnRef>
          <a:fillRef idx="0">
            <a:schemeClr val="accent3"/>
          </a:fillRef>
          <a:effectRef idx="0">
            <a:schemeClr val="accent3"/>
          </a:effectRef>
          <a:fontRef idx="minor">
            <a:schemeClr val="tx1"/>
          </a:fontRef>
        </p:style>
      </p:cxnSp>
      <p:cxnSp>
        <p:nvCxnSpPr>
          <p:cNvPr id="54" name="Gerader Verbinder 53"/>
          <p:cNvCxnSpPr/>
          <p:nvPr/>
        </p:nvCxnSpPr>
        <p:spPr>
          <a:xfrm flipV="1">
            <a:off x="3449428" y="4494731"/>
            <a:ext cx="1" cy="519550"/>
          </a:xfrm>
          <a:prstGeom prst="line">
            <a:avLst/>
          </a:prstGeom>
        </p:spPr>
        <p:style>
          <a:lnRef idx="1">
            <a:schemeClr val="accent3"/>
          </a:lnRef>
          <a:fillRef idx="0">
            <a:schemeClr val="accent3"/>
          </a:fillRef>
          <a:effectRef idx="0">
            <a:schemeClr val="accent3"/>
          </a:effectRef>
          <a:fontRef idx="minor">
            <a:schemeClr val="tx1"/>
          </a:fontRef>
        </p:style>
      </p:cxnSp>
      <p:cxnSp>
        <p:nvCxnSpPr>
          <p:cNvPr id="58" name="Gerader Verbinder 57"/>
          <p:cNvCxnSpPr/>
          <p:nvPr/>
        </p:nvCxnSpPr>
        <p:spPr>
          <a:xfrm flipH="1">
            <a:off x="3449428" y="4510960"/>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9" name="Gerader Verbinder 58"/>
          <p:cNvCxnSpPr/>
          <p:nvPr/>
        </p:nvCxnSpPr>
        <p:spPr>
          <a:xfrm flipH="1">
            <a:off x="3449428" y="5011186"/>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60" name="Gerader Verbinder 59"/>
          <p:cNvCxnSpPr/>
          <p:nvPr/>
        </p:nvCxnSpPr>
        <p:spPr>
          <a:xfrm flipH="1">
            <a:off x="4153458" y="4794615"/>
            <a:ext cx="56548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61" name="Gerader Verbinder 60"/>
          <p:cNvCxnSpPr/>
          <p:nvPr/>
        </p:nvCxnSpPr>
        <p:spPr>
          <a:xfrm flipH="1">
            <a:off x="4153458" y="2441928"/>
            <a:ext cx="444244" cy="4335"/>
          </a:xfrm>
          <a:prstGeom prst="line">
            <a:avLst/>
          </a:prstGeom>
        </p:spPr>
        <p:style>
          <a:lnRef idx="1">
            <a:schemeClr val="accent3"/>
          </a:lnRef>
          <a:fillRef idx="0">
            <a:schemeClr val="accent3"/>
          </a:fillRef>
          <a:effectRef idx="0">
            <a:schemeClr val="accent3"/>
          </a:effectRef>
          <a:fontRef idx="minor">
            <a:schemeClr val="tx1"/>
          </a:fontRef>
        </p:style>
      </p:cxnSp>
      <p:cxnSp>
        <p:nvCxnSpPr>
          <p:cNvPr id="62" name="Gerader Verbinder 61"/>
          <p:cNvCxnSpPr/>
          <p:nvPr/>
        </p:nvCxnSpPr>
        <p:spPr>
          <a:xfrm flipH="1">
            <a:off x="4152525" y="3757230"/>
            <a:ext cx="444244" cy="4335"/>
          </a:xfrm>
          <a:prstGeom prst="line">
            <a:avLst/>
          </a:prstGeom>
        </p:spPr>
        <p:style>
          <a:lnRef idx="1">
            <a:schemeClr val="accent3"/>
          </a:lnRef>
          <a:fillRef idx="0">
            <a:schemeClr val="accent3"/>
          </a:fillRef>
          <a:effectRef idx="0">
            <a:schemeClr val="accent3"/>
          </a:effectRef>
          <a:fontRef idx="minor">
            <a:schemeClr val="tx1"/>
          </a:fontRef>
        </p:style>
      </p:cxnSp>
      <p:cxnSp>
        <p:nvCxnSpPr>
          <p:cNvPr id="63" name="Gerader Verbinder 62"/>
          <p:cNvCxnSpPr/>
          <p:nvPr/>
        </p:nvCxnSpPr>
        <p:spPr>
          <a:xfrm flipH="1" flipV="1">
            <a:off x="4595073" y="2459665"/>
            <a:ext cx="1696" cy="469096"/>
          </a:xfrm>
          <a:prstGeom prst="line">
            <a:avLst/>
          </a:prstGeom>
        </p:spPr>
        <p:style>
          <a:lnRef idx="1">
            <a:schemeClr val="accent3"/>
          </a:lnRef>
          <a:fillRef idx="0">
            <a:schemeClr val="accent3"/>
          </a:fillRef>
          <a:effectRef idx="0">
            <a:schemeClr val="accent3"/>
          </a:effectRef>
          <a:fontRef idx="minor">
            <a:schemeClr val="tx1"/>
          </a:fontRef>
        </p:style>
      </p:cxnSp>
      <p:cxnSp>
        <p:nvCxnSpPr>
          <p:cNvPr id="64" name="Gerader Verbinder 63"/>
          <p:cNvCxnSpPr/>
          <p:nvPr/>
        </p:nvCxnSpPr>
        <p:spPr>
          <a:xfrm flipH="1" flipV="1">
            <a:off x="4595073" y="3273483"/>
            <a:ext cx="1696" cy="469096"/>
          </a:xfrm>
          <a:prstGeom prst="line">
            <a:avLst/>
          </a:prstGeom>
        </p:spPr>
        <p:style>
          <a:lnRef idx="1">
            <a:schemeClr val="accent3"/>
          </a:lnRef>
          <a:fillRef idx="0">
            <a:schemeClr val="accent3"/>
          </a:fillRef>
          <a:effectRef idx="0">
            <a:schemeClr val="accent3"/>
          </a:effectRef>
          <a:fontRef idx="minor">
            <a:schemeClr val="tx1"/>
          </a:fontRef>
        </p:style>
      </p:cxnSp>
      <p:cxnSp>
        <p:nvCxnSpPr>
          <p:cNvPr id="65" name="Gerader Verbinder 64"/>
          <p:cNvCxnSpPr/>
          <p:nvPr/>
        </p:nvCxnSpPr>
        <p:spPr>
          <a:xfrm flipH="1" flipV="1">
            <a:off x="2821612" y="3114139"/>
            <a:ext cx="610838" cy="2387"/>
          </a:xfrm>
          <a:prstGeom prst="line">
            <a:avLst/>
          </a:prstGeom>
        </p:spPr>
        <p:style>
          <a:lnRef idx="1">
            <a:schemeClr val="accent3"/>
          </a:lnRef>
          <a:fillRef idx="0">
            <a:schemeClr val="accent3"/>
          </a:fillRef>
          <a:effectRef idx="0">
            <a:schemeClr val="accent3"/>
          </a:effectRef>
          <a:fontRef idx="minor">
            <a:schemeClr val="tx1"/>
          </a:fontRef>
        </p:style>
      </p:cxnSp>
      <p:cxnSp>
        <p:nvCxnSpPr>
          <p:cNvPr id="66" name="Gerader Verbinder 65"/>
          <p:cNvCxnSpPr/>
          <p:nvPr/>
        </p:nvCxnSpPr>
        <p:spPr>
          <a:xfrm flipH="1" flipV="1">
            <a:off x="4595073" y="3266398"/>
            <a:ext cx="166108" cy="4350"/>
          </a:xfrm>
          <a:prstGeom prst="line">
            <a:avLst/>
          </a:prstGeom>
        </p:spPr>
        <p:style>
          <a:lnRef idx="1">
            <a:schemeClr val="accent3"/>
          </a:lnRef>
          <a:fillRef idx="0">
            <a:schemeClr val="accent3"/>
          </a:fillRef>
          <a:effectRef idx="0">
            <a:schemeClr val="accent3"/>
          </a:effectRef>
          <a:fontRef idx="minor">
            <a:schemeClr val="tx1"/>
          </a:fontRef>
        </p:style>
      </p:cxnSp>
      <p:cxnSp>
        <p:nvCxnSpPr>
          <p:cNvPr id="67" name="Gerader Verbinder 66"/>
          <p:cNvCxnSpPr/>
          <p:nvPr/>
        </p:nvCxnSpPr>
        <p:spPr>
          <a:xfrm flipH="1">
            <a:off x="4607856" y="2928761"/>
            <a:ext cx="15502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68" name="Gerader Verbinder 67"/>
          <p:cNvCxnSpPr/>
          <p:nvPr/>
        </p:nvCxnSpPr>
        <p:spPr>
          <a:xfrm flipH="1">
            <a:off x="5272237" y="3041696"/>
            <a:ext cx="565487" cy="0"/>
          </a:xfrm>
          <a:prstGeom prst="line">
            <a:avLst/>
          </a:prstGeom>
        </p:spPr>
        <p:style>
          <a:lnRef idx="1">
            <a:schemeClr val="accent3"/>
          </a:lnRef>
          <a:fillRef idx="0">
            <a:schemeClr val="accent3"/>
          </a:fillRef>
          <a:effectRef idx="0">
            <a:schemeClr val="accent3"/>
          </a:effectRef>
          <a:fontRef idx="minor">
            <a:schemeClr val="tx1"/>
          </a:fontRef>
        </p:style>
      </p:cxnSp>
      <p:sp>
        <p:nvSpPr>
          <p:cNvPr id="69" name="Ellipse 68"/>
          <p:cNvSpPr/>
          <p:nvPr/>
        </p:nvSpPr>
        <p:spPr>
          <a:xfrm>
            <a:off x="2034682" y="3991503"/>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70" name="Ellipse 69"/>
          <p:cNvSpPr/>
          <p:nvPr/>
        </p:nvSpPr>
        <p:spPr>
          <a:xfrm>
            <a:off x="2033791" y="2140907"/>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71" name="Ellipse 70"/>
          <p:cNvSpPr/>
          <p:nvPr/>
        </p:nvSpPr>
        <p:spPr>
          <a:xfrm>
            <a:off x="3409347" y="4491637"/>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72" name="Ellipse 71"/>
          <p:cNvSpPr/>
          <p:nvPr/>
        </p:nvSpPr>
        <p:spPr>
          <a:xfrm>
            <a:off x="2769731" y="3061799"/>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73" name="Ellipse 72"/>
          <p:cNvSpPr/>
          <p:nvPr/>
        </p:nvSpPr>
        <p:spPr>
          <a:xfrm>
            <a:off x="4135037" y="2388310"/>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74" name="Ellipse 73"/>
          <p:cNvSpPr/>
          <p:nvPr/>
        </p:nvSpPr>
        <p:spPr>
          <a:xfrm>
            <a:off x="4135037" y="3712025"/>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75" name="Ellipse 74"/>
          <p:cNvSpPr/>
          <p:nvPr/>
        </p:nvSpPr>
        <p:spPr>
          <a:xfrm>
            <a:off x="4135037" y="4747626"/>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76" name="Ellipse 75"/>
          <p:cNvSpPr/>
          <p:nvPr/>
        </p:nvSpPr>
        <p:spPr>
          <a:xfrm>
            <a:off x="5271256" y="2986968"/>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77" name="Textfeld 76"/>
          <p:cNvSpPr txBox="1"/>
          <p:nvPr/>
        </p:nvSpPr>
        <p:spPr>
          <a:xfrm>
            <a:off x="5429301" y="2722705"/>
            <a:ext cx="359394" cy="369332"/>
          </a:xfrm>
          <a:prstGeom prst="rect">
            <a:avLst/>
          </a:prstGeom>
          <a:noFill/>
        </p:spPr>
        <p:txBody>
          <a:bodyPr wrap="none" rtlCol="0">
            <a:spAutoFit/>
          </a:bodyPr>
          <a:lstStyle/>
          <a:p>
            <a:r>
              <a:rPr lang="de-DE" dirty="0"/>
              <a:t>s</a:t>
            </a:r>
            <a:r>
              <a:rPr lang="de-DE" baseline="-25000" dirty="0"/>
              <a:t>1</a:t>
            </a:r>
            <a:endParaRPr lang="de-DE" dirty="0"/>
          </a:p>
        </p:txBody>
      </p:sp>
      <p:sp>
        <p:nvSpPr>
          <p:cNvPr id="78" name="Textfeld 77"/>
          <p:cNvSpPr txBox="1"/>
          <p:nvPr/>
        </p:nvSpPr>
        <p:spPr>
          <a:xfrm>
            <a:off x="4337313" y="4458431"/>
            <a:ext cx="418704" cy="369332"/>
          </a:xfrm>
          <a:prstGeom prst="rect">
            <a:avLst/>
          </a:prstGeom>
          <a:noFill/>
        </p:spPr>
        <p:txBody>
          <a:bodyPr wrap="none" rtlCol="0">
            <a:spAutoFit/>
          </a:bodyPr>
          <a:lstStyle/>
          <a:p>
            <a:r>
              <a:rPr lang="de-DE" dirty="0"/>
              <a:t>c</a:t>
            </a:r>
            <a:r>
              <a:rPr lang="de-DE" baseline="-25000" dirty="0"/>
              <a:t>1</a:t>
            </a:r>
            <a:endParaRPr lang="de-DE" dirty="0"/>
          </a:p>
        </p:txBody>
      </p:sp>
      <p:cxnSp>
        <p:nvCxnSpPr>
          <p:cNvPr id="79" name="Gerader Verbinder 78"/>
          <p:cNvCxnSpPr/>
          <p:nvPr/>
        </p:nvCxnSpPr>
        <p:spPr>
          <a:xfrm flipH="1" flipV="1">
            <a:off x="2045587" y="3324702"/>
            <a:ext cx="234905" cy="174"/>
          </a:xfrm>
          <a:prstGeom prst="line">
            <a:avLst/>
          </a:prstGeom>
        </p:spPr>
        <p:style>
          <a:lnRef idx="1">
            <a:schemeClr val="accent3"/>
          </a:lnRef>
          <a:fillRef idx="0">
            <a:schemeClr val="accent3"/>
          </a:fillRef>
          <a:effectRef idx="0">
            <a:schemeClr val="accent3"/>
          </a:effectRef>
          <a:fontRef idx="minor">
            <a:schemeClr val="tx1"/>
          </a:fontRef>
        </p:style>
      </p:cxnSp>
      <p:cxnSp>
        <p:nvCxnSpPr>
          <p:cNvPr id="80" name="Gerader Verbinder 79"/>
          <p:cNvCxnSpPr>
            <a:stCxn id="71" idx="0"/>
          </p:cNvCxnSpPr>
          <p:nvPr/>
        </p:nvCxnSpPr>
        <p:spPr>
          <a:xfrm flipH="1" flipV="1">
            <a:off x="3416453" y="2543646"/>
            <a:ext cx="31994" cy="1947991"/>
          </a:xfrm>
          <a:prstGeom prst="line">
            <a:avLst/>
          </a:prstGeom>
        </p:spPr>
        <p:style>
          <a:lnRef idx="1">
            <a:schemeClr val="accent3"/>
          </a:lnRef>
          <a:fillRef idx="0">
            <a:schemeClr val="accent3"/>
          </a:fillRef>
          <a:effectRef idx="0">
            <a:schemeClr val="accent3"/>
          </a:effectRef>
          <a:fontRef idx="minor">
            <a:schemeClr val="tx1"/>
          </a:fontRef>
        </p:style>
      </p:cxnSp>
      <p:cxnSp>
        <p:nvCxnSpPr>
          <p:cNvPr id="81" name="Gerader Verbinder 80"/>
          <p:cNvCxnSpPr/>
          <p:nvPr/>
        </p:nvCxnSpPr>
        <p:spPr>
          <a:xfrm flipH="1">
            <a:off x="3434329" y="3581136"/>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2" name="Gerader Verbinder 81"/>
          <p:cNvCxnSpPr/>
          <p:nvPr/>
        </p:nvCxnSpPr>
        <p:spPr>
          <a:xfrm flipH="1">
            <a:off x="3416453" y="2556181"/>
            <a:ext cx="227702" cy="0"/>
          </a:xfrm>
          <a:prstGeom prst="line">
            <a:avLst/>
          </a:prstGeom>
        </p:spPr>
        <p:style>
          <a:lnRef idx="1">
            <a:schemeClr val="accent3"/>
          </a:lnRef>
          <a:fillRef idx="0">
            <a:schemeClr val="accent3"/>
          </a:fillRef>
          <a:effectRef idx="0">
            <a:schemeClr val="accent3"/>
          </a:effectRef>
          <a:fontRef idx="minor">
            <a:schemeClr val="tx1"/>
          </a:fontRef>
        </p:style>
      </p:cxnSp>
      <p:sp>
        <p:nvSpPr>
          <p:cNvPr id="83" name="Ellipse 82"/>
          <p:cNvSpPr/>
          <p:nvPr/>
        </p:nvSpPr>
        <p:spPr>
          <a:xfrm>
            <a:off x="3399792" y="3548134"/>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84" name="Ellipse 83"/>
          <p:cNvSpPr/>
          <p:nvPr/>
        </p:nvSpPr>
        <p:spPr>
          <a:xfrm>
            <a:off x="3390584" y="3092438"/>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85" name="Flussdiagramm: Verzögerung 84"/>
          <p:cNvSpPr/>
          <p:nvPr/>
        </p:nvSpPr>
        <p:spPr>
          <a:xfrm>
            <a:off x="6015353" y="3719108"/>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4</a:t>
            </a:r>
          </a:p>
        </p:txBody>
      </p:sp>
      <p:sp>
        <p:nvSpPr>
          <p:cNvPr id="86" name="Flussdiagramm: Verzögerung 85"/>
          <p:cNvSpPr/>
          <p:nvPr/>
        </p:nvSpPr>
        <p:spPr>
          <a:xfrm>
            <a:off x="7389732" y="3020204"/>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5</a:t>
            </a:r>
          </a:p>
        </p:txBody>
      </p:sp>
      <p:sp>
        <p:nvSpPr>
          <p:cNvPr id="87" name="Flussdiagramm: Verzögerung 86"/>
          <p:cNvSpPr/>
          <p:nvPr/>
        </p:nvSpPr>
        <p:spPr>
          <a:xfrm>
            <a:off x="7389732" y="4335506"/>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5</a:t>
            </a:r>
          </a:p>
        </p:txBody>
      </p:sp>
      <p:sp>
        <p:nvSpPr>
          <p:cNvPr id="88" name="Flussdiagramm: Verzögerung 87"/>
          <p:cNvSpPr/>
          <p:nvPr/>
        </p:nvSpPr>
        <p:spPr>
          <a:xfrm>
            <a:off x="7389731" y="5372891"/>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5</a:t>
            </a:r>
          </a:p>
        </p:txBody>
      </p:sp>
      <p:sp>
        <p:nvSpPr>
          <p:cNvPr id="89" name="Flussdiagramm: Verzögerung 88"/>
          <p:cNvSpPr/>
          <p:nvPr/>
        </p:nvSpPr>
        <p:spPr>
          <a:xfrm>
            <a:off x="8508510" y="3619972"/>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6</a:t>
            </a:r>
          </a:p>
        </p:txBody>
      </p:sp>
      <p:sp>
        <p:nvSpPr>
          <p:cNvPr id="90" name="Textfeld 89"/>
          <p:cNvSpPr txBox="1"/>
          <p:nvPr/>
        </p:nvSpPr>
        <p:spPr>
          <a:xfrm>
            <a:off x="4839742" y="4786928"/>
            <a:ext cx="458780" cy="369332"/>
          </a:xfrm>
          <a:prstGeom prst="rect">
            <a:avLst/>
          </a:prstGeom>
          <a:noFill/>
        </p:spPr>
        <p:txBody>
          <a:bodyPr wrap="none" rtlCol="0">
            <a:spAutoFit/>
          </a:bodyPr>
          <a:lstStyle/>
          <a:p>
            <a:r>
              <a:rPr lang="de-DE" dirty="0" err="1"/>
              <a:t>c</a:t>
            </a:r>
            <a:r>
              <a:rPr lang="de-DE" baseline="-25000" dirty="0" err="1"/>
              <a:t>in</a:t>
            </a:r>
            <a:endParaRPr lang="de-DE" dirty="0"/>
          </a:p>
        </p:txBody>
      </p:sp>
      <p:cxnSp>
        <p:nvCxnSpPr>
          <p:cNvPr id="91" name="Gerader Verbinder 90"/>
          <p:cNvCxnSpPr>
            <a:endCxn id="109" idx="7"/>
          </p:cNvCxnSpPr>
          <p:nvPr/>
        </p:nvCxnSpPr>
        <p:spPr>
          <a:xfrm flipH="1" flipV="1">
            <a:off x="5828424" y="3029753"/>
            <a:ext cx="1561308" cy="11943"/>
          </a:xfrm>
          <a:prstGeom prst="line">
            <a:avLst/>
          </a:prstGeom>
        </p:spPr>
        <p:style>
          <a:lnRef idx="1">
            <a:schemeClr val="accent3"/>
          </a:lnRef>
          <a:fillRef idx="0">
            <a:schemeClr val="accent3"/>
          </a:fillRef>
          <a:effectRef idx="0">
            <a:schemeClr val="accent3"/>
          </a:effectRef>
          <a:fontRef idx="minor">
            <a:schemeClr val="tx1"/>
          </a:fontRef>
        </p:style>
      </p:cxnSp>
      <p:cxnSp>
        <p:nvCxnSpPr>
          <p:cNvPr id="92" name="Gerader Verbinder 91"/>
          <p:cNvCxnSpPr/>
          <p:nvPr/>
        </p:nvCxnSpPr>
        <p:spPr>
          <a:xfrm flipH="1">
            <a:off x="5171977" y="4906148"/>
            <a:ext cx="221775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3" name="Gerader Verbinder 92"/>
          <p:cNvCxnSpPr/>
          <p:nvPr/>
        </p:nvCxnSpPr>
        <p:spPr>
          <a:xfrm flipH="1" flipV="1">
            <a:off x="5797445" y="3041839"/>
            <a:ext cx="1697" cy="765082"/>
          </a:xfrm>
          <a:prstGeom prst="line">
            <a:avLst/>
          </a:prstGeom>
        </p:spPr>
        <p:style>
          <a:lnRef idx="1">
            <a:schemeClr val="accent3"/>
          </a:lnRef>
          <a:fillRef idx="0">
            <a:schemeClr val="accent3"/>
          </a:fillRef>
          <a:effectRef idx="0">
            <a:schemeClr val="accent3"/>
          </a:effectRef>
          <a:fontRef idx="minor">
            <a:schemeClr val="tx1"/>
          </a:fontRef>
        </p:style>
      </p:cxnSp>
      <p:cxnSp>
        <p:nvCxnSpPr>
          <p:cNvPr id="94" name="Gerader Verbinder 93"/>
          <p:cNvCxnSpPr/>
          <p:nvPr/>
        </p:nvCxnSpPr>
        <p:spPr>
          <a:xfrm flipH="1">
            <a:off x="5797445" y="3806921"/>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5" name="Gerader Verbinder 94"/>
          <p:cNvCxnSpPr>
            <a:stCxn id="108" idx="4"/>
          </p:cNvCxnSpPr>
          <p:nvPr/>
        </p:nvCxnSpPr>
        <p:spPr>
          <a:xfrm flipH="1" flipV="1">
            <a:off x="5782861" y="4202861"/>
            <a:ext cx="18807" cy="739772"/>
          </a:xfrm>
          <a:prstGeom prst="line">
            <a:avLst/>
          </a:prstGeom>
        </p:spPr>
        <p:style>
          <a:lnRef idx="1">
            <a:schemeClr val="accent3"/>
          </a:lnRef>
          <a:fillRef idx="0">
            <a:schemeClr val="accent3"/>
          </a:fillRef>
          <a:effectRef idx="0">
            <a:schemeClr val="accent3"/>
          </a:effectRef>
          <a:fontRef idx="minor">
            <a:schemeClr val="tx1"/>
          </a:fontRef>
        </p:style>
      </p:cxnSp>
      <p:cxnSp>
        <p:nvCxnSpPr>
          <p:cNvPr id="96" name="Gerader Verbinder 95"/>
          <p:cNvCxnSpPr/>
          <p:nvPr/>
        </p:nvCxnSpPr>
        <p:spPr>
          <a:xfrm flipV="1">
            <a:off x="7177314" y="5372891"/>
            <a:ext cx="1" cy="519550"/>
          </a:xfrm>
          <a:prstGeom prst="line">
            <a:avLst/>
          </a:prstGeom>
        </p:spPr>
        <p:style>
          <a:lnRef idx="1">
            <a:schemeClr val="accent3"/>
          </a:lnRef>
          <a:fillRef idx="0">
            <a:schemeClr val="accent3"/>
          </a:fillRef>
          <a:effectRef idx="0">
            <a:schemeClr val="accent3"/>
          </a:effectRef>
          <a:fontRef idx="minor">
            <a:schemeClr val="tx1"/>
          </a:fontRef>
        </p:style>
      </p:cxnSp>
      <p:cxnSp>
        <p:nvCxnSpPr>
          <p:cNvPr id="97" name="Gerader Verbinder 96"/>
          <p:cNvCxnSpPr/>
          <p:nvPr/>
        </p:nvCxnSpPr>
        <p:spPr>
          <a:xfrm flipH="1">
            <a:off x="7177314" y="5389120"/>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8" name="Gerader Verbinder 97"/>
          <p:cNvCxnSpPr/>
          <p:nvPr/>
        </p:nvCxnSpPr>
        <p:spPr>
          <a:xfrm flipH="1">
            <a:off x="7177314" y="5889346"/>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9" name="Gerader Verbinder 98"/>
          <p:cNvCxnSpPr/>
          <p:nvPr/>
        </p:nvCxnSpPr>
        <p:spPr>
          <a:xfrm flipH="1">
            <a:off x="7881344" y="5672775"/>
            <a:ext cx="56548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00" name="Gerader Verbinder 99"/>
          <p:cNvCxnSpPr/>
          <p:nvPr/>
        </p:nvCxnSpPr>
        <p:spPr>
          <a:xfrm flipH="1">
            <a:off x="7881344" y="3320088"/>
            <a:ext cx="444244" cy="4335"/>
          </a:xfrm>
          <a:prstGeom prst="line">
            <a:avLst/>
          </a:prstGeom>
        </p:spPr>
        <p:style>
          <a:lnRef idx="1">
            <a:schemeClr val="accent3"/>
          </a:lnRef>
          <a:fillRef idx="0">
            <a:schemeClr val="accent3"/>
          </a:fillRef>
          <a:effectRef idx="0">
            <a:schemeClr val="accent3"/>
          </a:effectRef>
          <a:fontRef idx="minor">
            <a:schemeClr val="tx1"/>
          </a:fontRef>
        </p:style>
      </p:cxnSp>
      <p:cxnSp>
        <p:nvCxnSpPr>
          <p:cNvPr id="101" name="Gerader Verbinder 100"/>
          <p:cNvCxnSpPr/>
          <p:nvPr/>
        </p:nvCxnSpPr>
        <p:spPr>
          <a:xfrm flipH="1">
            <a:off x="7880411" y="4635390"/>
            <a:ext cx="444244" cy="4335"/>
          </a:xfrm>
          <a:prstGeom prst="line">
            <a:avLst/>
          </a:prstGeom>
        </p:spPr>
        <p:style>
          <a:lnRef idx="1">
            <a:schemeClr val="accent3"/>
          </a:lnRef>
          <a:fillRef idx="0">
            <a:schemeClr val="accent3"/>
          </a:fillRef>
          <a:effectRef idx="0">
            <a:schemeClr val="accent3"/>
          </a:effectRef>
          <a:fontRef idx="minor">
            <a:schemeClr val="tx1"/>
          </a:fontRef>
        </p:style>
      </p:cxnSp>
      <p:cxnSp>
        <p:nvCxnSpPr>
          <p:cNvPr id="102" name="Gerader Verbinder 101"/>
          <p:cNvCxnSpPr/>
          <p:nvPr/>
        </p:nvCxnSpPr>
        <p:spPr>
          <a:xfrm flipH="1" flipV="1">
            <a:off x="8322959" y="3337825"/>
            <a:ext cx="1696" cy="469096"/>
          </a:xfrm>
          <a:prstGeom prst="line">
            <a:avLst/>
          </a:prstGeom>
        </p:spPr>
        <p:style>
          <a:lnRef idx="1">
            <a:schemeClr val="accent3"/>
          </a:lnRef>
          <a:fillRef idx="0">
            <a:schemeClr val="accent3"/>
          </a:fillRef>
          <a:effectRef idx="0">
            <a:schemeClr val="accent3"/>
          </a:effectRef>
          <a:fontRef idx="minor">
            <a:schemeClr val="tx1"/>
          </a:fontRef>
        </p:style>
      </p:cxnSp>
      <p:cxnSp>
        <p:nvCxnSpPr>
          <p:cNvPr id="103" name="Gerader Verbinder 102"/>
          <p:cNvCxnSpPr/>
          <p:nvPr/>
        </p:nvCxnSpPr>
        <p:spPr>
          <a:xfrm flipH="1" flipV="1">
            <a:off x="8322959" y="4151643"/>
            <a:ext cx="1696" cy="469096"/>
          </a:xfrm>
          <a:prstGeom prst="line">
            <a:avLst/>
          </a:prstGeom>
        </p:spPr>
        <p:style>
          <a:lnRef idx="1">
            <a:schemeClr val="accent3"/>
          </a:lnRef>
          <a:fillRef idx="0">
            <a:schemeClr val="accent3"/>
          </a:fillRef>
          <a:effectRef idx="0">
            <a:schemeClr val="accent3"/>
          </a:effectRef>
          <a:fontRef idx="minor">
            <a:schemeClr val="tx1"/>
          </a:fontRef>
        </p:style>
      </p:cxnSp>
      <p:cxnSp>
        <p:nvCxnSpPr>
          <p:cNvPr id="104" name="Gerader Verbinder 103"/>
          <p:cNvCxnSpPr/>
          <p:nvPr/>
        </p:nvCxnSpPr>
        <p:spPr>
          <a:xfrm flipH="1" flipV="1">
            <a:off x="6549498" y="3992299"/>
            <a:ext cx="610838" cy="2387"/>
          </a:xfrm>
          <a:prstGeom prst="line">
            <a:avLst/>
          </a:prstGeom>
        </p:spPr>
        <p:style>
          <a:lnRef idx="1">
            <a:schemeClr val="accent3"/>
          </a:lnRef>
          <a:fillRef idx="0">
            <a:schemeClr val="accent3"/>
          </a:fillRef>
          <a:effectRef idx="0">
            <a:schemeClr val="accent3"/>
          </a:effectRef>
          <a:fontRef idx="minor">
            <a:schemeClr val="tx1"/>
          </a:fontRef>
        </p:style>
      </p:cxnSp>
      <p:cxnSp>
        <p:nvCxnSpPr>
          <p:cNvPr id="105" name="Gerader Verbinder 104"/>
          <p:cNvCxnSpPr/>
          <p:nvPr/>
        </p:nvCxnSpPr>
        <p:spPr>
          <a:xfrm flipH="1" flipV="1">
            <a:off x="8322959" y="4144558"/>
            <a:ext cx="166108" cy="4350"/>
          </a:xfrm>
          <a:prstGeom prst="line">
            <a:avLst/>
          </a:prstGeom>
        </p:spPr>
        <p:style>
          <a:lnRef idx="1">
            <a:schemeClr val="accent3"/>
          </a:lnRef>
          <a:fillRef idx="0">
            <a:schemeClr val="accent3"/>
          </a:fillRef>
          <a:effectRef idx="0">
            <a:schemeClr val="accent3"/>
          </a:effectRef>
          <a:fontRef idx="minor">
            <a:schemeClr val="tx1"/>
          </a:fontRef>
        </p:style>
      </p:cxnSp>
      <p:cxnSp>
        <p:nvCxnSpPr>
          <p:cNvPr id="106" name="Gerader Verbinder 105"/>
          <p:cNvCxnSpPr/>
          <p:nvPr/>
        </p:nvCxnSpPr>
        <p:spPr>
          <a:xfrm flipH="1">
            <a:off x="8335742" y="3806921"/>
            <a:ext cx="15502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07" name="Gerader Verbinder 106"/>
          <p:cNvCxnSpPr/>
          <p:nvPr/>
        </p:nvCxnSpPr>
        <p:spPr>
          <a:xfrm flipH="1">
            <a:off x="9000123" y="3919856"/>
            <a:ext cx="565487" cy="0"/>
          </a:xfrm>
          <a:prstGeom prst="line">
            <a:avLst/>
          </a:prstGeom>
        </p:spPr>
        <p:style>
          <a:lnRef idx="1">
            <a:schemeClr val="accent3"/>
          </a:lnRef>
          <a:fillRef idx="0">
            <a:schemeClr val="accent3"/>
          </a:fillRef>
          <a:effectRef idx="0">
            <a:schemeClr val="accent3"/>
          </a:effectRef>
          <a:fontRef idx="minor">
            <a:schemeClr val="tx1"/>
          </a:fontRef>
        </p:style>
      </p:cxnSp>
      <p:sp>
        <p:nvSpPr>
          <p:cNvPr id="108" name="Ellipse 107"/>
          <p:cNvSpPr/>
          <p:nvPr/>
        </p:nvSpPr>
        <p:spPr>
          <a:xfrm>
            <a:off x="5762568" y="4869663"/>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09" name="Ellipse 108"/>
          <p:cNvSpPr/>
          <p:nvPr/>
        </p:nvSpPr>
        <p:spPr>
          <a:xfrm>
            <a:off x="5761677" y="3019067"/>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10" name="Ellipse 109"/>
          <p:cNvSpPr/>
          <p:nvPr/>
        </p:nvSpPr>
        <p:spPr>
          <a:xfrm>
            <a:off x="7137233" y="5369797"/>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11" name="Ellipse 110"/>
          <p:cNvSpPr/>
          <p:nvPr/>
        </p:nvSpPr>
        <p:spPr>
          <a:xfrm>
            <a:off x="6497617" y="3939959"/>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12" name="Ellipse 111"/>
          <p:cNvSpPr/>
          <p:nvPr/>
        </p:nvSpPr>
        <p:spPr>
          <a:xfrm>
            <a:off x="7862923" y="3266470"/>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13" name="Ellipse 112"/>
          <p:cNvSpPr/>
          <p:nvPr/>
        </p:nvSpPr>
        <p:spPr>
          <a:xfrm>
            <a:off x="7862923" y="4590185"/>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14" name="Ellipse 113"/>
          <p:cNvSpPr/>
          <p:nvPr/>
        </p:nvSpPr>
        <p:spPr>
          <a:xfrm>
            <a:off x="7862923" y="5625786"/>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15" name="Ellipse 114"/>
          <p:cNvSpPr/>
          <p:nvPr/>
        </p:nvSpPr>
        <p:spPr>
          <a:xfrm>
            <a:off x="8999142" y="3865128"/>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16" name="Textfeld 115"/>
          <p:cNvSpPr txBox="1"/>
          <p:nvPr/>
        </p:nvSpPr>
        <p:spPr>
          <a:xfrm>
            <a:off x="9609542" y="3723182"/>
            <a:ext cx="359394" cy="369332"/>
          </a:xfrm>
          <a:prstGeom prst="rect">
            <a:avLst/>
          </a:prstGeom>
          <a:noFill/>
        </p:spPr>
        <p:txBody>
          <a:bodyPr wrap="none" rtlCol="0">
            <a:spAutoFit/>
          </a:bodyPr>
          <a:lstStyle/>
          <a:p>
            <a:r>
              <a:rPr lang="de-DE" dirty="0"/>
              <a:t>s</a:t>
            </a:r>
            <a:r>
              <a:rPr lang="de-DE" baseline="-25000" dirty="0"/>
              <a:t>2</a:t>
            </a:r>
            <a:endParaRPr lang="de-DE" dirty="0"/>
          </a:p>
        </p:txBody>
      </p:sp>
      <p:sp>
        <p:nvSpPr>
          <p:cNvPr id="117" name="Textfeld 116"/>
          <p:cNvSpPr txBox="1"/>
          <p:nvPr/>
        </p:nvSpPr>
        <p:spPr>
          <a:xfrm>
            <a:off x="8465252" y="5488109"/>
            <a:ext cx="418704" cy="369332"/>
          </a:xfrm>
          <a:prstGeom prst="rect">
            <a:avLst/>
          </a:prstGeom>
          <a:noFill/>
        </p:spPr>
        <p:txBody>
          <a:bodyPr wrap="none" rtlCol="0">
            <a:spAutoFit/>
          </a:bodyPr>
          <a:lstStyle/>
          <a:p>
            <a:r>
              <a:rPr lang="de-DE" dirty="0"/>
              <a:t>c</a:t>
            </a:r>
            <a:r>
              <a:rPr lang="de-DE" baseline="-25000" dirty="0"/>
              <a:t>2</a:t>
            </a:r>
            <a:endParaRPr lang="de-DE" dirty="0"/>
          </a:p>
        </p:txBody>
      </p:sp>
      <p:cxnSp>
        <p:nvCxnSpPr>
          <p:cNvPr id="118" name="Gerader Verbinder 117"/>
          <p:cNvCxnSpPr/>
          <p:nvPr/>
        </p:nvCxnSpPr>
        <p:spPr>
          <a:xfrm flipH="1" flipV="1">
            <a:off x="5773473" y="4202862"/>
            <a:ext cx="234905" cy="174"/>
          </a:xfrm>
          <a:prstGeom prst="line">
            <a:avLst/>
          </a:prstGeom>
        </p:spPr>
        <p:style>
          <a:lnRef idx="1">
            <a:schemeClr val="accent3"/>
          </a:lnRef>
          <a:fillRef idx="0">
            <a:schemeClr val="accent3"/>
          </a:fillRef>
          <a:effectRef idx="0">
            <a:schemeClr val="accent3"/>
          </a:effectRef>
          <a:fontRef idx="minor">
            <a:schemeClr val="tx1"/>
          </a:fontRef>
        </p:style>
      </p:cxnSp>
      <p:cxnSp>
        <p:nvCxnSpPr>
          <p:cNvPr id="119" name="Gerader Verbinder 118"/>
          <p:cNvCxnSpPr>
            <a:stCxn id="110" idx="0"/>
          </p:cNvCxnSpPr>
          <p:nvPr/>
        </p:nvCxnSpPr>
        <p:spPr>
          <a:xfrm flipH="1" flipV="1">
            <a:off x="7144339" y="3421806"/>
            <a:ext cx="31994" cy="1947991"/>
          </a:xfrm>
          <a:prstGeom prst="line">
            <a:avLst/>
          </a:prstGeom>
        </p:spPr>
        <p:style>
          <a:lnRef idx="1">
            <a:schemeClr val="accent3"/>
          </a:lnRef>
          <a:fillRef idx="0">
            <a:schemeClr val="accent3"/>
          </a:fillRef>
          <a:effectRef idx="0">
            <a:schemeClr val="accent3"/>
          </a:effectRef>
          <a:fontRef idx="minor">
            <a:schemeClr val="tx1"/>
          </a:fontRef>
        </p:style>
      </p:cxnSp>
      <p:cxnSp>
        <p:nvCxnSpPr>
          <p:cNvPr id="120" name="Gerader Verbinder 119"/>
          <p:cNvCxnSpPr/>
          <p:nvPr/>
        </p:nvCxnSpPr>
        <p:spPr>
          <a:xfrm flipH="1">
            <a:off x="7162215" y="4459296"/>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21" name="Gerader Verbinder 120"/>
          <p:cNvCxnSpPr/>
          <p:nvPr/>
        </p:nvCxnSpPr>
        <p:spPr>
          <a:xfrm flipH="1">
            <a:off x="7144339" y="3434341"/>
            <a:ext cx="227702" cy="0"/>
          </a:xfrm>
          <a:prstGeom prst="line">
            <a:avLst/>
          </a:prstGeom>
        </p:spPr>
        <p:style>
          <a:lnRef idx="1">
            <a:schemeClr val="accent3"/>
          </a:lnRef>
          <a:fillRef idx="0">
            <a:schemeClr val="accent3"/>
          </a:fillRef>
          <a:effectRef idx="0">
            <a:schemeClr val="accent3"/>
          </a:effectRef>
          <a:fontRef idx="minor">
            <a:schemeClr val="tx1"/>
          </a:fontRef>
        </p:style>
      </p:cxnSp>
      <p:sp>
        <p:nvSpPr>
          <p:cNvPr id="122" name="Ellipse 121"/>
          <p:cNvSpPr/>
          <p:nvPr/>
        </p:nvSpPr>
        <p:spPr>
          <a:xfrm>
            <a:off x="7127678" y="4426294"/>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23" name="Ellipse 122"/>
          <p:cNvSpPr/>
          <p:nvPr/>
        </p:nvSpPr>
        <p:spPr>
          <a:xfrm>
            <a:off x="7118470" y="3970598"/>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24" name="Textfeld 123"/>
          <p:cNvSpPr txBox="1"/>
          <p:nvPr/>
        </p:nvSpPr>
        <p:spPr>
          <a:xfrm>
            <a:off x="1044611" y="1963966"/>
            <a:ext cx="341760" cy="369332"/>
          </a:xfrm>
          <a:prstGeom prst="rect">
            <a:avLst/>
          </a:prstGeom>
          <a:noFill/>
        </p:spPr>
        <p:txBody>
          <a:bodyPr wrap="none" rtlCol="0">
            <a:spAutoFit/>
          </a:bodyPr>
          <a:lstStyle/>
          <a:p>
            <a:r>
              <a:rPr lang="de-DE" dirty="0"/>
              <a:t>a</a:t>
            </a:r>
          </a:p>
        </p:txBody>
      </p:sp>
      <mc:AlternateContent xmlns:mc="http://schemas.openxmlformats.org/markup-compatibility/2006" xmlns:a14="http://schemas.microsoft.com/office/drawing/2010/main">
        <mc:Choice Requires="a14">
          <p:sp>
            <p:nvSpPr>
              <p:cNvPr id="125" name="Textfeld 124"/>
              <p:cNvSpPr txBox="1"/>
              <p:nvPr/>
            </p:nvSpPr>
            <p:spPr>
              <a:xfrm>
                <a:off x="3096633" y="4098355"/>
                <a:ext cx="45095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𝑐</m:t>
                              </m:r>
                            </m:e>
                            <m:sub>
                              <m:r>
                                <a:rPr lang="de-DE" i="1">
                                  <a:latin typeface="Cambria Math" panose="02040503050406030204" pitchFamily="18" charset="0"/>
                                </a:rPr>
                                <m:t>1</m:t>
                              </m:r>
                            </m:sub>
                          </m:sSub>
                        </m:e>
                      </m:acc>
                    </m:oMath>
                  </m:oMathPara>
                </a14:m>
                <a:endParaRPr lang="de-DE" dirty="0"/>
              </a:p>
            </p:txBody>
          </p:sp>
        </mc:Choice>
        <mc:Fallback xmlns="">
          <p:sp>
            <p:nvSpPr>
              <p:cNvPr id="125" name="Textfeld 124"/>
              <p:cNvSpPr txBox="1">
                <a:spLocks noRot="1" noChangeAspect="1" noMove="1" noResize="1" noEditPoints="1" noAdjustHandles="1" noChangeArrowheads="1" noChangeShapeType="1" noTextEdit="1"/>
              </p:cNvSpPr>
              <p:nvPr/>
            </p:nvSpPr>
            <p:spPr>
              <a:xfrm>
                <a:off x="3096633" y="4098355"/>
                <a:ext cx="450956" cy="369332"/>
              </a:xfrm>
              <a:prstGeom prst="rect">
                <a:avLst/>
              </a:prstGeom>
              <a:blipFill rotWithShape="0">
                <a:blip r:embed="rId3"/>
                <a:stretch>
                  <a:fillRect b="-16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26" name="Textfeld 125"/>
              <p:cNvSpPr txBox="1"/>
              <p:nvPr/>
            </p:nvSpPr>
            <p:spPr>
              <a:xfrm>
                <a:off x="6754921" y="5031697"/>
                <a:ext cx="45627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i="1" smtClean="0">
                              <a:latin typeface="Cambria Math" panose="02040503050406030204" pitchFamily="18" charset="0"/>
                            </a:rPr>
                          </m:ctrlPr>
                        </m:accPr>
                        <m:e>
                          <m:sSub>
                            <m:sSubPr>
                              <m:ctrlPr>
                                <a:rPr lang="de-DE" i="1" smtClean="0">
                                  <a:latin typeface="Cambria Math" panose="02040503050406030204" pitchFamily="18" charset="0"/>
                                </a:rPr>
                              </m:ctrlPr>
                            </m:sSubPr>
                            <m:e>
                              <m:r>
                                <a:rPr lang="de-DE" i="1">
                                  <a:latin typeface="Cambria Math" panose="02040503050406030204" pitchFamily="18" charset="0"/>
                                </a:rPr>
                                <m:t>𝑐</m:t>
                              </m:r>
                            </m:e>
                            <m:sub>
                              <m:r>
                                <a:rPr lang="de-DE" b="0" i="1" smtClean="0">
                                  <a:latin typeface="Cambria Math" panose="02040503050406030204" pitchFamily="18" charset="0"/>
                                </a:rPr>
                                <m:t>2</m:t>
                              </m:r>
                            </m:sub>
                          </m:sSub>
                        </m:e>
                      </m:acc>
                    </m:oMath>
                  </m:oMathPara>
                </a14:m>
                <a:endParaRPr lang="de-DE" dirty="0"/>
              </a:p>
            </p:txBody>
          </p:sp>
        </mc:Choice>
        <mc:Fallback xmlns="">
          <p:sp>
            <p:nvSpPr>
              <p:cNvPr id="126" name="Textfeld 125"/>
              <p:cNvSpPr txBox="1">
                <a:spLocks noRot="1" noChangeAspect="1" noMove="1" noResize="1" noEditPoints="1" noAdjustHandles="1" noChangeArrowheads="1" noChangeShapeType="1" noTextEdit="1"/>
              </p:cNvSpPr>
              <p:nvPr/>
            </p:nvSpPr>
            <p:spPr>
              <a:xfrm>
                <a:off x="6754921" y="5031697"/>
                <a:ext cx="456279" cy="369332"/>
              </a:xfrm>
              <a:prstGeom prst="rect">
                <a:avLst/>
              </a:prstGeom>
              <a:blipFill rotWithShape="0">
                <a:blip r:embed="rId4"/>
                <a:stretch>
                  <a:fillRect r="-2667" b="-1639"/>
                </a:stretch>
              </a:blipFill>
            </p:spPr>
            <p:txBody>
              <a:bodyPr/>
              <a:lstStyle/>
              <a:p>
                <a:r>
                  <a:rPr lang="de-DE">
                    <a:noFill/>
                  </a:rPr>
                  <a:t> </a:t>
                </a:r>
              </a:p>
            </p:txBody>
          </p:sp>
        </mc:Fallback>
      </mc:AlternateContent>
      <p:sp>
        <p:nvSpPr>
          <p:cNvPr id="4" name="Rechteck 3"/>
          <p:cNvSpPr/>
          <p:nvPr/>
        </p:nvSpPr>
        <p:spPr>
          <a:xfrm>
            <a:off x="5702652" y="2741812"/>
            <a:ext cx="4266284" cy="36018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504825" y="4510960"/>
            <a:ext cx="4984141" cy="1754326"/>
          </a:xfrm>
          <a:prstGeom prst="rect">
            <a:avLst/>
          </a:prstGeom>
          <a:noFill/>
        </p:spPr>
        <p:txBody>
          <a:bodyPr wrap="square" rtlCol="0">
            <a:spAutoFit/>
          </a:bodyPr>
          <a:lstStyle/>
          <a:p>
            <a:r>
              <a:rPr lang="de-DE" dirty="0">
                <a:latin typeface="Calibri" panose="020F0502020204030204" pitchFamily="34" charset="0"/>
              </a:rPr>
              <a:t>Der rote Bereich benötigt</a:t>
            </a:r>
          </a:p>
          <a:p>
            <a:r>
              <a:rPr lang="de-DE" dirty="0">
                <a:latin typeface="Calibri" panose="020F0502020204030204" pitchFamily="34" charset="0"/>
              </a:rPr>
              <a:t>das Ergebnis des vorherigen</a:t>
            </a:r>
          </a:p>
          <a:p>
            <a:r>
              <a:rPr lang="de-DE" dirty="0" err="1">
                <a:latin typeface="Calibri" panose="020F0502020204030204" pitchFamily="34" charset="0"/>
              </a:rPr>
              <a:t>Volladdierers</a:t>
            </a:r>
            <a:r>
              <a:rPr lang="de-DE" dirty="0">
                <a:latin typeface="Calibri" panose="020F0502020204030204" pitchFamily="34" charset="0"/>
              </a:rPr>
              <a:t>.</a:t>
            </a:r>
          </a:p>
          <a:p>
            <a:r>
              <a:rPr lang="de-DE" dirty="0">
                <a:latin typeface="Calibri" panose="020F0502020204030204" pitchFamily="34" charset="0"/>
              </a:rPr>
              <a:t>Der anfängliche Bereich kann</a:t>
            </a:r>
          </a:p>
          <a:p>
            <a:r>
              <a:rPr lang="de-DE" dirty="0">
                <a:latin typeface="Calibri" panose="020F0502020204030204" pitchFamily="34" charset="0"/>
              </a:rPr>
              <a:t>parallel ausgewertet werden.</a:t>
            </a:r>
          </a:p>
          <a:p>
            <a:r>
              <a:rPr lang="de-DE" dirty="0">
                <a:latin typeface="Calibri" panose="020F0502020204030204" pitchFamily="34" charset="0"/>
              </a:rPr>
              <a:t>Neue Gatter des KP:	3 Gatter für s</a:t>
            </a:r>
            <a:r>
              <a:rPr lang="de-DE" baseline="-25000" dirty="0">
                <a:latin typeface="Calibri" panose="020F0502020204030204" pitchFamily="34" charset="0"/>
              </a:rPr>
              <a:t>2 </a:t>
            </a:r>
            <a:r>
              <a:rPr lang="de-DE" dirty="0">
                <a:latin typeface="Calibri" panose="020F0502020204030204" pitchFamily="34" charset="0"/>
              </a:rPr>
              <a:t>und 2 für c</a:t>
            </a:r>
            <a:r>
              <a:rPr lang="de-DE" baseline="-25000" dirty="0">
                <a:latin typeface="Calibri" panose="020F0502020204030204" pitchFamily="34" charset="0"/>
              </a:rPr>
              <a:t>2</a:t>
            </a:r>
            <a:endParaRPr lang="de-DE" dirty="0">
              <a:latin typeface="Calibri" panose="020F0502020204030204" pitchFamily="34" charset="0"/>
            </a:endParaRPr>
          </a:p>
        </p:txBody>
      </p:sp>
    </p:spTree>
    <p:extLst>
      <p:ext uri="{BB962C8B-B14F-4D97-AF65-F5344CB8AC3E}">
        <p14:creationId xmlns:p14="http://schemas.microsoft.com/office/powerpoint/2010/main" val="2063672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Addierer/</a:t>
            </a:r>
            <a:r>
              <a:rPr lang="de-DE" dirty="0" err="1"/>
              <a:t>Subtrahierer</a:t>
            </a:r>
            <a:endParaRPr lang="de-DE" dirty="0"/>
          </a:p>
        </p:txBody>
      </p:sp>
      <p:sp>
        <p:nvSpPr>
          <p:cNvPr id="3" name="Inhaltsplatzhalter 2"/>
          <p:cNvSpPr>
            <a:spLocks noGrp="1"/>
          </p:cNvSpPr>
          <p:nvPr>
            <p:ph idx="1"/>
          </p:nvPr>
        </p:nvSpPr>
        <p:spPr>
          <a:xfrm>
            <a:off x="1103312" y="1387894"/>
            <a:ext cx="8946541" cy="5140725"/>
          </a:xfrm>
        </p:spPr>
        <p:txBody>
          <a:bodyPr/>
          <a:lstStyle/>
          <a:p>
            <a:pPr marL="0" indent="0">
              <a:buNone/>
            </a:pPr>
            <a:r>
              <a:rPr lang="de-DE" dirty="0">
                <a:latin typeface="Calibri" panose="020F0502020204030204" pitchFamily="34" charset="0"/>
              </a:rPr>
              <a:t>Berücksichtigung </a:t>
            </a:r>
            <a:r>
              <a:rPr lang="de-DE" dirty="0" err="1">
                <a:latin typeface="Calibri" panose="020F0502020204030204" pitchFamily="34" charset="0"/>
              </a:rPr>
              <a:t>c</a:t>
            </a:r>
            <a:r>
              <a:rPr lang="de-DE" baseline="-25000" dirty="0" err="1">
                <a:latin typeface="Calibri" panose="020F0502020204030204" pitchFamily="34" charset="0"/>
              </a:rPr>
              <a:t>out</a:t>
            </a: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									</a:t>
            </a:r>
          </a:p>
          <a:p>
            <a:pPr marL="0" indent="0">
              <a:buNone/>
            </a:pPr>
            <a:r>
              <a:rPr lang="de-DE" dirty="0">
                <a:latin typeface="Calibri" panose="020F0502020204030204" pitchFamily="34" charset="0"/>
              </a:rPr>
              <a:t>									</a:t>
            </a:r>
          </a:p>
        </p:txBody>
      </p:sp>
      <p:sp>
        <p:nvSpPr>
          <p:cNvPr id="6" name="Fußzeilenplatzhalter 5"/>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36</a:t>
            </a:fld>
            <a:endParaRPr lang="en-US" dirty="0"/>
          </a:p>
        </p:txBody>
      </p:sp>
      <p:sp>
        <p:nvSpPr>
          <p:cNvPr id="32" name="Flussdiagramm: Verzögerung 31"/>
          <p:cNvSpPr/>
          <p:nvPr/>
        </p:nvSpPr>
        <p:spPr>
          <a:xfrm>
            <a:off x="2287467" y="2840948"/>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1</a:t>
            </a:r>
          </a:p>
        </p:txBody>
      </p:sp>
      <p:sp>
        <p:nvSpPr>
          <p:cNvPr id="33" name="Flussdiagramm: Verzögerung 32"/>
          <p:cNvSpPr/>
          <p:nvPr/>
        </p:nvSpPr>
        <p:spPr>
          <a:xfrm>
            <a:off x="3661846" y="2142044"/>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2</a:t>
            </a:r>
          </a:p>
        </p:txBody>
      </p:sp>
      <p:sp>
        <p:nvSpPr>
          <p:cNvPr id="34" name="Flussdiagramm: Verzögerung 33"/>
          <p:cNvSpPr/>
          <p:nvPr/>
        </p:nvSpPr>
        <p:spPr>
          <a:xfrm>
            <a:off x="3661846" y="3457346"/>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2</a:t>
            </a:r>
          </a:p>
        </p:txBody>
      </p:sp>
      <p:sp>
        <p:nvSpPr>
          <p:cNvPr id="36" name="Flussdiagramm: Verzögerung 35"/>
          <p:cNvSpPr/>
          <p:nvPr/>
        </p:nvSpPr>
        <p:spPr>
          <a:xfrm>
            <a:off x="4780624" y="2741812"/>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3</a:t>
            </a:r>
          </a:p>
        </p:txBody>
      </p:sp>
      <p:sp>
        <p:nvSpPr>
          <p:cNvPr id="40" name="Textfeld 39"/>
          <p:cNvSpPr txBox="1"/>
          <p:nvPr/>
        </p:nvSpPr>
        <p:spPr>
          <a:xfrm>
            <a:off x="1102331" y="3908768"/>
            <a:ext cx="341760" cy="369332"/>
          </a:xfrm>
          <a:prstGeom prst="rect">
            <a:avLst/>
          </a:prstGeom>
          <a:noFill/>
        </p:spPr>
        <p:txBody>
          <a:bodyPr wrap="none" rtlCol="0">
            <a:spAutoFit/>
          </a:bodyPr>
          <a:lstStyle/>
          <a:p>
            <a:r>
              <a:rPr lang="de-DE" dirty="0"/>
              <a:t>b</a:t>
            </a:r>
          </a:p>
        </p:txBody>
      </p:sp>
      <p:cxnSp>
        <p:nvCxnSpPr>
          <p:cNvPr id="45" name="Gerader Verbinder 44"/>
          <p:cNvCxnSpPr/>
          <p:nvPr/>
        </p:nvCxnSpPr>
        <p:spPr>
          <a:xfrm flipH="1">
            <a:off x="1444091" y="2163536"/>
            <a:ext cx="221775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7" name="Gerader Verbinder 46"/>
          <p:cNvCxnSpPr/>
          <p:nvPr/>
        </p:nvCxnSpPr>
        <p:spPr>
          <a:xfrm flipH="1">
            <a:off x="1444091" y="4027988"/>
            <a:ext cx="221775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8" name="Gerader Verbinder 47"/>
          <p:cNvCxnSpPr/>
          <p:nvPr/>
        </p:nvCxnSpPr>
        <p:spPr>
          <a:xfrm flipH="1" flipV="1">
            <a:off x="2069559" y="2163679"/>
            <a:ext cx="1697" cy="765082"/>
          </a:xfrm>
          <a:prstGeom prst="line">
            <a:avLst/>
          </a:prstGeom>
        </p:spPr>
        <p:style>
          <a:lnRef idx="1">
            <a:schemeClr val="accent3"/>
          </a:lnRef>
          <a:fillRef idx="0">
            <a:schemeClr val="accent3"/>
          </a:fillRef>
          <a:effectRef idx="0">
            <a:schemeClr val="accent3"/>
          </a:effectRef>
          <a:fontRef idx="minor">
            <a:schemeClr val="tx1"/>
          </a:fontRef>
        </p:style>
      </p:cxnSp>
      <p:cxnSp>
        <p:nvCxnSpPr>
          <p:cNvPr id="51" name="Gerader Verbinder 50"/>
          <p:cNvCxnSpPr/>
          <p:nvPr/>
        </p:nvCxnSpPr>
        <p:spPr>
          <a:xfrm flipH="1">
            <a:off x="2069559" y="2928761"/>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3" name="Gerader Verbinder 52"/>
          <p:cNvCxnSpPr>
            <a:stCxn id="69" idx="4"/>
          </p:cNvCxnSpPr>
          <p:nvPr/>
        </p:nvCxnSpPr>
        <p:spPr>
          <a:xfrm flipH="1" flipV="1">
            <a:off x="2054975" y="3324701"/>
            <a:ext cx="18807" cy="739772"/>
          </a:xfrm>
          <a:prstGeom prst="line">
            <a:avLst/>
          </a:prstGeom>
        </p:spPr>
        <p:style>
          <a:lnRef idx="1">
            <a:schemeClr val="accent3"/>
          </a:lnRef>
          <a:fillRef idx="0">
            <a:schemeClr val="accent3"/>
          </a:fillRef>
          <a:effectRef idx="0">
            <a:schemeClr val="accent3"/>
          </a:effectRef>
          <a:fontRef idx="minor">
            <a:schemeClr val="tx1"/>
          </a:fontRef>
        </p:style>
      </p:cxnSp>
      <p:cxnSp>
        <p:nvCxnSpPr>
          <p:cNvPr id="54" name="Gerader Verbinder 53"/>
          <p:cNvCxnSpPr/>
          <p:nvPr/>
        </p:nvCxnSpPr>
        <p:spPr>
          <a:xfrm flipV="1">
            <a:off x="3449428" y="4494731"/>
            <a:ext cx="1" cy="1332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61" name="Gerader Verbinder 60"/>
          <p:cNvCxnSpPr/>
          <p:nvPr/>
        </p:nvCxnSpPr>
        <p:spPr>
          <a:xfrm flipH="1">
            <a:off x="4153458" y="2441928"/>
            <a:ext cx="444244" cy="4335"/>
          </a:xfrm>
          <a:prstGeom prst="line">
            <a:avLst/>
          </a:prstGeom>
        </p:spPr>
        <p:style>
          <a:lnRef idx="1">
            <a:schemeClr val="accent3"/>
          </a:lnRef>
          <a:fillRef idx="0">
            <a:schemeClr val="accent3"/>
          </a:fillRef>
          <a:effectRef idx="0">
            <a:schemeClr val="accent3"/>
          </a:effectRef>
          <a:fontRef idx="minor">
            <a:schemeClr val="tx1"/>
          </a:fontRef>
        </p:style>
      </p:cxnSp>
      <p:cxnSp>
        <p:nvCxnSpPr>
          <p:cNvPr id="62" name="Gerader Verbinder 61"/>
          <p:cNvCxnSpPr/>
          <p:nvPr/>
        </p:nvCxnSpPr>
        <p:spPr>
          <a:xfrm flipH="1">
            <a:off x="4152525" y="3757230"/>
            <a:ext cx="444244" cy="4335"/>
          </a:xfrm>
          <a:prstGeom prst="line">
            <a:avLst/>
          </a:prstGeom>
        </p:spPr>
        <p:style>
          <a:lnRef idx="1">
            <a:schemeClr val="accent3"/>
          </a:lnRef>
          <a:fillRef idx="0">
            <a:schemeClr val="accent3"/>
          </a:fillRef>
          <a:effectRef idx="0">
            <a:schemeClr val="accent3"/>
          </a:effectRef>
          <a:fontRef idx="minor">
            <a:schemeClr val="tx1"/>
          </a:fontRef>
        </p:style>
      </p:cxnSp>
      <p:cxnSp>
        <p:nvCxnSpPr>
          <p:cNvPr id="63" name="Gerader Verbinder 62"/>
          <p:cNvCxnSpPr/>
          <p:nvPr/>
        </p:nvCxnSpPr>
        <p:spPr>
          <a:xfrm flipH="1" flipV="1">
            <a:off x="4595073" y="2459665"/>
            <a:ext cx="1696" cy="469096"/>
          </a:xfrm>
          <a:prstGeom prst="line">
            <a:avLst/>
          </a:prstGeom>
        </p:spPr>
        <p:style>
          <a:lnRef idx="1">
            <a:schemeClr val="accent3"/>
          </a:lnRef>
          <a:fillRef idx="0">
            <a:schemeClr val="accent3"/>
          </a:fillRef>
          <a:effectRef idx="0">
            <a:schemeClr val="accent3"/>
          </a:effectRef>
          <a:fontRef idx="minor">
            <a:schemeClr val="tx1"/>
          </a:fontRef>
        </p:style>
      </p:cxnSp>
      <p:cxnSp>
        <p:nvCxnSpPr>
          <p:cNvPr id="64" name="Gerader Verbinder 63"/>
          <p:cNvCxnSpPr/>
          <p:nvPr/>
        </p:nvCxnSpPr>
        <p:spPr>
          <a:xfrm flipH="1" flipV="1">
            <a:off x="4595073" y="3273483"/>
            <a:ext cx="1696" cy="469096"/>
          </a:xfrm>
          <a:prstGeom prst="line">
            <a:avLst/>
          </a:prstGeom>
        </p:spPr>
        <p:style>
          <a:lnRef idx="1">
            <a:schemeClr val="accent3"/>
          </a:lnRef>
          <a:fillRef idx="0">
            <a:schemeClr val="accent3"/>
          </a:fillRef>
          <a:effectRef idx="0">
            <a:schemeClr val="accent3"/>
          </a:effectRef>
          <a:fontRef idx="minor">
            <a:schemeClr val="tx1"/>
          </a:fontRef>
        </p:style>
      </p:cxnSp>
      <p:cxnSp>
        <p:nvCxnSpPr>
          <p:cNvPr id="65" name="Gerader Verbinder 64"/>
          <p:cNvCxnSpPr/>
          <p:nvPr/>
        </p:nvCxnSpPr>
        <p:spPr>
          <a:xfrm flipH="1" flipV="1">
            <a:off x="2821612" y="3114139"/>
            <a:ext cx="610838" cy="2387"/>
          </a:xfrm>
          <a:prstGeom prst="line">
            <a:avLst/>
          </a:prstGeom>
        </p:spPr>
        <p:style>
          <a:lnRef idx="1">
            <a:schemeClr val="accent3"/>
          </a:lnRef>
          <a:fillRef idx="0">
            <a:schemeClr val="accent3"/>
          </a:fillRef>
          <a:effectRef idx="0">
            <a:schemeClr val="accent3"/>
          </a:effectRef>
          <a:fontRef idx="minor">
            <a:schemeClr val="tx1"/>
          </a:fontRef>
        </p:style>
      </p:cxnSp>
      <p:cxnSp>
        <p:nvCxnSpPr>
          <p:cNvPr id="66" name="Gerader Verbinder 65"/>
          <p:cNvCxnSpPr/>
          <p:nvPr/>
        </p:nvCxnSpPr>
        <p:spPr>
          <a:xfrm flipH="1" flipV="1">
            <a:off x="4595073" y="3266398"/>
            <a:ext cx="166108" cy="4350"/>
          </a:xfrm>
          <a:prstGeom prst="line">
            <a:avLst/>
          </a:prstGeom>
        </p:spPr>
        <p:style>
          <a:lnRef idx="1">
            <a:schemeClr val="accent3"/>
          </a:lnRef>
          <a:fillRef idx="0">
            <a:schemeClr val="accent3"/>
          </a:fillRef>
          <a:effectRef idx="0">
            <a:schemeClr val="accent3"/>
          </a:effectRef>
          <a:fontRef idx="minor">
            <a:schemeClr val="tx1"/>
          </a:fontRef>
        </p:style>
      </p:cxnSp>
      <p:cxnSp>
        <p:nvCxnSpPr>
          <p:cNvPr id="67" name="Gerader Verbinder 66"/>
          <p:cNvCxnSpPr/>
          <p:nvPr/>
        </p:nvCxnSpPr>
        <p:spPr>
          <a:xfrm flipH="1">
            <a:off x="4607856" y="2928761"/>
            <a:ext cx="15502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68" name="Gerader Verbinder 67"/>
          <p:cNvCxnSpPr/>
          <p:nvPr/>
        </p:nvCxnSpPr>
        <p:spPr>
          <a:xfrm flipH="1">
            <a:off x="5272237" y="3041696"/>
            <a:ext cx="565487" cy="0"/>
          </a:xfrm>
          <a:prstGeom prst="line">
            <a:avLst/>
          </a:prstGeom>
        </p:spPr>
        <p:style>
          <a:lnRef idx="1">
            <a:schemeClr val="accent3"/>
          </a:lnRef>
          <a:fillRef idx="0">
            <a:schemeClr val="accent3"/>
          </a:fillRef>
          <a:effectRef idx="0">
            <a:schemeClr val="accent3"/>
          </a:effectRef>
          <a:fontRef idx="minor">
            <a:schemeClr val="tx1"/>
          </a:fontRef>
        </p:style>
      </p:cxnSp>
      <p:sp>
        <p:nvSpPr>
          <p:cNvPr id="69" name="Ellipse 68"/>
          <p:cNvSpPr/>
          <p:nvPr/>
        </p:nvSpPr>
        <p:spPr>
          <a:xfrm>
            <a:off x="2034682" y="3991503"/>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70" name="Ellipse 69"/>
          <p:cNvSpPr/>
          <p:nvPr/>
        </p:nvSpPr>
        <p:spPr>
          <a:xfrm>
            <a:off x="2033791" y="2140907"/>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72" name="Ellipse 71"/>
          <p:cNvSpPr/>
          <p:nvPr/>
        </p:nvSpPr>
        <p:spPr>
          <a:xfrm>
            <a:off x="2769731" y="3061799"/>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73" name="Ellipse 72"/>
          <p:cNvSpPr/>
          <p:nvPr/>
        </p:nvSpPr>
        <p:spPr>
          <a:xfrm>
            <a:off x="4135037" y="2388310"/>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74" name="Ellipse 73"/>
          <p:cNvSpPr/>
          <p:nvPr/>
        </p:nvSpPr>
        <p:spPr>
          <a:xfrm>
            <a:off x="4135037" y="3712025"/>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76" name="Ellipse 75"/>
          <p:cNvSpPr/>
          <p:nvPr/>
        </p:nvSpPr>
        <p:spPr>
          <a:xfrm>
            <a:off x="5271256" y="2986968"/>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77" name="Textfeld 76"/>
          <p:cNvSpPr txBox="1"/>
          <p:nvPr/>
        </p:nvSpPr>
        <p:spPr>
          <a:xfrm>
            <a:off x="5429301" y="2722705"/>
            <a:ext cx="359394" cy="369332"/>
          </a:xfrm>
          <a:prstGeom prst="rect">
            <a:avLst/>
          </a:prstGeom>
          <a:noFill/>
        </p:spPr>
        <p:txBody>
          <a:bodyPr wrap="none" rtlCol="0">
            <a:spAutoFit/>
          </a:bodyPr>
          <a:lstStyle/>
          <a:p>
            <a:r>
              <a:rPr lang="de-DE" dirty="0"/>
              <a:t>s</a:t>
            </a:r>
            <a:r>
              <a:rPr lang="de-DE" baseline="-25000" dirty="0"/>
              <a:t>1</a:t>
            </a:r>
            <a:endParaRPr lang="de-DE" dirty="0"/>
          </a:p>
        </p:txBody>
      </p:sp>
      <p:cxnSp>
        <p:nvCxnSpPr>
          <p:cNvPr id="79" name="Gerader Verbinder 78"/>
          <p:cNvCxnSpPr/>
          <p:nvPr/>
        </p:nvCxnSpPr>
        <p:spPr>
          <a:xfrm flipH="1" flipV="1">
            <a:off x="2045587" y="3324702"/>
            <a:ext cx="234905" cy="174"/>
          </a:xfrm>
          <a:prstGeom prst="line">
            <a:avLst/>
          </a:prstGeom>
        </p:spPr>
        <p:style>
          <a:lnRef idx="1">
            <a:schemeClr val="accent3"/>
          </a:lnRef>
          <a:fillRef idx="0">
            <a:schemeClr val="accent3"/>
          </a:fillRef>
          <a:effectRef idx="0">
            <a:schemeClr val="accent3"/>
          </a:effectRef>
          <a:fontRef idx="minor">
            <a:schemeClr val="tx1"/>
          </a:fontRef>
        </p:style>
      </p:cxnSp>
      <p:cxnSp>
        <p:nvCxnSpPr>
          <p:cNvPr id="80" name="Gerader Verbinder 79"/>
          <p:cNvCxnSpPr/>
          <p:nvPr/>
        </p:nvCxnSpPr>
        <p:spPr>
          <a:xfrm flipH="1" flipV="1">
            <a:off x="3416453" y="2543646"/>
            <a:ext cx="31994" cy="1947991"/>
          </a:xfrm>
          <a:prstGeom prst="line">
            <a:avLst/>
          </a:prstGeom>
        </p:spPr>
        <p:style>
          <a:lnRef idx="1">
            <a:schemeClr val="accent3"/>
          </a:lnRef>
          <a:fillRef idx="0">
            <a:schemeClr val="accent3"/>
          </a:fillRef>
          <a:effectRef idx="0">
            <a:schemeClr val="accent3"/>
          </a:effectRef>
          <a:fontRef idx="minor">
            <a:schemeClr val="tx1"/>
          </a:fontRef>
        </p:style>
      </p:cxnSp>
      <p:cxnSp>
        <p:nvCxnSpPr>
          <p:cNvPr id="81" name="Gerader Verbinder 80"/>
          <p:cNvCxnSpPr/>
          <p:nvPr/>
        </p:nvCxnSpPr>
        <p:spPr>
          <a:xfrm flipH="1">
            <a:off x="3434329" y="3581136"/>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2" name="Gerader Verbinder 81"/>
          <p:cNvCxnSpPr/>
          <p:nvPr/>
        </p:nvCxnSpPr>
        <p:spPr>
          <a:xfrm flipH="1">
            <a:off x="3416453" y="2556181"/>
            <a:ext cx="227702" cy="0"/>
          </a:xfrm>
          <a:prstGeom prst="line">
            <a:avLst/>
          </a:prstGeom>
        </p:spPr>
        <p:style>
          <a:lnRef idx="1">
            <a:schemeClr val="accent3"/>
          </a:lnRef>
          <a:fillRef idx="0">
            <a:schemeClr val="accent3"/>
          </a:fillRef>
          <a:effectRef idx="0">
            <a:schemeClr val="accent3"/>
          </a:effectRef>
          <a:fontRef idx="minor">
            <a:schemeClr val="tx1"/>
          </a:fontRef>
        </p:style>
      </p:cxnSp>
      <p:sp>
        <p:nvSpPr>
          <p:cNvPr id="83" name="Ellipse 82"/>
          <p:cNvSpPr/>
          <p:nvPr/>
        </p:nvSpPr>
        <p:spPr>
          <a:xfrm>
            <a:off x="3399792" y="3548134"/>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84" name="Ellipse 83"/>
          <p:cNvSpPr/>
          <p:nvPr/>
        </p:nvSpPr>
        <p:spPr>
          <a:xfrm>
            <a:off x="3390584" y="3092438"/>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85" name="Flussdiagramm: Verzögerung 84"/>
          <p:cNvSpPr/>
          <p:nvPr/>
        </p:nvSpPr>
        <p:spPr>
          <a:xfrm>
            <a:off x="6015353" y="3719108"/>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4</a:t>
            </a:r>
          </a:p>
        </p:txBody>
      </p:sp>
      <p:sp>
        <p:nvSpPr>
          <p:cNvPr id="86" name="Flussdiagramm: Verzögerung 85"/>
          <p:cNvSpPr/>
          <p:nvPr/>
        </p:nvSpPr>
        <p:spPr>
          <a:xfrm>
            <a:off x="7389732" y="3020204"/>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5</a:t>
            </a:r>
          </a:p>
        </p:txBody>
      </p:sp>
      <p:sp>
        <p:nvSpPr>
          <p:cNvPr id="87" name="Flussdiagramm: Verzögerung 86"/>
          <p:cNvSpPr/>
          <p:nvPr/>
        </p:nvSpPr>
        <p:spPr>
          <a:xfrm>
            <a:off x="7389732" y="4335506"/>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5</a:t>
            </a:r>
          </a:p>
        </p:txBody>
      </p:sp>
      <p:sp>
        <p:nvSpPr>
          <p:cNvPr id="88" name="Flussdiagramm: Verzögerung 87"/>
          <p:cNvSpPr/>
          <p:nvPr/>
        </p:nvSpPr>
        <p:spPr>
          <a:xfrm>
            <a:off x="7389731" y="5372891"/>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5</a:t>
            </a:r>
          </a:p>
        </p:txBody>
      </p:sp>
      <p:sp>
        <p:nvSpPr>
          <p:cNvPr id="89" name="Flussdiagramm: Verzögerung 88"/>
          <p:cNvSpPr/>
          <p:nvPr/>
        </p:nvSpPr>
        <p:spPr>
          <a:xfrm>
            <a:off x="8508510" y="3619972"/>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6</a:t>
            </a:r>
          </a:p>
        </p:txBody>
      </p:sp>
      <p:sp>
        <p:nvSpPr>
          <p:cNvPr id="90" name="Textfeld 89"/>
          <p:cNvSpPr txBox="1"/>
          <p:nvPr/>
        </p:nvSpPr>
        <p:spPr>
          <a:xfrm>
            <a:off x="4839742" y="4786928"/>
            <a:ext cx="458780" cy="369332"/>
          </a:xfrm>
          <a:prstGeom prst="rect">
            <a:avLst/>
          </a:prstGeom>
          <a:noFill/>
        </p:spPr>
        <p:txBody>
          <a:bodyPr wrap="none" rtlCol="0">
            <a:spAutoFit/>
          </a:bodyPr>
          <a:lstStyle/>
          <a:p>
            <a:r>
              <a:rPr lang="de-DE" dirty="0" err="1"/>
              <a:t>c</a:t>
            </a:r>
            <a:r>
              <a:rPr lang="de-DE" baseline="-25000" dirty="0" err="1"/>
              <a:t>in</a:t>
            </a:r>
            <a:endParaRPr lang="de-DE" dirty="0"/>
          </a:p>
        </p:txBody>
      </p:sp>
      <p:cxnSp>
        <p:nvCxnSpPr>
          <p:cNvPr id="91" name="Gerader Verbinder 90"/>
          <p:cNvCxnSpPr>
            <a:endCxn id="109" idx="7"/>
          </p:cNvCxnSpPr>
          <p:nvPr/>
        </p:nvCxnSpPr>
        <p:spPr>
          <a:xfrm flipH="1" flipV="1">
            <a:off x="5828424" y="3029753"/>
            <a:ext cx="1561308" cy="11943"/>
          </a:xfrm>
          <a:prstGeom prst="line">
            <a:avLst/>
          </a:prstGeom>
        </p:spPr>
        <p:style>
          <a:lnRef idx="1">
            <a:schemeClr val="accent3"/>
          </a:lnRef>
          <a:fillRef idx="0">
            <a:schemeClr val="accent3"/>
          </a:fillRef>
          <a:effectRef idx="0">
            <a:schemeClr val="accent3"/>
          </a:effectRef>
          <a:fontRef idx="minor">
            <a:schemeClr val="tx1"/>
          </a:fontRef>
        </p:style>
      </p:cxnSp>
      <p:cxnSp>
        <p:nvCxnSpPr>
          <p:cNvPr id="92" name="Gerader Verbinder 91"/>
          <p:cNvCxnSpPr/>
          <p:nvPr/>
        </p:nvCxnSpPr>
        <p:spPr>
          <a:xfrm flipH="1">
            <a:off x="5171977" y="4906148"/>
            <a:ext cx="221775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3" name="Gerader Verbinder 92"/>
          <p:cNvCxnSpPr/>
          <p:nvPr/>
        </p:nvCxnSpPr>
        <p:spPr>
          <a:xfrm flipH="1" flipV="1">
            <a:off x="5797445" y="3041839"/>
            <a:ext cx="1697" cy="765082"/>
          </a:xfrm>
          <a:prstGeom prst="line">
            <a:avLst/>
          </a:prstGeom>
        </p:spPr>
        <p:style>
          <a:lnRef idx="1">
            <a:schemeClr val="accent3"/>
          </a:lnRef>
          <a:fillRef idx="0">
            <a:schemeClr val="accent3"/>
          </a:fillRef>
          <a:effectRef idx="0">
            <a:schemeClr val="accent3"/>
          </a:effectRef>
          <a:fontRef idx="minor">
            <a:schemeClr val="tx1"/>
          </a:fontRef>
        </p:style>
      </p:cxnSp>
      <p:cxnSp>
        <p:nvCxnSpPr>
          <p:cNvPr id="94" name="Gerader Verbinder 93"/>
          <p:cNvCxnSpPr/>
          <p:nvPr/>
        </p:nvCxnSpPr>
        <p:spPr>
          <a:xfrm flipH="1">
            <a:off x="5797445" y="3806921"/>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5" name="Gerader Verbinder 94"/>
          <p:cNvCxnSpPr>
            <a:stCxn id="108" idx="4"/>
          </p:cNvCxnSpPr>
          <p:nvPr/>
        </p:nvCxnSpPr>
        <p:spPr>
          <a:xfrm flipH="1" flipV="1">
            <a:off x="5782861" y="4202861"/>
            <a:ext cx="18807" cy="739772"/>
          </a:xfrm>
          <a:prstGeom prst="line">
            <a:avLst/>
          </a:prstGeom>
        </p:spPr>
        <p:style>
          <a:lnRef idx="1">
            <a:schemeClr val="accent3"/>
          </a:lnRef>
          <a:fillRef idx="0">
            <a:schemeClr val="accent3"/>
          </a:fillRef>
          <a:effectRef idx="0">
            <a:schemeClr val="accent3"/>
          </a:effectRef>
          <a:fontRef idx="minor">
            <a:schemeClr val="tx1"/>
          </a:fontRef>
        </p:style>
      </p:cxnSp>
      <p:cxnSp>
        <p:nvCxnSpPr>
          <p:cNvPr id="97" name="Gerader Verbinder 96"/>
          <p:cNvCxnSpPr/>
          <p:nvPr/>
        </p:nvCxnSpPr>
        <p:spPr>
          <a:xfrm flipH="1">
            <a:off x="7177314" y="5389120"/>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9" name="Gerader Verbinder 98"/>
          <p:cNvCxnSpPr/>
          <p:nvPr/>
        </p:nvCxnSpPr>
        <p:spPr>
          <a:xfrm flipH="1">
            <a:off x="7881344" y="5672775"/>
            <a:ext cx="56548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00" name="Gerader Verbinder 99"/>
          <p:cNvCxnSpPr/>
          <p:nvPr/>
        </p:nvCxnSpPr>
        <p:spPr>
          <a:xfrm flipH="1">
            <a:off x="7881344" y="3320088"/>
            <a:ext cx="444244" cy="4335"/>
          </a:xfrm>
          <a:prstGeom prst="line">
            <a:avLst/>
          </a:prstGeom>
        </p:spPr>
        <p:style>
          <a:lnRef idx="1">
            <a:schemeClr val="accent3"/>
          </a:lnRef>
          <a:fillRef idx="0">
            <a:schemeClr val="accent3"/>
          </a:fillRef>
          <a:effectRef idx="0">
            <a:schemeClr val="accent3"/>
          </a:effectRef>
          <a:fontRef idx="minor">
            <a:schemeClr val="tx1"/>
          </a:fontRef>
        </p:style>
      </p:cxnSp>
      <p:cxnSp>
        <p:nvCxnSpPr>
          <p:cNvPr id="101" name="Gerader Verbinder 100"/>
          <p:cNvCxnSpPr/>
          <p:nvPr/>
        </p:nvCxnSpPr>
        <p:spPr>
          <a:xfrm flipH="1">
            <a:off x="7880411" y="4635390"/>
            <a:ext cx="444244" cy="4335"/>
          </a:xfrm>
          <a:prstGeom prst="line">
            <a:avLst/>
          </a:prstGeom>
        </p:spPr>
        <p:style>
          <a:lnRef idx="1">
            <a:schemeClr val="accent3"/>
          </a:lnRef>
          <a:fillRef idx="0">
            <a:schemeClr val="accent3"/>
          </a:fillRef>
          <a:effectRef idx="0">
            <a:schemeClr val="accent3"/>
          </a:effectRef>
          <a:fontRef idx="minor">
            <a:schemeClr val="tx1"/>
          </a:fontRef>
        </p:style>
      </p:cxnSp>
      <p:cxnSp>
        <p:nvCxnSpPr>
          <p:cNvPr id="102" name="Gerader Verbinder 101"/>
          <p:cNvCxnSpPr/>
          <p:nvPr/>
        </p:nvCxnSpPr>
        <p:spPr>
          <a:xfrm flipH="1" flipV="1">
            <a:off x="8322959" y="3337825"/>
            <a:ext cx="1696" cy="469096"/>
          </a:xfrm>
          <a:prstGeom prst="line">
            <a:avLst/>
          </a:prstGeom>
        </p:spPr>
        <p:style>
          <a:lnRef idx="1">
            <a:schemeClr val="accent3"/>
          </a:lnRef>
          <a:fillRef idx="0">
            <a:schemeClr val="accent3"/>
          </a:fillRef>
          <a:effectRef idx="0">
            <a:schemeClr val="accent3"/>
          </a:effectRef>
          <a:fontRef idx="minor">
            <a:schemeClr val="tx1"/>
          </a:fontRef>
        </p:style>
      </p:cxnSp>
      <p:cxnSp>
        <p:nvCxnSpPr>
          <p:cNvPr id="103" name="Gerader Verbinder 102"/>
          <p:cNvCxnSpPr/>
          <p:nvPr/>
        </p:nvCxnSpPr>
        <p:spPr>
          <a:xfrm flipH="1" flipV="1">
            <a:off x="8322959" y="4151643"/>
            <a:ext cx="1696" cy="469096"/>
          </a:xfrm>
          <a:prstGeom prst="line">
            <a:avLst/>
          </a:prstGeom>
        </p:spPr>
        <p:style>
          <a:lnRef idx="1">
            <a:schemeClr val="accent3"/>
          </a:lnRef>
          <a:fillRef idx="0">
            <a:schemeClr val="accent3"/>
          </a:fillRef>
          <a:effectRef idx="0">
            <a:schemeClr val="accent3"/>
          </a:effectRef>
          <a:fontRef idx="minor">
            <a:schemeClr val="tx1"/>
          </a:fontRef>
        </p:style>
      </p:cxnSp>
      <p:cxnSp>
        <p:nvCxnSpPr>
          <p:cNvPr id="104" name="Gerader Verbinder 103"/>
          <p:cNvCxnSpPr/>
          <p:nvPr/>
        </p:nvCxnSpPr>
        <p:spPr>
          <a:xfrm flipH="1" flipV="1">
            <a:off x="6549498" y="3992299"/>
            <a:ext cx="610838" cy="2387"/>
          </a:xfrm>
          <a:prstGeom prst="line">
            <a:avLst/>
          </a:prstGeom>
        </p:spPr>
        <p:style>
          <a:lnRef idx="1">
            <a:schemeClr val="accent3"/>
          </a:lnRef>
          <a:fillRef idx="0">
            <a:schemeClr val="accent3"/>
          </a:fillRef>
          <a:effectRef idx="0">
            <a:schemeClr val="accent3"/>
          </a:effectRef>
          <a:fontRef idx="minor">
            <a:schemeClr val="tx1"/>
          </a:fontRef>
        </p:style>
      </p:cxnSp>
      <p:cxnSp>
        <p:nvCxnSpPr>
          <p:cNvPr id="105" name="Gerader Verbinder 104"/>
          <p:cNvCxnSpPr/>
          <p:nvPr/>
        </p:nvCxnSpPr>
        <p:spPr>
          <a:xfrm flipH="1" flipV="1">
            <a:off x="8322959" y="4144558"/>
            <a:ext cx="166108" cy="4350"/>
          </a:xfrm>
          <a:prstGeom prst="line">
            <a:avLst/>
          </a:prstGeom>
        </p:spPr>
        <p:style>
          <a:lnRef idx="1">
            <a:schemeClr val="accent3"/>
          </a:lnRef>
          <a:fillRef idx="0">
            <a:schemeClr val="accent3"/>
          </a:fillRef>
          <a:effectRef idx="0">
            <a:schemeClr val="accent3"/>
          </a:effectRef>
          <a:fontRef idx="minor">
            <a:schemeClr val="tx1"/>
          </a:fontRef>
        </p:style>
      </p:cxnSp>
      <p:cxnSp>
        <p:nvCxnSpPr>
          <p:cNvPr id="106" name="Gerader Verbinder 105"/>
          <p:cNvCxnSpPr/>
          <p:nvPr/>
        </p:nvCxnSpPr>
        <p:spPr>
          <a:xfrm flipH="1">
            <a:off x="8335742" y="3806921"/>
            <a:ext cx="15502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07" name="Gerader Verbinder 106"/>
          <p:cNvCxnSpPr/>
          <p:nvPr/>
        </p:nvCxnSpPr>
        <p:spPr>
          <a:xfrm flipH="1">
            <a:off x="9000123" y="3919856"/>
            <a:ext cx="565487" cy="0"/>
          </a:xfrm>
          <a:prstGeom prst="line">
            <a:avLst/>
          </a:prstGeom>
        </p:spPr>
        <p:style>
          <a:lnRef idx="1">
            <a:schemeClr val="accent3"/>
          </a:lnRef>
          <a:fillRef idx="0">
            <a:schemeClr val="accent3"/>
          </a:fillRef>
          <a:effectRef idx="0">
            <a:schemeClr val="accent3"/>
          </a:effectRef>
          <a:fontRef idx="minor">
            <a:schemeClr val="tx1"/>
          </a:fontRef>
        </p:style>
      </p:cxnSp>
      <p:sp>
        <p:nvSpPr>
          <p:cNvPr id="108" name="Ellipse 107"/>
          <p:cNvSpPr/>
          <p:nvPr/>
        </p:nvSpPr>
        <p:spPr>
          <a:xfrm>
            <a:off x="5762568" y="4869663"/>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09" name="Ellipse 108"/>
          <p:cNvSpPr/>
          <p:nvPr/>
        </p:nvSpPr>
        <p:spPr>
          <a:xfrm>
            <a:off x="5761677" y="3019067"/>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11" name="Ellipse 110"/>
          <p:cNvSpPr/>
          <p:nvPr/>
        </p:nvSpPr>
        <p:spPr>
          <a:xfrm>
            <a:off x="6497617" y="3939959"/>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12" name="Ellipse 111"/>
          <p:cNvSpPr/>
          <p:nvPr/>
        </p:nvSpPr>
        <p:spPr>
          <a:xfrm>
            <a:off x="7862923" y="3266470"/>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13" name="Ellipse 112"/>
          <p:cNvSpPr/>
          <p:nvPr/>
        </p:nvSpPr>
        <p:spPr>
          <a:xfrm>
            <a:off x="7862923" y="4590185"/>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14" name="Ellipse 113"/>
          <p:cNvSpPr/>
          <p:nvPr/>
        </p:nvSpPr>
        <p:spPr>
          <a:xfrm>
            <a:off x="7862923" y="5625786"/>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15" name="Ellipse 114"/>
          <p:cNvSpPr/>
          <p:nvPr/>
        </p:nvSpPr>
        <p:spPr>
          <a:xfrm>
            <a:off x="8999142" y="3865128"/>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16" name="Textfeld 115"/>
          <p:cNvSpPr txBox="1"/>
          <p:nvPr/>
        </p:nvSpPr>
        <p:spPr>
          <a:xfrm>
            <a:off x="9609542" y="3723182"/>
            <a:ext cx="359394" cy="369332"/>
          </a:xfrm>
          <a:prstGeom prst="rect">
            <a:avLst/>
          </a:prstGeom>
          <a:noFill/>
        </p:spPr>
        <p:txBody>
          <a:bodyPr wrap="none" rtlCol="0">
            <a:spAutoFit/>
          </a:bodyPr>
          <a:lstStyle/>
          <a:p>
            <a:r>
              <a:rPr lang="de-DE" dirty="0"/>
              <a:t>s</a:t>
            </a:r>
            <a:r>
              <a:rPr lang="de-DE" baseline="-25000" dirty="0"/>
              <a:t>2</a:t>
            </a:r>
            <a:endParaRPr lang="de-DE" dirty="0"/>
          </a:p>
        </p:txBody>
      </p:sp>
      <p:cxnSp>
        <p:nvCxnSpPr>
          <p:cNvPr id="118" name="Gerader Verbinder 117"/>
          <p:cNvCxnSpPr/>
          <p:nvPr/>
        </p:nvCxnSpPr>
        <p:spPr>
          <a:xfrm flipH="1" flipV="1">
            <a:off x="5773473" y="4202862"/>
            <a:ext cx="234905" cy="174"/>
          </a:xfrm>
          <a:prstGeom prst="line">
            <a:avLst/>
          </a:prstGeom>
        </p:spPr>
        <p:style>
          <a:lnRef idx="1">
            <a:schemeClr val="accent3"/>
          </a:lnRef>
          <a:fillRef idx="0">
            <a:schemeClr val="accent3"/>
          </a:fillRef>
          <a:effectRef idx="0">
            <a:schemeClr val="accent3"/>
          </a:effectRef>
          <a:fontRef idx="minor">
            <a:schemeClr val="tx1"/>
          </a:fontRef>
        </p:style>
      </p:cxnSp>
      <p:cxnSp>
        <p:nvCxnSpPr>
          <p:cNvPr id="119" name="Gerader Verbinder 118"/>
          <p:cNvCxnSpPr/>
          <p:nvPr/>
        </p:nvCxnSpPr>
        <p:spPr>
          <a:xfrm flipH="1" flipV="1">
            <a:off x="7144339" y="3421806"/>
            <a:ext cx="31994" cy="1947991"/>
          </a:xfrm>
          <a:prstGeom prst="line">
            <a:avLst/>
          </a:prstGeom>
        </p:spPr>
        <p:style>
          <a:lnRef idx="1">
            <a:schemeClr val="accent3"/>
          </a:lnRef>
          <a:fillRef idx="0">
            <a:schemeClr val="accent3"/>
          </a:fillRef>
          <a:effectRef idx="0">
            <a:schemeClr val="accent3"/>
          </a:effectRef>
          <a:fontRef idx="minor">
            <a:schemeClr val="tx1"/>
          </a:fontRef>
        </p:style>
      </p:cxnSp>
      <p:cxnSp>
        <p:nvCxnSpPr>
          <p:cNvPr id="120" name="Gerader Verbinder 119"/>
          <p:cNvCxnSpPr/>
          <p:nvPr/>
        </p:nvCxnSpPr>
        <p:spPr>
          <a:xfrm flipH="1">
            <a:off x="7162215" y="4459296"/>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21" name="Gerader Verbinder 120"/>
          <p:cNvCxnSpPr/>
          <p:nvPr/>
        </p:nvCxnSpPr>
        <p:spPr>
          <a:xfrm flipH="1">
            <a:off x="7144339" y="3434341"/>
            <a:ext cx="227702" cy="0"/>
          </a:xfrm>
          <a:prstGeom prst="line">
            <a:avLst/>
          </a:prstGeom>
        </p:spPr>
        <p:style>
          <a:lnRef idx="1">
            <a:schemeClr val="accent3"/>
          </a:lnRef>
          <a:fillRef idx="0">
            <a:schemeClr val="accent3"/>
          </a:fillRef>
          <a:effectRef idx="0">
            <a:schemeClr val="accent3"/>
          </a:effectRef>
          <a:fontRef idx="minor">
            <a:schemeClr val="tx1"/>
          </a:fontRef>
        </p:style>
      </p:cxnSp>
      <p:sp>
        <p:nvSpPr>
          <p:cNvPr id="122" name="Ellipse 121"/>
          <p:cNvSpPr/>
          <p:nvPr/>
        </p:nvSpPr>
        <p:spPr>
          <a:xfrm>
            <a:off x="7127678" y="4426294"/>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23" name="Ellipse 122"/>
          <p:cNvSpPr/>
          <p:nvPr/>
        </p:nvSpPr>
        <p:spPr>
          <a:xfrm>
            <a:off x="7118470" y="3970598"/>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24" name="Textfeld 123"/>
          <p:cNvSpPr txBox="1"/>
          <p:nvPr/>
        </p:nvSpPr>
        <p:spPr>
          <a:xfrm>
            <a:off x="1044611" y="1963966"/>
            <a:ext cx="341760" cy="369332"/>
          </a:xfrm>
          <a:prstGeom prst="rect">
            <a:avLst/>
          </a:prstGeom>
          <a:noFill/>
        </p:spPr>
        <p:txBody>
          <a:bodyPr wrap="none" rtlCol="0">
            <a:spAutoFit/>
          </a:bodyPr>
          <a:lstStyle/>
          <a:p>
            <a:r>
              <a:rPr lang="de-DE" dirty="0"/>
              <a:t>a</a:t>
            </a:r>
          </a:p>
        </p:txBody>
      </p:sp>
      <mc:AlternateContent xmlns:mc="http://schemas.openxmlformats.org/markup-compatibility/2006" xmlns:a14="http://schemas.microsoft.com/office/drawing/2010/main">
        <mc:Choice Requires="a14">
          <p:sp>
            <p:nvSpPr>
              <p:cNvPr id="125" name="Textfeld 124"/>
              <p:cNvSpPr txBox="1"/>
              <p:nvPr/>
            </p:nvSpPr>
            <p:spPr>
              <a:xfrm>
                <a:off x="3096633" y="4098355"/>
                <a:ext cx="45095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𝑐</m:t>
                              </m:r>
                            </m:e>
                            <m:sub>
                              <m:r>
                                <a:rPr lang="de-DE" i="1">
                                  <a:latin typeface="Cambria Math" panose="02040503050406030204" pitchFamily="18" charset="0"/>
                                </a:rPr>
                                <m:t>1</m:t>
                              </m:r>
                            </m:sub>
                          </m:sSub>
                        </m:e>
                      </m:acc>
                    </m:oMath>
                  </m:oMathPara>
                </a14:m>
                <a:endParaRPr lang="de-DE" dirty="0"/>
              </a:p>
            </p:txBody>
          </p:sp>
        </mc:Choice>
        <mc:Fallback xmlns="">
          <p:sp>
            <p:nvSpPr>
              <p:cNvPr id="125" name="Textfeld 124"/>
              <p:cNvSpPr txBox="1">
                <a:spLocks noRot="1" noChangeAspect="1" noMove="1" noResize="1" noEditPoints="1" noAdjustHandles="1" noChangeArrowheads="1" noChangeShapeType="1" noTextEdit="1"/>
              </p:cNvSpPr>
              <p:nvPr/>
            </p:nvSpPr>
            <p:spPr>
              <a:xfrm>
                <a:off x="3096633" y="4098355"/>
                <a:ext cx="450956" cy="369332"/>
              </a:xfrm>
              <a:prstGeom prst="rect">
                <a:avLst/>
              </a:prstGeom>
              <a:blipFill rotWithShape="0">
                <a:blip r:embed="rId3"/>
                <a:stretch>
                  <a:fillRect b="-16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26" name="Textfeld 125"/>
              <p:cNvSpPr txBox="1"/>
              <p:nvPr/>
            </p:nvSpPr>
            <p:spPr>
              <a:xfrm>
                <a:off x="6754921" y="5031697"/>
                <a:ext cx="45627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i="1" smtClean="0">
                              <a:latin typeface="Cambria Math" panose="02040503050406030204" pitchFamily="18" charset="0"/>
                            </a:rPr>
                          </m:ctrlPr>
                        </m:accPr>
                        <m:e>
                          <m:sSub>
                            <m:sSubPr>
                              <m:ctrlPr>
                                <a:rPr lang="de-DE" i="1" smtClean="0">
                                  <a:latin typeface="Cambria Math" panose="02040503050406030204" pitchFamily="18" charset="0"/>
                                </a:rPr>
                              </m:ctrlPr>
                            </m:sSubPr>
                            <m:e>
                              <m:r>
                                <a:rPr lang="de-DE" i="1">
                                  <a:latin typeface="Cambria Math" panose="02040503050406030204" pitchFamily="18" charset="0"/>
                                </a:rPr>
                                <m:t>𝑐</m:t>
                              </m:r>
                            </m:e>
                            <m:sub>
                              <m:r>
                                <a:rPr lang="de-DE" b="0" i="1" smtClean="0">
                                  <a:latin typeface="Cambria Math" panose="02040503050406030204" pitchFamily="18" charset="0"/>
                                </a:rPr>
                                <m:t>2</m:t>
                              </m:r>
                            </m:sub>
                          </m:sSub>
                        </m:e>
                      </m:acc>
                    </m:oMath>
                  </m:oMathPara>
                </a14:m>
                <a:endParaRPr lang="de-DE" dirty="0"/>
              </a:p>
            </p:txBody>
          </p:sp>
        </mc:Choice>
        <mc:Fallback xmlns="">
          <p:sp>
            <p:nvSpPr>
              <p:cNvPr id="126" name="Textfeld 125"/>
              <p:cNvSpPr txBox="1">
                <a:spLocks noRot="1" noChangeAspect="1" noMove="1" noResize="1" noEditPoints="1" noAdjustHandles="1" noChangeArrowheads="1" noChangeShapeType="1" noTextEdit="1"/>
              </p:cNvSpPr>
              <p:nvPr/>
            </p:nvSpPr>
            <p:spPr>
              <a:xfrm>
                <a:off x="6754921" y="5031697"/>
                <a:ext cx="456279" cy="369332"/>
              </a:xfrm>
              <a:prstGeom prst="rect">
                <a:avLst/>
              </a:prstGeom>
              <a:blipFill rotWithShape="0">
                <a:blip r:embed="rId4"/>
                <a:stretch>
                  <a:fillRect r="-2667" b="-1639"/>
                </a:stretch>
              </a:blipFill>
            </p:spPr>
            <p:txBody>
              <a:bodyPr/>
              <a:lstStyle/>
              <a:p>
                <a:r>
                  <a:rPr lang="de-DE">
                    <a:noFill/>
                  </a:rPr>
                  <a:t> </a:t>
                </a:r>
              </a:p>
            </p:txBody>
          </p:sp>
        </mc:Fallback>
      </mc:AlternateContent>
      <p:sp>
        <p:nvSpPr>
          <p:cNvPr id="4" name="Rechteck 3"/>
          <p:cNvSpPr/>
          <p:nvPr/>
        </p:nvSpPr>
        <p:spPr>
          <a:xfrm>
            <a:off x="5702652" y="2741812"/>
            <a:ext cx="4266284" cy="36018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8479269" y="5470358"/>
            <a:ext cx="4984141" cy="369332"/>
          </a:xfrm>
          <a:prstGeom prst="rect">
            <a:avLst/>
          </a:prstGeom>
          <a:noFill/>
        </p:spPr>
        <p:txBody>
          <a:bodyPr wrap="square" rtlCol="0">
            <a:spAutoFit/>
          </a:bodyPr>
          <a:lstStyle/>
          <a:p>
            <a:r>
              <a:rPr lang="de-DE" dirty="0" err="1">
                <a:latin typeface="Calibri" panose="020F0502020204030204" pitchFamily="34" charset="0"/>
              </a:rPr>
              <a:t>c</a:t>
            </a:r>
            <a:r>
              <a:rPr lang="de-DE" baseline="-25000" dirty="0" err="1">
                <a:latin typeface="Calibri" panose="020F0502020204030204" pitchFamily="34" charset="0"/>
              </a:rPr>
              <a:t>out</a:t>
            </a:r>
            <a:endParaRPr lang="de-DE" dirty="0">
              <a:latin typeface="Calibri" panose="020F0502020204030204" pitchFamily="34" charset="0"/>
            </a:endParaRPr>
          </a:p>
        </p:txBody>
      </p:sp>
      <p:cxnSp>
        <p:nvCxnSpPr>
          <p:cNvPr id="127" name="Gerader Verbinder 126"/>
          <p:cNvCxnSpPr/>
          <p:nvPr/>
        </p:nvCxnSpPr>
        <p:spPr>
          <a:xfrm flipH="1">
            <a:off x="3470802" y="5816859"/>
            <a:ext cx="3924000" cy="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4147850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Addierer/</a:t>
            </a:r>
            <a:r>
              <a:rPr lang="de-DE" dirty="0" err="1"/>
              <a:t>Subtrahierer</a:t>
            </a:r>
            <a:endParaRPr lang="de-DE" dirty="0"/>
          </a:p>
        </p:txBody>
      </p:sp>
      <p:sp>
        <p:nvSpPr>
          <p:cNvPr id="3" name="Inhaltsplatzhalter 2"/>
          <p:cNvSpPr>
            <a:spLocks noGrp="1"/>
          </p:cNvSpPr>
          <p:nvPr>
            <p:ph idx="1"/>
          </p:nvPr>
        </p:nvSpPr>
        <p:spPr>
          <a:xfrm>
            <a:off x="1103312" y="1387894"/>
            <a:ext cx="8946541" cy="5140725"/>
          </a:xfrm>
        </p:spPr>
        <p:txBody>
          <a:bodyPr/>
          <a:lstStyle/>
          <a:p>
            <a:r>
              <a:rPr lang="de-DE" dirty="0">
                <a:latin typeface="Calibri" panose="020F0502020204030204" pitchFamily="34" charset="0"/>
              </a:rPr>
              <a:t>Wie viele Gatter enthält nun der kritische Pfad des gesamten Schaltnetzes?</a:t>
            </a:r>
          </a:p>
          <a:p>
            <a:endParaRPr lang="de-DE" dirty="0">
              <a:latin typeface="Calibri" panose="020F0502020204030204" pitchFamily="34" charset="0"/>
            </a:endParaRPr>
          </a:p>
          <a:p>
            <a:endParaRPr lang="de-DE" dirty="0">
              <a:latin typeface="Calibri" panose="020F0502020204030204" pitchFamily="34" charset="0"/>
            </a:endParaRPr>
          </a:p>
          <a:p>
            <a:endParaRPr lang="de-DE" dirty="0">
              <a:latin typeface="Calibri" panose="020F0502020204030204" pitchFamily="34" charset="0"/>
            </a:endParaRPr>
          </a:p>
          <a:p>
            <a:endParaRPr lang="de-DE" dirty="0">
              <a:latin typeface="Calibri" panose="020F0502020204030204" pitchFamily="34" charset="0"/>
            </a:endParaRPr>
          </a:p>
          <a:p>
            <a:pPr marL="0" indent="0">
              <a:buNone/>
            </a:pPr>
            <a:endParaRPr lang="de-DE" dirty="0"/>
          </a:p>
          <a:p>
            <a:pPr marL="0" indent="0">
              <a:buNone/>
            </a:pPr>
            <a:r>
              <a:rPr lang="de-DE" dirty="0">
                <a:latin typeface="Calibri" panose="020F0502020204030204" pitchFamily="34" charset="0"/>
              </a:rPr>
              <a:t>Zur Erinnerung der kritische Pfad eines VA:	 6 (Summe)	5 (Carry)</a:t>
            </a:r>
          </a:p>
          <a:p>
            <a:pPr marL="0" indent="0">
              <a:buNone/>
            </a:pPr>
            <a:r>
              <a:rPr lang="de-DE" dirty="0">
                <a:latin typeface="Calibri" panose="020F0502020204030204" pitchFamily="34" charset="0"/>
              </a:rPr>
              <a:t>1:	s</a:t>
            </a:r>
            <a:r>
              <a:rPr lang="de-DE" baseline="-25000" dirty="0">
                <a:latin typeface="Calibri" panose="020F0502020204030204" pitchFamily="34" charset="0"/>
              </a:rPr>
              <a:t>0</a:t>
            </a:r>
            <a:r>
              <a:rPr lang="de-DE" dirty="0">
                <a:latin typeface="Calibri" panose="020F0502020204030204" pitchFamily="34" charset="0"/>
              </a:rPr>
              <a:t> ist nach 6 Schritten ausgerechnet, c</a:t>
            </a:r>
            <a:r>
              <a:rPr lang="de-DE" baseline="-25000" dirty="0">
                <a:latin typeface="Calibri" panose="020F0502020204030204" pitchFamily="34" charset="0"/>
              </a:rPr>
              <a:t>1</a:t>
            </a:r>
            <a:r>
              <a:rPr lang="de-DE" dirty="0">
                <a:latin typeface="Calibri" panose="020F0502020204030204" pitchFamily="34" charset="0"/>
              </a:rPr>
              <a:t> somit nach 5</a:t>
            </a:r>
          </a:p>
          <a:p>
            <a:pPr marL="0" indent="0">
              <a:buNone/>
            </a:pPr>
            <a:r>
              <a:rPr lang="de-DE" dirty="0">
                <a:latin typeface="Calibri" panose="020F0502020204030204" pitchFamily="34" charset="0"/>
              </a:rPr>
              <a:t>2:	5 + 3 = 8 für s</a:t>
            </a:r>
            <a:r>
              <a:rPr lang="de-DE" baseline="-25000" dirty="0">
                <a:latin typeface="Calibri" panose="020F0502020204030204" pitchFamily="34" charset="0"/>
              </a:rPr>
              <a:t>1	</a:t>
            </a:r>
            <a:r>
              <a:rPr lang="de-DE" dirty="0">
                <a:latin typeface="Calibri" panose="020F0502020204030204" pitchFamily="34" charset="0"/>
              </a:rPr>
              <a:t>5 + 2 = 7 für c</a:t>
            </a:r>
            <a:r>
              <a:rPr lang="de-DE" baseline="-25000" dirty="0">
                <a:latin typeface="Calibri" panose="020F0502020204030204" pitchFamily="34" charset="0"/>
              </a:rPr>
              <a:t>2</a:t>
            </a:r>
          </a:p>
          <a:p>
            <a:pPr marL="0" indent="0">
              <a:buNone/>
            </a:pPr>
            <a:r>
              <a:rPr lang="de-DE" dirty="0">
                <a:latin typeface="Calibri" panose="020F0502020204030204" pitchFamily="34" charset="0"/>
              </a:rPr>
              <a:t>3:	7 + 3 = 10 für s</a:t>
            </a:r>
            <a:r>
              <a:rPr lang="de-DE" baseline="-25000" dirty="0">
                <a:latin typeface="Calibri" panose="020F0502020204030204" pitchFamily="34" charset="0"/>
              </a:rPr>
              <a:t>2	</a:t>
            </a:r>
            <a:r>
              <a:rPr lang="de-DE" dirty="0">
                <a:latin typeface="Calibri" panose="020F0502020204030204" pitchFamily="34" charset="0"/>
              </a:rPr>
              <a:t>7 + 2 = 9 für c</a:t>
            </a:r>
            <a:r>
              <a:rPr lang="de-DE" baseline="-25000" dirty="0">
                <a:latin typeface="Calibri" panose="020F0502020204030204" pitchFamily="34" charset="0"/>
              </a:rPr>
              <a:t>3</a:t>
            </a:r>
          </a:p>
          <a:p>
            <a:pPr marL="0" indent="0">
              <a:buNone/>
            </a:pPr>
            <a:r>
              <a:rPr lang="de-DE" dirty="0">
                <a:latin typeface="Calibri" panose="020F0502020204030204" pitchFamily="34" charset="0"/>
              </a:rPr>
              <a:t>4:	9 + 3 = 12 für s</a:t>
            </a:r>
            <a:r>
              <a:rPr lang="de-DE" baseline="-25000" dirty="0">
                <a:latin typeface="Calibri" panose="020F0502020204030204" pitchFamily="34" charset="0"/>
              </a:rPr>
              <a:t>3	</a:t>
            </a:r>
            <a:r>
              <a:rPr lang="de-DE" dirty="0">
                <a:latin typeface="Calibri" panose="020F0502020204030204" pitchFamily="34" charset="0"/>
              </a:rPr>
              <a:t>9 + 2 = 11 für c</a:t>
            </a:r>
            <a:r>
              <a:rPr lang="de-DE" baseline="-25000" dirty="0">
                <a:latin typeface="Calibri" panose="020F0502020204030204" pitchFamily="34" charset="0"/>
              </a:rPr>
              <a:t>4</a:t>
            </a: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37</a:t>
            </a:fld>
            <a:endParaRPr lang="en-US" dirty="0"/>
          </a:p>
        </p:txBody>
      </p:sp>
      <p:sp>
        <p:nvSpPr>
          <p:cNvPr id="4" name="Textfeld 3"/>
          <p:cNvSpPr txBox="1"/>
          <p:nvPr/>
        </p:nvSpPr>
        <p:spPr>
          <a:xfrm>
            <a:off x="2559565" y="2036179"/>
            <a:ext cx="312906" cy="369332"/>
          </a:xfrm>
          <a:prstGeom prst="rect">
            <a:avLst/>
          </a:prstGeom>
          <a:noFill/>
        </p:spPr>
        <p:txBody>
          <a:bodyPr wrap="none" rtlCol="0">
            <a:spAutoFit/>
          </a:bodyPr>
          <a:lstStyle/>
          <a:p>
            <a:r>
              <a:rPr lang="de-DE" dirty="0">
                <a:solidFill>
                  <a:schemeClr val="accent1">
                    <a:lumMod val="60000"/>
                    <a:lumOff val="40000"/>
                  </a:schemeClr>
                </a:solidFill>
              </a:rPr>
              <a:t>6</a:t>
            </a:r>
          </a:p>
        </p:txBody>
      </p:sp>
      <p:sp>
        <p:nvSpPr>
          <p:cNvPr id="50" name="Textfeld 49"/>
          <p:cNvSpPr txBox="1"/>
          <p:nvPr/>
        </p:nvSpPr>
        <p:spPr>
          <a:xfrm>
            <a:off x="2559565" y="2698445"/>
            <a:ext cx="312906" cy="369332"/>
          </a:xfrm>
          <a:prstGeom prst="rect">
            <a:avLst/>
          </a:prstGeom>
          <a:noFill/>
        </p:spPr>
        <p:txBody>
          <a:bodyPr wrap="none" rtlCol="0">
            <a:spAutoFit/>
          </a:bodyPr>
          <a:lstStyle/>
          <a:p>
            <a:r>
              <a:rPr lang="de-DE" dirty="0">
                <a:solidFill>
                  <a:schemeClr val="accent1">
                    <a:lumMod val="60000"/>
                    <a:lumOff val="40000"/>
                  </a:schemeClr>
                </a:solidFill>
              </a:rPr>
              <a:t>5</a:t>
            </a:r>
          </a:p>
        </p:txBody>
      </p:sp>
      <p:sp>
        <p:nvSpPr>
          <p:cNvPr id="51" name="Textfeld 50"/>
          <p:cNvSpPr txBox="1"/>
          <p:nvPr/>
        </p:nvSpPr>
        <p:spPr>
          <a:xfrm>
            <a:off x="4849140" y="2053150"/>
            <a:ext cx="312906" cy="369332"/>
          </a:xfrm>
          <a:prstGeom prst="rect">
            <a:avLst/>
          </a:prstGeom>
          <a:noFill/>
        </p:spPr>
        <p:txBody>
          <a:bodyPr wrap="none" rtlCol="0">
            <a:spAutoFit/>
          </a:bodyPr>
          <a:lstStyle/>
          <a:p>
            <a:r>
              <a:rPr lang="de-DE" dirty="0">
                <a:solidFill>
                  <a:schemeClr val="accent1">
                    <a:lumMod val="60000"/>
                    <a:lumOff val="40000"/>
                  </a:schemeClr>
                </a:solidFill>
              </a:rPr>
              <a:t>8</a:t>
            </a:r>
          </a:p>
        </p:txBody>
      </p:sp>
      <p:sp>
        <p:nvSpPr>
          <p:cNvPr id="53" name="Textfeld 52"/>
          <p:cNvSpPr txBox="1"/>
          <p:nvPr/>
        </p:nvSpPr>
        <p:spPr>
          <a:xfrm>
            <a:off x="4865971" y="2730565"/>
            <a:ext cx="312906" cy="369332"/>
          </a:xfrm>
          <a:prstGeom prst="rect">
            <a:avLst/>
          </a:prstGeom>
          <a:noFill/>
        </p:spPr>
        <p:txBody>
          <a:bodyPr wrap="none" rtlCol="0">
            <a:spAutoFit/>
          </a:bodyPr>
          <a:lstStyle/>
          <a:p>
            <a:r>
              <a:rPr lang="de-DE" dirty="0">
                <a:solidFill>
                  <a:schemeClr val="accent1">
                    <a:lumMod val="60000"/>
                    <a:lumOff val="40000"/>
                  </a:schemeClr>
                </a:solidFill>
              </a:rPr>
              <a:t>7</a:t>
            </a:r>
          </a:p>
        </p:txBody>
      </p:sp>
      <p:sp>
        <p:nvSpPr>
          <p:cNvPr id="55" name="Textfeld 54"/>
          <p:cNvSpPr txBox="1"/>
          <p:nvPr/>
        </p:nvSpPr>
        <p:spPr>
          <a:xfrm>
            <a:off x="6985983" y="1987898"/>
            <a:ext cx="441146" cy="369332"/>
          </a:xfrm>
          <a:prstGeom prst="rect">
            <a:avLst/>
          </a:prstGeom>
          <a:noFill/>
        </p:spPr>
        <p:txBody>
          <a:bodyPr wrap="none" rtlCol="0">
            <a:spAutoFit/>
          </a:bodyPr>
          <a:lstStyle/>
          <a:p>
            <a:r>
              <a:rPr lang="de-DE" dirty="0">
                <a:solidFill>
                  <a:schemeClr val="accent1">
                    <a:lumMod val="60000"/>
                    <a:lumOff val="40000"/>
                  </a:schemeClr>
                </a:solidFill>
              </a:rPr>
              <a:t>10</a:t>
            </a:r>
          </a:p>
        </p:txBody>
      </p:sp>
      <p:sp>
        <p:nvSpPr>
          <p:cNvPr id="56" name="Textfeld 55"/>
          <p:cNvSpPr txBox="1"/>
          <p:nvPr/>
        </p:nvSpPr>
        <p:spPr>
          <a:xfrm>
            <a:off x="7064336" y="2750367"/>
            <a:ext cx="312906" cy="369332"/>
          </a:xfrm>
          <a:prstGeom prst="rect">
            <a:avLst/>
          </a:prstGeom>
          <a:noFill/>
        </p:spPr>
        <p:txBody>
          <a:bodyPr wrap="none" rtlCol="0">
            <a:spAutoFit/>
          </a:bodyPr>
          <a:lstStyle/>
          <a:p>
            <a:r>
              <a:rPr lang="de-DE" dirty="0">
                <a:solidFill>
                  <a:schemeClr val="accent1">
                    <a:lumMod val="60000"/>
                    <a:lumOff val="40000"/>
                  </a:schemeClr>
                </a:solidFill>
              </a:rPr>
              <a:t>9</a:t>
            </a:r>
          </a:p>
        </p:txBody>
      </p:sp>
      <p:sp>
        <p:nvSpPr>
          <p:cNvPr id="57" name="Textfeld 56"/>
          <p:cNvSpPr txBox="1"/>
          <p:nvPr/>
        </p:nvSpPr>
        <p:spPr>
          <a:xfrm>
            <a:off x="9183632" y="1984597"/>
            <a:ext cx="441146" cy="369332"/>
          </a:xfrm>
          <a:prstGeom prst="rect">
            <a:avLst/>
          </a:prstGeom>
          <a:noFill/>
        </p:spPr>
        <p:txBody>
          <a:bodyPr wrap="none" rtlCol="0">
            <a:spAutoFit/>
          </a:bodyPr>
          <a:lstStyle/>
          <a:p>
            <a:r>
              <a:rPr lang="de-DE" dirty="0">
                <a:solidFill>
                  <a:schemeClr val="accent1">
                    <a:lumMod val="60000"/>
                    <a:lumOff val="40000"/>
                  </a:schemeClr>
                </a:solidFill>
              </a:rPr>
              <a:t>12</a:t>
            </a:r>
          </a:p>
        </p:txBody>
      </p:sp>
      <p:sp>
        <p:nvSpPr>
          <p:cNvPr id="58" name="Textfeld 57"/>
          <p:cNvSpPr txBox="1"/>
          <p:nvPr/>
        </p:nvSpPr>
        <p:spPr>
          <a:xfrm>
            <a:off x="9194821" y="2730976"/>
            <a:ext cx="441146" cy="369332"/>
          </a:xfrm>
          <a:prstGeom prst="rect">
            <a:avLst/>
          </a:prstGeom>
          <a:noFill/>
        </p:spPr>
        <p:txBody>
          <a:bodyPr wrap="none" rtlCol="0">
            <a:spAutoFit/>
          </a:bodyPr>
          <a:lstStyle/>
          <a:p>
            <a:r>
              <a:rPr lang="de-DE" dirty="0">
                <a:solidFill>
                  <a:schemeClr val="accent1">
                    <a:lumMod val="60000"/>
                    <a:lumOff val="40000"/>
                  </a:schemeClr>
                </a:solidFill>
              </a:rPr>
              <a:t>11</a:t>
            </a:r>
          </a:p>
        </p:txBody>
      </p:sp>
      <p:sp>
        <p:nvSpPr>
          <p:cNvPr id="59" name="Rechteck 58"/>
          <p:cNvSpPr/>
          <p:nvPr/>
        </p:nvSpPr>
        <p:spPr>
          <a:xfrm>
            <a:off x="1803830" y="2176265"/>
            <a:ext cx="752475" cy="11086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VA</a:t>
            </a:r>
          </a:p>
        </p:txBody>
      </p:sp>
      <p:cxnSp>
        <p:nvCxnSpPr>
          <p:cNvPr id="60" name="Gerader Verbinder 59"/>
          <p:cNvCxnSpPr/>
          <p:nvPr/>
        </p:nvCxnSpPr>
        <p:spPr>
          <a:xfrm flipH="1">
            <a:off x="1499030" y="2347715"/>
            <a:ext cx="3048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61" name="Gerader Verbinder 60"/>
          <p:cNvCxnSpPr/>
          <p:nvPr/>
        </p:nvCxnSpPr>
        <p:spPr>
          <a:xfrm flipH="1">
            <a:off x="1508555" y="2724571"/>
            <a:ext cx="3048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62" name="Gerader Verbinder 61"/>
          <p:cNvCxnSpPr/>
          <p:nvPr/>
        </p:nvCxnSpPr>
        <p:spPr>
          <a:xfrm flipH="1">
            <a:off x="2546780" y="2357240"/>
            <a:ext cx="3048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63" name="Gerader Verbinder 62"/>
          <p:cNvCxnSpPr/>
          <p:nvPr/>
        </p:nvCxnSpPr>
        <p:spPr>
          <a:xfrm flipH="1">
            <a:off x="2556305" y="3038621"/>
            <a:ext cx="1511720" cy="0"/>
          </a:xfrm>
          <a:prstGeom prst="line">
            <a:avLst/>
          </a:prstGeom>
        </p:spPr>
        <p:style>
          <a:lnRef idx="1">
            <a:schemeClr val="accent3"/>
          </a:lnRef>
          <a:fillRef idx="0">
            <a:schemeClr val="accent3"/>
          </a:fillRef>
          <a:effectRef idx="0">
            <a:schemeClr val="accent3"/>
          </a:effectRef>
          <a:fontRef idx="minor">
            <a:schemeClr val="tx1"/>
          </a:fontRef>
        </p:style>
      </p:cxnSp>
      <p:sp>
        <p:nvSpPr>
          <p:cNvPr id="64" name="Textfeld 63"/>
          <p:cNvSpPr txBox="1"/>
          <p:nvPr/>
        </p:nvSpPr>
        <p:spPr>
          <a:xfrm>
            <a:off x="1118559" y="2156717"/>
            <a:ext cx="426720" cy="369332"/>
          </a:xfrm>
          <a:prstGeom prst="rect">
            <a:avLst/>
          </a:prstGeom>
          <a:noFill/>
        </p:spPr>
        <p:txBody>
          <a:bodyPr wrap="none" rtlCol="0">
            <a:spAutoFit/>
          </a:bodyPr>
          <a:lstStyle/>
          <a:p>
            <a:r>
              <a:rPr lang="de-DE" dirty="0"/>
              <a:t>a</a:t>
            </a:r>
            <a:r>
              <a:rPr lang="de-DE" baseline="-25000" dirty="0"/>
              <a:t>0</a:t>
            </a:r>
            <a:endParaRPr lang="de-DE" dirty="0"/>
          </a:p>
        </p:txBody>
      </p:sp>
      <p:sp>
        <p:nvSpPr>
          <p:cNvPr id="65" name="Textfeld 64"/>
          <p:cNvSpPr txBox="1"/>
          <p:nvPr/>
        </p:nvSpPr>
        <p:spPr>
          <a:xfrm>
            <a:off x="1108227" y="2546310"/>
            <a:ext cx="472047" cy="369332"/>
          </a:xfrm>
          <a:prstGeom prst="rect">
            <a:avLst/>
          </a:prstGeom>
          <a:noFill/>
        </p:spPr>
        <p:txBody>
          <a:bodyPr wrap="square" rtlCol="0">
            <a:spAutoFit/>
          </a:bodyPr>
          <a:lstStyle/>
          <a:p>
            <a:r>
              <a:rPr lang="de-DE" dirty="0"/>
              <a:t>b</a:t>
            </a:r>
            <a:r>
              <a:rPr lang="de-DE" baseline="-25000" dirty="0"/>
              <a:t>0</a:t>
            </a:r>
            <a:endParaRPr lang="de-DE" dirty="0"/>
          </a:p>
        </p:txBody>
      </p:sp>
      <p:sp>
        <p:nvSpPr>
          <p:cNvPr id="66" name="Textfeld 65"/>
          <p:cNvSpPr txBox="1"/>
          <p:nvPr/>
        </p:nvSpPr>
        <p:spPr>
          <a:xfrm>
            <a:off x="2784905" y="2146768"/>
            <a:ext cx="377892" cy="369332"/>
          </a:xfrm>
          <a:prstGeom prst="rect">
            <a:avLst/>
          </a:prstGeom>
          <a:noFill/>
        </p:spPr>
        <p:txBody>
          <a:bodyPr wrap="square" rtlCol="0">
            <a:spAutoFit/>
          </a:bodyPr>
          <a:lstStyle/>
          <a:p>
            <a:r>
              <a:rPr lang="de-DE" dirty="0"/>
              <a:t>s</a:t>
            </a:r>
            <a:r>
              <a:rPr lang="de-DE" baseline="-25000" dirty="0"/>
              <a:t>0</a:t>
            </a:r>
            <a:endParaRPr lang="de-DE" dirty="0"/>
          </a:p>
        </p:txBody>
      </p:sp>
      <p:sp>
        <p:nvSpPr>
          <p:cNvPr id="67" name="Textfeld 66"/>
          <p:cNvSpPr txBox="1"/>
          <p:nvPr/>
        </p:nvSpPr>
        <p:spPr>
          <a:xfrm>
            <a:off x="2790949" y="3030797"/>
            <a:ext cx="578928" cy="369332"/>
          </a:xfrm>
          <a:prstGeom prst="rect">
            <a:avLst/>
          </a:prstGeom>
          <a:noFill/>
        </p:spPr>
        <p:txBody>
          <a:bodyPr wrap="square" rtlCol="0">
            <a:spAutoFit/>
          </a:bodyPr>
          <a:lstStyle/>
          <a:p>
            <a:r>
              <a:rPr lang="de-DE" dirty="0"/>
              <a:t>c</a:t>
            </a:r>
            <a:r>
              <a:rPr lang="de-DE" baseline="-25000" dirty="0"/>
              <a:t>1</a:t>
            </a:r>
            <a:endParaRPr lang="de-DE" dirty="0"/>
          </a:p>
        </p:txBody>
      </p:sp>
      <p:cxnSp>
        <p:nvCxnSpPr>
          <p:cNvPr id="68" name="Gerader Verbinder 67"/>
          <p:cNvCxnSpPr/>
          <p:nvPr/>
        </p:nvCxnSpPr>
        <p:spPr>
          <a:xfrm flipH="1">
            <a:off x="1518080" y="3074532"/>
            <a:ext cx="304800" cy="0"/>
          </a:xfrm>
          <a:prstGeom prst="line">
            <a:avLst/>
          </a:prstGeom>
        </p:spPr>
        <p:style>
          <a:lnRef idx="1">
            <a:schemeClr val="accent3"/>
          </a:lnRef>
          <a:fillRef idx="0">
            <a:schemeClr val="accent3"/>
          </a:fillRef>
          <a:effectRef idx="0">
            <a:schemeClr val="accent3"/>
          </a:effectRef>
          <a:fontRef idx="minor">
            <a:schemeClr val="tx1"/>
          </a:fontRef>
        </p:style>
      </p:cxnSp>
      <p:sp>
        <p:nvSpPr>
          <p:cNvPr id="69" name="Textfeld 68"/>
          <p:cNvSpPr txBox="1"/>
          <p:nvPr/>
        </p:nvSpPr>
        <p:spPr>
          <a:xfrm>
            <a:off x="1103312" y="2917647"/>
            <a:ext cx="465874" cy="369332"/>
          </a:xfrm>
          <a:prstGeom prst="rect">
            <a:avLst/>
          </a:prstGeom>
          <a:noFill/>
        </p:spPr>
        <p:txBody>
          <a:bodyPr wrap="square" rtlCol="0">
            <a:spAutoFit/>
          </a:bodyPr>
          <a:lstStyle/>
          <a:p>
            <a:r>
              <a:rPr lang="de-DE" dirty="0" err="1"/>
              <a:t>c</a:t>
            </a:r>
            <a:r>
              <a:rPr lang="de-DE" baseline="-25000" dirty="0" err="1"/>
              <a:t>in</a:t>
            </a:r>
            <a:endParaRPr lang="de-DE" dirty="0"/>
          </a:p>
        </p:txBody>
      </p:sp>
      <p:sp>
        <p:nvSpPr>
          <p:cNvPr id="70" name="Rechteck 69"/>
          <p:cNvSpPr/>
          <p:nvPr/>
        </p:nvSpPr>
        <p:spPr>
          <a:xfrm>
            <a:off x="4048975" y="2202061"/>
            <a:ext cx="752475" cy="11086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VA</a:t>
            </a:r>
          </a:p>
        </p:txBody>
      </p:sp>
      <p:cxnSp>
        <p:nvCxnSpPr>
          <p:cNvPr id="71" name="Gerader Verbinder 70"/>
          <p:cNvCxnSpPr/>
          <p:nvPr/>
        </p:nvCxnSpPr>
        <p:spPr>
          <a:xfrm flipH="1">
            <a:off x="3744175" y="2373511"/>
            <a:ext cx="3048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2" name="Gerader Verbinder 71"/>
          <p:cNvCxnSpPr/>
          <p:nvPr/>
        </p:nvCxnSpPr>
        <p:spPr>
          <a:xfrm flipH="1">
            <a:off x="3753700" y="2750367"/>
            <a:ext cx="3048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3" name="Gerader Verbinder 72"/>
          <p:cNvCxnSpPr/>
          <p:nvPr/>
        </p:nvCxnSpPr>
        <p:spPr>
          <a:xfrm flipH="1">
            <a:off x="4791925" y="2383036"/>
            <a:ext cx="3048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4" name="Gerader Verbinder 73"/>
          <p:cNvCxnSpPr/>
          <p:nvPr/>
        </p:nvCxnSpPr>
        <p:spPr>
          <a:xfrm flipH="1" flipV="1">
            <a:off x="4801450" y="3074736"/>
            <a:ext cx="1492670" cy="0"/>
          </a:xfrm>
          <a:prstGeom prst="line">
            <a:avLst/>
          </a:prstGeom>
        </p:spPr>
        <p:style>
          <a:lnRef idx="1">
            <a:schemeClr val="accent3"/>
          </a:lnRef>
          <a:fillRef idx="0">
            <a:schemeClr val="accent3"/>
          </a:fillRef>
          <a:effectRef idx="0">
            <a:schemeClr val="accent3"/>
          </a:effectRef>
          <a:fontRef idx="minor">
            <a:schemeClr val="tx1"/>
          </a:fontRef>
        </p:style>
      </p:cxnSp>
      <p:sp>
        <p:nvSpPr>
          <p:cNvPr id="75" name="Textfeld 74"/>
          <p:cNvSpPr txBox="1"/>
          <p:nvPr/>
        </p:nvSpPr>
        <p:spPr>
          <a:xfrm>
            <a:off x="3393655" y="2172564"/>
            <a:ext cx="426720" cy="369332"/>
          </a:xfrm>
          <a:prstGeom prst="rect">
            <a:avLst/>
          </a:prstGeom>
          <a:noFill/>
        </p:spPr>
        <p:txBody>
          <a:bodyPr wrap="none" rtlCol="0">
            <a:spAutoFit/>
          </a:bodyPr>
          <a:lstStyle/>
          <a:p>
            <a:r>
              <a:rPr lang="de-DE" dirty="0"/>
              <a:t>a</a:t>
            </a:r>
            <a:r>
              <a:rPr lang="de-DE" baseline="-25000" dirty="0"/>
              <a:t>1</a:t>
            </a:r>
            <a:endParaRPr lang="de-DE" dirty="0"/>
          </a:p>
        </p:txBody>
      </p:sp>
      <p:sp>
        <p:nvSpPr>
          <p:cNvPr id="76" name="Textfeld 75"/>
          <p:cNvSpPr txBox="1"/>
          <p:nvPr/>
        </p:nvSpPr>
        <p:spPr>
          <a:xfrm>
            <a:off x="3416188" y="2565701"/>
            <a:ext cx="530138" cy="369332"/>
          </a:xfrm>
          <a:prstGeom prst="rect">
            <a:avLst/>
          </a:prstGeom>
          <a:noFill/>
        </p:spPr>
        <p:txBody>
          <a:bodyPr wrap="square" rtlCol="0">
            <a:spAutoFit/>
          </a:bodyPr>
          <a:lstStyle/>
          <a:p>
            <a:r>
              <a:rPr lang="de-DE" dirty="0"/>
              <a:t>b</a:t>
            </a:r>
            <a:r>
              <a:rPr lang="de-DE" baseline="-25000" dirty="0"/>
              <a:t>1</a:t>
            </a:r>
            <a:endParaRPr lang="de-DE" dirty="0"/>
          </a:p>
        </p:txBody>
      </p:sp>
      <p:sp>
        <p:nvSpPr>
          <p:cNvPr id="77" name="Textfeld 76"/>
          <p:cNvSpPr txBox="1"/>
          <p:nvPr/>
        </p:nvSpPr>
        <p:spPr>
          <a:xfrm>
            <a:off x="5030050" y="2172564"/>
            <a:ext cx="393430" cy="369332"/>
          </a:xfrm>
          <a:prstGeom prst="rect">
            <a:avLst/>
          </a:prstGeom>
          <a:noFill/>
        </p:spPr>
        <p:txBody>
          <a:bodyPr wrap="square" rtlCol="0">
            <a:spAutoFit/>
          </a:bodyPr>
          <a:lstStyle/>
          <a:p>
            <a:r>
              <a:rPr lang="de-DE" dirty="0"/>
              <a:t>s</a:t>
            </a:r>
            <a:r>
              <a:rPr lang="de-DE" baseline="-25000" dirty="0"/>
              <a:t>1</a:t>
            </a:r>
            <a:endParaRPr lang="de-DE" dirty="0"/>
          </a:p>
        </p:txBody>
      </p:sp>
      <p:sp>
        <p:nvSpPr>
          <p:cNvPr id="78" name="Rechteck 77"/>
          <p:cNvSpPr/>
          <p:nvPr/>
        </p:nvSpPr>
        <p:spPr>
          <a:xfrm>
            <a:off x="6299563" y="2165946"/>
            <a:ext cx="752475" cy="11086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VA</a:t>
            </a:r>
          </a:p>
        </p:txBody>
      </p:sp>
      <p:cxnSp>
        <p:nvCxnSpPr>
          <p:cNvPr id="79" name="Gerader Verbinder 78"/>
          <p:cNvCxnSpPr/>
          <p:nvPr/>
        </p:nvCxnSpPr>
        <p:spPr>
          <a:xfrm flipH="1">
            <a:off x="5994763" y="2337396"/>
            <a:ext cx="3048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0" name="Gerader Verbinder 79"/>
          <p:cNvCxnSpPr/>
          <p:nvPr/>
        </p:nvCxnSpPr>
        <p:spPr>
          <a:xfrm flipH="1">
            <a:off x="6004288" y="2714252"/>
            <a:ext cx="3048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1" name="Gerader Verbinder 80"/>
          <p:cNvCxnSpPr/>
          <p:nvPr/>
        </p:nvCxnSpPr>
        <p:spPr>
          <a:xfrm flipH="1">
            <a:off x="7042513" y="2346921"/>
            <a:ext cx="3048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2" name="Gerader Verbinder 81"/>
          <p:cNvCxnSpPr/>
          <p:nvPr/>
        </p:nvCxnSpPr>
        <p:spPr>
          <a:xfrm flipH="1" flipV="1">
            <a:off x="7052038" y="3098974"/>
            <a:ext cx="1464547" cy="0"/>
          </a:xfrm>
          <a:prstGeom prst="line">
            <a:avLst/>
          </a:prstGeom>
        </p:spPr>
        <p:style>
          <a:lnRef idx="1">
            <a:schemeClr val="accent3"/>
          </a:lnRef>
          <a:fillRef idx="0">
            <a:schemeClr val="accent3"/>
          </a:fillRef>
          <a:effectRef idx="0">
            <a:schemeClr val="accent3"/>
          </a:effectRef>
          <a:fontRef idx="minor">
            <a:schemeClr val="tx1"/>
          </a:fontRef>
        </p:style>
      </p:cxnSp>
      <p:sp>
        <p:nvSpPr>
          <p:cNvPr id="83" name="Textfeld 82"/>
          <p:cNvSpPr txBox="1"/>
          <p:nvPr/>
        </p:nvSpPr>
        <p:spPr>
          <a:xfrm>
            <a:off x="5662751" y="2136449"/>
            <a:ext cx="426720" cy="369332"/>
          </a:xfrm>
          <a:prstGeom prst="rect">
            <a:avLst/>
          </a:prstGeom>
          <a:noFill/>
        </p:spPr>
        <p:txBody>
          <a:bodyPr wrap="none" rtlCol="0">
            <a:spAutoFit/>
          </a:bodyPr>
          <a:lstStyle/>
          <a:p>
            <a:r>
              <a:rPr lang="de-DE" dirty="0"/>
              <a:t>a</a:t>
            </a:r>
            <a:r>
              <a:rPr lang="de-DE" baseline="-25000" dirty="0"/>
              <a:t>2</a:t>
            </a:r>
            <a:endParaRPr lang="de-DE" dirty="0"/>
          </a:p>
        </p:txBody>
      </p:sp>
      <p:sp>
        <p:nvSpPr>
          <p:cNvPr id="84" name="Textfeld 83"/>
          <p:cNvSpPr txBox="1"/>
          <p:nvPr/>
        </p:nvSpPr>
        <p:spPr>
          <a:xfrm>
            <a:off x="5653889" y="2529586"/>
            <a:ext cx="450292" cy="369332"/>
          </a:xfrm>
          <a:prstGeom prst="rect">
            <a:avLst/>
          </a:prstGeom>
          <a:noFill/>
        </p:spPr>
        <p:txBody>
          <a:bodyPr wrap="square" rtlCol="0">
            <a:spAutoFit/>
          </a:bodyPr>
          <a:lstStyle/>
          <a:p>
            <a:r>
              <a:rPr lang="de-DE" dirty="0"/>
              <a:t>b</a:t>
            </a:r>
            <a:r>
              <a:rPr lang="de-DE" baseline="-25000" dirty="0"/>
              <a:t>2</a:t>
            </a:r>
            <a:endParaRPr lang="de-DE" dirty="0"/>
          </a:p>
        </p:txBody>
      </p:sp>
      <p:sp>
        <p:nvSpPr>
          <p:cNvPr id="85" name="Textfeld 84"/>
          <p:cNvSpPr txBox="1"/>
          <p:nvPr/>
        </p:nvSpPr>
        <p:spPr>
          <a:xfrm>
            <a:off x="7280638" y="2136449"/>
            <a:ext cx="417425" cy="369332"/>
          </a:xfrm>
          <a:prstGeom prst="rect">
            <a:avLst/>
          </a:prstGeom>
          <a:noFill/>
        </p:spPr>
        <p:txBody>
          <a:bodyPr wrap="square" rtlCol="0">
            <a:spAutoFit/>
          </a:bodyPr>
          <a:lstStyle/>
          <a:p>
            <a:r>
              <a:rPr lang="de-DE" dirty="0"/>
              <a:t>s</a:t>
            </a:r>
            <a:r>
              <a:rPr lang="de-DE" baseline="-25000" dirty="0"/>
              <a:t>2</a:t>
            </a:r>
            <a:endParaRPr lang="de-DE" dirty="0"/>
          </a:p>
        </p:txBody>
      </p:sp>
      <p:sp>
        <p:nvSpPr>
          <p:cNvPr id="86" name="Rechteck 85"/>
          <p:cNvSpPr/>
          <p:nvPr/>
        </p:nvSpPr>
        <p:spPr>
          <a:xfrm>
            <a:off x="8517566" y="2156717"/>
            <a:ext cx="752475" cy="11086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VA</a:t>
            </a:r>
          </a:p>
        </p:txBody>
      </p:sp>
      <p:cxnSp>
        <p:nvCxnSpPr>
          <p:cNvPr id="87" name="Gerader Verbinder 86"/>
          <p:cNvCxnSpPr/>
          <p:nvPr/>
        </p:nvCxnSpPr>
        <p:spPr>
          <a:xfrm flipH="1">
            <a:off x="8212766" y="2328167"/>
            <a:ext cx="3048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8" name="Gerader Verbinder 87"/>
          <p:cNvCxnSpPr/>
          <p:nvPr/>
        </p:nvCxnSpPr>
        <p:spPr>
          <a:xfrm flipH="1">
            <a:off x="8222291" y="2705023"/>
            <a:ext cx="3048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9" name="Gerader Verbinder 88"/>
          <p:cNvCxnSpPr/>
          <p:nvPr/>
        </p:nvCxnSpPr>
        <p:spPr>
          <a:xfrm flipH="1">
            <a:off x="9260516" y="2337692"/>
            <a:ext cx="3048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0" name="Gerader Verbinder 89"/>
          <p:cNvCxnSpPr/>
          <p:nvPr/>
        </p:nvCxnSpPr>
        <p:spPr>
          <a:xfrm flipH="1">
            <a:off x="9270041" y="3098974"/>
            <a:ext cx="304800" cy="0"/>
          </a:xfrm>
          <a:prstGeom prst="line">
            <a:avLst/>
          </a:prstGeom>
        </p:spPr>
        <p:style>
          <a:lnRef idx="1">
            <a:schemeClr val="accent3"/>
          </a:lnRef>
          <a:fillRef idx="0">
            <a:schemeClr val="accent3"/>
          </a:fillRef>
          <a:effectRef idx="0">
            <a:schemeClr val="accent3"/>
          </a:effectRef>
          <a:fontRef idx="minor">
            <a:schemeClr val="tx1"/>
          </a:fontRef>
        </p:style>
      </p:cxnSp>
      <p:sp>
        <p:nvSpPr>
          <p:cNvPr id="91" name="Textfeld 90"/>
          <p:cNvSpPr txBox="1"/>
          <p:nvPr/>
        </p:nvSpPr>
        <p:spPr>
          <a:xfrm>
            <a:off x="7856178" y="2136449"/>
            <a:ext cx="426720" cy="369332"/>
          </a:xfrm>
          <a:prstGeom prst="rect">
            <a:avLst/>
          </a:prstGeom>
          <a:noFill/>
        </p:spPr>
        <p:txBody>
          <a:bodyPr wrap="none" rtlCol="0">
            <a:spAutoFit/>
          </a:bodyPr>
          <a:lstStyle/>
          <a:p>
            <a:r>
              <a:rPr lang="de-DE" dirty="0"/>
              <a:t>a</a:t>
            </a:r>
            <a:r>
              <a:rPr lang="de-DE" baseline="-25000" dirty="0"/>
              <a:t>3</a:t>
            </a:r>
            <a:endParaRPr lang="de-DE" dirty="0"/>
          </a:p>
        </p:txBody>
      </p:sp>
      <p:sp>
        <p:nvSpPr>
          <p:cNvPr id="92" name="Textfeld 91"/>
          <p:cNvSpPr txBox="1"/>
          <p:nvPr/>
        </p:nvSpPr>
        <p:spPr>
          <a:xfrm>
            <a:off x="7868476" y="2510429"/>
            <a:ext cx="530138" cy="369332"/>
          </a:xfrm>
          <a:prstGeom prst="rect">
            <a:avLst/>
          </a:prstGeom>
          <a:noFill/>
        </p:spPr>
        <p:txBody>
          <a:bodyPr wrap="square" rtlCol="0">
            <a:spAutoFit/>
          </a:bodyPr>
          <a:lstStyle/>
          <a:p>
            <a:r>
              <a:rPr lang="de-DE" dirty="0"/>
              <a:t>b</a:t>
            </a:r>
            <a:r>
              <a:rPr lang="de-DE" baseline="-25000" dirty="0"/>
              <a:t>3</a:t>
            </a:r>
            <a:endParaRPr lang="de-DE" dirty="0"/>
          </a:p>
        </p:txBody>
      </p:sp>
      <p:sp>
        <p:nvSpPr>
          <p:cNvPr id="93" name="Textfeld 92"/>
          <p:cNvSpPr txBox="1"/>
          <p:nvPr/>
        </p:nvSpPr>
        <p:spPr>
          <a:xfrm>
            <a:off x="9498641" y="2127220"/>
            <a:ext cx="514350" cy="369332"/>
          </a:xfrm>
          <a:prstGeom prst="rect">
            <a:avLst/>
          </a:prstGeom>
          <a:noFill/>
        </p:spPr>
        <p:txBody>
          <a:bodyPr wrap="square" rtlCol="0">
            <a:spAutoFit/>
          </a:bodyPr>
          <a:lstStyle/>
          <a:p>
            <a:r>
              <a:rPr lang="de-DE" dirty="0"/>
              <a:t>s</a:t>
            </a:r>
            <a:r>
              <a:rPr lang="de-DE" baseline="-25000" dirty="0"/>
              <a:t>3</a:t>
            </a:r>
            <a:endParaRPr lang="de-DE" dirty="0"/>
          </a:p>
        </p:txBody>
      </p:sp>
      <p:sp>
        <p:nvSpPr>
          <p:cNvPr id="94" name="Textfeld 93"/>
          <p:cNvSpPr txBox="1"/>
          <p:nvPr/>
        </p:nvSpPr>
        <p:spPr>
          <a:xfrm>
            <a:off x="9542729" y="2868349"/>
            <a:ext cx="578928" cy="369332"/>
          </a:xfrm>
          <a:prstGeom prst="rect">
            <a:avLst/>
          </a:prstGeom>
          <a:noFill/>
        </p:spPr>
        <p:txBody>
          <a:bodyPr wrap="square" rtlCol="0">
            <a:spAutoFit/>
          </a:bodyPr>
          <a:lstStyle/>
          <a:p>
            <a:r>
              <a:rPr lang="de-DE" dirty="0" err="1"/>
              <a:t>c</a:t>
            </a:r>
            <a:r>
              <a:rPr lang="de-DE" baseline="-25000" dirty="0" err="1"/>
              <a:t>out</a:t>
            </a:r>
            <a:endParaRPr lang="de-DE" dirty="0"/>
          </a:p>
        </p:txBody>
      </p:sp>
      <p:sp>
        <p:nvSpPr>
          <p:cNvPr id="95" name="Textfeld 94"/>
          <p:cNvSpPr txBox="1"/>
          <p:nvPr/>
        </p:nvSpPr>
        <p:spPr>
          <a:xfrm>
            <a:off x="4932426" y="3098974"/>
            <a:ext cx="578928" cy="369332"/>
          </a:xfrm>
          <a:prstGeom prst="rect">
            <a:avLst/>
          </a:prstGeom>
          <a:noFill/>
        </p:spPr>
        <p:txBody>
          <a:bodyPr wrap="square" rtlCol="0">
            <a:spAutoFit/>
          </a:bodyPr>
          <a:lstStyle/>
          <a:p>
            <a:r>
              <a:rPr lang="de-DE" dirty="0"/>
              <a:t>c</a:t>
            </a:r>
            <a:r>
              <a:rPr lang="de-DE" baseline="-25000" dirty="0"/>
              <a:t>2</a:t>
            </a:r>
            <a:endParaRPr lang="de-DE" dirty="0"/>
          </a:p>
        </p:txBody>
      </p:sp>
      <p:sp>
        <p:nvSpPr>
          <p:cNvPr id="96" name="Textfeld 95"/>
          <p:cNvSpPr txBox="1"/>
          <p:nvPr/>
        </p:nvSpPr>
        <p:spPr>
          <a:xfrm>
            <a:off x="7126567" y="3165840"/>
            <a:ext cx="578928" cy="369332"/>
          </a:xfrm>
          <a:prstGeom prst="rect">
            <a:avLst/>
          </a:prstGeom>
          <a:noFill/>
        </p:spPr>
        <p:txBody>
          <a:bodyPr wrap="square" rtlCol="0">
            <a:spAutoFit/>
          </a:bodyPr>
          <a:lstStyle/>
          <a:p>
            <a:r>
              <a:rPr lang="de-DE" dirty="0"/>
              <a:t>c</a:t>
            </a:r>
            <a:r>
              <a:rPr lang="de-DE" baseline="-25000" dirty="0"/>
              <a:t>3</a:t>
            </a:r>
            <a:endParaRPr lang="de-DE" dirty="0"/>
          </a:p>
        </p:txBody>
      </p:sp>
    </p:spTree>
    <p:extLst>
      <p:ext uri="{BB962C8B-B14F-4D97-AF65-F5344CB8AC3E}">
        <p14:creationId xmlns:p14="http://schemas.microsoft.com/office/powerpoint/2010/main" val="39788630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Addierer/</a:t>
            </a:r>
            <a:r>
              <a:rPr lang="de-DE" dirty="0" err="1"/>
              <a:t>Subtrahierer</a:t>
            </a:r>
            <a:endParaRPr lang="de-DE" dirty="0"/>
          </a:p>
        </p:txBody>
      </p:sp>
      <p:sp>
        <p:nvSpPr>
          <p:cNvPr id="3" name="Inhaltsplatzhalter 2"/>
          <p:cNvSpPr>
            <a:spLocks noGrp="1"/>
          </p:cNvSpPr>
          <p:nvPr>
            <p:ph idx="1"/>
          </p:nvPr>
        </p:nvSpPr>
        <p:spPr>
          <a:xfrm>
            <a:off x="1103312" y="1387894"/>
            <a:ext cx="8946541" cy="5140725"/>
          </a:xfrm>
        </p:spPr>
        <p:txBody>
          <a:bodyPr/>
          <a:lstStyle/>
          <a:p>
            <a:pPr marL="0" indent="0">
              <a:buNone/>
            </a:pPr>
            <a:r>
              <a:rPr lang="de-DE" dirty="0"/>
              <a:t>Beschreibung</a:t>
            </a:r>
          </a:p>
          <a:p>
            <a:pPr marL="0" indent="0">
              <a:buNone/>
            </a:pPr>
            <a:endParaRPr lang="de-DE" dirty="0">
              <a:latin typeface="Calibri" panose="020F0502020204030204" pitchFamily="34" charset="0"/>
            </a:endParaRPr>
          </a:p>
          <a:p>
            <a:r>
              <a:rPr lang="de-DE" dirty="0">
                <a:latin typeface="Calibri" panose="020F0502020204030204" pitchFamily="34" charset="0"/>
              </a:rPr>
              <a:t>Der Addierer aus b) soll nun als Block betrachtet werden und so erweitert werden, dass er durch ein </a:t>
            </a:r>
            <a:r>
              <a:rPr lang="de-DE" dirty="0">
                <a:solidFill>
                  <a:schemeClr val="accent2">
                    <a:lumMod val="40000"/>
                    <a:lumOff val="60000"/>
                  </a:schemeClr>
                </a:solidFill>
                <a:latin typeface="Calibri" panose="020F0502020204030204" pitchFamily="34" charset="0"/>
              </a:rPr>
              <a:t>zusätzliches Steuerbit Sub auch subtrahieren kann</a:t>
            </a:r>
            <a:r>
              <a:rPr lang="de-DE" dirty="0">
                <a:latin typeface="Calibri" panose="020F0502020204030204" pitchFamily="34" charset="0"/>
              </a:rPr>
              <a:t> (durch Umwandlung von B in das 1er-Komplement). Dazu stehen Ihnen beliebige Gatter zur Verfügung. Beachten Sie:</a:t>
            </a:r>
          </a:p>
          <a:p>
            <a:pPr marL="0" indent="0">
              <a:buNone/>
            </a:pPr>
            <a:endParaRPr lang="de-DE" dirty="0">
              <a:latin typeface="Calibri" panose="020F0502020204030204" pitchFamily="34" charset="0"/>
            </a:endParaRPr>
          </a:p>
          <a:p>
            <a:r>
              <a:rPr lang="de-DE" dirty="0">
                <a:latin typeface="Calibri" panose="020F0502020204030204" pitchFamily="34" charset="0"/>
              </a:rPr>
              <a:t>Erzeugung negativer Zahlen (</a:t>
            </a:r>
            <a:r>
              <a:rPr lang="de-DE" dirty="0" err="1">
                <a:latin typeface="Calibri" panose="020F0502020204030204" pitchFamily="34" charset="0"/>
              </a:rPr>
              <a:t>Komplementierer</a:t>
            </a:r>
            <a:r>
              <a:rPr lang="de-DE" dirty="0">
                <a:latin typeface="Calibri" panose="020F0502020204030204" pitchFamily="34" charset="0"/>
              </a:rPr>
              <a:t>)</a:t>
            </a:r>
          </a:p>
          <a:p>
            <a:r>
              <a:rPr lang="de-DE" dirty="0">
                <a:latin typeface="Calibri" panose="020F0502020204030204" pitchFamily="34" charset="0"/>
              </a:rPr>
              <a:t>Behandlung des Übertrags</a:t>
            </a:r>
          </a:p>
          <a:p>
            <a:r>
              <a:rPr lang="de-DE" dirty="0">
                <a:latin typeface="Calibri" panose="020F0502020204030204" pitchFamily="34" charset="0"/>
              </a:rPr>
              <a:t>Erkennung eines Überlaufs (Overflow)</a:t>
            </a: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38</a:t>
            </a:fld>
            <a:endParaRPr lang="en-US" dirty="0"/>
          </a:p>
        </p:txBody>
      </p:sp>
    </p:spTree>
    <p:extLst>
      <p:ext uri="{BB962C8B-B14F-4D97-AF65-F5344CB8AC3E}">
        <p14:creationId xmlns:p14="http://schemas.microsoft.com/office/powerpoint/2010/main" val="19888772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Addierer/</a:t>
            </a:r>
            <a:r>
              <a:rPr lang="de-DE" dirty="0" err="1"/>
              <a:t>Subtrahierer</a:t>
            </a:r>
            <a:endParaRPr lang="de-DE" dirty="0"/>
          </a:p>
        </p:txBody>
      </p:sp>
      <p:sp>
        <p:nvSpPr>
          <p:cNvPr id="3" name="Inhaltsplatzhalter 2"/>
          <p:cNvSpPr>
            <a:spLocks noGrp="1"/>
          </p:cNvSpPr>
          <p:nvPr>
            <p:ph idx="1"/>
          </p:nvPr>
        </p:nvSpPr>
        <p:spPr>
          <a:xfrm>
            <a:off x="1103312" y="1387894"/>
            <a:ext cx="8946541" cy="5140725"/>
          </a:xfrm>
        </p:spPr>
        <p:txBody>
          <a:bodyPr/>
          <a:lstStyle/>
          <a:p>
            <a:pPr marL="0" indent="0">
              <a:buNone/>
            </a:pPr>
            <a:r>
              <a:rPr lang="de-DE" dirty="0">
                <a:solidFill>
                  <a:schemeClr val="accent2">
                    <a:lumMod val="40000"/>
                    <a:lumOff val="60000"/>
                  </a:schemeClr>
                </a:solidFill>
                <a:latin typeface="Calibri" panose="020F0502020204030204" pitchFamily="34" charset="0"/>
              </a:rPr>
              <a:t>Aufgaben:</a:t>
            </a:r>
          </a:p>
          <a:p>
            <a:r>
              <a:rPr lang="de-DE" dirty="0">
                <a:latin typeface="Calibri" panose="020F0502020204030204" pitchFamily="34" charset="0"/>
              </a:rPr>
              <a:t>zusätzliches Steuerbit Sub</a:t>
            </a:r>
          </a:p>
          <a:p>
            <a:r>
              <a:rPr lang="de-DE" dirty="0">
                <a:latin typeface="Calibri" panose="020F0502020204030204" pitchFamily="34" charset="0"/>
              </a:rPr>
              <a:t>Subtraktion durch Umwandlung von B in das 1er-Komplement</a:t>
            </a: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Blockschaltbild:</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39</a:t>
            </a:fld>
            <a:endParaRPr lang="en-US" dirty="0"/>
          </a:p>
        </p:txBody>
      </p:sp>
      <p:sp>
        <p:nvSpPr>
          <p:cNvPr id="8" name="Rechteck 7"/>
          <p:cNvSpPr/>
          <p:nvPr/>
        </p:nvSpPr>
        <p:spPr>
          <a:xfrm>
            <a:off x="3328682" y="3958256"/>
            <a:ext cx="2247900" cy="10287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4 Carry Ripple</a:t>
            </a:r>
          </a:p>
        </p:txBody>
      </p:sp>
      <p:cxnSp>
        <p:nvCxnSpPr>
          <p:cNvPr id="5" name="Gerade Verbindung mit Pfeil 4"/>
          <p:cNvCxnSpPr/>
          <p:nvPr/>
        </p:nvCxnSpPr>
        <p:spPr>
          <a:xfrm>
            <a:off x="3534032" y="3501081"/>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9" name="Gerade Verbindung mit Pfeil 8"/>
          <p:cNvCxnSpPr/>
          <p:nvPr/>
        </p:nvCxnSpPr>
        <p:spPr>
          <a:xfrm>
            <a:off x="3739382" y="3501080"/>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0" name="Gerade Verbindung mit Pfeil 9"/>
          <p:cNvCxnSpPr/>
          <p:nvPr/>
        </p:nvCxnSpPr>
        <p:spPr>
          <a:xfrm>
            <a:off x="3944732" y="3501079"/>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1" name="Gerade Verbindung mit Pfeil 10"/>
          <p:cNvCxnSpPr/>
          <p:nvPr/>
        </p:nvCxnSpPr>
        <p:spPr>
          <a:xfrm>
            <a:off x="4196583" y="3501079"/>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2" name="Gerade Verbindung mit Pfeil 11"/>
          <p:cNvCxnSpPr/>
          <p:nvPr/>
        </p:nvCxnSpPr>
        <p:spPr>
          <a:xfrm>
            <a:off x="4688274" y="3501079"/>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3" name="Gerade Verbindung mit Pfeil 12"/>
          <p:cNvCxnSpPr/>
          <p:nvPr/>
        </p:nvCxnSpPr>
        <p:spPr>
          <a:xfrm>
            <a:off x="4893624" y="3501078"/>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4" name="Gerade Verbindung mit Pfeil 13"/>
          <p:cNvCxnSpPr/>
          <p:nvPr/>
        </p:nvCxnSpPr>
        <p:spPr>
          <a:xfrm>
            <a:off x="5098974" y="3501077"/>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5" name="Gerade Verbindung mit Pfeil 14"/>
          <p:cNvCxnSpPr/>
          <p:nvPr/>
        </p:nvCxnSpPr>
        <p:spPr>
          <a:xfrm>
            <a:off x="5298870" y="3501077"/>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6" name="Gerade Verbindung mit Pfeil 15"/>
          <p:cNvCxnSpPr/>
          <p:nvPr/>
        </p:nvCxnSpPr>
        <p:spPr>
          <a:xfrm>
            <a:off x="4489918" y="5005859"/>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7" name="Gerade Verbindung mit Pfeil 16"/>
          <p:cNvCxnSpPr/>
          <p:nvPr/>
        </p:nvCxnSpPr>
        <p:spPr>
          <a:xfrm>
            <a:off x="4695268" y="5005858"/>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8" name="Gerade Verbindung mit Pfeil 17"/>
          <p:cNvCxnSpPr/>
          <p:nvPr/>
        </p:nvCxnSpPr>
        <p:spPr>
          <a:xfrm>
            <a:off x="4900618" y="5005857"/>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9" name="Gerade Verbindung mit Pfeil 18"/>
          <p:cNvCxnSpPr/>
          <p:nvPr/>
        </p:nvCxnSpPr>
        <p:spPr>
          <a:xfrm>
            <a:off x="5152469" y="5005857"/>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0" name="Gerade Verbindung mit Pfeil 19"/>
          <p:cNvCxnSpPr/>
          <p:nvPr/>
        </p:nvCxnSpPr>
        <p:spPr>
          <a:xfrm>
            <a:off x="3952970" y="5005859"/>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21" name="Textfeld 20"/>
          <p:cNvSpPr txBox="1"/>
          <p:nvPr/>
        </p:nvSpPr>
        <p:spPr>
          <a:xfrm>
            <a:off x="3737843" y="3131745"/>
            <a:ext cx="356188" cy="369332"/>
          </a:xfrm>
          <a:prstGeom prst="rect">
            <a:avLst/>
          </a:prstGeom>
          <a:noFill/>
        </p:spPr>
        <p:txBody>
          <a:bodyPr wrap="none" rtlCol="0">
            <a:spAutoFit/>
          </a:bodyPr>
          <a:lstStyle/>
          <a:p>
            <a:r>
              <a:rPr lang="de-DE" dirty="0"/>
              <a:t>A</a:t>
            </a:r>
          </a:p>
        </p:txBody>
      </p:sp>
      <p:sp>
        <p:nvSpPr>
          <p:cNvPr id="22" name="Textfeld 21"/>
          <p:cNvSpPr txBox="1"/>
          <p:nvPr/>
        </p:nvSpPr>
        <p:spPr>
          <a:xfrm>
            <a:off x="4823777" y="3136541"/>
            <a:ext cx="317716" cy="369332"/>
          </a:xfrm>
          <a:prstGeom prst="rect">
            <a:avLst/>
          </a:prstGeom>
          <a:noFill/>
        </p:spPr>
        <p:txBody>
          <a:bodyPr wrap="none" rtlCol="0">
            <a:spAutoFit/>
          </a:bodyPr>
          <a:lstStyle/>
          <a:p>
            <a:r>
              <a:rPr lang="de-DE" dirty="0"/>
              <a:t>B</a:t>
            </a:r>
          </a:p>
        </p:txBody>
      </p:sp>
      <p:sp>
        <p:nvSpPr>
          <p:cNvPr id="23" name="Textfeld 22"/>
          <p:cNvSpPr txBox="1"/>
          <p:nvPr/>
        </p:nvSpPr>
        <p:spPr>
          <a:xfrm>
            <a:off x="4664919" y="5486731"/>
            <a:ext cx="300082" cy="369332"/>
          </a:xfrm>
          <a:prstGeom prst="rect">
            <a:avLst/>
          </a:prstGeom>
          <a:noFill/>
        </p:spPr>
        <p:txBody>
          <a:bodyPr wrap="none" rtlCol="0">
            <a:spAutoFit/>
          </a:bodyPr>
          <a:lstStyle/>
          <a:p>
            <a:r>
              <a:rPr lang="de-DE" dirty="0"/>
              <a:t>S</a:t>
            </a:r>
          </a:p>
        </p:txBody>
      </p:sp>
      <p:sp>
        <p:nvSpPr>
          <p:cNvPr id="24" name="Textfeld 23"/>
          <p:cNvSpPr txBox="1"/>
          <p:nvPr/>
        </p:nvSpPr>
        <p:spPr>
          <a:xfrm>
            <a:off x="3811167" y="5465781"/>
            <a:ext cx="333746" cy="369332"/>
          </a:xfrm>
          <a:prstGeom prst="rect">
            <a:avLst/>
          </a:prstGeom>
          <a:noFill/>
        </p:spPr>
        <p:txBody>
          <a:bodyPr wrap="none" rtlCol="0">
            <a:spAutoFit/>
          </a:bodyPr>
          <a:lstStyle/>
          <a:p>
            <a:r>
              <a:rPr lang="de-DE" dirty="0"/>
              <a:t>c</a:t>
            </a:r>
          </a:p>
        </p:txBody>
      </p:sp>
      <p:cxnSp>
        <p:nvCxnSpPr>
          <p:cNvPr id="25" name="Gerade Verbindung mit Pfeil 24"/>
          <p:cNvCxnSpPr/>
          <p:nvPr/>
        </p:nvCxnSpPr>
        <p:spPr>
          <a:xfrm>
            <a:off x="5498766" y="3729664"/>
            <a:ext cx="8238" cy="21664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26" name="Textfeld 25"/>
          <p:cNvSpPr txBox="1"/>
          <p:nvPr/>
        </p:nvSpPr>
        <p:spPr>
          <a:xfrm>
            <a:off x="5327890" y="3341429"/>
            <a:ext cx="333746" cy="369332"/>
          </a:xfrm>
          <a:prstGeom prst="rect">
            <a:avLst/>
          </a:prstGeom>
          <a:noFill/>
        </p:spPr>
        <p:txBody>
          <a:bodyPr wrap="none" rtlCol="0">
            <a:spAutoFit/>
          </a:bodyPr>
          <a:lstStyle/>
          <a:p>
            <a:r>
              <a:rPr lang="de-DE" dirty="0"/>
              <a:t>c</a:t>
            </a:r>
          </a:p>
        </p:txBody>
      </p:sp>
    </p:spTree>
    <p:extLst>
      <p:ext uri="{BB962C8B-B14F-4D97-AF65-F5344CB8AC3E}">
        <p14:creationId xmlns:p14="http://schemas.microsoft.com/office/powerpoint/2010/main" val="534790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Komparator</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387894"/>
                <a:ext cx="8946541" cy="5140725"/>
              </a:xfrm>
            </p:spPr>
            <p:txBody>
              <a:bodyPr/>
              <a:lstStyle/>
              <a:p>
                <a:r>
                  <a:rPr lang="de-DE" dirty="0">
                    <a:solidFill>
                      <a:schemeClr val="accent2">
                        <a:lumMod val="40000"/>
                        <a:lumOff val="60000"/>
                      </a:schemeClr>
                    </a:solidFill>
                    <a:latin typeface="Calibri" panose="020F0502020204030204" pitchFamily="34" charset="0"/>
                  </a:rPr>
                  <a:t>Schaltfunktionen</a:t>
                </a:r>
              </a:p>
              <a:p>
                <a:pPr marL="0" indent="0">
                  <a:buNone/>
                </a:pPr>
                <a:endParaRPr lang="de-DE" dirty="0">
                  <a:solidFill>
                    <a:schemeClr val="accent2">
                      <a:lumMod val="40000"/>
                      <a:lumOff val="60000"/>
                    </a:schemeClr>
                  </a:solidFill>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14:m>
                  <m:oMathPara xmlns:m="http://schemas.openxmlformats.org/officeDocument/2006/math">
                    <m:oMathParaPr>
                      <m:jc m:val="left"/>
                    </m:oMathParaPr>
                    <m:oMath xmlns:m="http://schemas.openxmlformats.org/officeDocument/2006/math">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𝑓</m:t>
                          </m:r>
                        </m:e>
                        <m:sub>
                          <m:r>
                            <a:rPr lang="de-DE" b="0" i="1" smtClean="0">
                              <a:latin typeface="Cambria Math" panose="02040503050406030204" pitchFamily="18" charset="0"/>
                              <a:ea typeface="Cambria Math" panose="02040503050406030204" pitchFamily="18" charset="0"/>
                            </a:rPr>
                            <m:t>&lt;</m:t>
                          </m:r>
                        </m:sub>
                      </m:sSub>
                      <m:r>
                        <a:rPr lang="de-DE" b="0" i="1" smtClean="0">
                          <a:latin typeface="Cambria Math" panose="02040503050406030204" pitchFamily="18" charset="0"/>
                          <a:ea typeface="Cambria Math" panose="02040503050406030204" pitchFamily="18" charset="0"/>
                        </a:rPr>
                        <m:t> = </m:t>
                      </m:r>
                      <m:acc>
                        <m:accPr>
                          <m:chr m:val="̅"/>
                          <m:ctrlPr>
                            <a:rPr lang="de-DE" b="0" i="1" smtClean="0">
                              <a:latin typeface="Cambria Math" panose="02040503050406030204" pitchFamily="18" charset="0"/>
                              <a:ea typeface="Cambria Math" panose="02040503050406030204" pitchFamily="18" charset="0"/>
                            </a:rPr>
                          </m:ctrlPr>
                        </m:accPr>
                        <m:e>
                          <m:r>
                            <a:rPr lang="de-DE" b="0" i="1" smtClean="0">
                              <a:latin typeface="Cambria Math" panose="02040503050406030204" pitchFamily="18" charset="0"/>
                              <a:ea typeface="Cambria Math" panose="02040503050406030204" pitchFamily="18" charset="0"/>
                            </a:rPr>
                            <m:t>𝑎</m:t>
                          </m:r>
                        </m:e>
                      </m:acc>
                      <m:r>
                        <a:rPr lang="de-DE" b="0" i="1" smtClean="0">
                          <a:latin typeface="Cambria Math" panose="02040503050406030204" pitchFamily="18" charset="0"/>
                          <a:ea typeface="Cambria Math" panose="02040503050406030204" pitchFamily="18" charset="0"/>
                        </a:rPr>
                        <m:t>𝑏</m:t>
                      </m:r>
                      <m:r>
                        <a:rPr lang="de-DE" b="0" i="1" smtClean="0">
                          <a:latin typeface="Cambria Math" panose="02040503050406030204" pitchFamily="18" charset="0"/>
                          <a:ea typeface="Cambria Math" panose="02040503050406030204" pitchFamily="18" charset="0"/>
                        </a:rPr>
                        <m:t> </m:t>
                      </m:r>
                    </m:oMath>
                  </m:oMathPara>
                </a14:m>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14:m>
                  <m:oMathPara xmlns:m="http://schemas.openxmlformats.org/officeDocument/2006/math">
                    <m:oMathParaPr>
                      <m:jc m:val="left"/>
                    </m:oMathParaPr>
                    <m:oMath xmlns:m="http://schemas.openxmlformats.org/officeDocument/2006/math">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𝑓</m:t>
                          </m:r>
                        </m:e>
                        <m:sub>
                          <m:r>
                            <a:rPr lang="de-DE" b="0" i="1" smtClean="0">
                              <a:latin typeface="Cambria Math" panose="02040503050406030204" pitchFamily="18" charset="0"/>
                              <a:ea typeface="Cambria Math" panose="02040503050406030204" pitchFamily="18" charset="0"/>
                            </a:rPr>
                            <m:t>=</m:t>
                          </m:r>
                        </m:sub>
                      </m:sSub>
                      <m:r>
                        <a:rPr lang="de-DE" i="1">
                          <a:latin typeface="Cambria Math" panose="02040503050406030204" pitchFamily="18" charset="0"/>
                          <a:ea typeface="Cambria Math" panose="02040503050406030204" pitchFamily="18" charset="0"/>
                        </a:rPr>
                        <m:t> = </m:t>
                      </m:r>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𝑎</m:t>
                          </m:r>
                        </m:e>
                      </m:acc>
                      <m:acc>
                        <m:accPr>
                          <m:chr m:val="̅"/>
                          <m:ctrlPr>
                            <a:rPr lang="de-DE" i="1" smtClean="0">
                              <a:latin typeface="Cambria Math" panose="02040503050406030204" pitchFamily="18" charset="0"/>
                              <a:ea typeface="Cambria Math" panose="02040503050406030204" pitchFamily="18" charset="0"/>
                            </a:rPr>
                          </m:ctrlPr>
                        </m:accPr>
                        <m:e>
                          <m:r>
                            <a:rPr lang="de-DE" b="0" i="1" smtClean="0">
                              <a:latin typeface="Cambria Math" panose="02040503050406030204" pitchFamily="18" charset="0"/>
                              <a:ea typeface="Cambria Math" panose="02040503050406030204" pitchFamily="18" charset="0"/>
                            </a:rPr>
                            <m:t>𝑏</m:t>
                          </m:r>
                        </m:e>
                      </m:acc>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𝑎𝑏</m:t>
                      </m:r>
                      <m:r>
                        <a:rPr lang="de-DE" b="0" i="1" smtClean="0">
                          <a:latin typeface="Cambria Math" panose="02040503050406030204" pitchFamily="18" charset="0"/>
                          <a:ea typeface="Cambria Math" panose="02040503050406030204" pitchFamily="18" charset="0"/>
                        </a:rPr>
                        <m:t>=</m:t>
                      </m:r>
                      <m:acc>
                        <m:accPr>
                          <m:chr m:val="̅"/>
                          <m:ctrlPr>
                            <a:rPr lang="de-DE" b="0" i="1" smtClean="0">
                              <a:latin typeface="Cambria Math" panose="02040503050406030204" pitchFamily="18" charset="0"/>
                              <a:ea typeface="Cambria Math" panose="02040503050406030204" pitchFamily="18" charset="0"/>
                            </a:rPr>
                          </m:ctrlPr>
                        </m:accPr>
                        <m:e>
                          <m:r>
                            <a:rPr lang="de-DE" b="0" i="1" smtClean="0">
                              <a:latin typeface="Cambria Math" panose="02040503050406030204" pitchFamily="18" charset="0"/>
                              <a:ea typeface="Cambria Math" panose="02040503050406030204" pitchFamily="18" charset="0"/>
                            </a:rPr>
                            <m:t>𝑎</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𝑏</m:t>
                          </m:r>
                        </m:e>
                      </m:acc>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𝑎</m:t>
                      </m:r>
                      <m:r>
                        <a:rPr lang="de-DE" b="0" i="1" smtClean="0">
                          <a:latin typeface="Cambria Math" panose="02040503050406030204" pitchFamily="18" charset="0"/>
                          <a:ea typeface="Cambria Math" panose="02040503050406030204" pitchFamily="18" charset="0"/>
                        </a:rPr>
                        <m:t> </m:t>
                      </m:r>
                      <m:r>
                        <a:rPr lang="de-DE" b="0" i="1" smtClean="0">
                          <a:latin typeface="Cambria Math" panose="02040503050406030204" pitchFamily="18" charset="0"/>
                          <a:ea typeface="Cambria Math" panose="02040503050406030204" pitchFamily="18" charset="0"/>
                        </a:rPr>
                        <m:t>𝑥𝑛𝑜𝑟</m:t>
                      </m:r>
                      <m:r>
                        <a:rPr lang="de-DE" b="0" i="1" smtClean="0">
                          <a:latin typeface="Cambria Math" panose="02040503050406030204" pitchFamily="18" charset="0"/>
                          <a:ea typeface="Cambria Math" panose="02040503050406030204" pitchFamily="18" charset="0"/>
                        </a:rPr>
                        <m:t> </m:t>
                      </m:r>
                      <m:r>
                        <a:rPr lang="de-DE" b="0" i="1" smtClean="0">
                          <a:latin typeface="Cambria Math" panose="02040503050406030204" pitchFamily="18" charset="0"/>
                          <a:ea typeface="Cambria Math" panose="02040503050406030204" pitchFamily="18" charset="0"/>
                        </a:rPr>
                        <m:t>𝑏</m:t>
                      </m:r>
                      <m:r>
                        <a:rPr lang="de-DE" i="1">
                          <a:latin typeface="Cambria Math" panose="02040503050406030204" pitchFamily="18" charset="0"/>
                          <a:ea typeface="Cambria Math" panose="02040503050406030204" pitchFamily="18" charset="0"/>
                        </a:rPr>
                        <m:t> </m:t>
                      </m:r>
                    </m:oMath>
                  </m:oMathPara>
                </a14:m>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14:m>
                  <m:oMathPara xmlns:m="http://schemas.openxmlformats.org/officeDocument/2006/math">
                    <m:oMathParaPr>
                      <m:jc m:val="left"/>
                    </m:oMathParaPr>
                    <m:oMath xmlns:m="http://schemas.openxmlformats.org/officeDocument/2006/math">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𝑓</m:t>
                          </m:r>
                        </m:e>
                        <m:sub>
                          <m:r>
                            <a:rPr lang="de-DE" b="0" i="1" smtClean="0">
                              <a:latin typeface="Cambria Math" panose="02040503050406030204" pitchFamily="18" charset="0"/>
                              <a:ea typeface="Cambria Math" panose="02040503050406030204" pitchFamily="18" charset="0"/>
                            </a:rPr>
                            <m:t>&gt;</m:t>
                          </m:r>
                        </m:sub>
                      </m:sSub>
                      <m:r>
                        <a:rPr lang="de-DE" i="1">
                          <a:latin typeface="Cambria Math" panose="02040503050406030204" pitchFamily="18" charset="0"/>
                          <a:ea typeface="Cambria Math" panose="02040503050406030204" pitchFamily="18" charset="0"/>
                        </a:rPr>
                        <m:t> =</m:t>
                      </m:r>
                      <m:r>
                        <a:rPr lang="de-DE" b="0" i="1" smtClean="0">
                          <a:latin typeface="Cambria Math" panose="02040503050406030204" pitchFamily="18" charset="0"/>
                          <a:ea typeface="Cambria Math" panose="02040503050406030204" pitchFamily="18" charset="0"/>
                        </a:rPr>
                        <m:t>𝑎</m:t>
                      </m:r>
                      <m:acc>
                        <m:accPr>
                          <m:chr m:val="̅"/>
                          <m:ctrlPr>
                            <a:rPr lang="de-DE" i="1">
                              <a:latin typeface="Cambria Math" panose="02040503050406030204" pitchFamily="18" charset="0"/>
                              <a:ea typeface="Cambria Math" panose="02040503050406030204" pitchFamily="18" charset="0"/>
                            </a:rPr>
                          </m:ctrlPr>
                        </m:accPr>
                        <m:e>
                          <m:r>
                            <a:rPr lang="de-DE" b="0" i="1" smtClean="0">
                              <a:latin typeface="Cambria Math" panose="02040503050406030204" pitchFamily="18" charset="0"/>
                              <a:ea typeface="Cambria Math" panose="02040503050406030204" pitchFamily="18" charset="0"/>
                            </a:rPr>
                            <m:t>𝑏</m:t>
                          </m:r>
                        </m:e>
                      </m:acc>
                      <m:r>
                        <a:rPr lang="de-DE" i="1">
                          <a:latin typeface="Cambria Math" panose="02040503050406030204" pitchFamily="18" charset="0"/>
                          <a:ea typeface="Cambria Math" panose="02040503050406030204" pitchFamily="18" charset="0"/>
                        </a:rPr>
                        <m:t> </m:t>
                      </m:r>
                    </m:oMath>
                  </m:oMathPara>
                </a14:m>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387894"/>
                <a:ext cx="8946541" cy="5140725"/>
              </a:xfrm>
              <a:blipFill rotWithShape="0">
                <a:blip r:embed="rId3"/>
                <a:stretch>
                  <a:fillRect l="-341" t="-712"/>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4</a:t>
            </a:fld>
            <a:endParaRPr lang="en-US" dirty="0"/>
          </a:p>
        </p:txBody>
      </p:sp>
      <p:graphicFrame>
        <p:nvGraphicFramePr>
          <p:cNvPr id="4" name="Tabelle 3"/>
          <p:cNvGraphicFramePr>
            <a:graphicFrameLocks noGrp="1"/>
          </p:cNvGraphicFramePr>
          <p:nvPr>
            <p:extLst>
              <p:ext uri="{D42A27DB-BD31-4B8C-83A1-F6EECF244321}">
                <p14:modId xmlns:p14="http://schemas.microsoft.com/office/powerpoint/2010/main" val="1469086877"/>
              </p:ext>
            </p:extLst>
          </p:nvPr>
        </p:nvGraphicFramePr>
        <p:xfrm>
          <a:off x="1510889" y="2008053"/>
          <a:ext cx="8128000" cy="1854200"/>
        </p:xfrm>
        <a:graphic>
          <a:graphicData uri="http://schemas.openxmlformats.org/drawingml/2006/table">
            <a:tbl>
              <a:tblPr firstRow="1" bandRow="1">
                <a:tableStyleId>{7DF18680-E054-41AD-8BC1-D1AEF772440D}</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625600">
                  <a:extLst>
                    <a:ext uri="{9D8B030D-6E8A-4147-A177-3AD203B41FA5}">
                      <a16:colId xmlns:a16="http://schemas.microsoft.com/office/drawing/2014/main" val="20003"/>
                    </a:ext>
                  </a:extLst>
                </a:gridCol>
                <a:gridCol w="1625600">
                  <a:extLst>
                    <a:ext uri="{9D8B030D-6E8A-4147-A177-3AD203B41FA5}">
                      <a16:colId xmlns:a16="http://schemas.microsoft.com/office/drawing/2014/main" val="20004"/>
                    </a:ext>
                  </a:extLst>
                </a:gridCol>
              </a:tblGrid>
              <a:tr h="370840">
                <a:tc>
                  <a:txBody>
                    <a:bodyPr/>
                    <a:lstStyle/>
                    <a:p>
                      <a:r>
                        <a:rPr lang="de-DE" dirty="0"/>
                        <a:t>a</a:t>
                      </a:r>
                    </a:p>
                  </a:txBody>
                  <a:tcPr/>
                </a:tc>
                <a:tc>
                  <a:txBody>
                    <a:bodyPr/>
                    <a:lstStyle/>
                    <a:p>
                      <a:r>
                        <a:rPr lang="de-DE" dirty="0"/>
                        <a:t>b</a:t>
                      </a:r>
                    </a:p>
                  </a:txBody>
                  <a:tcPr/>
                </a:tc>
                <a:tc>
                  <a:txBody>
                    <a:bodyPr/>
                    <a:lstStyle/>
                    <a:p>
                      <a:r>
                        <a:rPr lang="de-DE" dirty="0"/>
                        <a:t>a &lt; b </a:t>
                      </a:r>
                    </a:p>
                  </a:txBody>
                  <a:tcPr/>
                </a:tc>
                <a:tc>
                  <a:txBody>
                    <a:bodyPr/>
                    <a:lstStyle/>
                    <a:p>
                      <a:r>
                        <a:rPr lang="de-DE" dirty="0"/>
                        <a:t>a = b</a:t>
                      </a:r>
                    </a:p>
                  </a:txBody>
                  <a:tcPr/>
                </a:tc>
                <a:tc>
                  <a:txBody>
                    <a:bodyPr/>
                    <a:lstStyle/>
                    <a:p>
                      <a:r>
                        <a:rPr lang="de-DE" dirty="0"/>
                        <a:t>a &gt; b</a:t>
                      </a:r>
                    </a:p>
                  </a:txBody>
                  <a:tcPr/>
                </a:tc>
                <a:extLst>
                  <a:ext uri="{0D108BD9-81ED-4DB2-BD59-A6C34878D82A}">
                    <a16:rowId xmlns:a16="http://schemas.microsoft.com/office/drawing/2014/main" val="10000"/>
                  </a:ext>
                </a:extLst>
              </a:tr>
              <a:tr h="370840">
                <a:tc>
                  <a:txBody>
                    <a:bodyPr/>
                    <a:lstStyle/>
                    <a:p>
                      <a:r>
                        <a:rPr lang="de-DE" dirty="0"/>
                        <a:t>0</a:t>
                      </a:r>
                    </a:p>
                  </a:txBody>
                  <a:tcPr/>
                </a:tc>
                <a:tc>
                  <a:txBody>
                    <a:bodyPr/>
                    <a:lstStyle/>
                    <a:p>
                      <a:r>
                        <a:rPr lang="de-DE" dirty="0"/>
                        <a:t>0</a:t>
                      </a:r>
                    </a:p>
                  </a:txBody>
                  <a:tcPr/>
                </a:tc>
                <a:tc>
                  <a:txBody>
                    <a:bodyPr/>
                    <a:lstStyle/>
                    <a:p>
                      <a:r>
                        <a:rPr lang="de-DE" dirty="0"/>
                        <a:t>0</a:t>
                      </a:r>
                    </a:p>
                  </a:txBody>
                  <a:tcPr/>
                </a:tc>
                <a:tc>
                  <a:txBody>
                    <a:bodyPr/>
                    <a:lstStyle/>
                    <a:p>
                      <a:r>
                        <a:rPr lang="de-DE" dirty="0">
                          <a:solidFill>
                            <a:schemeClr val="accent1">
                              <a:lumMod val="60000"/>
                              <a:lumOff val="40000"/>
                            </a:schemeClr>
                          </a:solidFill>
                        </a:rPr>
                        <a:t>1</a:t>
                      </a:r>
                    </a:p>
                  </a:txBody>
                  <a:tcPr/>
                </a:tc>
                <a:tc>
                  <a:txBody>
                    <a:bodyPr/>
                    <a:lstStyle/>
                    <a:p>
                      <a:r>
                        <a:rPr lang="de-DE" dirty="0"/>
                        <a:t>0</a:t>
                      </a:r>
                    </a:p>
                  </a:txBody>
                  <a:tcPr/>
                </a:tc>
                <a:extLst>
                  <a:ext uri="{0D108BD9-81ED-4DB2-BD59-A6C34878D82A}">
                    <a16:rowId xmlns:a16="http://schemas.microsoft.com/office/drawing/2014/main" val="10001"/>
                  </a:ext>
                </a:extLst>
              </a:tr>
              <a:tr h="370840">
                <a:tc>
                  <a:txBody>
                    <a:bodyPr/>
                    <a:lstStyle/>
                    <a:p>
                      <a:r>
                        <a:rPr lang="de-DE" dirty="0"/>
                        <a:t>1</a:t>
                      </a:r>
                    </a:p>
                  </a:txBody>
                  <a:tcPr/>
                </a:tc>
                <a:tc>
                  <a:txBody>
                    <a:bodyPr/>
                    <a:lstStyle/>
                    <a:p>
                      <a:r>
                        <a:rPr lang="de-DE" dirty="0"/>
                        <a:t>0</a:t>
                      </a:r>
                    </a:p>
                  </a:txBody>
                  <a:tcPr/>
                </a:tc>
                <a:tc>
                  <a:txBody>
                    <a:bodyPr/>
                    <a:lstStyle/>
                    <a:p>
                      <a:r>
                        <a:rPr lang="de-DE" dirty="0"/>
                        <a:t>0</a:t>
                      </a:r>
                    </a:p>
                  </a:txBody>
                  <a:tcPr/>
                </a:tc>
                <a:tc>
                  <a:txBody>
                    <a:bodyPr/>
                    <a:lstStyle/>
                    <a:p>
                      <a:r>
                        <a:rPr lang="de-DE" dirty="0"/>
                        <a:t>0</a:t>
                      </a:r>
                    </a:p>
                  </a:txBody>
                  <a:tcPr/>
                </a:tc>
                <a:tc>
                  <a:txBody>
                    <a:bodyPr/>
                    <a:lstStyle/>
                    <a:p>
                      <a:r>
                        <a:rPr lang="de-DE" dirty="0">
                          <a:solidFill>
                            <a:schemeClr val="accent1">
                              <a:lumMod val="60000"/>
                              <a:lumOff val="40000"/>
                            </a:schemeClr>
                          </a:solidFill>
                        </a:rPr>
                        <a:t>1</a:t>
                      </a:r>
                    </a:p>
                  </a:txBody>
                  <a:tcPr/>
                </a:tc>
                <a:extLst>
                  <a:ext uri="{0D108BD9-81ED-4DB2-BD59-A6C34878D82A}">
                    <a16:rowId xmlns:a16="http://schemas.microsoft.com/office/drawing/2014/main" val="10002"/>
                  </a:ext>
                </a:extLst>
              </a:tr>
              <a:tr h="370840">
                <a:tc>
                  <a:txBody>
                    <a:bodyPr/>
                    <a:lstStyle/>
                    <a:p>
                      <a:r>
                        <a:rPr lang="de-DE" dirty="0"/>
                        <a:t>0</a:t>
                      </a:r>
                    </a:p>
                  </a:txBody>
                  <a:tcPr/>
                </a:tc>
                <a:tc>
                  <a:txBody>
                    <a:bodyPr/>
                    <a:lstStyle/>
                    <a:p>
                      <a:r>
                        <a:rPr lang="de-DE" dirty="0"/>
                        <a:t>1</a:t>
                      </a:r>
                    </a:p>
                  </a:txBody>
                  <a:tcPr/>
                </a:tc>
                <a:tc>
                  <a:txBody>
                    <a:bodyPr/>
                    <a:lstStyle/>
                    <a:p>
                      <a:r>
                        <a:rPr lang="de-DE" dirty="0">
                          <a:solidFill>
                            <a:schemeClr val="accent1">
                              <a:lumMod val="60000"/>
                              <a:lumOff val="40000"/>
                            </a:schemeClr>
                          </a:solidFill>
                        </a:rPr>
                        <a:t>1</a:t>
                      </a:r>
                    </a:p>
                  </a:txBody>
                  <a:tcPr/>
                </a:tc>
                <a:tc>
                  <a:txBody>
                    <a:bodyPr/>
                    <a:lstStyle/>
                    <a:p>
                      <a:r>
                        <a:rPr lang="de-DE" dirty="0"/>
                        <a:t>0</a:t>
                      </a:r>
                    </a:p>
                  </a:txBody>
                  <a:tcPr/>
                </a:tc>
                <a:tc>
                  <a:txBody>
                    <a:bodyPr/>
                    <a:lstStyle/>
                    <a:p>
                      <a:r>
                        <a:rPr lang="de-DE" dirty="0"/>
                        <a:t>0</a:t>
                      </a:r>
                    </a:p>
                  </a:txBody>
                  <a:tcPr/>
                </a:tc>
                <a:extLst>
                  <a:ext uri="{0D108BD9-81ED-4DB2-BD59-A6C34878D82A}">
                    <a16:rowId xmlns:a16="http://schemas.microsoft.com/office/drawing/2014/main" val="10003"/>
                  </a:ext>
                </a:extLst>
              </a:tr>
              <a:tr h="370840">
                <a:tc>
                  <a:txBody>
                    <a:bodyPr/>
                    <a:lstStyle/>
                    <a:p>
                      <a:r>
                        <a:rPr lang="de-DE" dirty="0"/>
                        <a:t>1</a:t>
                      </a:r>
                    </a:p>
                  </a:txBody>
                  <a:tcPr/>
                </a:tc>
                <a:tc>
                  <a:txBody>
                    <a:bodyPr/>
                    <a:lstStyle/>
                    <a:p>
                      <a:r>
                        <a:rPr lang="de-DE" dirty="0"/>
                        <a:t>1</a:t>
                      </a:r>
                    </a:p>
                  </a:txBody>
                  <a:tcPr/>
                </a:tc>
                <a:tc>
                  <a:txBody>
                    <a:bodyPr/>
                    <a:lstStyle/>
                    <a:p>
                      <a:r>
                        <a:rPr lang="de-DE" dirty="0"/>
                        <a:t>0</a:t>
                      </a:r>
                    </a:p>
                  </a:txBody>
                  <a:tcPr/>
                </a:tc>
                <a:tc>
                  <a:txBody>
                    <a:bodyPr/>
                    <a:lstStyle/>
                    <a:p>
                      <a:r>
                        <a:rPr lang="de-DE" dirty="0">
                          <a:solidFill>
                            <a:schemeClr val="accent1">
                              <a:lumMod val="60000"/>
                              <a:lumOff val="40000"/>
                            </a:schemeClr>
                          </a:solidFill>
                        </a:rPr>
                        <a:t>1</a:t>
                      </a:r>
                    </a:p>
                  </a:txBody>
                  <a:tcPr/>
                </a:tc>
                <a:tc>
                  <a:txBody>
                    <a:bodyPr/>
                    <a:lstStyle/>
                    <a:p>
                      <a:r>
                        <a:rPr lang="de-DE" dirty="0"/>
                        <a:t>0</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929960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Addierer/</a:t>
            </a:r>
            <a:r>
              <a:rPr lang="de-DE" dirty="0" err="1"/>
              <a:t>Subtrahierer</a:t>
            </a:r>
            <a:endParaRPr lang="de-DE" dirty="0"/>
          </a:p>
        </p:txBody>
      </p:sp>
      <p:sp>
        <p:nvSpPr>
          <p:cNvPr id="3" name="Inhaltsplatzhalter 2"/>
          <p:cNvSpPr>
            <a:spLocks noGrp="1"/>
          </p:cNvSpPr>
          <p:nvPr>
            <p:ph idx="1"/>
          </p:nvPr>
        </p:nvSpPr>
        <p:spPr>
          <a:xfrm>
            <a:off x="1103312" y="1387894"/>
            <a:ext cx="8946541" cy="5140725"/>
          </a:xfrm>
        </p:spPr>
        <p:txBody>
          <a:bodyPr/>
          <a:lstStyle/>
          <a:p>
            <a:r>
              <a:rPr lang="de-DE" dirty="0">
                <a:latin typeface="Calibri" panose="020F0502020204030204" pitchFamily="34" charset="0"/>
              </a:rPr>
              <a:t>Wandeln in das </a:t>
            </a:r>
            <a:r>
              <a:rPr lang="de-DE" dirty="0" err="1">
                <a:latin typeface="Calibri" panose="020F0502020204030204" pitchFamily="34" charset="0"/>
              </a:rPr>
              <a:t>Einerkomplement</a:t>
            </a:r>
            <a:r>
              <a:rPr lang="de-DE" dirty="0">
                <a:latin typeface="Calibri" panose="020F0502020204030204" pitchFamily="34" charset="0"/>
              </a:rPr>
              <a:t>:</a:t>
            </a: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Unser Steuerbit Sub entscheidet, ob B in das </a:t>
            </a:r>
            <a:r>
              <a:rPr lang="de-DE" dirty="0" err="1">
                <a:latin typeface="Calibri" panose="020F0502020204030204" pitchFamily="34" charset="0"/>
              </a:rPr>
              <a:t>Einerkomplement</a:t>
            </a:r>
            <a:r>
              <a:rPr lang="de-DE" dirty="0">
                <a:latin typeface="Calibri" panose="020F0502020204030204" pitchFamily="34" charset="0"/>
              </a:rPr>
              <a:t> gewandelt wird.</a:t>
            </a:r>
          </a:p>
          <a:p>
            <a:pPr marL="0" indent="0">
              <a:buNone/>
            </a:pPr>
            <a:r>
              <a:rPr lang="de-DE" dirty="0">
                <a:latin typeface="Calibri" panose="020F0502020204030204" pitchFamily="34" charset="0"/>
              </a:rPr>
              <a:t>Erinnerung:	A – B = A + (-B)</a:t>
            </a:r>
          </a:p>
          <a:p>
            <a:pPr marL="0" indent="0">
              <a:buNone/>
            </a:pPr>
            <a:endParaRPr lang="de-DE" dirty="0">
              <a:latin typeface="Calibri" panose="020F0502020204030204" pitchFamily="34" charset="0"/>
            </a:endParaRPr>
          </a:p>
          <a:p>
            <a:pPr marL="0" indent="0">
              <a:buNone/>
            </a:pPr>
            <a:r>
              <a:rPr lang="de-DE" dirty="0">
                <a:solidFill>
                  <a:schemeClr val="accent2">
                    <a:lumMod val="60000"/>
                    <a:lumOff val="40000"/>
                  </a:schemeClr>
                </a:solidFill>
                <a:latin typeface="Calibri" panose="020F0502020204030204" pitchFamily="34" charset="0"/>
              </a:rPr>
              <a:t>Wir legen fest:</a:t>
            </a:r>
          </a:p>
          <a:p>
            <a:pPr marL="0" indent="0">
              <a:buNone/>
            </a:pPr>
            <a:r>
              <a:rPr lang="de-DE" dirty="0">
                <a:latin typeface="Calibri" panose="020F0502020204030204" pitchFamily="34" charset="0"/>
              </a:rPr>
              <a:t>Sub-Bit 1: Subtraktion</a:t>
            </a:r>
          </a:p>
          <a:p>
            <a:pPr marL="0" indent="0">
              <a:buNone/>
            </a:pPr>
            <a:r>
              <a:rPr lang="de-DE" dirty="0">
                <a:latin typeface="Calibri" panose="020F0502020204030204" pitchFamily="34" charset="0"/>
              </a:rPr>
              <a:t>Sub-Bit 0: Addition</a:t>
            </a: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Diese Schalttabelle entspricht einem XOR!</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40</a:t>
            </a:fld>
            <a:endParaRPr lang="en-US" dirty="0"/>
          </a:p>
        </p:txBody>
      </p:sp>
      <p:sp>
        <p:nvSpPr>
          <p:cNvPr id="8" name="Rechteck 7"/>
          <p:cNvSpPr/>
          <p:nvPr/>
        </p:nvSpPr>
        <p:spPr>
          <a:xfrm>
            <a:off x="6936980" y="4278895"/>
            <a:ext cx="2247900" cy="10287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4 Carry Ripple</a:t>
            </a:r>
          </a:p>
        </p:txBody>
      </p:sp>
      <p:cxnSp>
        <p:nvCxnSpPr>
          <p:cNvPr id="5" name="Gerade Verbindung mit Pfeil 4"/>
          <p:cNvCxnSpPr/>
          <p:nvPr/>
        </p:nvCxnSpPr>
        <p:spPr>
          <a:xfrm>
            <a:off x="7142330" y="3821720"/>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9" name="Gerade Verbindung mit Pfeil 8"/>
          <p:cNvCxnSpPr/>
          <p:nvPr/>
        </p:nvCxnSpPr>
        <p:spPr>
          <a:xfrm>
            <a:off x="7347680" y="3821719"/>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0" name="Gerade Verbindung mit Pfeil 9"/>
          <p:cNvCxnSpPr/>
          <p:nvPr/>
        </p:nvCxnSpPr>
        <p:spPr>
          <a:xfrm>
            <a:off x="7553030" y="3821718"/>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1" name="Gerade Verbindung mit Pfeil 10"/>
          <p:cNvCxnSpPr/>
          <p:nvPr/>
        </p:nvCxnSpPr>
        <p:spPr>
          <a:xfrm>
            <a:off x="7804881" y="3821718"/>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2" name="Gerade Verbindung mit Pfeil 11"/>
          <p:cNvCxnSpPr/>
          <p:nvPr/>
        </p:nvCxnSpPr>
        <p:spPr>
          <a:xfrm>
            <a:off x="8118313" y="3274126"/>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3" name="Gerade Verbindung mit Pfeil 12"/>
          <p:cNvCxnSpPr/>
          <p:nvPr/>
        </p:nvCxnSpPr>
        <p:spPr>
          <a:xfrm>
            <a:off x="8478746" y="3319102"/>
            <a:ext cx="12349" cy="407604"/>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4" name="Gerade Verbindung mit Pfeil 13"/>
          <p:cNvCxnSpPr/>
          <p:nvPr/>
        </p:nvCxnSpPr>
        <p:spPr>
          <a:xfrm>
            <a:off x="9311808" y="3319101"/>
            <a:ext cx="23951" cy="433304"/>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5" name="Gerade Verbindung mit Pfeil 14"/>
          <p:cNvCxnSpPr/>
          <p:nvPr/>
        </p:nvCxnSpPr>
        <p:spPr>
          <a:xfrm>
            <a:off x="8925090" y="3331657"/>
            <a:ext cx="7981" cy="422466"/>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6" name="Gerade Verbindung mit Pfeil 15"/>
          <p:cNvCxnSpPr/>
          <p:nvPr/>
        </p:nvCxnSpPr>
        <p:spPr>
          <a:xfrm>
            <a:off x="8098216" y="5326498"/>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7" name="Gerade Verbindung mit Pfeil 16"/>
          <p:cNvCxnSpPr/>
          <p:nvPr/>
        </p:nvCxnSpPr>
        <p:spPr>
          <a:xfrm>
            <a:off x="8303566" y="5326497"/>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8" name="Gerade Verbindung mit Pfeil 17"/>
          <p:cNvCxnSpPr/>
          <p:nvPr/>
        </p:nvCxnSpPr>
        <p:spPr>
          <a:xfrm>
            <a:off x="8508916" y="5326496"/>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9" name="Gerade Verbindung mit Pfeil 18"/>
          <p:cNvCxnSpPr/>
          <p:nvPr/>
        </p:nvCxnSpPr>
        <p:spPr>
          <a:xfrm>
            <a:off x="8760767" y="5326496"/>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0" name="Gerade Verbindung mit Pfeil 19"/>
          <p:cNvCxnSpPr/>
          <p:nvPr/>
        </p:nvCxnSpPr>
        <p:spPr>
          <a:xfrm>
            <a:off x="7561268" y="5326498"/>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21" name="Textfeld 20"/>
          <p:cNvSpPr txBox="1"/>
          <p:nvPr/>
        </p:nvSpPr>
        <p:spPr>
          <a:xfrm>
            <a:off x="7346141" y="3452384"/>
            <a:ext cx="356188" cy="369332"/>
          </a:xfrm>
          <a:prstGeom prst="rect">
            <a:avLst/>
          </a:prstGeom>
          <a:noFill/>
        </p:spPr>
        <p:txBody>
          <a:bodyPr wrap="none" rtlCol="0">
            <a:spAutoFit/>
          </a:bodyPr>
          <a:lstStyle/>
          <a:p>
            <a:r>
              <a:rPr lang="de-DE" dirty="0"/>
              <a:t>A</a:t>
            </a:r>
          </a:p>
        </p:txBody>
      </p:sp>
      <p:sp>
        <p:nvSpPr>
          <p:cNvPr id="22" name="Textfeld 21"/>
          <p:cNvSpPr txBox="1"/>
          <p:nvPr/>
        </p:nvSpPr>
        <p:spPr>
          <a:xfrm>
            <a:off x="8567628" y="2719158"/>
            <a:ext cx="317716" cy="369332"/>
          </a:xfrm>
          <a:prstGeom prst="rect">
            <a:avLst/>
          </a:prstGeom>
          <a:noFill/>
        </p:spPr>
        <p:txBody>
          <a:bodyPr wrap="none" rtlCol="0">
            <a:spAutoFit/>
          </a:bodyPr>
          <a:lstStyle/>
          <a:p>
            <a:r>
              <a:rPr lang="de-DE" dirty="0"/>
              <a:t>B</a:t>
            </a:r>
          </a:p>
        </p:txBody>
      </p:sp>
      <p:sp>
        <p:nvSpPr>
          <p:cNvPr id="23" name="Textfeld 22"/>
          <p:cNvSpPr txBox="1"/>
          <p:nvPr/>
        </p:nvSpPr>
        <p:spPr>
          <a:xfrm>
            <a:off x="8273217" y="5807370"/>
            <a:ext cx="300082" cy="369332"/>
          </a:xfrm>
          <a:prstGeom prst="rect">
            <a:avLst/>
          </a:prstGeom>
          <a:noFill/>
        </p:spPr>
        <p:txBody>
          <a:bodyPr wrap="none" rtlCol="0">
            <a:spAutoFit/>
          </a:bodyPr>
          <a:lstStyle/>
          <a:p>
            <a:r>
              <a:rPr lang="de-DE" dirty="0"/>
              <a:t>S</a:t>
            </a:r>
          </a:p>
        </p:txBody>
      </p:sp>
      <p:sp>
        <p:nvSpPr>
          <p:cNvPr id="24" name="Textfeld 23"/>
          <p:cNvSpPr txBox="1"/>
          <p:nvPr/>
        </p:nvSpPr>
        <p:spPr>
          <a:xfrm>
            <a:off x="7419465" y="5786420"/>
            <a:ext cx="333746" cy="369332"/>
          </a:xfrm>
          <a:prstGeom prst="rect">
            <a:avLst/>
          </a:prstGeom>
          <a:noFill/>
        </p:spPr>
        <p:txBody>
          <a:bodyPr wrap="none" rtlCol="0">
            <a:spAutoFit/>
          </a:bodyPr>
          <a:lstStyle/>
          <a:p>
            <a:r>
              <a:rPr lang="de-DE" dirty="0"/>
              <a:t>c</a:t>
            </a:r>
          </a:p>
        </p:txBody>
      </p:sp>
      <p:graphicFrame>
        <p:nvGraphicFramePr>
          <p:cNvPr id="4" name="Tabelle 3"/>
          <p:cNvGraphicFramePr>
            <a:graphicFrameLocks noGrp="1"/>
          </p:cNvGraphicFramePr>
          <p:nvPr>
            <p:extLst>
              <p:ext uri="{D42A27DB-BD31-4B8C-83A1-F6EECF244321}">
                <p14:modId xmlns:p14="http://schemas.microsoft.com/office/powerpoint/2010/main" val="175295214"/>
              </p:ext>
            </p:extLst>
          </p:nvPr>
        </p:nvGraphicFramePr>
        <p:xfrm>
          <a:off x="3830917" y="3230210"/>
          <a:ext cx="1790719" cy="1854200"/>
        </p:xfrm>
        <a:graphic>
          <a:graphicData uri="http://schemas.openxmlformats.org/drawingml/2006/table">
            <a:tbl>
              <a:tblPr firstRow="1" bandRow="1">
                <a:tableStyleId>{7DF18680-E054-41AD-8BC1-D1AEF772440D}</a:tableStyleId>
              </a:tblPr>
              <a:tblGrid>
                <a:gridCol w="616405">
                  <a:extLst>
                    <a:ext uri="{9D8B030D-6E8A-4147-A177-3AD203B41FA5}">
                      <a16:colId xmlns:a16="http://schemas.microsoft.com/office/drawing/2014/main" val="20000"/>
                    </a:ext>
                  </a:extLst>
                </a:gridCol>
                <a:gridCol w="437260">
                  <a:extLst>
                    <a:ext uri="{9D8B030D-6E8A-4147-A177-3AD203B41FA5}">
                      <a16:colId xmlns:a16="http://schemas.microsoft.com/office/drawing/2014/main" val="20001"/>
                    </a:ext>
                  </a:extLst>
                </a:gridCol>
                <a:gridCol w="737054">
                  <a:extLst>
                    <a:ext uri="{9D8B030D-6E8A-4147-A177-3AD203B41FA5}">
                      <a16:colId xmlns:a16="http://schemas.microsoft.com/office/drawing/2014/main" val="20002"/>
                    </a:ext>
                  </a:extLst>
                </a:gridCol>
              </a:tblGrid>
              <a:tr h="370840">
                <a:tc>
                  <a:txBody>
                    <a:bodyPr/>
                    <a:lstStyle/>
                    <a:p>
                      <a:r>
                        <a:rPr lang="de-DE" dirty="0"/>
                        <a:t>Sub</a:t>
                      </a:r>
                    </a:p>
                  </a:txBody>
                  <a:tcPr/>
                </a:tc>
                <a:tc>
                  <a:txBody>
                    <a:bodyPr/>
                    <a:lstStyle/>
                    <a:p>
                      <a:r>
                        <a:rPr lang="de-DE" dirty="0"/>
                        <a:t>B</a:t>
                      </a:r>
                    </a:p>
                  </a:txBody>
                  <a:tcPr/>
                </a:tc>
                <a:tc>
                  <a:txBody>
                    <a:bodyPr/>
                    <a:lstStyle/>
                    <a:p>
                      <a:r>
                        <a:rPr lang="de-DE" dirty="0" err="1"/>
                        <a:t>B</a:t>
                      </a:r>
                      <a:r>
                        <a:rPr lang="de-DE" baseline="-25000" dirty="0" err="1"/>
                        <a:t>neu</a:t>
                      </a:r>
                      <a:endParaRPr lang="de-DE" baseline="-25000" dirty="0"/>
                    </a:p>
                  </a:txBody>
                  <a:tcPr/>
                </a:tc>
                <a:extLst>
                  <a:ext uri="{0D108BD9-81ED-4DB2-BD59-A6C34878D82A}">
                    <a16:rowId xmlns:a16="http://schemas.microsoft.com/office/drawing/2014/main" val="10000"/>
                  </a:ext>
                </a:extLst>
              </a:tr>
              <a:tr h="370840">
                <a:tc>
                  <a:txBody>
                    <a:bodyPr/>
                    <a:lstStyle/>
                    <a:p>
                      <a:r>
                        <a:rPr lang="de-DE" dirty="0"/>
                        <a:t>0</a:t>
                      </a:r>
                    </a:p>
                  </a:txBody>
                  <a:tcPr/>
                </a:tc>
                <a:tc>
                  <a:txBody>
                    <a:bodyPr/>
                    <a:lstStyle/>
                    <a:p>
                      <a:r>
                        <a:rPr lang="de-DE" dirty="0"/>
                        <a:t>0</a:t>
                      </a:r>
                    </a:p>
                  </a:txBody>
                  <a:tcPr/>
                </a:tc>
                <a:tc>
                  <a:txBody>
                    <a:bodyPr/>
                    <a:lstStyle/>
                    <a:p>
                      <a:r>
                        <a:rPr lang="de-DE" dirty="0"/>
                        <a:t>0</a:t>
                      </a:r>
                    </a:p>
                  </a:txBody>
                  <a:tcPr/>
                </a:tc>
                <a:extLst>
                  <a:ext uri="{0D108BD9-81ED-4DB2-BD59-A6C34878D82A}">
                    <a16:rowId xmlns:a16="http://schemas.microsoft.com/office/drawing/2014/main" val="10001"/>
                  </a:ext>
                </a:extLst>
              </a:tr>
              <a:tr h="370840">
                <a:tc>
                  <a:txBody>
                    <a:bodyPr/>
                    <a:lstStyle/>
                    <a:p>
                      <a:r>
                        <a:rPr lang="de-DE" dirty="0"/>
                        <a:t>0</a:t>
                      </a:r>
                    </a:p>
                  </a:txBody>
                  <a:tcPr/>
                </a:tc>
                <a:tc>
                  <a:txBody>
                    <a:bodyPr/>
                    <a:lstStyle/>
                    <a:p>
                      <a:r>
                        <a:rPr lang="de-DE" dirty="0"/>
                        <a:t>1</a:t>
                      </a:r>
                    </a:p>
                  </a:txBody>
                  <a:tcPr/>
                </a:tc>
                <a:tc>
                  <a:txBody>
                    <a:bodyPr/>
                    <a:lstStyle/>
                    <a:p>
                      <a:r>
                        <a:rPr lang="de-DE" dirty="0"/>
                        <a:t>1</a:t>
                      </a:r>
                    </a:p>
                  </a:txBody>
                  <a:tcPr/>
                </a:tc>
                <a:extLst>
                  <a:ext uri="{0D108BD9-81ED-4DB2-BD59-A6C34878D82A}">
                    <a16:rowId xmlns:a16="http://schemas.microsoft.com/office/drawing/2014/main" val="10002"/>
                  </a:ext>
                </a:extLst>
              </a:tr>
              <a:tr h="370840">
                <a:tc>
                  <a:txBody>
                    <a:bodyPr/>
                    <a:lstStyle/>
                    <a:p>
                      <a:r>
                        <a:rPr lang="de-DE" dirty="0"/>
                        <a:t>1</a:t>
                      </a:r>
                    </a:p>
                  </a:txBody>
                  <a:tcPr/>
                </a:tc>
                <a:tc>
                  <a:txBody>
                    <a:bodyPr/>
                    <a:lstStyle/>
                    <a:p>
                      <a:r>
                        <a:rPr lang="de-DE" dirty="0"/>
                        <a:t>0</a:t>
                      </a:r>
                    </a:p>
                  </a:txBody>
                  <a:tcPr/>
                </a:tc>
                <a:tc>
                  <a:txBody>
                    <a:bodyPr/>
                    <a:lstStyle/>
                    <a:p>
                      <a:r>
                        <a:rPr lang="de-DE" dirty="0"/>
                        <a:t>1</a:t>
                      </a:r>
                    </a:p>
                  </a:txBody>
                  <a:tcPr/>
                </a:tc>
                <a:extLst>
                  <a:ext uri="{0D108BD9-81ED-4DB2-BD59-A6C34878D82A}">
                    <a16:rowId xmlns:a16="http://schemas.microsoft.com/office/drawing/2014/main" val="10003"/>
                  </a:ext>
                </a:extLst>
              </a:tr>
              <a:tr h="370840">
                <a:tc>
                  <a:txBody>
                    <a:bodyPr/>
                    <a:lstStyle/>
                    <a:p>
                      <a:r>
                        <a:rPr lang="de-DE" dirty="0"/>
                        <a:t>1</a:t>
                      </a:r>
                    </a:p>
                  </a:txBody>
                  <a:tcPr/>
                </a:tc>
                <a:tc>
                  <a:txBody>
                    <a:bodyPr/>
                    <a:lstStyle/>
                    <a:p>
                      <a:r>
                        <a:rPr lang="de-DE" dirty="0"/>
                        <a:t>1</a:t>
                      </a:r>
                    </a:p>
                  </a:txBody>
                  <a:tcPr/>
                </a:tc>
                <a:tc>
                  <a:txBody>
                    <a:bodyPr/>
                    <a:lstStyle/>
                    <a:p>
                      <a:r>
                        <a:rPr lang="de-DE" dirty="0"/>
                        <a:t>0</a:t>
                      </a:r>
                    </a:p>
                  </a:txBody>
                  <a:tcPr/>
                </a:tc>
                <a:extLst>
                  <a:ext uri="{0D108BD9-81ED-4DB2-BD59-A6C34878D82A}">
                    <a16:rowId xmlns:a16="http://schemas.microsoft.com/office/drawing/2014/main" val="10004"/>
                  </a:ext>
                </a:extLst>
              </a:tr>
            </a:tbl>
          </a:graphicData>
        </a:graphic>
      </p:graphicFrame>
      <p:sp>
        <p:nvSpPr>
          <p:cNvPr id="25" name="Flussdiagramm: Gespeicherte Daten 24"/>
          <p:cNvSpPr/>
          <p:nvPr/>
        </p:nvSpPr>
        <p:spPr>
          <a:xfrm rot="16200000">
            <a:off x="8031191" y="3734682"/>
            <a:ext cx="288324" cy="313768"/>
          </a:xfrm>
          <a:prstGeom prst="flowChartOnlineStorag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26" name="Flussdiagramm: Gespeicherte Daten 25"/>
          <p:cNvSpPr/>
          <p:nvPr/>
        </p:nvSpPr>
        <p:spPr>
          <a:xfrm rot="16200000">
            <a:off x="8444984" y="3745725"/>
            <a:ext cx="288324" cy="313768"/>
          </a:xfrm>
          <a:prstGeom prst="flowChartOnlineStorag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27" name="Flussdiagramm: Gespeicherte Daten 26"/>
          <p:cNvSpPr/>
          <p:nvPr/>
        </p:nvSpPr>
        <p:spPr>
          <a:xfrm rot="16200000">
            <a:off x="8851565" y="3741401"/>
            <a:ext cx="288324" cy="313768"/>
          </a:xfrm>
          <a:prstGeom prst="flowChartOnlineStorag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28" name="Flussdiagramm: Gespeicherte Daten 27"/>
          <p:cNvSpPr/>
          <p:nvPr/>
        </p:nvSpPr>
        <p:spPr>
          <a:xfrm rot="16200000">
            <a:off x="9252062" y="3730452"/>
            <a:ext cx="288324" cy="313768"/>
          </a:xfrm>
          <a:prstGeom prst="flowChartOnlineStorag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30" name="Gerader Verbinder 29"/>
          <p:cNvCxnSpPr/>
          <p:nvPr/>
        </p:nvCxnSpPr>
        <p:spPr>
          <a:xfrm>
            <a:off x="8273217" y="3547688"/>
            <a:ext cx="1524144" cy="2"/>
          </a:xfrm>
          <a:prstGeom prst="line">
            <a:avLst/>
          </a:prstGeom>
        </p:spPr>
        <p:style>
          <a:lnRef idx="1">
            <a:schemeClr val="accent3"/>
          </a:lnRef>
          <a:fillRef idx="0">
            <a:schemeClr val="accent3"/>
          </a:fillRef>
          <a:effectRef idx="0">
            <a:schemeClr val="accent3"/>
          </a:effectRef>
          <a:fontRef idx="minor">
            <a:schemeClr val="tx1"/>
          </a:fontRef>
        </p:style>
      </p:cxnSp>
      <p:cxnSp>
        <p:nvCxnSpPr>
          <p:cNvPr id="33" name="Gerader Verbinder 32"/>
          <p:cNvCxnSpPr/>
          <p:nvPr/>
        </p:nvCxnSpPr>
        <p:spPr>
          <a:xfrm flipV="1">
            <a:off x="8273060" y="3555644"/>
            <a:ext cx="89" cy="154943"/>
          </a:xfrm>
          <a:prstGeom prst="line">
            <a:avLst/>
          </a:prstGeom>
        </p:spPr>
        <p:style>
          <a:lnRef idx="1">
            <a:schemeClr val="accent3"/>
          </a:lnRef>
          <a:fillRef idx="0">
            <a:schemeClr val="accent3"/>
          </a:fillRef>
          <a:effectRef idx="0">
            <a:schemeClr val="accent3"/>
          </a:effectRef>
          <a:fontRef idx="minor">
            <a:schemeClr val="tx1"/>
          </a:fontRef>
        </p:style>
      </p:cxnSp>
      <p:cxnSp>
        <p:nvCxnSpPr>
          <p:cNvPr id="35" name="Gerader Verbinder 34"/>
          <p:cNvCxnSpPr>
            <a:endCxn id="38" idx="0"/>
          </p:cNvCxnSpPr>
          <p:nvPr/>
        </p:nvCxnSpPr>
        <p:spPr>
          <a:xfrm flipH="1" flipV="1">
            <a:off x="8708980" y="3539280"/>
            <a:ext cx="3274" cy="178980"/>
          </a:xfrm>
          <a:prstGeom prst="line">
            <a:avLst/>
          </a:prstGeom>
        </p:spPr>
        <p:style>
          <a:lnRef idx="1">
            <a:schemeClr val="accent3"/>
          </a:lnRef>
          <a:fillRef idx="0">
            <a:schemeClr val="accent3"/>
          </a:fillRef>
          <a:effectRef idx="0">
            <a:schemeClr val="accent3"/>
          </a:effectRef>
          <a:fontRef idx="minor">
            <a:schemeClr val="tx1"/>
          </a:fontRef>
        </p:style>
      </p:cxnSp>
      <p:cxnSp>
        <p:nvCxnSpPr>
          <p:cNvPr id="36" name="Gerader Verbinder 35"/>
          <p:cNvCxnSpPr/>
          <p:nvPr/>
        </p:nvCxnSpPr>
        <p:spPr>
          <a:xfrm flipH="1" flipV="1">
            <a:off x="9059108" y="3569457"/>
            <a:ext cx="2910" cy="192528"/>
          </a:xfrm>
          <a:prstGeom prst="line">
            <a:avLst/>
          </a:prstGeom>
        </p:spPr>
        <p:style>
          <a:lnRef idx="1">
            <a:schemeClr val="accent3"/>
          </a:lnRef>
          <a:fillRef idx="0">
            <a:schemeClr val="accent3"/>
          </a:fillRef>
          <a:effectRef idx="0">
            <a:schemeClr val="accent3"/>
          </a:effectRef>
          <a:fontRef idx="minor">
            <a:schemeClr val="tx1"/>
          </a:fontRef>
        </p:style>
      </p:cxnSp>
      <p:cxnSp>
        <p:nvCxnSpPr>
          <p:cNvPr id="37" name="Gerader Verbinder 36"/>
          <p:cNvCxnSpPr/>
          <p:nvPr/>
        </p:nvCxnSpPr>
        <p:spPr>
          <a:xfrm flipH="1" flipV="1">
            <a:off x="9441551" y="3569457"/>
            <a:ext cx="3841" cy="157249"/>
          </a:xfrm>
          <a:prstGeom prst="line">
            <a:avLst/>
          </a:prstGeom>
        </p:spPr>
        <p:style>
          <a:lnRef idx="1">
            <a:schemeClr val="accent3"/>
          </a:lnRef>
          <a:fillRef idx="0">
            <a:schemeClr val="accent3"/>
          </a:fillRef>
          <a:effectRef idx="0">
            <a:schemeClr val="accent3"/>
          </a:effectRef>
          <a:fontRef idx="minor">
            <a:schemeClr val="tx1"/>
          </a:fontRef>
        </p:style>
      </p:cxnSp>
      <p:sp>
        <p:nvSpPr>
          <p:cNvPr id="38" name="Ellipse 37"/>
          <p:cNvSpPr/>
          <p:nvPr/>
        </p:nvSpPr>
        <p:spPr>
          <a:xfrm>
            <a:off x="8686120" y="3539280"/>
            <a:ext cx="45719" cy="4571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9" name="Ellipse 38"/>
          <p:cNvSpPr/>
          <p:nvPr/>
        </p:nvSpPr>
        <p:spPr>
          <a:xfrm>
            <a:off x="9037546" y="3530284"/>
            <a:ext cx="45719" cy="4571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40" name="Ellipse 39"/>
          <p:cNvSpPr/>
          <p:nvPr/>
        </p:nvSpPr>
        <p:spPr>
          <a:xfrm>
            <a:off x="9428821" y="3532784"/>
            <a:ext cx="45719" cy="4571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41" name="Geschweifte Klammer rechts 40"/>
          <p:cNvSpPr/>
          <p:nvPr/>
        </p:nvSpPr>
        <p:spPr>
          <a:xfrm rot="16200000">
            <a:off x="8636974" y="2489455"/>
            <a:ext cx="169246" cy="1332486"/>
          </a:xfrm>
          <a:prstGeom prst="rightBrace">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de-DE"/>
          </a:p>
        </p:txBody>
      </p:sp>
      <p:sp>
        <p:nvSpPr>
          <p:cNvPr id="42" name="Textfeld 41"/>
          <p:cNvSpPr txBox="1"/>
          <p:nvPr/>
        </p:nvSpPr>
        <p:spPr>
          <a:xfrm>
            <a:off x="9740149" y="3384791"/>
            <a:ext cx="598241" cy="369332"/>
          </a:xfrm>
          <a:prstGeom prst="rect">
            <a:avLst/>
          </a:prstGeom>
          <a:noFill/>
        </p:spPr>
        <p:txBody>
          <a:bodyPr wrap="none" rtlCol="0">
            <a:spAutoFit/>
          </a:bodyPr>
          <a:lstStyle/>
          <a:p>
            <a:r>
              <a:rPr lang="de-DE" dirty="0"/>
              <a:t>Sub</a:t>
            </a:r>
          </a:p>
        </p:txBody>
      </p:sp>
      <p:cxnSp>
        <p:nvCxnSpPr>
          <p:cNvPr id="43" name="Gerade Verbindung mit Pfeil 42"/>
          <p:cNvCxnSpPr>
            <a:stCxn id="25" idx="1"/>
          </p:cNvCxnSpPr>
          <p:nvPr/>
        </p:nvCxnSpPr>
        <p:spPr>
          <a:xfrm>
            <a:off x="8175353" y="4035728"/>
            <a:ext cx="0" cy="24316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46" name="Gerade Verbindung mit Pfeil 45"/>
          <p:cNvCxnSpPr/>
          <p:nvPr/>
        </p:nvCxnSpPr>
        <p:spPr>
          <a:xfrm>
            <a:off x="8589146" y="4050305"/>
            <a:ext cx="0" cy="24316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47" name="Gerade Verbindung mit Pfeil 46"/>
          <p:cNvCxnSpPr/>
          <p:nvPr/>
        </p:nvCxnSpPr>
        <p:spPr>
          <a:xfrm>
            <a:off x="8995727" y="4050305"/>
            <a:ext cx="0" cy="24316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48" name="Gerade Verbindung mit Pfeil 47"/>
          <p:cNvCxnSpPr>
            <a:stCxn id="28" idx="1"/>
          </p:cNvCxnSpPr>
          <p:nvPr/>
        </p:nvCxnSpPr>
        <p:spPr>
          <a:xfrm flipH="1">
            <a:off x="9164358" y="4031498"/>
            <a:ext cx="231866" cy="254114"/>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50" name="Bogen 49"/>
          <p:cNvSpPr/>
          <p:nvPr/>
        </p:nvSpPr>
        <p:spPr>
          <a:xfrm rot="8870838">
            <a:off x="7966422" y="3318548"/>
            <a:ext cx="546774" cy="399619"/>
          </a:xfrm>
          <a:prstGeom prst="arc">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de-DE"/>
          </a:p>
        </p:txBody>
      </p:sp>
      <p:sp>
        <p:nvSpPr>
          <p:cNvPr id="53" name="Bogen 52"/>
          <p:cNvSpPr/>
          <p:nvPr/>
        </p:nvSpPr>
        <p:spPr>
          <a:xfrm rot="8870838">
            <a:off x="8386502" y="3339470"/>
            <a:ext cx="546774" cy="399619"/>
          </a:xfrm>
          <a:prstGeom prst="arc">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de-DE"/>
          </a:p>
        </p:txBody>
      </p:sp>
      <p:sp>
        <p:nvSpPr>
          <p:cNvPr id="54" name="Bogen 53"/>
          <p:cNvSpPr/>
          <p:nvPr/>
        </p:nvSpPr>
        <p:spPr>
          <a:xfrm rot="8870838">
            <a:off x="8790892" y="3339469"/>
            <a:ext cx="546774" cy="399619"/>
          </a:xfrm>
          <a:prstGeom prst="arc">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de-DE"/>
          </a:p>
        </p:txBody>
      </p:sp>
      <p:sp>
        <p:nvSpPr>
          <p:cNvPr id="55" name="Bogen 54"/>
          <p:cNvSpPr/>
          <p:nvPr/>
        </p:nvSpPr>
        <p:spPr>
          <a:xfrm rot="8870838">
            <a:off x="9196740" y="3330475"/>
            <a:ext cx="546774" cy="399619"/>
          </a:xfrm>
          <a:prstGeom prst="arc">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9389851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Addierer/</a:t>
            </a:r>
            <a:r>
              <a:rPr lang="de-DE" dirty="0" err="1"/>
              <a:t>Subtrahierer</a:t>
            </a:r>
            <a:endParaRPr lang="de-DE"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387894"/>
                <a:ext cx="8946541" cy="5140725"/>
              </a:xfrm>
            </p:spPr>
            <p:txBody>
              <a:bodyPr>
                <a:noAutofit/>
              </a:bodyPr>
              <a:lstStyle/>
              <a:p>
                <a:r>
                  <a:rPr lang="de-DE" dirty="0">
                    <a:latin typeface="Calibri" panose="020F0502020204030204" pitchFamily="34" charset="0"/>
                  </a:rPr>
                  <a:t>Behandlung des Übertrags:</a:t>
                </a:r>
              </a:p>
              <a:p>
                <a:pPr marL="0" indent="0">
                  <a:buNone/>
                </a:pPr>
                <a:endParaRPr lang="de-DE" sz="1400" dirty="0">
                  <a:latin typeface="Calibri" panose="020F0502020204030204" pitchFamily="34" charset="0"/>
                </a:endParaRPr>
              </a:p>
              <a:p>
                <a:pPr marL="0" indent="0">
                  <a:buNone/>
                </a:pPr>
                <a:r>
                  <a:rPr lang="de-DE" dirty="0" err="1">
                    <a:latin typeface="Calibri" panose="020F0502020204030204" pitchFamily="34" charset="0"/>
                  </a:rPr>
                  <a:t>Einerkomplement</a:t>
                </a:r>
                <a:r>
                  <a:rPr lang="de-DE" dirty="0">
                    <a:latin typeface="Calibri" panose="020F0502020204030204" pitchFamily="34" charset="0"/>
                  </a:rPr>
                  <a:t>:	Null wird sowohl durch 0000, als auch 1111 dargestellt.</a:t>
                </a: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Beispiel der Subtraktion: 	4 (0100) – 3 (0011)</a:t>
                </a:r>
              </a:p>
              <a:p>
                <a:pPr marL="0" indent="0">
                  <a:buNone/>
                </a:pPr>
                <a:r>
                  <a:rPr lang="de-DE" dirty="0" err="1">
                    <a:latin typeface="Calibri" panose="020F0502020204030204" pitchFamily="34" charset="0"/>
                  </a:rPr>
                  <a:t>Einerkomplement</a:t>
                </a:r>
                <a:r>
                  <a:rPr lang="de-DE" dirty="0">
                    <a:latin typeface="Calibri" panose="020F0502020204030204" pitchFamily="34" charset="0"/>
                  </a:rPr>
                  <a:t> (3):		0011 </a:t>
                </a:r>
                <a14:m>
                  <m:oMath xmlns:m="http://schemas.openxmlformats.org/officeDocument/2006/math">
                    <m:r>
                      <a:rPr lang="de-DE" b="0" i="1" smtClean="0">
                        <a:latin typeface="Cambria Math" panose="02040503050406030204" pitchFamily="18" charset="0"/>
                      </a:rPr>
                      <m:t>→</m:t>
                    </m:r>
                  </m:oMath>
                </a14:m>
                <a:r>
                  <a:rPr lang="de-DE" dirty="0">
                    <a:latin typeface="Calibri" panose="020F0502020204030204" pitchFamily="34" charset="0"/>
                  </a:rPr>
                  <a:t> 1100</a:t>
                </a:r>
              </a:p>
              <a:p>
                <a:pPr marL="0" indent="0">
                  <a:buNone/>
                </a:pPr>
                <a:r>
                  <a:rPr lang="de-DE" dirty="0">
                    <a:latin typeface="Calibri" panose="020F0502020204030204" pitchFamily="34" charset="0"/>
                  </a:rPr>
                  <a:t>Addition:				0100 + 1100 = 0000 C1</a:t>
                </a:r>
              </a:p>
              <a:p>
                <a:pPr marL="0" indent="0">
                  <a:buNone/>
                </a:pPr>
                <a:r>
                  <a:rPr lang="de-DE" dirty="0">
                    <a:latin typeface="Calibri" panose="020F0502020204030204" pitchFamily="34" charset="0"/>
                  </a:rPr>
                  <a:t>Damit das Ergebnis stimmt muss das Carry wieder						                  addiert werden 0000 + 1 = 0001. Dies geschieht einen 						             Takt später, indem es in den CRA zurückgeleitet wird</a:t>
                </a:r>
              </a:p>
              <a:p>
                <a:pPr marL="0" indent="0">
                  <a:buNone/>
                </a:pPr>
                <a:r>
                  <a:rPr lang="de-DE" dirty="0">
                    <a:latin typeface="Calibri" panose="020F0502020204030204" pitchFamily="34" charset="0"/>
                  </a:rPr>
                  <a:t>Name:	</a:t>
                </a:r>
                <a:r>
                  <a:rPr lang="de-DE" dirty="0">
                    <a:solidFill>
                      <a:schemeClr val="accent2">
                        <a:lumMod val="60000"/>
                        <a:lumOff val="40000"/>
                      </a:schemeClr>
                    </a:solidFill>
                    <a:latin typeface="Calibri" panose="020F0502020204030204" pitchFamily="34" charset="0"/>
                  </a:rPr>
                  <a:t>End-</a:t>
                </a:r>
                <a:r>
                  <a:rPr lang="de-DE" dirty="0" err="1">
                    <a:solidFill>
                      <a:schemeClr val="accent2">
                        <a:lumMod val="60000"/>
                        <a:lumOff val="40000"/>
                      </a:schemeClr>
                    </a:solidFill>
                    <a:latin typeface="Calibri" panose="020F0502020204030204" pitchFamily="34" charset="0"/>
                  </a:rPr>
                  <a:t>Around</a:t>
                </a:r>
                <a:r>
                  <a:rPr lang="de-DE" dirty="0">
                    <a:solidFill>
                      <a:schemeClr val="accent2">
                        <a:lumMod val="60000"/>
                        <a:lumOff val="40000"/>
                      </a:schemeClr>
                    </a:solidFill>
                    <a:latin typeface="Calibri" panose="020F0502020204030204" pitchFamily="34" charset="0"/>
                  </a:rPr>
                  <a:t> Carry, EAC</a:t>
                </a:r>
              </a:p>
              <a:p>
                <a:pPr marL="0" indent="0">
                  <a:buNone/>
                </a:pPr>
                <a:endParaRPr lang="de-DE" sz="100" dirty="0">
                  <a:solidFill>
                    <a:schemeClr val="accent2">
                      <a:lumMod val="60000"/>
                      <a:lumOff val="40000"/>
                    </a:schemeClr>
                  </a:solidFill>
                  <a:latin typeface="Calibri" panose="020F0502020204030204" pitchFamily="34" charset="0"/>
                </a:endParaRPr>
              </a:p>
              <a:p>
                <a:pPr marL="0" indent="0">
                  <a:buNone/>
                </a:pPr>
                <a:r>
                  <a:rPr lang="de-DE" dirty="0">
                    <a:latin typeface="Calibri" panose="020F0502020204030204" pitchFamily="34" charset="0"/>
                  </a:rPr>
                  <a:t>Weiteres Beispiel:	3 (0011) – 1 (0001) = 0011 + 1110 = 0001 C1  0001 +1 = 0010</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387894"/>
                <a:ext cx="8946541" cy="5140725"/>
              </a:xfrm>
              <a:blipFill rotWithShape="0">
                <a:blip r:embed="rId3"/>
                <a:stretch>
                  <a:fillRect l="-749" t="-712"/>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41</a:t>
            </a:fld>
            <a:endParaRPr lang="en-US" dirty="0"/>
          </a:p>
        </p:txBody>
      </p:sp>
      <p:sp>
        <p:nvSpPr>
          <p:cNvPr id="8" name="Rechteck 7"/>
          <p:cNvSpPr/>
          <p:nvPr/>
        </p:nvSpPr>
        <p:spPr>
          <a:xfrm>
            <a:off x="6936980" y="4012195"/>
            <a:ext cx="2247900" cy="10287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4 Carry Ripple</a:t>
            </a:r>
          </a:p>
        </p:txBody>
      </p:sp>
      <p:cxnSp>
        <p:nvCxnSpPr>
          <p:cNvPr id="5" name="Gerade Verbindung mit Pfeil 4"/>
          <p:cNvCxnSpPr/>
          <p:nvPr/>
        </p:nvCxnSpPr>
        <p:spPr>
          <a:xfrm>
            <a:off x="6980406" y="3555020"/>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9" name="Gerade Verbindung mit Pfeil 8"/>
          <p:cNvCxnSpPr/>
          <p:nvPr/>
        </p:nvCxnSpPr>
        <p:spPr>
          <a:xfrm>
            <a:off x="7185756" y="3555019"/>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0" name="Gerade Verbindung mit Pfeil 9"/>
          <p:cNvCxnSpPr/>
          <p:nvPr/>
        </p:nvCxnSpPr>
        <p:spPr>
          <a:xfrm>
            <a:off x="7391106" y="3555018"/>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1" name="Gerade Verbindung mit Pfeil 10"/>
          <p:cNvCxnSpPr/>
          <p:nvPr/>
        </p:nvCxnSpPr>
        <p:spPr>
          <a:xfrm>
            <a:off x="7642957" y="3555018"/>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2" name="Gerade Verbindung mit Pfeil 11"/>
          <p:cNvCxnSpPr/>
          <p:nvPr/>
        </p:nvCxnSpPr>
        <p:spPr>
          <a:xfrm>
            <a:off x="7956389" y="3007426"/>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3" name="Gerade Verbindung mit Pfeil 12"/>
          <p:cNvCxnSpPr/>
          <p:nvPr/>
        </p:nvCxnSpPr>
        <p:spPr>
          <a:xfrm>
            <a:off x="8316822" y="3052402"/>
            <a:ext cx="12349" cy="407604"/>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4" name="Gerade Verbindung mit Pfeil 13"/>
          <p:cNvCxnSpPr/>
          <p:nvPr/>
        </p:nvCxnSpPr>
        <p:spPr>
          <a:xfrm>
            <a:off x="9149884" y="3052401"/>
            <a:ext cx="23951" cy="433304"/>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5" name="Gerade Verbindung mit Pfeil 14"/>
          <p:cNvCxnSpPr/>
          <p:nvPr/>
        </p:nvCxnSpPr>
        <p:spPr>
          <a:xfrm>
            <a:off x="8763166" y="3064957"/>
            <a:ext cx="7981" cy="422466"/>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6" name="Gerade Verbindung mit Pfeil 15"/>
          <p:cNvCxnSpPr/>
          <p:nvPr/>
        </p:nvCxnSpPr>
        <p:spPr>
          <a:xfrm>
            <a:off x="8098216" y="5059798"/>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7" name="Gerade Verbindung mit Pfeil 16"/>
          <p:cNvCxnSpPr/>
          <p:nvPr/>
        </p:nvCxnSpPr>
        <p:spPr>
          <a:xfrm>
            <a:off x="8303566" y="5059797"/>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8" name="Gerade Verbindung mit Pfeil 17"/>
          <p:cNvCxnSpPr/>
          <p:nvPr/>
        </p:nvCxnSpPr>
        <p:spPr>
          <a:xfrm>
            <a:off x="8508916" y="5059796"/>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9" name="Gerade Verbindung mit Pfeil 18"/>
          <p:cNvCxnSpPr/>
          <p:nvPr/>
        </p:nvCxnSpPr>
        <p:spPr>
          <a:xfrm>
            <a:off x="8760767" y="5059796"/>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0" name="Gerade Verbindung mit Pfeil 19"/>
          <p:cNvCxnSpPr/>
          <p:nvPr/>
        </p:nvCxnSpPr>
        <p:spPr>
          <a:xfrm>
            <a:off x="7561268" y="5059798"/>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21" name="Textfeld 20"/>
          <p:cNvSpPr txBox="1"/>
          <p:nvPr/>
        </p:nvSpPr>
        <p:spPr>
          <a:xfrm>
            <a:off x="7184217" y="3185684"/>
            <a:ext cx="356188" cy="369332"/>
          </a:xfrm>
          <a:prstGeom prst="rect">
            <a:avLst/>
          </a:prstGeom>
          <a:noFill/>
        </p:spPr>
        <p:txBody>
          <a:bodyPr wrap="none" rtlCol="0">
            <a:spAutoFit/>
          </a:bodyPr>
          <a:lstStyle/>
          <a:p>
            <a:r>
              <a:rPr lang="de-DE" dirty="0"/>
              <a:t>A</a:t>
            </a:r>
          </a:p>
        </p:txBody>
      </p:sp>
      <p:sp>
        <p:nvSpPr>
          <p:cNvPr id="22" name="Textfeld 21"/>
          <p:cNvSpPr txBox="1"/>
          <p:nvPr/>
        </p:nvSpPr>
        <p:spPr>
          <a:xfrm>
            <a:off x="8405704" y="2452458"/>
            <a:ext cx="317716" cy="369332"/>
          </a:xfrm>
          <a:prstGeom prst="rect">
            <a:avLst/>
          </a:prstGeom>
          <a:noFill/>
        </p:spPr>
        <p:txBody>
          <a:bodyPr wrap="none" rtlCol="0">
            <a:spAutoFit/>
          </a:bodyPr>
          <a:lstStyle/>
          <a:p>
            <a:r>
              <a:rPr lang="de-DE" dirty="0"/>
              <a:t>B</a:t>
            </a:r>
          </a:p>
        </p:txBody>
      </p:sp>
      <p:sp>
        <p:nvSpPr>
          <p:cNvPr id="23" name="Textfeld 22"/>
          <p:cNvSpPr txBox="1"/>
          <p:nvPr/>
        </p:nvSpPr>
        <p:spPr>
          <a:xfrm>
            <a:off x="8273217" y="5540670"/>
            <a:ext cx="300082" cy="369332"/>
          </a:xfrm>
          <a:prstGeom prst="rect">
            <a:avLst/>
          </a:prstGeom>
          <a:noFill/>
        </p:spPr>
        <p:txBody>
          <a:bodyPr wrap="none" rtlCol="0">
            <a:spAutoFit/>
          </a:bodyPr>
          <a:lstStyle/>
          <a:p>
            <a:r>
              <a:rPr lang="de-DE" dirty="0"/>
              <a:t>S</a:t>
            </a:r>
          </a:p>
        </p:txBody>
      </p:sp>
      <p:sp>
        <p:nvSpPr>
          <p:cNvPr id="24" name="Textfeld 23"/>
          <p:cNvSpPr txBox="1"/>
          <p:nvPr/>
        </p:nvSpPr>
        <p:spPr>
          <a:xfrm>
            <a:off x="7419465" y="5519720"/>
            <a:ext cx="333746" cy="369332"/>
          </a:xfrm>
          <a:prstGeom prst="rect">
            <a:avLst/>
          </a:prstGeom>
          <a:noFill/>
        </p:spPr>
        <p:txBody>
          <a:bodyPr wrap="none" rtlCol="0">
            <a:spAutoFit/>
          </a:bodyPr>
          <a:lstStyle/>
          <a:p>
            <a:r>
              <a:rPr lang="de-DE" dirty="0"/>
              <a:t>c</a:t>
            </a:r>
          </a:p>
        </p:txBody>
      </p:sp>
      <p:sp>
        <p:nvSpPr>
          <p:cNvPr id="25" name="Flussdiagramm: Gespeicherte Daten 24"/>
          <p:cNvSpPr/>
          <p:nvPr/>
        </p:nvSpPr>
        <p:spPr>
          <a:xfrm rot="16200000">
            <a:off x="7869267" y="3467982"/>
            <a:ext cx="288324" cy="313768"/>
          </a:xfrm>
          <a:prstGeom prst="flowChartOnlineStorag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26" name="Flussdiagramm: Gespeicherte Daten 25"/>
          <p:cNvSpPr/>
          <p:nvPr/>
        </p:nvSpPr>
        <p:spPr>
          <a:xfrm rot="16200000">
            <a:off x="8283060" y="3479025"/>
            <a:ext cx="288324" cy="313768"/>
          </a:xfrm>
          <a:prstGeom prst="flowChartOnlineStorag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27" name="Flussdiagramm: Gespeicherte Daten 26"/>
          <p:cNvSpPr/>
          <p:nvPr/>
        </p:nvSpPr>
        <p:spPr>
          <a:xfrm rot="16200000">
            <a:off x="8689641" y="3474701"/>
            <a:ext cx="288324" cy="313768"/>
          </a:xfrm>
          <a:prstGeom prst="flowChartOnlineStorag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28" name="Flussdiagramm: Gespeicherte Daten 27"/>
          <p:cNvSpPr/>
          <p:nvPr/>
        </p:nvSpPr>
        <p:spPr>
          <a:xfrm rot="16200000">
            <a:off x="9090138" y="3463752"/>
            <a:ext cx="288324" cy="313768"/>
          </a:xfrm>
          <a:prstGeom prst="flowChartOnlineStorag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30" name="Gerader Verbinder 29"/>
          <p:cNvCxnSpPr/>
          <p:nvPr/>
        </p:nvCxnSpPr>
        <p:spPr>
          <a:xfrm>
            <a:off x="8111293" y="3280988"/>
            <a:ext cx="1524144" cy="2"/>
          </a:xfrm>
          <a:prstGeom prst="line">
            <a:avLst/>
          </a:prstGeom>
        </p:spPr>
        <p:style>
          <a:lnRef idx="1">
            <a:schemeClr val="accent3"/>
          </a:lnRef>
          <a:fillRef idx="0">
            <a:schemeClr val="accent3"/>
          </a:fillRef>
          <a:effectRef idx="0">
            <a:schemeClr val="accent3"/>
          </a:effectRef>
          <a:fontRef idx="minor">
            <a:schemeClr val="tx1"/>
          </a:fontRef>
        </p:style>
      </p:cxnSp>
      <p:cxnSp>
        <p:nvCxnSpPr>
          <p:cNvPr id="33" name="Gerader Verbinder 32"/>
          <p:cNvCxnSpPr/>
          <p:nvPr/>
        </p:nvCxnSpPr>
        <p:spPr>
          <a:xfrm flipV="1">
            <a:off x="8111136" y="3288944"/>
            <a:ext cx="89" cy="154943"/>
          </a:xfrm>
          <a:prstGeom prst="line">
            <a:avLst/>
          </a:prstGeom>
        </p:spPr>
        <p:style>
          <a:lnRef idx="1">
            <a:schemeClr val="accent3"/>
          </a:lnRef>
          <a:fillRef idx="0">
            <a:schemeClr val="accent3"/>
          </a:fillRef>
          <a:effectRef idx="0">
            <a:schemeClr val="accent3"/>
          </a:effectRef>
          <a:fontRef idx="minor">
            <a:schemeClr val="tx1"/>
          </a:fontRef>
        </p:style>
      </p:cxnSp>
      <p:cxnSp>
        <p:nvCxnSpPr>
          <p:cNvPr id="35" name="Gerader Verbinder 34"/>
          <p:cNvCxnSpPr>
            <a:endCxn id="38" idx="0"/>
          </p:cNvCxnSpPr>
          <p:nvPr/>
        </p:nvCxnSpPr>
        <p:spPr>
          <a:xfrm flipH="1" flipV="1">
            <a:off x="8547056" y="3272580"/>
            <a:ext cx="3274" cy="178980"/>
          </a:xfrm>
          <a:prstGeom prst="line">
            <a:avLst/>
          </a:prstGeom>
        </p:spPr>
        <p:style>
          <a:lnRef idx="1">
            <a:schemeClr val="accent3"/>
          </a:lnRef>
          <a:fillRef idx="0">
            <a:schemeClr val="accent3"/>
          </a:fillRef>
          <a:effectRef idx="0">
            <a:schemeClr val="accent3"/>
          </a:effectRef>
          <a:fontRef idx="minor">
            <a:schemeClr val="tx1"/>
          </a:fontRef>
        </p:style>
      </p:cxnSp>
      <p:cxnSp>
        <p:nvCxnSpPr>
          <p:cNvPr id="36" name="Gerader Verbinder 35"/>
          <p:cNvCxnSpPr/>
          <p:nvPr/>
        </p:nvCxnSpPr>
        <p:spPr>
          <a:xfrm flipH="1" flipV="1">
            <a:off x="8897184" y="3302757"/>
            <a:ext cx="2910" cy="192528"/>
          </a:xfrm>
          <a:prstGeom prst="line">
            <a:avLst/>
          </a:prstGeom>
        </p:spPr>
        <p:style>
          <a:lnRef idx="1">
            <a:schemeClr val="accent3"/>
          </a:lnRef>
          <a:fillRef idx="0">
            <a:schemeClr val="accent3"/>
          </a:fillRef>
          <a:effectRef idx="0">
            <a:schemeClr val="accent3"/>
          </a:effectRef>
          <a:fontRef idx="minor">
            <a:schemeClr val="tx1"/>
          </a:fontRef>
        </p:style>
      </p:cxnSp>
      <p:cxnSp>
        <p:nvCxnSpPr>
          <p:cNvPr id="37" name="Gerader Verbinder 36"/>
          <p:cNvCxnSpPr/>
          <p:nvPr/>
        </p:nvCxnSpPr>
        <p:spPr>
          <a:xfrm flipH="1" flipV="1">
            <a:off x="9279627" y="3302757"/>
            <a:ext cx="3841" cy="157249"/>
          </a:xfrm>
          <a:prstGeom prst="line">
            <a:avLst/>
          </a:prstGeom>
        </p:spPr>
        <p:style>
          <a:lnRef idx="1">
            <a:schemeClr val="accent3"/>
          </a:lnRef>
          <a:fillRef idx="0">
            <a:schemeClr val="accent3"/>
          </a:fillRef>
          <a:effectRef idx="0">
            <a:schemeClr val="accent3"/>
          </a:effectRef>
          <a:fontRef idx="minor">
            <a:schemeClr val="tx1"/>
          </a:fontRef>
        </p:style>
      </p:cxnSp>
      <p:sp>
        <p:nvSpPr>
          <p:cNvPr id="38" name="Ellipse 37"/>
          <p:cNvSpPr/>
          <p:nvPr/>
        </p:nvSpPr>
        <p:spPr>
          <a:xfrm>
            <a:off x="8524196" y="3272580"/>
            <a:ext cx="45719" cy="4571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9" name="Ellipse 38"/>
          <p:cNvSpPr/>
          <p:nvPr/>
        </p:nvSpPr>
        <p:spPr>
          <a:xfrm>
            <a:off x="8875622" y="3263584"/>
            <a:ext cx="45719" cy="4571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40" name="Ellipse 39"/>
          <p:cNvSpPr/>
          <p:nvPr/>
        </p:nvSpPr>
        <p:spPr>
          <a:xfrm>
            <a:off x="9266897" y="3266084"/>
            <a:ext cx="45719" cy="4571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41" name="Geschweifte Klammer rechts 40"/>
          <p:cNvSpPr/>
          <p:nvPr/>
        </p:nvSpPr>
        <p:spPr>
          <a:xfrm rot="16200000">
            <a:off x="8475050" y="2222755"/>
            <a:ext cx="169246" cy="1332486"/>
          </a:xfrm>
          <a:prstGeom prst="rightBrace">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de-DE"/>
          </a:p>
        </p:txBody>
      </p:sp>
      <p:sp>
        <p:nvSpPr>
          <p:cNvPr id="42" name="Textfeld 41"/>
          <p:cNvSpPr txBox="1"/>
          <p:nvPr/>
        </p:nvSpPr>
        <p:spPr>
          <a:xfrm>
            <a:off x="9578225" y="3118091"/>
            <a:ext cx="598241" cy="369332"/>
          </a:xfrm>
          <a:prstGeom prst="rect">
            <a:avLst/>
          </a:prstGeom>
          <a:noFill/>
        </p:spPr>
        <p:txBody>
          <a:bodyPr wrap="none" rtlCol="0">
            <a:spAutoFit/>
          </a:bodyPr>
          <a:lstStyle/>
          <a:p>
            <a:r>
              <a:rPr lang="de-DE" dirty="0"/>
              <a:t>Sub</a:t>
            </a:r>
          </a:p>
        </p:txBody>
      </p:sp>
      <p:cxnSp>
        <p:nvCxnSpPr>
          <p:cNvPr id="43" name="Gerade Verbindung mit Pfeil 42"/>
          <p:cNvCxnSpPr>
            <a:stCxn id="25" idx="1"/>
          </p:cNvCxnSpPr>
          <p:nvPr/>
        </p:nvCxnSpPr>
        <p:spPr>
          <a:xfrm>
            <a:off x="8013429" y="3769028"/>
            <a:ext cx="0" cy="24316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46" name="Gerade Verbindung mit Pfeil 45"/>
          <p:cNvCxnSpPr/>
          <p:nvPr/>
        </p:nvCxnSpPr>
        <p:spPr>
          <a:xfrm>
            <a:off x="8427222" y="3783605"/>
            <a:ext cx="0" cy="24316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47" name="Gerade Verbindung mit Pfeil 46"/>
          <p:cNvCxnSpPr/>
          <p:nvPr/>
        </p:nvCxnSpPr>
        <p:spPr>
          <a:xfrm flipH="1">
            <a:off x="8598843" y="3783605"/>
            <a:ext cx="234960" cy="24316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48" name="Gerade Verbindung mit Pfeil 47"/>
          <p:cNvCxnSpPr>
            <a:stCxn id="28" idx="1"/>
          </p:cNvCxnSpPr>
          <p:nvPr/>
        </p:nvCxnSpPr>
        <p:spPr>
          <a:xfrm flipH="1">
            <a:off x="8771147" y="3764798"/>
            <a:ext cx="463153" cy="243167"/>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50" name="Bogen 49"/>
          <p:cNvSpPr/>
          <p:nvPr/>
        </p:nvSpPr>
        <p:spPr>
          <a:xfrm rot="8870838">
            <a:off x="7804498" y="3051848"/>
            <a:ext cx="546774" cy="399619"/>
          </a:xfrm>
          <a:prstGeom prst="arc">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de-DE"/>
          </a:p>
        </p:txBody>
      </p:sp>
      <p:sp>
        <p:nvSpPr>
          <p:cNvPr id="53" name="Bogen 52"/>
          <p:cNvSpPr/>
          <p:nvPr/>
        </p:nvSpPr>
        <p:spPr>
          <a:xfrm rot="8870838">
            <a:off x="8224578" y="3072770"/>
            <a:ext cx="546774" cy="399619"/>
          </a:xfrm>
          <a:prstGeom prst="arc">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de-DE"/>
          </a:p>
        </p:txBody>
      </p:sp>
      <p:sp>
        <p:nvSpPr>
          <p:cNvPr id="54" name="Bogen 53"/>
          <p:cNvSpPr/>
          <p:nvPr/>
        </p:nvSpPr>
        <p:spPr>
          <a:xfrm rot="8870838">
            <a:off x="8628968" y="3072769"/>
            <a:ext cx="546774" cy="399619"/>
          </a:xfrm>
          <a:prstGeom prst="arc">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de-DE"/>
          </a:p>
        </p:txBody>
      </p:sp>
      <p:sp>
        <p:nvSpPr>
          <p:cNvPr id="55" name="Bogen 54"/>
          <p:cNvSpPr/>
          <p:nvPr/>
        </p:nvSpPr>
        <p:spPr>
          <a:xfrm rot="8870838">
            <a:off x="9034816" y="3063775"/>
            <a:ext cx="546774" cy="399619"/>
          </a:xfrm>
          <a:prstGeom prst="arc">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de-DE"/>
          </a:p>
        </p:txBody>
      </p:sp>
      <p:cxnSp>
        <p:nvCxnSpPr>
          <p:cNvPr id="49" name="Gerader Verbinder 48"/>
          <p:cNvCxnSpPr/>
          <p:nvPr/>
        </p:nvCxnSpPr>
        <p:spPr>
          <a:xfrm>
            <a:off x="7570165" y="5216850"/>
            <a:ext cx="1899962" cy="30587"/>
          </a:xfrm>
          <a:prstGeom prst="line">
            <a:avLst/>
          </a:prstGeom>
        </p:spPr>
        <p:style>
          <a:lnRef idx="1">
            <a:schemeClr val="accent3"/>
          </a:lnRef>
          <a:fillRef idx="0">
            <a:schemeClr val="accent3"/>
          </a:fillRef>
          <a:effectRef idx="0">
            <a:schemeClr val="accent3"/>
          </a:effectRef>
          <a:fontRef idx="minor">
            <a:schemeClr val="tx1"/>
          </a:fontRef>
        </p:style>
      </p:cxnSp>
      <p:sp>
        <p:nvSpPr>
          <p:cNvPr id="51" name="Ellipse 50"/>
          <p:cNvSpPr/>
          <p:nvPr/>
        </p:nvSpPr>
        <p:spPr>
          <a:xfrm>
            <a:off x="7542795" y="5193216"/>
            <a:ext cx="45719" cy="4571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cxnSp>
        <p:nvCxnSpPr>
          <p:cNvPr id="44" name="Gerader Verbinder 43"/>
          <p:cNvCxnSpPr/>
          <p:nvPr/>
        </p:nvCxnSpPr>
        <p:spPr>
          <a:xfrm flipH="1" flipV="1">
            <a:off x="9451680" y="3905187"/>
            <a:ext cx="18447" cy="1342250"/>
          </a:xfrm>
          <a:prstGeom prst="line">
            <a:avLst/>
          </a:prstGeom>
        </p:spPr>
        <p:style>
          <a:lnRef idx="1">
            <a:schemeClr val="accent3"/>
          </a:lnRef>
          <a:fillRef idx="0">
            <a:schemeClr val="accent3"/>
          </a:fillRef>
          <a:effectRef idx="0">
            <a:schemeClr val="accent3"/>
          </a:effectRef>
          <a:fontRef idx="minor">
            <a:schemeClr val="tx1"/>
          </a:fontRef>
        </p:style>
      </p:cxnSp>
      <p:cxnSp>
        <p:nvCxnSpPr>
          <p:cNvPr id="57" name="Gerader Verbinder 56"/>
          <p:cNvCxnSpPr/>
          <p:nvPr/>
        </p:nvCxnSpPr>
        <p:spPr>
          <a:xfrm flipH="1">
            <a:off x="9180129" y="3905187"/>
            <a:ext cx="25667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60" name="Gerader Verbinder 59"/>
          <p:cNvCxnSpPr/>
          <p:nvPr/>
        </p:nvCxnSpPr>
        <p:spPr>
          <a:xfrm flipV="1">
            <a:off x="9180129" y="3905187"/>
            <a:ext cx="0" cy="121583"/>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0245076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Addierer/</a:t>
            </a:r>
            <a:r>
              <a:rPr lang="de-DE" dirty="0" err="1"/>
              <a:t>Subtrahierer</a:t>
            </a:r>
            <a:endParaRPr lang="de-DE" dirty="0"/>
          </a:p>
        </p:txBody>
      </p:sp>
      <p:sp>
        <p:nvSpPr>
          <p:cNvPr id="3" name="Inhaltsplatzhalter 2"/>
          <p:cNvSpPr>
            <a:spLocks noGrp="1"/>
          </p:cNvSpPr>
          <p:nvPr>
            <p:ph idx="1"/>
          </p:nvPr>
        </p:nvSpPr>
        <p:spPr>
          <a:xfrm>
            <a:off x="1103312" y="1387894"/>
            <a:ext cx="8946541" cy="5140725"/>
          </a:xfrm>
        </p:spPr>
        <p:txBody>
          <a:bodyPr>
            <a:noAutofit/>
          </a:bodyPr>
          <a:lstStyle/>
          <a:p>
            <a:r>
              <a:rPr lang="de-DE" dirty="0">
                <a:latin typeface="Calibri" panose="020F0502020204030204" pitchFamily="34" charset="0"/>
              </a:rPr>
              <a:t>Behandlung des Überlaufs:</a:t>
            </a:r>
          </a:p>
          <a:p>
            <a:pPr marL="0" indent="0">
              <a:buNone/>
            </a:pPr>
            <a:endParaRPr lang="de-DE" sz="1400" dirty="0">
              <a:latin typeface="Calibri" panose="020F0502020204030204" pitchFamily="34" charset="0"/>
            </a:endParaRPr>
          </a:p>
          <a:p>
            <a:pPr marL="0" indent="0">
              <a:buNone/>
            </a:pPr>
            <a:r>
              <a:rPr lang="de-DE" dirty="0">
                <a:latin typeface="Calibri" panose="020F0502020204030204" pitchFamily="34" charset="0"/>
              </a:rPr>
              <a:t>Wie erkennt man einen Überlauf (Overflow) bzw. Unterlauf:</a:t>
            </a:r>
          </a:p>
          <a:p>
            <a:pPr marL="457200" indent="-457200">
              <a:buFont typeface="+mj-lt"/>
              <a:buAutoNum type="arabicPeriod"/>
            </a:pPr>
            <a:r>
              <a:rPr lang="de-DE" dirty="0">
                <a:latin typeface="Calibri" panose="020F0502020204030204" pitchFamily="34" charset="0"/>
              </a:rPr>
              <a:t>Das Vorzeichen von A und B muss identisch sein.</a:t>
            </a:r>
          </a:p>
          <a:p>
            <a:pPr marL="457200" indent="-457200">
              <a:buFont typeface="+mj-lt"/>
              <a:buAutoNum type="arabicPeriod"/>
            </a:pPr>
            <a:r>
              <a:rPr lang="de-DE" dirty="0">
                <a:latin typeface="Calibri" panose="020F0502020204030204" pitchFamily="34" charset="0"/>
              </a:rPr>
              <a:t>Zusätzlich muss das Vorzeichenbit invers dazu sein</a:t>
            </a:r>
          </a:p>
          <a:p>
            <a:pPr marL="0" indent="0">
              <a:buNone/>
            </a:pPr>
            <a:r>
              <a:rPr lang="de-DE" dirty="0">
                <a:latin typeface="Calibri" panose="020F0502020204030204" pitchFamily="34" charset="0"/>
              </a:rPr>
              <a:t>Beispiel:		</a:t>
            </a:r>
            <a:r>
              <a:rPr lang="de-DE" dirty="0">
                <a:solidFill>
                  <a:schemeClr val="accent1">
                    <a:lumMod val="60000"/>
                    <a:lumOff val="40000"/>
                  </a:schemeClr>
                </a:solidFill>
                <a:latin typeface="Calibri" panose="020F0502020204030204" pitchFamily="34" charset="0"/>
              </a:rPr>
              <a:t>0</a:t>
            </a:r>
            <a:r>
              <a:rPr lang="de-DE" dirty="0">
                <a:latin typeface="Calibri" panose="020F0502020204030204" pitchFamily="34" charset="0"/>
              </a:rPr>
              <a:t>|100 + </a:t>
            </a:r>
            <a:r>
              <a:rPr lang="de-DE" dirty="0">
                <a:solidFill>
                  <a:schemeClr val="accent1">
                    <a:lumMod val="60000"/>
                    <a:lumOff val="40000"/>
                  </a:schemeClr>
                </a:solidFill>
                <a:latin typeface="Calibri" panose="020F0502020204030204" pitchFamily="34" charset="0"/>
              </a:rPr>
              <a:t>0</a:t>
            </a:r>
            <a:r>
              <a:rPr lang="de-DE" dirty="0">
                <a:latin typeface="Calibri" panose="020F0502020204030204" pitchFamily="34" charset="0"/>
              </a:rPr>
              <a:t>|100 = </a:t>
            </a:r>
            <a:r>
              <a:rPr lang="de-DE" dirty="0">
                <a:solidFill>
                  <a:schemeClr val="accent1">
                    <a:lumMod val="60000"/>
                    <a:lumOff val="40000"/>
                  </a:schemeClr>
                </a:solidFill>
                <a:latin typeface="Calibri" panose="020F0502020204030204" pitchFamily="34" charset="0"/>
              </a:rPr>
              <a:t>1</a:t>
            </a:r>
            <a:r>
              <a:rPr lang="de-DE" dirty="0">
                <a:latin typeface="Calibri" panose="020F0502020204030204" pitchFamily="34" charset="0"/>
              </a:rPr>
              <a:t>|000 (Überlauf)</a:t>
            </a: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Wie benötigen also das MSB von A und B,								                     sowie das MSB vom Ergebnis S.</a:t>
            </a: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MSB = Most </a:t>
            </a:r>
            <a:r>
              <a:rPr lang="de-DE" dirty="0" err="1">
                <a:latin typeface="Calibri" panose="020F0502020204030204" pitchFamily="34" charset="0"/>
              </a:rPr>
              <a:t>Significant</a:t>
            </a:r>
            <a:r>
              <a:rPr lang="de-DE" dirty="0">
                <a:latin typeface="Calibri" panose="020F0502020204030204" pitchFamily="34" charset="0"/>
              </a:rPr>
              <a:t> Bit (ganz links)</a:t>
            </a: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42</a:t>
            </a:fld>
            <a:endParaRPr lang="en-US" dirty="0"/>
          </a:p>
        </p:txBody>
      </p:sp>
      <p:sp>
        <p:nvSpPr>
          <p:cNvPr id="8" name="Rechteck 7"/>
          <p:cNvSpPr/>
          <p:nvPr/>
        </p:nvSpPr>
        <p:spPr>
          <a:xfrm>
            <a:off x="6936980" y="4012195"/>
            <a:ext cx="2247900" cy="10287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4 Carry Ripple</a:t>
            </a:r>
          </a:p>
        </p:txBody>
      </p:sp>
      <p:cxnSp>
        <p:nvCxnSpPr>
          <p:cNvPr id="5" name="Gerade Verbindung mit Pfeil 4"/>
          <p:cNvCxnSpPr/>
          <p:nvPr/>
        </p:nvCxnSpPr>
        <p:spPr>
          <a:xfrm>
            <a:off x="6980406" y="3555020"/>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9" name="Gerade Verbindung mit Pfeil 8"/>
          <p:cNvCxnSpPr/>
          <p:nvPr/>
        </p:nvCxnSpPr>
        <p:spPr>
          <a:xfrm>
            <a:off x="7185756" y="3555019"/>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0" name="Gerade Verbindung mit Pfeil 9"/>
          <p:cNvCxnSpPr/>
          <p:nvPr/>
        </p:nvCxnSpPr>
        <p:spPr>
          <a:xfrm>
            <a:off x="7391106" y="3555018"/>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1" name="Gerade Verbindung mit Pfeil 10"/>
          <p:cNvCxnSpPr/>
          <p:nvPr/>
        </p:nvCxnSpPr>
        <p:spPr>
          <a:xfrm>
            <a:off x="7642957" y="3555018"/>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2" name="Gerade Verbindung mit Pfeil 11"/>
          <p:cNvCxnSpPr/>
          <p:nvPr/>
        </p:nvCxnSpPr>
        <p:spPr>
          <a:xfrm>
            <a:off x="7956389" y="3007426"/>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3" name="Gerade Verbindung mit Pfeil 12"/>
          <p:cNvCxnSpPr/>
          <p:nvPr/>
        </p:nvCxnSpPr>
        <p:spPr>
          <a:xfrm>
            <a:off x="8316822" y="3052402"/>
            <a:ext cx="12349" cy="407604"/>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4" name="Gerade Verbindung mit Pfeil 13"/>
          <p:cNvCxnSpPr/>
          <p:nvPr/>
        </p:nvCxnSpPr>
        <p:spPr>
          <a:xfrm>
            <a:off x="9149884" y="3052401"/>
            <a:ext cx="23951" cy="433304"/>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5" name="Gerade Verbindung mit Pfeil 14"/>
          <p:cNvCxnSpPr/>
          <p:nvPr/>
        </p:nvCxnSpPr>
        <p:spPr>
          <a:xfrm>
            <a:off x="8763166" y="3064957"/>
            <a:ext cx="7981" cy="422466"/>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6" name="Gerade Verbindung mit Pfeil 15"/>
          <p:cNvCxnSpPr/>
          <p:nvPr/>
        </p:nvCxnSpPr>
        <p:spPr>
          <a:xfrm>
            <a:off x="8098216" y="5059798"/>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7" name="Gerade Verbindung mit Pfeil 16"/>
          <p:cNvCxnSpPr/>
          <p:nvPr/>
        </p:nvCxnSpPr>
        <p:spPr>
          <a:xfrm>
            <a:off x="8303566" y="5059797"/>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8" name="Gerade Verbindung mit Pfeil 17"/>
          <p:cNvCxnSpPr/>
          <p:nvPr/>
        </p:nvCxnSpPr>
        <p:spPr>
          <a:xfrm>
            <a:off x="8508916" y="5059796"/>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9" name="Gerade Verbindung mit Pfeil 18"/>
          <p:cNvCxnSpPr/>
          <p:nvPr/>
        </p:nvCxnSpPr>
        <p:spPr>
          <a:xfrm>
            <a:off x="8760767" y="5059796"/>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0" name="Gerade Verbindung mit Pfeil 19"/>
          <p:cNvCxnSpPr/>
          <p:nvPr/>
        </p:nvCxnSpPr>
        <p:spPr>
          <a:xfrm>
            <a:off x="7561268" y="5059798"/>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21" name="Textfeld 20"/>
          <p:cNvSpPr txBox="1"/>
          <p:nvPr/>
        </p:nvSpPr>
        <p:spPr>
          <a:xfrm>
            <a:off x="7184217" y="3185684"/>
            <a:ext cx="356188" cy="369332"/>
          </a:xfrm>
          <a:prstGeom prst="rect">
            <a:avLst/>
          </a:prstGeom>
          <a:noFill/>
        </p:spPr>
        <p:txBody>
          <a:bodyPr wrap="none" rtlCol="0">
            <a:spAutoFit/>
          </a:bodyPr>
          <a:lstStyle/>
          <a:p>
            <a:r>
              <a:rPr lang="de-DE" dirty="0"/>
              <a:t>A</a:t>
            </a:r>
          </a:p>
        </p:txBody>
      </p:sp>
      <p:sp>
        <p:nvSpPr>
          <p:cNvPr id="22" name="Textfeld 21"/>
          <p:cNvSpPr txBox="1"/>
          <p:nvPr/>
        </p:nvSpPr>
        <p:spPr>
          <a:xfrm>
            <a:off x="8405704" y="2452458"/>
            <a:ext cx="317716" cy="369332"/>
          </a:xfrm>
          <a:prstGeom prst="rect">
            <a:avLst/>
          </a:prstGeom>
          <a:noFill/>
        </p:spPr>
        <p:txBody>
          <a:bodyPr wrap="none" rtlCol="0">
            <a:spAutoFit/>
          </a:bodyPr>
          <a:lstStyle/>
          <a:p>
            <a:r>
              <a:rPr lang="de-DE" dirty="0"/>
              <a:t>B</a:t>
            </a:r>
          </a:p>
        </p:txBody>
      </p:sp>
      <p:sp>
        <p:nvSpPr>
          <p:cNvPr id="23" name="Textfeld 22"/>
          <p:cNvSpPr txBox="1"/>
          <p:nvPr/>
        </p:nvSpPr>
        <p:spPr>
          <a:xfrm>
            <a:off x="8273217" y="5540670"/>
            <a:ext cx="300082" cy="369332"/>
          </a:xfrm>
          <a:prstGeom prst="rect">
            <a:avLst/>
          </a:prstGeom>
          <a:noFill/>
        </p:spPr>
        <p:txBody>
          <a:bodyPr wrap="none" rtlCol="0">
            <a:spAutoFit/>
          </a:bodyPr>
          <a:lstStyle/>
          <a:p>
            <a:r>
              <a:rPr lang="de-DE" dirty="0"/>
              <a:t>S</a:t>
            </a:r>
          </a:p>
        </p:txBody>
      </p:sp>
      <p:sp>
        <p:nvSpPr>
          <p:cNvPr id="24" name="Textfeld 23"/>
          <p:cNvSpPr txBox="1"/>
          <p:nvPr/>
        </p:nvSpPr>
        <p:spPr>
          <a:xfrm>
            <a:off x="7419465" y="5519720"/>
            <a:ext cx="333746" cy="369332"/>
          </a:xfrm>
          <a:prstGeom prst="rect">
            <a:avLst/>
          </a:prstGeom>
          <a:noFill/>
        </p:spPr>
        <p:txBody>
          <a:bodyPr wrap="none" rtlCol="0">
            <a:spAutoFit/>
          </a:bodyPr>
          <a:lstStyle/>
          <a:p>
            <a:r>
              <a:rPr lang="de-DE" dirty="0"/>
              <a:t>c</a:t>
            </a:r>
          </a:p>
        </p:txBody>
      </p:sp>
      <p:sp>
        <p:nvSpPr>
          <p:cNvPr id="25" name="Flussdiagramm: Gespeicherte Daten 24"/>
          <p:cNvSpPr/>
          <p:nvPr/>
        </p:nvSpPr>
        <p:spPr>
          <a:xfrm rot="16200000">
            <a:off x="7869267" y="3467982"/>
            <a:ext cx="288324" cy="313768"/>
          </a:xfrm>
          <a:prstGeom prst="flowChartOnlineStorag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26" name="Flussdiagramm: Gespeicherte Daten 25"/>
          <p:cNvSpPr/>
          <p:nvPr/>
        </p:nvSpPr>
        <p:spPr>
          <a:xfrm rot="16200000">
            <a:off x="8283060" y="3479025"/>
            <a:ext cx="288324" cy="313768"/>
          </a:xfrm>
          <a:prstGeom prst="flowChartOnlineStorag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27" name="Flussdiagramm: Gespeicherte Daten 26"/>
          <p:cNvSpPr/>
          <p:nvPr/>
        </p:nvSpPr>
        <p:spPr>
          <a:xfrm rot="16200000">
            <a:off x="8689641" y="3474701"/>
            <a:ext cx="288324" cy="313768"/>
          </a:xfrm>
          <a:prstGeom prst="flowChartOnlineStorag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28" name="Flussdiagramm: Gespeicherte Daten 27"/>
          <p:cNvSpPr/>
          <p:nvPr/>
        </p:nvSpPr>
        <p:spPr>
          <a:xfrm rot="16200000">
            <a:off x="9090138" y="3463752"/>
            <a:ext cx="288324" cy="313768"/>
          </a:xfrm>
          <a:prstGeom prst="flowChartOnlineStorag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30" name="Gerader Verbinder 29"/>
          <p:cNvCxnSpPr/>
          <p:nvPr/>
        </p:nvCxnSpPr>
        <p:spPr>
          <a:xfrm>
            <a:off x="8111293" y="3280988"/>
            <a:ext cx="1524144" cy="2"/>
          </a:xfrm>
          <a:prstGeom prst="line">
            <a:avLst/>
          </a:prstGeom>
        </p:spPr>
        <p:style>
          <a:lnRef idx="1">
            <a:schemeClr val="accent3"/>
          </a:lnRef>
          <a:fillRef idx="0">
            <a:schemeClr val="accent3"/>
          </a:fillRef>
          <a:effectRef idx="0">
            <a:schemeClr val="accent3"/>
          </a:effectRef>
          <a:fontRef idx="minor">
            <a:schemeClr val="tx1"/>
          </a:fontRef>
        </p:style>
      </p:cxnSp>
      <p:cxnSp>
        <p:nvCxnSpPr>
          <p:cNvPr id="33" name="Gerader Verbinder 32"/>
          <p:cNvCxnSpPr/>
          <p:nvPr/>
        </p:nvCxnSpPr>
        <p:spPr>
          <a:xfrm flipV="1">
            <a:off x="8111136" y="3288944"/>
            <a:ext cx="89" cy="154943"/>
          </a:xfrm>
          <a:prstGeom prst="line">
            <a:avLst/>
          </a:prstGeom>
        </p:spPr>
        <p:style>
          <a:lnRef idx="1">
            <a:schemeClr val="accent3"/>
          </a:lnRef>
          <a:fillRef idx="0">
            <a:schemeClr val="accent3"/>
          </a:fillRef>
          <a:effectRef idx="0">
            <a:schemeClr val="accent3"/>
          </a:effectRef>
          <a:fontRef idx="minor">
            <a:schemeClr val="tx1"/>
          </a:fontRef>
        </p:style>
      </p:cxnSp>
      <p:cxnSp>
        <p:nvCxnSpPr>
          <p:cNvPr id="35" name="Gerader Verbinder 34"/>
          <p:cNvCxnSpPr>
            <a:endCxn id="38" idx="0"/>
          </p:cNvCxnSpPr>
          <p:nvPr/>
        </p:nvCxnSpPr>
        <p:spPr>
          <a:xfrm flipH="1" flipV="1">
            <a:off x="8547056" y="3272580"/>
            <a:ext cx="3274" cy="178980"/>
          </a:xfrm>
          <a:prstGeom prst="line">
            <a:avLst/>
          </a:prstGeom>
        </p:spPr>
        <p:style>
          <a:lnRef idx="1">
            <a:schemeClr val="accent3"/>
          </a:lnRef>
          <a:fillRef idx="0">
            <a:schemeClr val="accent3"/>
          </a:fillRef>
          <a:effectRef idx="0">
            <a:schemeClr val="accent3"/>
          </a:effectRef>
          <a:fontRef idx="minor">
            <a:schemeClr val="tx1"/>
          </a:fontRef>
        </p:style>
      </p:cxnSp>
      <p:cxnSp>
        <p:nvCxnSpPr>
          <p:cNvPr id="36" name="Gerader Verbinder 35"/>
          <p:cNvCxnSpPr/>
          <p:nvPr/>
        </p:nvCxnSpPr>
        <p:spPr>
          <a:xfrm flipH="1" flipV="1">
            <a:off x="8897184" y="3302757"/>
            <a:ext cx="2910" cy="192528"/>
          </a:xfrm>
          <a:prstGeom prst="line">
            <a:avLst/>
          </a:prstGeom>
        </p:spPr>
        <p:style>
          <a:lnRef idx="1">
            <a:schemeClr val="accent3"/>
          </a:lnRef>
          <a:fillRef idx="0">
            <a:schemeClr val="accent3"/>
          </a:fillRef>
          <a:effectRef idx="0">
            <a:schemeClr val="accent3"/>
          </a:effectRef>
          <a:fontRef idx="minor">
            <a:schemeClr val="tx1"/>
          </a:fontRef>
        </p:style>
      </p:cxnSp>
      <p:cxnSp>
        <p:nvCxnSpPr>
          <p:cNvPr id="37" name="Gerader Verbinder 36"/>
          <p:cNvCxnSpPr/>
          <p:nvPr/>
        </p:nvCxnSpPr>
        <p:spPr>
          <a:xfrm flipH="1" flipV="1">
            <a:off x="9279627" y="3302757"/>
            <a:ext cx="3841" cy="157249"/>
          </a:xfrm>
          <a:prstGeom prst="line">
            <a:avLst/>
          </a:prstGeom>
        </p:spPr>
        <p:style>
          <a:lnRef idx="1">
            <a:schemeClr val="accent3"/>
          </a:lnRef>
          <a:fillRef idx="0">
            <a:schemeClr val="accent3"/>
          </a:fillRef>
          <a:effectRef idx="0">
            <a:schemeClr val="accent3"/>
          </a:effectRef>
          <a:fontRef idx="minor">
            <a:schemeClr val="tx1"/>
          </a:fontRef>
        </p:style>
      </p:cxnSp>
      <p:sp>
        <p:nvSpPr>
          <p:cNvPr id="38" name="Ellipse 37"/>
          <p:cNvSpPr/>
          <p:nvPr/>
        </p:nvSpPr>
        <p:spPr>
          <a:xfrm>
            <a:off x="8524196" y="3272580"/>
            <a:ext cx="45719" cy="4571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9" name="Ellipse 38"/>
          <p:cNvSpPr/>
          <p:nvPr/>
        </p:nvSpPr>
        <p:spPr>
          <a:xfrm>
            <a:off x="8875622" y="3263584"/>
            <a:ext cx="45719" cy="4571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40" name="Ellipse 39"/>
          <p:cNvSpPr/>
          <p:nvPr/>
        </p:nvSpPr>
        <p:spPr>
          <a:xfrm>
            <a:off x="9266897" y="3266084"/>
            <a:ext cx="45719" cy="4571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41" name="Geschweifte Klammer rechts 40"/>
          <p:cNvSpPr/>
          <p:nvPr/>
        </p:nvSpPr>
        <p:spPr>
          <a:xfrm rot="16200000">
            <a:off x="8475050" y="2222755"/>
            <a:ext cx="169246" cy="1332486"/>
          </a:xfrm>
          <a:prstGeom prst="rightBrace">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de-DE"/>
          </a:p>
        </p:txBody>
      </p:sp>
      <p:sp>
        <p:nvSpPr>
          <p:cNvPr id="42" name="Textfeld 41"/>
          <p:cNvSpPr txBox="1"/>
          <p:nvPr/>
        </p:nvSpPr>
        <p:spPr>
          <a:xfrm>
            <a:off x="9578225" y="3118091"/>
            <a:ext cx="598241" cy="369332"/>
          </a:xfrm>
          <a:prstGeom prst="rect">
            <a:avLst/>
          </a:prstGeom>
          <a:noFill/>
        </p:spPr>
        <p:txBody>
          <a:bodyPr wrap="none" rtlCol="0">
            <a:spAutoFit/>
          </a:bodyPr>
          <a:lstStyle/>
          <a:p>
            <a:r>
              <a:rPr lang="de-DE" dirty="0"/>
              <a:t>Sub</a:t>
            </a:r>
          </a:p>
        </p:txBody>
      </p:sp>
      <p:cxnSp>
        <p:nvCxnSpPr>
          <p:cNvPr id="43" name="Gerade Verbindung mit Pfeil 42"/>
          <p:cNvCxnSpPr>
            <a:stCxn id="25" idx="1"/>
          </p:cNvCxnSpPr>
          <p:nvPr/>
        </p:nvCxnSpPr>
        <p:spPr>
          <a:xfrm>
            <a:off x="8013429" y="3769028"/>
            <a:ext cx="0" cy="24316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46" name="Gerade Verbindung mit Pfeil 45"/>
          <p:cNvCxnSpPr/>
          <p:nvPr/>
        </p:nvCxnSpPr>
        <p:spPr>
          <a:xfrm>
            <a:off x="8427222" y="3783605"/>
            <a:ext cx="0" cy="24316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47" name="Gerade Verbindung mit Pfeil 46"/>
          <p:cNvCxnSpPr/>
          <p:nvPr/>
        </p:nvCxnSpPr>
        <p:spPr>
          <a:xfrm flipH="1">
            <a:off x="8598843" y="3783605"/>
            <a:ext cx="234960" cy="24316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48" name="Gerade Verbindung mit Pfeil 47"/>
          <p:cNvCxnSpPr>
            <a:stCxn id="28" idx="1"/>
          </p:cNvCxnSpPr>
          <p:nvPr/>
        </p:nvCxnSpPr>
        <p:spPr>
          <a:xfrm flipH="1">
            <a:off x="8771147" y="3764798"/>
            <a:ext cx="463153" cy="243167"/>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50" name="Bogen 49"/>
          <p:cNvSpPr/>
          <p:nvPr/>
        </p:nvSpPr>
        <p:spPr>
          <a:xfrm rot="8870838">
            <a:off x="7804498" y="3051848"/>
            <a:ext cx="546774" cy="399619"/>
          </a:xfrm>
          <a:prstGeom prst="arc">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de-DE"/>
          </a:p>
        </p:txBody>
      </p:sp>
      <p:sp>
        <p:nvSpPr>
          <p:cNvPr id="53" name="Bogen 52"/>
          <p:cNvSpPr/>
          <p:nvPr/>
        </p:nvSpPr>
        <p:spPr>
          <a:xfrm rot="8870838">
            <a:off x="8224578" y="3072770"/>
            <a:ext cx="546774" cy="399619"/>
          </a:xfrm>
          <a:prstGeom prst="arc">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de-DE"/>
          </a:p>
        </p:txBody>
      </p:sp>
      <p:sp>
        <p:nvSpPr>
          <p:cNvPr id="54" name="Bogen 53"/>
          <p:cNvSpPr/>
          <p:nvPr/>
        </p:nvSpPr>
        <p:spPr>
          <a:xfrm rot="8870838">
            <a:off x="8628968" y="3072769"/>
            <a:ext cx="546774" cy="399619"/>
          </a:xfrm>
          <a:prstGeom prst="arc">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de-DE"/>
          </a:p>
        </p:txBody>
      </p:sp>
      <p:sp>
        <p:nvSpPr>
          <p:cNvPr id="55" name="Bogen 54"/>
          <p:cNvSpPr/>
          <p:nvPr/>
        </p:nvSpPr>
        <p:spPr>
          <a:xfrm rot="8870838">
            <a:off x="9034816" y="3063775"/>
            <a:ext cx="546774" cy="399619"/>
          </a:xfrm>
          <a:prstGeom prst="arc">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de-DE"/>
          </a:p>
        </p:txBody>
      </p:sp>
      <p:cxnSp>
        <p:nvCxnSpPr>
          <p:cNvPr id="49" name="Gerader Verbinder 48"/>
          <p:cNvCxnSpPr/>
          <p:nvPr/>
        </p:nvCxnSpPr>
        <p:spPr>
          <a:xfrm>
            <a:off x="7570165" y="5216850"/>
            <a:ext cx="1899962" cy="30587"/>
          </a:xfrm>
          <a:prstGeom prst="line">
            <a:avLst/>
          </a:prstGeom>
        </p:spPr>
        <p:style>
          <a:lnRef idx="1">
            <a:schemeClr val="accent3"/>
          </a:lnRef>
          <a:fillRef idx="0">
            <a:schemeClr val="accent3"/>
          </a:fillRef>
          <a:effectRef idx="0">
            <a:schemeClr val="accent3"/>
          </a:effectRef>
          <a:fontRef idx="minor">
            <a:schemeClr val="tx1"/>
          </a:fontRef>
        </p:style>
      </p:cxnSp>
      <p:sp>
        <p:nvSpPr>
          <p:cNvPr id="51" name="Ellipse 50"/>
          <p:cNvSpPr/>
          <p:nvPr/>
        </p:nvSpPr>
        <p:spPr>
          <a:xfrm>
            <a:off x="7542795" y="5193216"/>
            <a:ext cx="45719" cy="4571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cxnSp>
        <p:nvCxnSpPr>
          <p:cNvPr id="44" name="Gerader Verbinder 43"/>
          <p:cNvCxnSpPr/>
          <p:nvPr/>
        </p:nvCxnSpPr>
        <p:spPr>
          <a:xfrm flipH="1" flipV="1">
            <a:off x="9451680" y="3905187"/>
            <a:ext cx="18447" cy="1342250"/>
          </a:xfrm>
          <a:prstGeom prst="line">
            <a:avLst/>
          </a:prstGeom>
        </p:spPr>
        <p:style>
          <a:lnRef idx="1">
            <a:schemeClr val="accent3"/>
          </a:lnRef>
          <a:fillRef idx="0">
            <a:schemeClr val="accent3"/>
          </a:fillRef>
          <a:effectRef idx="0">
            <a:schemeClr val="accent3"/>
          </a:effectRef>
          <a:fontRef idx="minor">
            <a:schemeClr val="tx1"/>
          </a:fontRef>
        </p:style>
      </p:cxnSp>
      <p:cxnSp>
        <p:nvCxnSpPr>
          <p:cNvPr id="57" name="Gerader Verbinder 56"/>
          <p:cNvCxnSpPr/>
          <p:nvPr/>
        </p:nvCxnSpPr>
        <p:spPr>
          <a:xfrm flipH="1">
            <a:off x="9180129" y="3905187"/>
            <a:ext cx="25667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60" name="Gerader Verbinder 59"/>
          <p:cNvCxnSpPr/>
          <p:nvPr/>
        </p:nvCxnSpPr>
        <p:spPr>
          <a:xfrm flipV="1">
            <a:off x="9180129" y="3905187"/>
            <a:ext cx="0" cy="121583"/>
          </a:xfrm>
          <a:prstGeom prst="line">
            <a:avLst/>
          </a:prstGeom>
        </p:spPr>
        <p:style>
          <a:lnRef idx="1">
            <a:schemeClr val="accent3"/>
          </a:lnRef>
          <a:fillRef idx="0">
            <a:schemeClr val="accent3"/>
          </a:fillRef>
          <a:effectRef idx="0">
            <a:schemeClr val="accent3"/>
          </a:effectRef>
          <a:fontRef idx="minor">
            <a:schemeClr val="tx1"/>
          </a:fontRef>
        </p:style>
      </p:cxnSp>
      <p:cxnSp>
        <p:nvCxnSpPr>
          <p:cNvPr id="29" name="Gerader Verbinder 28"/>
          <p:cNvCxnSpPr/>
          <p:nvPr/>
        </p:nvCxnSpPr>
        <p:spPr>
          <a:xfrm flipH="1" flipV="1">
            <a:off x="6568440" y="3775747"/>
            <a:ext cx="420204" cy="1"/>
          </a:xfrm>
          <a:prstGeom prst="line">
            <a:avLst/>
          </a:prstGeom>
        </p:spPr>
        <p:style>
          <a:lnRef idx="1">
            <a:schemeClr val="accent3"/>
          </a:lnRef>
          <a:fillRef idx="0">
            <a:schemeClr val="accent3"/>
          </a:fillRef>
          <a:effectRef idx="0">
            <a:schemeClr val="accent3"/>
          </a:effectRef>
          <a:fontRef idx="minor">
            <a:schemeClr val="tx1"/>
          </a:fontRef>
        </p:style>
      </p:cxnSp>
      <p:sp>
        <p:nvSpPr>
          <p:cNvPr id="32" name="Rechteck 31"/>
          <p:cNvSpPr/>
          <p:nvPr/>
        </p:nvSpPr>
        <p:spPr>
          <a:xfrm>
            <a:off x="5810802" y="4204398"/>
            <a:ext cx="967740" cy="6290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OF</a:t>
            </a:r>
          </a:p>
        </p:txBody>
      </p:sp>
      <p:cxnSp>
        <p:nvCxnSpPr>
          <p:cNvPr id="56" name="Gerade Verbindung mit Pfeil 55"/>
          <p:cNvCxnSpPr/>
          <p:nvPr/>
        </p:nvCxnSpPr>
        <p:spPr>
          <a:xfrm>
            <a:off x="6567812" y="3769028"/>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58" name="Gerader Verbinder 57"/>
          <p:cNvCxnSpPr/>
          <p:nvPr/>
        </p:nvCxnSpPr>
        <p:spPr>
          <a:xfrm flipH="1" flipV="1">
            <a:off x="6294672" y="3845188"/>
            <a:ext cx="1715552" cy="1"/>
          </a:xfrm>
          <a:prstGeom prst="line">
            <a:avLst/>
          </a:prstGeom>
        </p:spPr>
        <p:style>
          <a:lnRef idx="1">
            <a:schemeClr val="accent3"/>
          </a:lnRef>
          <a:fillRef idx="0">
            <a:schemeClr val="accent3"/>
          </a:fillRef>
          <a:effectRef idx="0">
            <a:schemeClr val="accent3"/>
          </a:effectRef>
          <a:fontRef idx="minor">
            <a:schemeClr val="tx1"/>
          </a:fontRef>
        </p:style>
      </p:cxnSp>
      <p:cxnSp>
        <p:nvCxnSpPr>
          <p:cNvPr id="59" name="Gerade Verbindung mit Pfeil 58"/>
          <p:cNvCxnSpPr/>
          <p:nvPr/>
        </p:nvCxnSpPr>
        <p:spPr>
          <a:xfrm>
            <a:off x="6294672" y="3845188"/>
            <a:ext cx="5709" cy="34165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61" name="Gerader Verbinder 60"/>
          <p:cNvCxnSpPr/>
          <p:nvPr/>
        </p:nvCxnSpPr>
        <p:spPr>
          <a:xfrm>
            <a:off x="6856445" y="5103210"/>
            <a:ext cx="1252789" cy="29546"/>
          </a:xfrm>
          <a:prstGeom prst="line">
            <a:avLst/>
          </a:prstGeom>
        </p:spPr>
        <p:style>
          <a:lnRef idx="1">
            <a:schemeClr val="accent3"/>
          </a:lnRef>
          <a:fillRef idx="0">
            <a:schemeClr val="accent3"/>
          </a:fillRef>
          <a:effectRef idx="0">
            <a:schemeClr val="accent3"/>
          </a:effectRef>
          <a:fontRef idx="minor">
            <a:schemeClr val="tx1"/>
          </a:fontRef>
        </p:style>
      </p:cxnSp>
      <p:cxnSp>
        <p:nvCxnSpPr>
          <p:cNvPr id="63" name="Gerader Verbinder 62"/>
          <p:cNvCxnSpPr/>
          <p:nvPr/>
        </p:nvCxnSpPr>
        <p:spPr>
          <a:xfrm flipH="1" flipV="1">
            <a:off x="6839314" y="4032822"/>
            <a:ext cx="17131" cy="1099934"/>
          </a:xfrm>
          <a:prstGeom prst="line">
            <a:avLst/>
          </a:prstGeom>
        </p:spPr>
        <p:style>
          <a:lnRef idx="1">
            <a:schemeClr val="accent3"/>
          </a:lnRef>
          <a:fillRef idx="0">
            <a:schemeClr val="accent3"/>
          </a:fillRef>
          <a:effectRef idx="0">
            <a:schemeClr val="accent3"/>
          </a:effectRef>
          <a:fontRef idx="minor">
            <a:schemeClr val="tx1"/>
          </a:fontRef>
        </p:style>
      </p:cxnSp>
      <p:cxnSp>
        <p:nvCxnSpPr>
          <p:cNvPr id="67" name="Gerader Verbinder 66"/>
          <p:cNvCxnSpPr/>
          <p:nvPr/>
        </p:nvCxnSpPr>
        <p:spPr>
          <a:xfrm flipH="1" flipV="1">
            <a:off x="6038000" y="3996472"/>
            <a:ext cx="809879" cy="1143"/>
          </a:xfrm>
          <a:prstGeom prst="line">
            <a:avLst/>
          </a:prstGeom>
        </p:spPr>
        <p:style>
          <a:lnRef idx="1">
            <a:schemeClr val="accent3"/>
          </a:lnRef>
          <a:fillRef idx="0">
            <a:schemeClr val="accent3"/>
          </a:fillRef>
          <a:effectRef idx="0">
            <a:schemeClr val="accent3"/>
          </a:effectRef>
          <a:fontRef idx="minor">
            <a:schemeClr val="tx1"/>
          </a:fontRef>
        </p:style>
      </p:cxnSp>
      <p:cxnSp>
        <p:nvCxnSpPr>
          <p:cNvPr id="69" name="Gerade Verbindung mit Pfeil 68"/>
          <p:cNvCxnSpPr/>
          <p:nvPr/>
        </p:nvCxnSpPr>
        <p:spPr>
          <a:xfrm flipH="1">
            <a:off x="6033250" y="3996472"/>
            <a:ext cx="4750" cy="207926"/>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72" name="Gerade Verbindung mit Pfeil 71"/>
          <p:cNvCxnSpPr/>
          <p:nvPr/>
        </p:nvCxnSpPr>
        <p:spPr>
          <a:xfrm>
            <a:off x="6323616" y="4851003"/>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6496384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Addierer/</a:t>
            </a:r>
            <a:r>
              <a:rPr lang="de-DE" dirty="0" err="1"/>
              <a:t>Subtrahierer</a:t>
            </a:r>
            <a:endParaRPr lang="de-DE"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387894"/>
                <a:ext cx="8946541" cy="5140725"/>
              </a:xfrm>
            </p:spPr>
            <p:txBody>
              <a:bodyPr>
                <a:noAutofit/>
              </a:bodyPr>
              <a:lstStyle/>
              <a:p>
                <a:r>
                  <a:rPr lang="de-DE" dirty="0">
                    <a:latin typeface="Calibri" panose="020F0502020204030204" pitchFamily="34" charset="0"/>
                  </a:rPr>
                  <a:t>Behandlung des Überlaufs:</a:t>
                </a:r>
              </a:p>
              <a:p>
                <a:pPr marL="0" indent="0">
                  <a:buNone/>
                </a:pPr>
                <a:endParaRPr lang="de-DE" sz="1400" dirty="0">
                  <a:latin typeface="Calibri" panose="020F0502020204030204" pitchFamily="34" charset="0"/>
                </a:endParaRPr>
              </a:p>
              <a:p>
                <a:pPr marL="0" indent="0">
                  <a:buNone/>
                </a:pPr>
                <a:r>
                  <a:rPr lang="de-DE" dirty="0">
                    <a:latin typeface="Calibri" panose="020F0502020204030204" pitchFamily="34" charset="0"/>
                  </a:rPr>
                  <a:t>Overflow:	Vorzeichenbit identisch; MSB von S dazu invers</a:t>
                </a:r>
              </a:p>
              <a:p>
                <a:pPr marL="0" indent="0">
                  <a:buNone/>
                </a:pPr>
                <a:r>
                  <a:rPr lang="de-DE" dirty="0">
                    <a:latin typeface="Calibri" panose="020F0502020204030204" pitchFamily="34" charset="0"/>
                  </a:rPr>
                  <a:t>Bedingungen:</a:t>
                </a:r>
              </a:p>
              <a:p>
                <a:pPr marL="0" indent="0">
                  <a:buNone/>
                </a:pPr>
                <a14:m>
                  <m:oMathPara xmlns:m="http://schemas.openxmlformats.org/officeDocument/2006/math">
                    <m:oMathParaPr>
                      <m:jc m:val="left"/>
                    </m:oMathParaPr>
                    <m:oMath xmlns:m="http://schemas.openxmlformats.org/officeDocument/2006/math">
                      <m:sSub>
                        <m:sSubPr>
                          <m:ctrlPr>
                            <a:rPr lang="de-DE" i="1">
                              <a:latin typeface="Cambria Math" panose="02040503050406030204" pitchFamily="18" charset="0"/>
                            </a:rPr>
                          </m:ctrlPr>
                        </m:sSubPr>
                        <m:e>
                          <m:sSub>
                            <m:sSubPr>
                              <m:ctrlPr>
                                <a:rPr lang="de-DE" i="1">
                                  <a:latin typeface="Cambria Math" panose="02040503050406030204" pitchFamily="18" charset="0"/>
                                </a:rPr>
                              </m:ctrlPr>
                            </m:sSubPr>
                            <m:e>
                              <m:r>
                                <a:rPr lang="de-DE" i="1">
                                  <a:latin typeface="Cambria Math" panose="02040503050406030204" pitchFamily="18" charset="0"/>
                                </a:rPr>
                                <m:t>𝑎</m:t>
                              </m:r>
                            </m:e>
                            <m:sub>
                              <m:r>
                                <a:rPr lang="de-DE" i="1">
                                  <a:latin typeface="Cambria Math" panose="02040503050406030204" pitchFamily="18" charset="0"/>
                                </a:rPr>
                                <m:t>3</m:t>
                              </m:r>
                            </m:sub>
                          </m:sSub>
                          <m:sSub>
                            <m:sSubPr>
                              <m:ctrlPr>
                                <a:rPr lang="de-DE" i="1">
                                  <a:latin typeface="Cambria Math" panose="02040503050406030204" pitchFamily="18" charset="0"/>
                                </a:rPr>
                              </m:ctrlPr>
                            </m:sSubPr>
                            <m:e>
                              <m:r>
                                <a:rPr lang="de-DE" i="1">
                                  <a:latin typeface="Cambria Math" panose="02040503050406030204" pitchFamily="18" charset="0"/>
                                </a:rPr>
                                <m:t>𝑏</m:t>
                              </m:r>
                            </m:e>
                            <m:sub>
                              <m:r>
                                <a:rPr lang="de-DE" i="1">
                                  <a:latin typeface="Cambria Math" panose="02040503050406030204" pitchFamily="18" charset="0"/>
                                </a:rPr>
                                <m:t>3</m:t>
                              </m:r>
                            </m:sub>
                          </m:sSub>
                          <m:acc>
                            <m:accPr>
                              <m:chr m:val="̅"/>
                              <m:ctrlPr>
                                <a:rPr lang="de-DE" b="0" i="1" smtClean="0">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𝑠</m:t>
                                  </m:r>
                                </m:e>
                                <m:sub>
                                  <m:r>
                                    <a:rPr lang="de-DE" i="1">
                                      <a:latin typeface="Cambria Math" panose="02040503050406030204" pitchFamily="18" charset="0"/>
                                    </a:rPr>
                                    <m:t>3</m:t>
                                  </m:r>
                                </m:sub>
                              </m:sSub>
                            </m:e>
                          </m:acc>
                          <m:r>
                            <a:rPr lang="de-DE" i="1">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𝑎</m:t>
                                  </m:r>
                                </m:e>
                                <m:sub>
                                  <m:r>
                                    <a:rPr lang="de-DE" i="1">
                                      <a:latin typeface="Cambria Math" panose="02040503050406030204" pitchFamily="18" charset="0"/>
                                    </a:rPr>
                                    <m:t>3</m:t>
                                  </m:r>
                                </m:sub>
                              </m:sSub>
                            </m:e>
                          </m:acc>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𝑏</m:t>
                                  </m:r>
                                </m:e>
                                <m:sub>
                                  <m:r>
                                    <a:rPr lang="de-DE" i="1">
                                      <a:latin typeface="Cambria Math" panose="02040503050406030204" pitchFamily="18" charset="0"/>
                                    </a:rPr>
                                    <m:t>3</m:t>
                                  </m:r>
                                </m:sub>
                              </m:sSub>
                            </m:e>
                          </m:acc>
                          <m:r>
                            <a:rPr lang="de-DE" i="1">
                              <a:latin typeface="Cambria Math" panose="02040503050406030204" pitchFamily="18" charset="0"/>
                            </a:rPr>
                            <m:t>𝑠</m:t>
                          </m:r>
                        </m:e>
                        <m:sub>
                          <m:r>
                            <a:rPr lang="de-DE" i="1">
                              <a:latin typeface="Cambria Math" panose="02040503050406030204" pitchFamily="18" charset="0"/>
                            </a:rPr>
                            <m:t>3</m:t>
                          </m:r>
                        </m:sub>
                      </m:sSub>
                    </m:oMath>
                  </m:oMathPara>
                </a14:m>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387894"/>
                <a:ext cx="8946541" cy="5140725"/>
              </a:xfrm>
              <a:blipFill rotWithShape="0">
                <a:blip r:embed="rId3"/>
                <a:stretch>
                  <a:fillRect l="-749" t="-712"/>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43</a:t>
            </a:fld>
            <a:endParaRPr lang="en-US" dirty="0"/>
          </a:p>
        </p:txBody>
      </p:sp>
      <p:sp>
        <p:nvSpPr>
          <p:cNvPr id="8" name="Rechteck 7"/>
          <p:cNvSpPr/>
          <p:nvPr/>
        </p:nvSpPr>
        <p:spPr>
          <a:xfrm>
            <a:off x="6936980" y="4012195"/>
            <a:ext cx="2247900" cy="10287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4 Carry Ripple</a:t>
            </a:r>
          </a:p>
        </p:txBody>
      </p:sp>
      <p:cxnSp>
        <p:nvCxnSpPr>
          <p:cNvPr id="5" name="Gerade Verbindung mit Pfeil 4"/>
          <p:cNvCxnSpPr/>
          <p:nvPr/>
        </p:nvCxnSpPr>
        <p:spPr>
          <a:xfrm>
            <a:off x="6980406" y="3555020"/>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9" name="Gerade Verbindung mit Pfeil 8"/>
          <p:cNvCxnSpPr/>
          <p:nvPr/>
        </p:nvCxnSpPr>
        <p:spPr>
          <a:xfrm>
            <a:off x="7185756" y="3555019"/>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0" name="Gerade Verbindung mit Pfeil 9"/>
          <p:cNvCxnSpPr/>
          <p:nvPr/>
        </p:nvCxnSpPr>
        <p:spPr>
          <a:xfrm>
            <a:off x="7391106" y="3555018"/>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1" name="Gerade Verbindung mit Pfeil 10"/>
          <p:cNvCxnSpPr/>
          <p:nvPr/>
        </p:nvCxnSpPr>
        <p:spPr>
          <a:xfrm>
            <a:off x="7642957" y="3555018"/>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2" name="Gerade Verbindung mit Pfeil 11"/>
          <p:cNvCxnSpPr/>
          <p:nvPr/>
        </p:nvCxnSpPr>
        <p:spPr>
          <a:xfrm>
            <a:off x="7956389" y="3007426"/>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3" name="Gerade Verbindung mit Pfeil 12"/>
          <p:cNvCxnSpPr/>
          <p:nvPr/>
        </p:nvCxnSpPr>
        <p:spPr>
          <a:xfrm>
            <a:off x="8316822" y="3052402"/>
            <a:ext cx="12349" cy="407604"/>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4" name="Gerade Verbindung mit Pfeil 13"/>
          <p:cNvCxnSpPr/>
          <p:nvPr/>
        </p:nvCxnSpPr>
        <p:spPr>
          <a:xfrm>
            <a:off x="9149884" y="3052401"/>
            <a:ext cx="23951" cy="433304"/>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5" name="Gerade Verbindung mit Pfeil 14"/>
          <p:cNvCxnSpPr/>
          <p:nvPr/>
        </p:nvCxnSpPr>
        <p:spPr>
          <a:xfrm>
            <a:off x="8763166" y="3064957"/>
            <a:ext cx="7981" cy="422466"/>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6" name="Gerade Verbindung mit Pfeil 15"/>
          <p:cNvCxnSpPr/>
          <p:nvPr/>
        </p:nvCxnSpPr>
        <p:spPr>
          <a:xfrm>
            <a:off x="8098216" y="5059798"/>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7" name="Gerade Verbindung mit Pfeil 16"/>
          <p:cNvCxnSpPr/>
          <p:nvPr/>
        </p:nvCxnSpPr>
        <p:spPr>
          <a:xfrm>
            <a:off x="8303566" y="5059797"/>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8" name="Gerade Verbindung mit Pfeil 17"/>
          <p:cNvCxnSpPr/>
          <p:nvPr/>
        </p:nvCxnSpPr>
        <p:spPr>
          <a:xfrm>
            <a:off x="8508916" y="5059796"/>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9" name="Gerade Verbindung mit Pfeil 18"/>
          <p:cNvCxnSpPr/>
          <p:nvPr/>
        </p:nvCxnSpPr>
        <p:spPr>
          <a:xfrm>
            <a:off x="8760767" y="5059796"/>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0" name="Gerade Verbindung mit Pfeil 19"/>
          <p:cNvCxnSpPr/>
          <p:nvPr/>
        </p:nvCxnSpPr>
        <p:spPr>
          <a:xfrm>
            <a:off x="7561268" y="5059798"/>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21" name="Textfeld 20"/>
          <p:cNvSpPr txBox="1"/>
          <p:nvPr/>
        </p:nvSpPr>
        <p:spPr>
          <a:xfrm>
            <a:off x="7184217" y="3185684"/>
            <a:ext cx="356188" cy="369332"/>
          </a:xfrm>
          <a:prstGeom prst="rect">
            <a:avLst/>
          </a:prstGeom>
          <a:noFill/>
        </p:spPr>
        <p:txBody>
          <a:bodyPr wrap="none" rtlCol="0">
            <a:spAutoFit/>
          </a:bodyPr>
          <a:lstStyle/>
          <a:p>
            <a:r>
              <a:rPr lang="de-DE" dirty="0"/>
              <a:t>A</a:t>
            </a:r>
          </a:p>
        </p:txBody>
      </p:sp>
      <p:sp>
        <p:nvSpPr>
          <p:cNvPr id="22" name="Textfeld 21"/>
          <p:cNvSpPr txBox="1"/>
          <p:nvPr/>
        </p:nvSpPr>
        <p:spPr>
          <a:xfrm>
            <a:off x="8405704" y="2452458"/>
            <a:ext cx="317716" cy="369332"/>
          </a:xfrm>
          <a:prstGeom prst="rect">
            <a:avLst/>
          </a:prstGeom>
          <a:noFill/>
        </p:spPr>
        <p:txBody>
          <a:bodyPr wrap="none" rtlCol="0">
            <a:spAutoFit/>
          </a:bodyPr>
          <a:lstStyle/>
          <a:p>
            <a:r>
              <a:rPr lang="de-DE" dirty="0"/>
              <a:t>B</a:t>
            </a:r>
          </a:p>
        </p:txBody>
      </p:sp>
      <p:sp>
        <p:nvSpPr>
          <p:cNvPr id="23" name="Textfeld 22"/>
          <p:cNvSpPr txBox="1"/>
          <p:nvPr/>
        </p:nvSpPr>
        <p:spPr>
          <a:xfrm>
            <a:off x="8273217" y="5540670"/>
            <a:ext cx="300082" cy="369332"/>
          </a:xfrm>
          <a:prstGeom prst="rect">
            <a:avLst/>
          </a:prstGeom>
          <a:noFill/>
        </p:spPr>
        <p:txBody>
          <a:bodyPr wrap="none" rtlCol="0">
            <a:spAutoFit/>
          </a:bodyPr>
          <a:lstStyle/>
          <a:p>
            <a:r>
              <a:rPr lang="de-DE" dirty="0"/>
              <a:t>S</a:t>
            </a:r>
          </a:p>
        </p:txBody>
      </p:sp>
      <p:sp>
        <p:nvSpPr>
          <p:cNvPr id="24" name="Textfeld 23"/>
          <p:cNvSpPr txBox="1"/>
          <p:nvPr/>
        </p:nvSpPr>
        <p:spPr>
          <a:xfrm>
            <a:off x="7419465" y="5519720"/>
            <a:ext cx="333746" cy="369332"/>
          </a:xfrm>
          <a:prstGeom prst="rect">
            <a:avLst/>
          </a:prstGeom>
          <a:noFill/>
        </p:spPr>
        <p:txBody>
          <a:bodyPr wrap="none" rtlCol="0">
            <a:spAutoFit/>
          </a:bodyPr>
          <a:lstStyle/>
          <a:p>
            <a:r>
              <a:rPr lang="de-DE" dirty="0"/>
              <a:t>c</a:t>
            </a:r>
          </a:p>
        </p:txBody>
      </p:sp>
      <p:sp>
        <p:nvSpPr>
          <p:cNvPr id="25" name="Flussdiagramm: Gespeicherte Daten 24"/>
          <p:cNvSpPr/>
          <p:nvPr/>
        </p:nvSpPr>
        <p:spPr>
          <a:xfrm rot="16200000">
            <a:off x="7869267" y="3467982"/>
            <a:ext cx="288324" cy="313768"/>
          </a:xfrm>
          <a:prstGeom prst="flowChartOnlineStorag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26" name="Flussdiagramm: Gespeicherte Daten 25"/>
          <p:cNvSpPr/>
          <p:nvPr/>
        </p:nvSpPr>
        <p:spPr>
          <a:xfrm rot="16200000">
            <a:off x="8283060" y="3479025"/>
            <a:ext cx="288324" cy="313768"/>
          </a:xfrm>
          <a:prstGeom prst="flowChartOnlineStorag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27" name="Flussdiagramm: Gespeicherte Daten 26"/>
          <p:cNvSpPr/>
          <p:nvPr/>
        </p:nvSpPr>
        <p:spPr>
          <a:xfrm rot="16200000">
            <a:off x="8689641" y="3474701"/>
            <a:ext cx="288324" cy="313768"/>
          </a:xfrm>
          <a:prstGeom prst="flowChartOnlineStorag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28" name="Flussdiagramm: Gespeicherte Daten 27"/>
          <p:cNvSpPr/>
          <p:nvPr/>
        </p:nvSpPr>
        <p:spPr>
          <a:xfrm rot="16200000">
            <a:off x="9090138" y="3463752"/>
            <a:ext cx="288324" cy="313768"/>
          </a:xfrm>
          <a:prstGeom prst="flowChartOnlineStorag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30" name="Gerader Verbinder 29"/>
          <p:cNvCxnSpPr/>
          <p:nvPr/>
        </p:nvCxnSpPr>
        <p:spPr>
          <a:xfrm>
            <a:off x="8111293" y="3280988"/>
            <a:ext cx="1524144" cy="2"/>
          </a:xfrm>
          <a:prstGeom prst="line">
            <a:avLst/>
          </a:prstGeom>
        </p:spPr>
        <p:style>
          <a:lnRef idx="1">
            <a:schemeClr val="accent3"/>
          </a:lnRef>
          <a:fillRef idx="0">
            <a:schemeClr val="accent3"/>
          </a:fillRef>
          <a:effectRef idx="0">
            <a:schemeClr val="accent3"/>
          </a:effectRef>
          <a:fontRef idx="minor">
            <a:schemeClr val="tx1"/>
          </a:fontRef>
        </p:style>
      </p:cxnSp>
      <p:cxnSp>
        <p:nvCxnSpPr>
          <p:cNvPr id="33" name="Gerader Verbinder 32"/>
          <p:cNvCxnSpPr/>
          <p:nvPr/>
        </p:nvCxnSpPr>
        <p:spPr>
          <a:xfrm flipV="1">
            <a:off x="8111136" y="3288944"/>
            <a:ext cx="89" cy="154943"/>
          </a:xfrm>
          <a:prstGeom prst="line">
            <a:avLst/>
          </a:prstGeom>
        </p:spPr>
        <p:style>
          <a:lnRef idx="1">
            <a:schemeClr val="accent3"/>
          </a:lnRef>
          <a:fillRef idx="0">
            <a:schemeClr val="accent3"/>
          </a:fillRef>
          <a:effectRef idx="0">
            <a:schemeClr val="accent3"/>
          </a:effectRef>
          <a:fontRef idx="minor">
            <a:schemeClr val="tx1"/>
          </a:fontRef>
        </p:style>
      </p:cxnSp>
      <p:cxnSp>
        <p:nvCxnSpPr>
          <p:cNvPr id="35" name="Gerader Verbinder 34"/>
          <p:cNvCxnSpPr>
            <a:endCxn id="38" idx="0"/>
          </p:cNvCxnSpPr>
          <p:nvPr/>
        </p:nvCxnSpPr>
        <p:spPr>
          <a:xfrm flipH="1" flipV="1">
            <a:off x="8547056" y="3272580"/>
            <a:ext cx="3274" cy="178980"/>
          </a:xfrm>
          <a:prstGeom prst="line">
            <a:avLst/>
          </a:prstGeom>
        </p:spPr>
        <p:style>
          <a:lnRef idx="1">
            <a:schemeClr val="accent3"/>
          </a:lnRef>
          <a:fillRef idx="0">
            <a:schemeClr val="accent3"/>
          </a:fillRef>
          <a:effectRef idx="0">
            <a:schemeClr val="accent3"/>
          </a:effectRef>
          <a:fontRef idx="minor">
            <a:schemeClr val="tx1"/>
          </a:fontRef>
        </p:style>
      </p:cxnSp>
      <p:cxnSp>
        <p:nvCxnSpPr>
          <p:cNvPr id="36" name="Gerader Verbinder 35"/>
          <p:cNvCxnSpPr/>
          <p:nvPr/>
        </p:nvCxnSpPr>
        <p:spPr>
          <a:xfrm flipH="1" flipV="1">
            <a:off x="8897184" y="3302757"/>
            <a:ext cx="2910" cy="192528"/>
          </a:xfrm>
          <a:prstGeom prst="line">
            <a:avLst/>
          </a:prstGeom>
        </p:spPr>
        <p:style>
          <a:lnRef idx="1">
            <a:schemeClr val="accent3"/>
          </a:lnRef>
          <a:fillRef idx="0">
            <a:schemeClr val="accent3"/>
          </a:fillRef>
          <a:effectRef idx="0">
            <a:schemeClr val="accent3"/>
          </a:effectRef>
          <a:fontRef idx="minor">
            <a:schemeClr val="tx1"/>
          </a:fontRef>
        </p:style>
      </p:cxnSp>
      <p:cxnSp>
        <p:nvCxnSpPr>
          <p:cNvPr id="37" name="Gerader Verbinder 36"/>
          <p:cNvCxnSpPr/>
          <p:nvPr/>
        </p:nvCxnSpPr>
        <p:spPr>
          <a:xfrm flipH="1" flipV="1">
            <a:off x="9279627" y="3302757"/>
            <a:ext cx="3841" cy="157249"/>
          </a:xfrm>
          <a:prstGeom prst="line">
            <a:avLst/>
          </a:prstGeom>
        </p:spPr>
        <p:style>
          <a:lnRef idx="1">
            <a:schemeClr val="accent3"/>
          </a:lnRef>
          <a:fillRef idx="0">
            <a:schemeClr val="accent3"/>
          </a:fillRef>
          <a:effectRef idx="0">
            <a:schemeClr val="accent3"/>
          </a:effectRef>
          <a:fontRef idx="minor">
            <a:schemeClr val="tx1"/>
          </a:fontRef>
        </p:style>
      </p:cxnSp>
      <p:sp>
        <p:nvSpPr>
          <p:cNvPr id="38" name="Ellipse 37"/>
          <p:cNvSpPr/>
          <p:nvPr/>
        </p:nvSpPr>
        <p:spPr>
          <a:xfrm>
            <a:off x="8524196" y="3272580"/>
            <a:ext cx="45719" cy="4571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9" name="Ellipse 38"/>
          <p:cNvSpPr/>
          <p:nvPr/>
        </p:nvSpPr>
        <p:spPr>
          <a:xfrm>
            <a:off x="8875622" y="3263584"/>
            <a:ext cx="45719" cy="4571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40" name="Ellipse 39"/>
          <p:cNvSpPr/>
          <p:nvPr/>
        </p:nvSpPr>
        <p:spPr>
          <a:xfrm>
            <a:off x="9266897" y="3266084"/>
            <a:ext cx="45719" cy="4571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41" name="Geschweifte Klammer rechts 40"/>
          <p:cNvSpPr/>
          <p:nvPr/>
        </p:nvSpPr>
        <p:spPr>
          <a:xfrm rot="16200000">
            <a:off x="8475050" y="2222755"/>
            <a:ext cx="169246" cy="1332486"/>
          </a:xfrm>
          <a:prstGeom prst="rightBrace">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de-DE"/>
          </a:p>
        </p:txBody>
      </p:sp>
      <p:sp>
        <p:nvSpPr>
          <p:cNvPr id="42" name="Textfeld 41"/>
          <p:cNvSpPr txBox="1"/>
          <p:nvPr/>
        </p:nvSpPr>
        <p:spPr>
          <a:xfrm>
            <a:off x="9578225" y="3118091"/>
            <a:ext cx="598241" cy="369332"/>
          </a:xfrm>
          <a:prstGeom prst="rect">
            <a:avLst/>
          </a:prstGeom>
          <a:noFill/>
        </p:spPr>
        <p:txBody>
          <a:bodyPr wrap="none" rtlCol="0">
            <a:spAutoFit/>
          </a:bodyPr>
          <a:lstStyle/>
          <a:p>
            <a:r>
              <a:rPr lang="de-DE" dirty="0"/>
              <a:t>Sub</a:t>
            </a:r>
          </a:p>
        </p:txBody>
      </p:sp>
      <p:cxnSp>
        <p:nvCxnSpPr>
          <p:cNvPr id="43" name="Gerade Verbindung mit Pfeil 42"/>
          <p:cNvCxnSpPr>
            <a:stCxn id="25" idx="1"/>
          </p:cNvCxnSpPr>
          <p:nvPr/>
        </p:nvCxnSpPr>
        <p:spPr>
          <a:xfrm>
            <a:off x="8013429" y="3769028"/>
            <a:ext cx="0" cy="24316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46" name="Gerade Verbindung mit Pfeil 45"/>
          <p:cNvCxnSpPr/>
          <p:nvPr/>
        </p:nvCxnSpPr>
        <p:spPr>
          <a:xfrm>
            <a:off x="8427222" y="3783605"/>
            <a:ext cx="0" cy="24316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47" name="Gerade Verbindung mit Pfeil 46"/>
          <p:cNvCxnSpPr/>
          <p:nvPr/>
        </p:nvCxnSpPr>
        <p:spPr>
          <a:xfrm flipH="1">
            <a:off x="8598843" y="3783605"/>
            <a:ext cx="234960" cy="24316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48" name="Gerade Verbindung mit Pfeil 47"/>
          <p:cNvCxnSpPr>
            <a:stCxn id="28" idx="1"/>
          </p:cNvCxnSpPr>
          <p:nvPr/>
        </p:nvCxnSpPr>
        <p:spPr>
          <a:xfrm flipH="1">
            <a:off x="8771147" y="3764798"/>
            <a:ext cx="463153" cy="243167"/>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50" name="Bogen 49"/>
          <p:cNvSpPr/>
          <p:nvPr/>
        </p:nvSpPr>
        <p:spPr>
          <a:xfrm rot="8870838">
            <a:off x="7804498" y="3051848"/>
            <a:ext cx="546774" cy="399619"/>
          </a:xfrm>
          <a:prstGeom prst="arc">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de-DE"/>
          </a:p>
        </p:txBody>
      </p:sp>
      <p:sp>
        <p:nvSpPr>
          <p:cNvPr id="53" name="Bogen 52"/>
          <p:cNvSpPr/>
          <p:nvPr/>
        </p:nvSpPr>
        <p:spPr>
          <a:xfrm rot="8870838">
            <a:off x="8224578" y="3072770"/>
            <a:ext cx="546774" cy="399619"/>
          </a:xfrm>
          <a:prstGeom prst="arc">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de-DE"/>
          </a:p>
        </p:txBody>
      </p:sp>
      <p:sp>
        <p:nvSpPr>
          <p:cNvPr id="54" name="Bogen 53"/>
          <p:cNvSpPr/>
          <p:nvPr/>
        </p:nvSpPr>
        <p:spPr>
          <a:xfrm rot="8870838">
            <a:off x="8628968" y="3072769"/>
            <a:ext cx="546774" cy="399619"/>
          </a:xfrm>
          <a:prstGeom prst="arc">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de-DE"/>
          </a:p>
        </p:txBody>
      </p:sp>
      <p:sp>
        <p:nvSpPr>
          <p:cNvPr id="55" name="Bogen 54"/>
          <p:cNvSpPr/>
          <p:nvPr/>
        </p:nvSpPr>
        <p:spPr>
          <a:xfrm rot="8870838">
            <a:off x="9034816" y="3063775"/>
            <a:ext cx="546774" cy="399619"/>
          </a:xfrm>
          <a:prstGeom prst="arc">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de-DE"/>
          </a:p>
        </p:txBody>
      </p:sp>
      <p:cxnSp>
        <p:nvCxnSpPr>
          <p:cNvPr id="49" name="Gerader Verbinder 48"/>
          <p:cNvCxnSpPr/>
          <p:nvPr/>
        </p:nvCxnSpPr>
        <p:spPr>
          <a:xfrm>
            <a:off x="7570165" y="5216850"/>
            <a:ext cx="1899962" cy="30587"/>
          </a:xfrm>
          <a:prstGeom prst="line">
            <a:avLst/>
          </a:prstGeom>
        </p:spPr>
        <p:style>
          <a:lnRef idx="1">
            <a:schemeClr val="accent3"/>
          </a:lnRef>
          <a:fillRef idx="0">
            <a:schemeClr val="accent3"/>
          </a:fillRef>
          <a:effectRef idx="0">
            <a:schemeClr val="accent3"/>
          </a:effectRef>
          <a:fontRef idx="minor">
            <a:schemeClr val="tx1"/>
          </a:fontRef>
        </p:style>
      </p:cxnSp>
      <p:sp>
        <p:nvSpPr>
          <p:cNvPr id="51" name="Ellipse 50"/>
          <p:cNvSpPr/>
          <p:nvPr/>
        </p:nvSpPr>
        <p:spPr>
          <a:xfrm>
            <a:off x="7542795" y="5193216"/>
            <a:ext cx="45719" cy="4571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cxnSp>
        <p:nvCxnSpPr>
          <p:cNvPr id="44" name="Gerader Verbinder 43"/>
          <p:cNvCxnSpPr/>
          <p:nvPr/>
        </p:nvCxnSpPr>
        <p:spPr>
          <a:xfrm flipH="1" flipV="1">
            <a:off x="9451680" y="3905187"/>
            <a:ext cx="18447" cy="1342250"/>
          </a:xfrm>
          <a:prstGeom prst="line">
            <a:avLst/>
          </a:prstGeom>
        </p:spPr>
        <p:style>
          <a:lnRef idx="1">
            <a:schemeClr val="accent3"/>
          </a:lnRef>
          <a:fillRef idx="0">
            <a:schemeClr val="accent3"/>
          </a:fillRef>
          <a:effectRef idx="0">
            <a:schemeClr val="accent3"/>
          </a:effectRef>
          <a:fontRef idx="minor">
            <a:schemeClr val="tx1"/>
          </a:fontRef>
        </p:style>
      </p:cxnSp>
      <p:cxnSp>
        <p:nvCxnSpPr>
          <p:cNvPr id="57" name="Gerader Verbinder 56"/>
          <p:cNvCxnSpPr/>
          <p:nvPr/>
        </p:nvCxnSpPr>
        <p:spPr>
          <a:xfrm flipH="1">
            <a:off x="9180129" y="3905187"/>
            <a:ext cx="25667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60" name="Gerader Verbinder 59"/>
          <p:cNvCxnSpPr/>
          <p:nvPr/>
        </p:nvCxnSpPr>
        <p:spPr>
          <a:xfrm flipV="1">
            <a:off x="9180129" y="3905187"/>
            <a:ext cx="0" cy="121583"/>
          </a:xfrm>
          <a:prstGeom prst="line">
            <a:avLst/>
          </a:prstGeom>
        </p:spPr>
        <p:style>
          <a:lnRef idx="1">
            <a:schemeClr val="accent3"/>
          </a:lnRef>
          <a:fillRef idx="0">
            <a:schemeClr val="accent3"/>
          </a:fillRef>
          <a:effectRef idx="0">
            <a:schemeClr val="accent3"/>
          </a:effectRef>
          <a:fontRef idx="minor">
            <a:schemeClr val="tx1"/>
          </a:fontRef>
        </p:style>
      </p:cxnSp>
      <p:cxnSp>
        <p:nvCxnSpPr>
          <p:cNvPr id="29" name="Gerader Verbinder 28"/>
          <p:cNvCxnSpPr/>
          <p:nvPr/>
        </p:nvCxnSpPr>
        <p:spPr>
          <a:xfrm flipH="1" flipV="1">
            <a:off x="6568440" y="3775747"/>
            <a:ext cx="420204" cy="1"/>
          </a:xfrm>
          <a:prstGeom prst="line">
            <a:avLst/>
          </a:prstGeom>
        </p:spPr>
        <p:style>
          <a:lnRef idx="1">
            <a:schemeClr val="accent3"/>
          </a:lnRef>
          <a:fillRef idx="0">
            <a:schemeClr val="accent3"/>
          </a:fillRef>
          <a:effectRef idx="0">
            <a:schemeClr val="accent3"/>
          </a:effectRef>
          <a:fontRef idx="minor">
            <a:schemeClr val="tx1"/>
          </a:fontRef>
        </p:style>
      </p:cxnSp>
      <p:sp>
        <p:nvSpPr>
          <p:cNvPr id="32" name="Rechteck 31"/>
          <p:cNvSpPr/>
          <p:nvPr/>
        </p:nvSpPr>
        <p:spPr>
          <a:xfrm>
            <a:off x="5810802" y="4204398"/>
            <a:ext cx="967740" cy="6290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OF</a:t>
            </a:r>
          </a:p>
        </p:txBody>
      </p:sp>
      <p:cxnSp>
        <p:nvCxnSpPr>
          <p:cNvPr id="56" name="Gerade Verbindung mit Pfeil 55"/>
          <p:cNvCxnSpPr/>
          <p:nvPr/>
        </p:nvCxnSpPr>
        <p:spPr>
          <a:xfrm>
            <a:off x="6567812" y="3769028"/>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58" name="Gerader Verbinder 57"/>
          <p:cNvCxnSpPr/>
          <p:nvPr/>
        </p:nvCxnSpPr>
        <p:spPr>
          <a:xfrm flipH="1" flipV="1">
            <a:off x="6294672" y="3845188"/>
            <a:ext cx="1715552" cy="1"/>
          </a:xfrm>
          <a:prstGeom prst="line">
            <a:avLst/>
          </a:prstGeom>
        </p:spPr>
        <p:style>
          <a:lnRef idx="1">
            <a:schemeClr val="accent3"/>
          </a:lnRef>
          <a:fillRef idx="0">
            <a:schemeClr val="accent3"/>
          </a:fillRef>
          <a:effectRef idx="0">
            <a:schemeClr val="accent3"/>
          </a:effectRef>
          <a:fontRef idx="minor">
            <a:schemeClr val="tx1"/>
          </a:fontRef>
        </p:style>
      </p:cxnSp>
      <p:cxnSp>
        <p:nvCxnSpPr>
          <p:cNvPr id="59" name="Gerade Verbindung mit Pfeil 58"/>
          <p:cNvCxnSpPr/>
          <p:nvPr/>
        </p:nvCxnSpPr>
        <p:spPr>
          <a:xfrm>
            <a:off x="6294672" y="3845188"/>
            <a:ext cx="5709" cy="34165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61" name="Gerader Verbinder 60"/>
          <p:cNvCxnSpPr/>
          <p:nvPr/>
        </p:nvCxnSpPr>
        <p:spPr>
          <a:xfrm>
            <a:off x="6856445" y="5103210"/>
            <a:ext cx="1252789" cy="29546"/>
          </a:xfrm>
          <a:prstGeom prst="line">
            <a:avLst/>
          </a:prstGeom>
        </p:spPr>
        <p:style>
          <a:lnRef idx="1">
            <a:schemeClr val="accent3"/>
          </a:lnRef>
          <a:fillRef idx="0">
            <a:schemeClr val="accent3"/>
          </a:fillRef>
          <a:effectRef idx="0">
            <a:schemeClr val="accent3"/>
          </a:effectRef>
          <a:fontRef idx="minor">
            <a:schemeClr val="tx1"/>
          </a:fontRef>
        </p:style>
      </p:cxnSp>
      <p:cxnSp>
        <p:nvCxnSpPr>
          <p:cNvPr id="63" name="Gerader Verbinder 62"/>
          <p:cNvCxnSpPr/>
          <p:nvPr/>
        </p:nvCxnSpPr>
        <p:spPr>
          <a:xfrm flipH="1" flipV="1">
            <a:off x="6839314" y="4032822"/>
            <a:ext cx="17131" cy="1099934"/>
          </a:xfrm>
          <a:prstGeom prst="line">
            <a:avLst/>
          </a:prstGeom>
        </p:spPr>
        <p:style>
          <a:lnRef idx="1">
            <a:schemeClr val="accent3"/>
          </a:lnRef>
          <a:fillRef idx="0">
            <a:schemeClr val="accent3"/>
          </a:fillRef>
          <a:effectRef idx="0">
            <a:schemeClr val="accent3"/>
          </a:effectRef>
          <a:fontRef idx="minor">
            <a:schemeClr val="tx1"/>
          </a:fontRef>
        </p:style>
      </p:cxnSp>
      <p:cxnSp>
        <p:nvCxnSpPr>
          <p:cNvPr id="67" name="Gerader Verbinder 66"/>
          <p:cNvCxnSpPr/>
          <p:nvPr/>
        </p:nvCxnSpPr>
        <p:spPr>
          <a:xfrm flipH="1" flipV="1">
            <a:off x="6038000" y="3996472"/>
            <a:ext cx="809879" cy="1143"/>
          </a:xfrm>
          <a:prstGeom prst="line">
            <a:avLst/>
          </a:prstGeom>
        </p:spPr>
        <p:style>
          <a:lnRef idx="1">
            <a:schemeClr val="accent3"/>
          </a:lnRef>
          <a:fillRef idx="0">
            <a:schemeClr val="accent3"/>
          </a:fillRef>
          <a:effectRef idx="0">
            <a:schemeClr val="accent3"/>
          </a:effectRef>
          <a:fontRef idx="minor">
            <a:schemeClr val="tx1"/>
          </a:fontRef>
        </p:style>
      </p:cxnSp>
      <p:cxnSp>
        <p:nvCxnSpPr>
          <p:cNvPr id="69" name="Gerade Verbindung mit Pfeil 68"/>
          <p:cNvCxnSpPr/>
          <p:nvPr/>
        </p:nvCxnSpPr>
        <p:spPr>
          <a:xfrm flipH="1">
            <a:off x="6033250" y="3996472"/>
            <a:ext cx="4750" cy="207926"/>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72" name="Gerade Verbindung mit Pfeil 71"/>
          <p:cNvCxnSpPr/>
          <p:nvPr/>
        </p:nvCxnSpPr>
        <p:spPr>
          <a:xfrm>
            <a:off x="6323616" y="4851003"/>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4" name="Flussdiagramm: Verzögerung 3"/>
          <p:cNvSpPr/>
          <p:nvPr/>
        </p:nvSpPr>
        <p:spPr>
          <a:xfrm rot="5400000">
            <a:off x="2820055" y="4426688"/>
            <a:ext cx="403860" cy="521319"/>
          </a:xfrm>
          <a:prstGeom prst="flowChartDela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62" name="Flussdiagramm: Verzögerung 61"/>
          <p:cNvSpPr/>
          <p:nvPr/>
        </p:nvSpPr>
        <p:spPr>
          <a:xfrm rot="5400000">
            <a:off x="3893307" y="4419344"/>
            <a:ext cx="403860" cy="521319"/>
          </a:xfrm>
          <a:prstGeom prst="flowChartDela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31" name="Flussdiagramm: Gespeicherte Daten 30"/>
          <p:cNvSpPr/>
          <p:nvPr/>
        </p:nvSpPr>
        <p:spPr>
          <a:xfrm rot="16200000">
            <a:off x="3345134" y="5222354"/>
            <a:ext cx="426815" cy="462630"/>
          </a:xfrm>
          <a:prstGeom prst="flowChartOnlineStorag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64" name="Gerade Verbindung mit Pfeil 63"/>
          <p:cNvCxnSpPr/>
          <p:nvPr/>
        </p:nvCxnSpPr>
        <p:spPr>
          <a:xfrm>
            <a:off x="3558541" y="5709045"/>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65" name="Gerader Verbinder 64"/>
          <p:cNvCxnSpPr>
            <a:endCxn id="4" idx="3"/>
          </p:cNvCxnSpPr>
          <p:nvPr/>
        </p:nvCxnSpPr>
        <p:spPr>
          <a:xfrm flipH="1" flipV="1">
            <a:off x="3021985" y="4889278"/>
            <a:ext cx="393691" cy="350983"/>
          </a:xfrm>
          <a:prstGeom prst="line">
            <a:avLst/>
          </a:prstGeom>
        </p:spPr>
        <p:style>
          <a:lnRef idx="1">
            <a:schemeClr val="accent3"/>
          </a:lnRef>
          <a:fillRef idx="0">
            <a:schemeClr val="accent3"/>
          </a:fillRef>
          <a:effectRef idx="0">
            <a:schemeClr val="accent3"/>
          </a:effectRef>
          <a:fontRef idx="minor">
            <a:schemeClr val="tx1"/>
          </a:fontRef>
        </p:style>
      </p:cxnSp>
      <p:cxnSp>
        <p:nvCxnSpPr>
          <p:cNvPr id="70" name="Gerader Verbinder 69"/>
          <p:cNvCxnSpPr>
            <a:endCxn id="62" idx="3"/>
          </p:cNvCxnSpPr>
          <p:nvPr/>
        </p:nvCxnSpPr>
        <p:spPr>
          <a:xfrm flipV="1">
            <a:off x="3720917" y="4881934"/>
            <a:ext cx="374320" cy="358327"/>
          </a:xfrm>
          <a:prstGeom prst="line">
            <a:avLst/>
          </a:prstGeom>
        </p:spPr>
        <p:style>
          <a:lnRef idx="1">
            <a:schemeClr val="accent3"/>
          </a:lnRef>
          <a:fillRef idx="0">
            <a:schemeClr val="accent3"/>
          </a:fillRef>
          <a:effectRef idx="0">
            <a:schemeClr val="accent3"/>
          </a:effectRef>
          <a:fontRef idx="minor">
            <a:schemeClr val="tx1"/>
          </a:fontRef>
        </p:style>
      </p:cxnSp>
      <p:cxnSp>
        <p:nvCxnSpPr>
          <p:cNvPr id="73" name="Gerade Verbindung mit Pfeil 72"/>
          <p:cNvCxnSpPr/>
          <p:nvPr/>
        </p:nvCxnSpPr>
        <p:spPr>
          <a:xfrm flipH="1">
            <a:off x="2888977" y="3954884"/>
            <a:ext cx="394" cy="526487"/>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74" name="Gerade Verbindung mit Pfeil 73"/>
          <p:cNvCxnSpPr/>
          <p:nvPr/>
        </p:nvCxnSpPr>
        <p:spPr>
          <a:xfrm flipH="1">
            <a:off x="3056000" y="3954884"/>
            <a:ext cx="394" cy="526487"/>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75" name="Gerade Verbindung mit Pfeil 74"/>
          <p:cNvCxnSpPr/>
          <p:nvPr/>
        </p:nvCxnSpPr>
        <p:spPr>
          <a:xfrm flipH="1">
            <a:off x="4286672" y="3902291"/>
            <a:ext cx="394" cy="526487"/>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76" name="Textfeld 75"/>
              <p:cNvSpPr txBox="1"/>
              <p:nvPr/>
            </p:nvSpPr>
            <p:spPr>
              <a:xfrm>
                <a:off x="2566887" y="3587235"/>
                <a:ext cx="48436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𝑎</m:t>
                          </m:r>
                        </m:e>
                        <m:sub>
                          <m:r>
                            <a:rPr lang="de-DE" i="1">
                              <a:latin typeface="Cambria Math" panose="02040503050406030204" pitchFamily="18" charset="0"/>
                            </a:rPr>
                            <m:t>3</m:t>
                          </m:r>
                        </m:sub>
                      </m:sSub>
                    </m:oMath>
                  </m:oMathPara>
                </a14:m>
                <a:endParaRPr lang="de-DE" dirty="0"/>
              </a:p>
            </p:txBody>
          </p:sp>
        </mc:Choice>
        <mc:Fallback xmlns="">
          <p:sp>
            <p:nvSpPr>
              <p:cNvPr id="76" name="Textfeld 75"/>
              <p:cNvSpPr txBox="1">
                <a:spLocks noRot="1" noChangeAspect="1" noMove="1" noResize="1" noEditPoints="1" noAdjustHandles="1" noChangeArrowheads="1" noChangeShapeType="1" noTextEdit="1"/>
              </p:cNvSpPr>
              <p:nvPr/>
            </p:nvSpPr>
            <p:spPr>
              <a:xfrm>
                <a:off x="2566887" y="3587235"/>
                <a:ext cx="484363" cy="369332"/>
              </a:xfrm>
              <a:prstGeom prst="rect">
                <a:avLst/>
              </a:prstGeom>
              <a:blipFill rotWithShape="0">
                <a:blip r:embed="rId4"/>
                <a:stretch>
                  <a:fillRect b="-16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7" name="Textfeld 76"/>
              <p:cNvSpPr txBox="1"/>
              <p:nvPr/>
            </p:nvSpPr>
            <p:spPr>
              <a:xfrm>
                <a:off x="2887510" y="3587235"/>
                <a:ext cx="4738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𝑏</m:t>
                          </m:r>
                        </m:e>
                        <m:sub>
                          <m:r>
                            <a:rPr lang="de-DE" i="1">
                              <a:latin typeface="Cambria Math" panose="02040503050406030204" pitchFamily="18" charset="0"/>
                            </a:rPr>
                            <m:t>3</m:t>
                          </m:r>
                        </m:sub>
                      </m:sSub>
                    </m:oMath>
                  </m:oMathPara>
                </a14:m>
                <a:endParaRPr lang="de-DE" dirty="0"/>
              </a:p>
            </p:txBody>
          </p:sp>
        </mc:Choice>
        <mc:Fallback xmlns="">
          <p:sp>
            <p:nvSpPr>
              <p:cNvPr id="77" name="Textfeld 76"/>
              <p:cNvSpPr txBox="1">
                <a:spLocks noRot="1" noChangeAspect="1" noMove="1" noResize="1" noEditPoints="1" noAdjustHandles="1" noChangeArrowheads="1" noChangeShapeType="1" noTextEdit="1"/>
              </p:cNvSpPr>
              <p:nvPr/>
            </p:nvSpPr>
            <p:spPr>
              <a:xfrm>
                <a:off x="2887510" y="3587235"/>
                <a:ext cx="473848" cy="369332"/>
              </a:xfrm>
              <a:prstGeom prst="rect">
                <a:avLst/>
              </a:prstGeom>
              <a:blipFill rotWithShape="0">
                <a:blip r:embed="rId5"/>
                <a:stretch>
                  <a:fillRect b="-16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8" name="Textfeld 77"/>
              <p:cNvSpPr txBox="1"/>
              <p:nvPr/>
            </p:nvSpPr>
            <p:spPr>
              <a:xfrm>
                <a:off x="4099084" y="3532959"/>
                <a:ext cx="4578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𝑠</m:t>
                          </m:r>
                        </m:e>
                        <m:sub>
                          <m:r>
                            <a:rPr lang="de-DE" i="1">
                              <a:latin typeface="Cambria Math" panose="02040503050406030204" pitchFamily="18" charset="0"/>
                            </a:rPr>
                            <m:t>3</m:t>
                          </m:r>
                        </m:sub>
                      </m:sSub>
                    </m:oMath>
                  </m:oMathPara>
                </a14:m>
                <a:endParaRPr lang="de-DE" dirty="0"/>
              </a:p>
            </p:txBody>
          </p:sp>
        </mc:Choice>
        <mc:Fallback xmlns="">
          <p:sp>
            <p:nvSpPr>
              <p:cNvPr id="78" name="Textfeld 77"/>
              <p:cNvSpPr txBox="1">
                <a:spLocks noRot="1" noChangeAspect="1" noMove="1" noResize="1" noEditPoints="1" noAdjustHandles="1" noChangeArrowheads="1" noChangeShapeType="1" noTextEdit="1"/>
              </p:cNvSpPr>
              <p:nvPr/>
            </p:nvSpPr>
            <p:spPr>
              <a:xfrm>
                <a:off x="4099084" y="3532959"/>
                <a:ext cx="457882" cy="369332"/>
              </a:xfrm>
              <a:prstGeom prst="rect">
                <a:avLst/>
              </a:prstGeom>
              <a:blipFill rotWithShape="0">
                <a:blip r:embed="rId6"/>
                <a:stretch>
                  <a:fillRect b="-3333"/>
                </a:stretch>
              </a:blipFill>
            </p:spPr>
            <p:txBody>
              <a:bodyPr/>
              <a:lstStyle/>
              <a:p>
                <a:r>
                  <a:rPr lang="de-DE">
                    <a:noFill/>
                  </a:rPr>
                  <a:t> </a:t>
                </a:r>
              </a:p>
            </p:txBody>
          </p:sp>
        </mc:Fallback>
      </mc:AlternateContent>
      <p:cxnSp>
        <p:nvCxnSpPr>
          <p:cNvPr id="79" name="Gerader Verbinder 78"/>
          <p:cNvCxnSpPr/>
          <p:nvPr/>
        </p:nvCxnSpPr>
        <p:spPr>
          <a:xfrm>
            <a:off x="2876139" y="4089623"/>
            <a:ext cx="1049439" cy="10812"/>
          </a:xfrm>
          <a:prstGeom prst="line">
            <a:avLst/>
          </a:prstGeom>
        </p:spPr>
        <p:style>
          <a:lnRef idx="1">
            <a:schemeClr val="accent3"/>
          </a:lnRef>
          <a:fillRef idx="0">
            <a:schemeClr val="accent3"/>
          </a:fillRef>
          <a:effectRef idx="0">
            <a:schemeClr val="accent3"/>
          </a:effectRef>
          <a:fontRef idx="minor">
            <a:schemeClr val="tx1"/>
          </a:fontRef>
        </p:style>
      </p:cxnSp>
      <p:cxnSp>
        <p:nvCxnSpPr>
          <p:cNvPr id="81" name="Gerader Verbinder 80"/>
          <p:cNvCxnSpPr/>
          <p:nvPr/>
        </p:nvCxnSpPr>
        <p:spPr>
          <a:xfrm>
            <a:off x="3067431" y="4196643"/>
            <a:ext cx="1034524" cy="11599"/>
          </a:xfrm>
          <a:prstGeom prst="line">
            <a:avLst/>
          </a:prstGeom>
        </p:spPr>
        <p:style>
          <a:lnRef idx="1">
            <a:schemeClr val="accent3"/>
          </a:lnRef>
          <a:fillRef idx="0">
            <a:schemeClr val="accent3"/>
          </a:fillRef>
          <a:effectRef idx="0">
            <a:schemeClr val="accent3"/>
          </a:effectRef>
          <a:fontRef idx="minor">
            <a:schemeClr val="tx1"/>
          </a:fontRef>
        </p:style>
      </p:cxnSp>
      <p:cxnSp>
        <p:nvCxnSpPr>
          <p:cNvPr id="82" name="Gerader Verbinder 81"/>
          <p:cNvCxnSpPr/>
          <p:nvPr/>
        </p:nvCxnSpPr>
        <p:spPr>
          <a:xfrm flipV="1">
            <a:off x="3237743" y="4298895"/>
            <a:ext cx="1038063" cy="1953"/>
          </a:xfrm>
          <a:prstGeom prst="line">
            <a:avLst/>
          </a:prstGeom>
        </p:spPr>
        <p:style>
          <a:lnRef idx="1">
            <a:schemeClr val="accent3"/>
          </a:lnRef>
          <a:fillRef idx="0">
            <a:schemeClr val="accent3"/>
          </a:fillRef>
          <a:effectRef idx="0">
            <a:schemeClr val="accent3"/>
          </a:effectRef>
          <a:fontRef idx="minor">
            <a:schemeClr val="tx1"/>
          </a:fontRef>
        </p:style>
      </p:cxnSp>
      <p:cxnSp>
        <p:nvCxnSpPr>
          <p:cNvPr id="84" name="Gerader Verbinder 83"/>
          <p:cNvCxnSpPr/>
          <p:nvPr/>
        </p:nvCxnSpPr>
        <p:spPr>
          <a:xfrm flipV="1">
            <a:off x="3236986" y="4306679"/>
            <a:ext cx="0" cy="171394"/>
          </a:xfrm>
          <a:prstGeom prst="line">
            <a:avLst/>
          </a:prstGeom>
        </p:spPr>
        <p:style>
          <a:lnRef idx="1">
            <a:schemeClr val="accent3"/>
          </a:lnRef>
          <a:fillRef idx="0">
            <a:schemeClr val="accent3"/>
          </a:fillRef>
          <a:effectRef idx="0">
            <a:schemeClr val="accent3"/>
          </a:effectRef>
          <a:fontRef idx="minor">
            <a:schemeClr val="tx1"/>
          </a:fontRef>
        </p:style>
      </p:cxnSp>
      <p:cxnSp>
        <p:nvCxnSpPr>
          <p:cNvPr id="86" name="Gerader Verbinder 85"/>
          <p:cNvCxnSpPr/>
          <p:nvPr/>
        </p:nvCxnSpPr>
        <p:spPr>
          <a:xfrm flipV="1">
            <a:off x="3925578" y="4101146"/>
            <a:ext cx="0" cy="384271"/>
          </a:xfrm>
          <a:prstGeom prst="line">
            <a:avLst/>
          </a:prstGeom>
        </p:spPr>
        <p:style>
          <a:lnRef idx="1">
            <a:schemeClr val="accent3"/>
          </a:lnRef>
          <a:fillRef idx="0">
            <a:schemeClr val="accent3"/>
          </a:fillRef>
          <a:effectRef idx="0">
            <a:schemeClr val="accent3"/>
          </a:effectRef>
          <a:fontRef idx="minor">
            <a:schemeClr val="tx1"/>
          </a:fontRef>
        </p:style>
      </p:cxnSp>
      <p:cxnSp>
        <p:nvCxnSpPr>
          <p:cNvPr id="88" name="Gerader Verbinder 87"/>
          <p:cNvCxnSpPr>
            <a:stCxn id="62" idx="1"/>
          </p:cNvCxnSpPr>
          <p:nvPr/>
        </p:nvCxnSpPr>
        <p:spPr>
          <a:xfrm flipV="1">
            <a:off x="4095237" y="4204398"/>
            <a:ext cx="3380" cy="273676"/>
          </a:xfrm>
          <a:prstGeom prst="line">
            <a:avLst/>
          </a:prstGeom>
        </p:spPr>
        <p:style>
          <a:lnRef idx="1">
            <a:schemeClr val="accent3"/>
          </a:lnRef>
          <a:fillRef idx="0">
            <a:schemeClr val="accent3"/>
          </a:fillRef>
          <a:effectRef idx="0">
            <a:schemeClr val="accent3"/>
          </a:effectRef>
          <a:fontRef idx="minor">
            <a:schemeClr val="tx1"/>
          </a:fontRef>
        </p:style>
      </p:cxnSp>
      <p:sp>
        <p:nvSpPr>
          <p:cNvPr id="92" name="Ellipse 91"/>
          <p:cNvSpPr/>
          <p:nvPr/>
        </p:nvSpPr>
        <p:spPr>
          <a:xfrm>
            <a:off x="3205778" y="4436280"/>
            <a:ext cx="52387" cy="4571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93" name="Ellipse 92"/>
          <p:cNvSpPr/>
          <p:nvPr/>
        </p:nvSpPr>
        <p:spPr>
          <a:xfrm>
            <a:off x="3898572" y="4432548"/>
            <a:ext cx="52387" cy="4571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94" name="Ellipse 93"/>
          <p:cNvSpPr/>
          <p:nvPr/>
        </p:nvSpPr>
        <p:spPr>
          <a:xfrm>
            <a:off x="4075761" y="4427784"/>
            <a:ext cx="52387" cy="4571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95" name="Ellipse 94"/>
          <p:cNvSpPr/>
          <p:nvPr/>
        </p:nvSpPr>
        <p:spPr>
          <a:xfrm>
            <a:off x="2873711" y="4077575"/>
            <a:ext cx="45719" cy="4571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96" name="Ellipse 95"/>
          <p:cNvSpPr/>
          <p:nvPr/>
        </p:nvSpPr>
        <p:spPr>
          <a:xfrm>
            <a:off x="3036939" y="4173065"/>
            <a:ext cx="45719" cy="4571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97" name="Ellipse 96"/>
          <p:cNvSpPr/>
          <p:nvPr/>
        </p:nvSpPr>
        <p:spPr>
          <a:xfrm>
            <a:off x="4270278" y="4277011"/>
            <a:ext cx="45719" cy="4571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98" name="Ellipse 97"/>
          <p:cNvSpPr/>
          <p:nvPr/>
        </p:nvSpPr>
        <p:spPr>
          <a:xfrm>
            <a:off x="2207741" y="3288944"/>
            <a:ext cx="2767913" cy="3037715"/>
          </a:xfrm>
          <a:prstGeom prst="ellipse">
            <a:avLst/>
          </a:prstGeom>
          <a:noFill/>
          <a:ln>
            <a:prstDash val="sysDot"/>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99" name="Pfeil nach oben 98"/>
          <p:cNvSpPr/>
          <p:nvPr/>
        </p:nvSpPr>
        <p:spPr>
          <a:xfrm rot="4562980">
            <a:off x="5264165" y="4433663"/>
            <a:ext cx="230660" cy="339718"/>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739057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Addierer/</a:t>
            </a:r>
            <a:r>
              <a:rPr lang="de-DE" dirty="0" err="1"/>
              <a:t>Subtrahierer</a:t>
            </a:r>
            <a:endParaRPr lang="de-DE" dirty="0"/>
          </a:p>
        </p:txBody>
      </p:sp>
      <p:sp>
        <p:nvSpPr>
          <p:cNvPr id="3" name="Inhaltsplatzhalter 2"/>
          <p:cNvSpPr>
            <a:spLocks noGrp="1"/>
          </p:cNvSpPr>
          <p:nvPr>
            <p:ph idx="1"/>
          </p:nvPr>
        </p:nvSpPr>
        <p:spPr>
          <a:xfrm>
            <a:off x="1103312" y="1387894"/>
            <a:ext cx="8946541" cy="5140725"/>
          </a:xfrm>
        </p:spPr>
        <p:txBody>
          <a:bodyPr/>
          <a:lstStyle/>
          <a:p>
            <a:pPr marL="0" indent="0">
              <a:buNone/>
            </a:pPr>
            <a:r>
              <a:rPr lang="de-DE" dirty="0"/>
              <a:t>Beschreibung</a:t>
            </a:r>
          </a:p>
          <a:p>
            <a:pPr marL="0" indent="0">
              <a:buNone/>
            </a:pPr>
            <a:endParaRPr lang="de-DE" dirty="0">
              <a:latin typeface="Calibri" panose="020F0502020204030204" pitchFamily="34" charset="0"/>
            </a:endParaRPr>
          </a:p>
          <a:p>
            <a:r>
              <a:rPr lang="de-DE" dirty="0">
                <a:latin typeface="Calibri" panose="020F0502020204030204" pitchFamily="34" charset="0"/>
              </a:rPr>
              <a:t>Führen Sie den Schritt c) für eine Recheneinheit durch, die B in Abhängigkeit von Sub in das Zweierkomplement umwandelt.</a:t>
            </a:r>
          </a:p>
          <a:p>
            <a:endParaRPr lang="de-DE" dirty="0">
              <a:latin typeface="Calibri" panose="020F0502020204030204" pitchFamily="34" charset="0"/>
            </a:endParaRPr>
          </a:p>
          <a:p>
            <a:pPr marL="0" indent="0">
              <a:buNone/>
            </a:pPr>
            <a:r>
              <a:rPr lang="de-DE" dirty="0">
                <a:solidFill>
                  <a:schemeClr val="accent2">
                    <a:lumMod val="60000"/>
                    <a:lumOff val="40000"/>
                  </a:schemeClr>
                </a:solidFill>
                <a:latin typeface="Calibri" panose="020F0502020204030204" pitchFamily="34" charset="0"/>
              </a:rPr>
              <a:t>Hinweis:	</a:t>
            </a:r>
            <a:r>
              <a:rPr lang="de-DE" dirty="0">
                <a:latin typeface="Calibri" panose="020F0502020204030204" pitchFamily="34" charset="0"/>
              </a:rPr>
              <a:t>	Nur eine kleine Änderung!</a:t>
            </a: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44</a:t>
            </a:fld>
            <a:endParaRPr lang="en-US" dirty="0"/>
          </a:p>
        </p:txBody>
      </p:sp>
    </p:spTree>
    <p:extLst>
      <p:ext uri="{BB962C8B-B14F-4D97-AF65-F5344CB8AC3E}">
        <p14:creationId xmlns:p14="http://schemas.microsoft.com/office/powerpoint/2010/main" val="15083530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Addierer/</a:t>
            </a:r>
            <a:r>
              <a:rPr lang="de-DE" dirty="0" err="1"/>
              <a:t>Subtrahierer</a:t>
            </a:r>
            <a:endParaRPr lang="de-DE" dirty="0"/>
          </a:p>
        </p:txBody>
      </p:sp>
      <p:sp>
        <p:nvSpPr>
          <p:cNvPr id="3" name="Inhaltsplatzhalter 2"/>
          <p:cNvSpPr>
            <a:spLocks noGrp="1"/>
          </p:cNvSpPr>
          <p:nvPr>
            <p:ph idx="1"/>
          </p:nvPr>
        </p:nvSpPr>
        <p:spPr>
          <a:xfrm>
            <a:off x="1103312" y="1387894"/>
            <a:ext cx="8946541" cy="5140725"/>
          </a:xfrm>
        </p:spPr>
        <p:txBody>
          <a:bodyPr>
            <a:noAutofit/>
          </a:bodyPr>
          <a:lstStyle/>
          <a:p>
            <a:r>
              <a:rPr lang="de-DE" dirty="0">
                <a:latin typeface="Calibri" panose="020F0502020204030204" pitchFamily="34" charset="0"/>
              </a:rPr>
              <a:t>Unterschied des Zweierkomplements</a:t>
            </a:r>
          </a:p>
          <a:p>
            <a:pPr marL="457200" indent="-457200">
              <a:buFont typeface="+mj-lt"/>
              <a:buAutoNum type="arabicPeriod"/>
            </a:pPr>
            <a:r>
              <a:rPr lang="de-DE" dirty="0">
                <a:latin typeface="Calibri" panose="020F0502020204030204" pitchFamily="34" charset="0"/>
              </a:rPr>
              <a:t>Zweierkomplement = </a:t>
            </a:r>
            <a:r>
              <a:rPr lang="de-DE" dirty="0" err="1">
                <a:latin typeface="Calibri" panose="020F0502020204030204" pitchFamily="34" charset="0"/>
              </a:rPr>
              <a:t>Einerkomplement</a:t>
            </a:r>
            <a:r>
              <a:rPr lang="de-DE" dirty="0">
                <a:latin typeface="Calibri" panose="020F0502020204030204" pitchFamily="34" charset="0"/>
              </a:rPr>
              <a:t> + 1, dazu nutzen wir den  Carry Eingang. Das Sub-Bit ist sowieso 1, wenn subtrahiert wird, was wir ausnutzen</a:t>
            </a:r>
          </a:p>
          <a:p>
            <a:pPr marL="457200" indent="-457200">
              <a:buFont typeface="+mj-lt"/>
              <a:buAutoNum type="arabicPeriod"/>
            </a:pPr>
            <a:r>
              <a:rPr lang="de-DE" dirty="0">
                <a:latin typeface="Calibri" panose="020F0502020204030204" pitchFamily="34" charset="0"/>
              </a:rPr>
              <a:t>Nur eine 0, damit entfällt das End-</a:t>
            </a:r>
            <a:r>
              <a:rPr lang="de-DE" dirty="0" err="1">
                <a:latin typeface="Calibri" panose="020F0502020204030204" pitchFamily="34" charset="0"/>
              </a:rPr>
              <a:t>Around</a:t>
            </a:r>
            <a:r>
              <a:rPr lang="de-DE" dirty="0">
                <a:latin typeface="Calibri" panose="020F0502020204030204" pitchFamily="34" charset="0"/>
              </a:rPr>
              <a:t> Carry</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45</a:t>
            </a:fld>
            <a:endParaRPr lang="en-US" dirty="0"/>
          </a:p>
        </p:txBody>
      </p:sp>
      <p:sp>
        <p:nvSpPr>
          <p:cNvPr id="8" name="Rechteck 7"/>
          <p:cNvSpPr/>
          <p:nvPr/>
        </p:nvSpPr>
        <p:spPr>
          <a:xfrm>
            <a:off x="6936980" y="4012195"/>
            <a:ext cx="2247900" cy="10287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4 Carry Ripple</a:t>
            </a:r>
          </a:p>
        </p:txBody>
      </p:sp>
      <p:cxnSp>
        <p:nvCxnSpPr>
          <p:cNvPr id="5" name="Gerade Verbindung mit Pfeil 4"/>
          <p:cNvCxnSpPr/>
          <p:nvPr/>
        </p:nvCxnSpPr>
        <p:spPr>
          <a:xfrm>
            <a:off x="6980406" y="3555020"/>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9" name="Gerade Verbindung mit Pfeil 8"/>
          <p:cNvCxnSpPr/>
          <p:nvPr/>
        </p:nvCxnSpPr>
        <p:spPr>
          <a:xfrm>
            <a:off x="7185756" y="3555019"/>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0" name="Gerade Verbindung mit Pfeil 9"/>
          <p:cNvCxnSpPr/>
          <p:nvPr/>
        </p:nvCxnSpPr>
        <p:spPr>
          <a:xfrm>
            <a:off x="7391106" y="3555018"/>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1" name="Gerade Verbindung mit Pfeil 10"/>
          <p:cNvCxnSpPr/>
          <p:nvPr/>
        </p:nvCxnSpPr>
        <p:spPr>
          <a:xfrm>
            <a:off x="7642957" y="3555018"/>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2" name="Gerade Verbindung mit Pfeil 11"/>
          <p:cNvCxnSpPr/>
          <p:nvPr/>
        </p:nvCxnSpPr>
        <p:spPr>
          <a:xfrm>
            <a:off x="7956389" y="3007426"/>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3" name="Gerade Verbindung mit Pfeil 12"/>
          <p:cNvCxnSpPr/>
          <p:nvPr/>
        </p:nvCxnSpPr>
        <p:spPr>
          <a:xfrm>
            <a:off x="8316822" y="3052402"/>
            <a:ext cx="12349" cy="407604"/>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4" name="Gerade Verbindung mit Pfeil 13"/>
          <p:cNvCxnSpPr/>
          <p:nvPr/>
        </p:nvCxnSpPr>
        <p:spPr>
          <a:xfrm>
            <a:off x="9149884" y="3052401"/>
            <a:ext cx="23951" cy="433304"/>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5" name="Gerade Verbindung mit Pfeil 14"/>
          <p:cNvCxnSpPr/>
          <p:nvPr/>
        </p:nvCxnSpPr>
        <p:spPr>
          <a:xfrm>
            <a:off x="8763166" y="3064957"/>
            <a:ext cx="7981" cy="422466"/>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6" name="Gerade Verbindung mit Pfeil 15"/>
          <p:cNvCxnSpPr/>
          <p:nvPr/>
        </p:nvCxnSpPr>
        <p:spPr>
          <a:xfrm>
            <a:off x="8098216" y="5059798"/>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7" name="Gerade Verbindung mit Pfeil 16"/>
          <p:cNvCxnSpPr/>
          <p:nvPr/>
        </p:nvCxnSpPr>
        <p:spPr>
          <a:xfrm>
            <a:off x="8303566" y="5059797"/>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8" name="Gerade Verbindung mit Pfeil 17"/>
          <p:cNvCxnSpPr/>
          <p:nvPr/>
        </p:nvCxnSpPr>
        <p:spPr>
          <a:xfrm>
            <a:off x="8508916" y="5059796"/>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9" name="Gerade Verbindung mit Pfeil 18"/>
          <p:cNvCxnSpPr/>
          <p:nvPr/>
        </p:nvCxnSpPr>
        <p:spPr>
          <a:xfrm>
            <a:off x="8760767" y="5059796"/>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0" name="Gerade Verbindung mit Pfeil 19"/>
          <p:cNvCxnSpPr/>
          <p:nvPr/>
        </p:nvCxnSpPr>
        <p:spPr>
          <a:xfrm>
            <a:off x="7561268" y="5059798"/>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21" name="Textfeld 20"/>
          <p:cNvSpPr txBox="1"/>
          <p:nvPr/>
        </p:nvSpPr>
        <p:spPr>
          <a:xfrm>
            <a:off x="7184217" y="3185684"/>
            <a:ext cx="356188" cy="369332"/>
          </a:xfrm>
          <a:prstGeom prst="rect">
            <a:avLst/>
          </a:prstGeom>
          <a:noFill/>
        </p:spPr>
        <p:txBody>
          <a:bodyPr wrap="none" rtlCol="0">
            <a:spAutoFit/>
          </a:bodyPr>
          <a:lstStyle/>
          <a:p>
            <a:r>
              <a:rPr lang="de-DE" dirty="0"/>
              <a:t>A</a:t>
            </a:r>
          </a:p>
        </p:txBody>
      </p:sp>
      <p:sp>
        <p:nvSpPr>
          <p:cNvPr id="22" name="Textfeld 21"/>
          <p:cNvSpPr txBox="1"/>
          <p:nvPr/>
        </p:nvSpPr>
        <p:spPr>
          <a:xfrm>
            <a:off x="8405704" y="2452458"/>
            <a:ext cx="317716" cy="369332"/>
          </a:xfrm>
          <a:prstGeom prst="rect">
            <a:avLst/>
          </a:prstGeom>
          <a:noFill/>
        </p:spPr>
        <p:txBody>
          <a:bodyPr wrap="none" rtlCol="0">
            <a:spAutoFit/>
          </a:bodyPr>
          <a:lstStyle/>
          <a:p>
            <a:r>
              <a:rPr lang="de-DE" dirty="0"/>
              <a:t>B</a:t>
            </a:r>
          </a:p>
        </p:txBody>
      </p:sp>
      <p:sp>
        <p:nvSpPr>
          <p:cNvPr id="23" name="Textfeld 22"/>
          <p:cNvSpPr txBox="1"/>
          <p:nvPr/>
        </p:nvSpPr>
        <p:spPr>
          <a:xfrm>
            <a:off x="8273217" y="5540670"/>
            <a:ext cx="300082" cy="369332"/>
          </a:xfrm>
          <a:prstGeom prst="rect">
            <a:avLst/>
          </a:prstGeom>
          <a:noFill/>
        </p:spPr>
        <p:txBody>
          <a:bodyPr wrap="none" rtlCol="0">
            <a:spAutoFit/>
          </a:bodyPr>
          <a:lstStyle/>
          <a:p>
            <a:r>
              <a:rPr lang="de-DE" dirty="0"/>
              <a:t>S</a:t>
            </a:r>
          </a:p>
        </p:txBody>
      </p:sp>
      <p:sp>
        <p:nvSpPr>
          <p:cNvPr id="24" name="Textfeld 23"/>
          <p:cNvSpPr txBox="1"/>
          <p:nvPr/>
        </p:nvSpPr>
        <p:spPr>
          <a:xfrm>
            <a:off x="7419465" y="5519720"/>
            <a:ext cx="333746" cy="369332"/>
          </a:xfrm>
          <a:prstGeom prst="rect">
            <a:avLst/>
          </a:prstGeom>
          <a:noFill/>
        </p:spPr>
        <p:txBody>
          <a:bodyPr wrap="none" rtlCol="0">
            <a:spAutoFit/>
          </a:bodyPr>
          <a:lstStyle/>
          <a:p>
            <a:r>
              <a:rPr lang="de-DE" dirty="0"/>
              <a:t>c</a:t>
            </a:r>
          </a:p>
        </p:txBody>
      </p:sp>
      <p:sp>
        <p:nvSpPr>
          <p:cNvPr id="25" name="Flussdiagramm: Gespeicherte Daten 24"/>
          <p:cNvSpPr/>
          <p:nvPr/>
        </p:nvSpPr>
        <p:spPr>
          <a:xfrm rot="16200000">
            <a:off x="7869267" y="3467982"/>
            <a:ext cx="288324" cy="313768"/>
          </a:xfrm>
          <a:prstGeom prst="flowChartOnlineStorag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26" name="Flussdiagramm: Gespeicherte Daten 25"/>
          <p:cNvSpPr/>
          <p:nvPr/>
        </p:nvSpPr>
        <p:spPr>
          <a:xfrm rot="16200000">
            <a:off x="8283060" y="3479025"/>
            <a:ext cx="288324" cy="313768"/>
          </a:xfrm>
          <a:prstGeom prst="flowChartOnlineStorag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27" name="Flussdiagramm: Gespeicherte Daten 26"/>
          <p:cNvSpPr/>
          <p:nvPr/>
        </p:nvSpPr>
        <p:spPr>
          <a:xfrm rot="16200000">
            <a:off x="8689641" y="3474701"/>
            <a:ext cx="288324" cy="313768"/>
          </a:xfrm>
          <a:prstGeom prst="flowChartOnlineStorag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28" name="Flussdiagramm: Gespeicherte Daten 27"/>
          <p:cNvSpPr/>
          <p:nvPr/>
        </p:nvSpPr>
        <p:spPr>
          <a:xfrm rot="16200000">
            <a:off x="9090138" y="3463752"/>
            <a:ext cx="288324" cy="313768"/>
          </a:xfrm>
          <a:prstGeom prst="flowChartOnlineStorag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30" name="Gerader Verbinder 29"/>
          <p:cNvCxnSpPr/>
          <p:nvPr/>
        </p:nvCxnSpPr>
        <p:spPr>
          <a:xfrm>
            <a:off x="8111293" y="3280988"/>
            <a:ext cx="1524144" cy="2"/>
          </a:xfrm>
          <a:prstGeom prst="line">
            <a:avLst/>
          </a:prstGeom>
        </p:spPr>
        <p:style>
          <a:lnRef idx="1">
            <a:schemeClr val="accent3"/>
          </a:lnRef>
          <a:fillRef idx="0">
            <a:schemeClr val="accent3"/>
          </a:fillRef>
          <a:effectRef idx="0">
            <a:schemeClr val="accent3"/>
          </a:effectRef>
          <a:fontRef idx="minor">
            <a:schemeClr val="tx1"/>
          </a:fontRef>
        </p:style>
      </p:cxnSp>
      <p:cxnSp>
        <p:nvCxnSpPr>
          <p:cNvPr id="33" name="Gerader Verbinder 32"/>
          <p:cNvCxnSpPr/>
          <p:nvPr/>
        </p:nvCxnSpPr>
        <p:spPr>
          <a:xfrm flipV="1">
            <a:off x="8111136" y="3288944"/>
            <a:ext cx="89" cy="154943"/>
          </a:xfrm>
          <a:prstGeom prst="line">
            <a:avLst/>
          </a:prstGeom>
        </p:spPr>
        <p:style>
          <a:lnRef idx="1">
            <a:schemeClr val="accent3"/>
          </a:lnRef>
          <a:fillRef idx="0">
            <a:schemeClr val="accent3"/>
          </a:fillRef>
          <a:effectRef idx="0">
            <a:schemeClr val="accent3"/>
          </a:effectRef>
          <a:fontRef idx="minor">
            <a:schemeClr val="tx1"/>
          </a:fontRef>
        </p:style>
      </p:cxnSp>
      <p:cxnSp>
        <p:nvCxnSpPr>
          <p:cNvPr id="35" name="Gerader Verbinder 34"/>
          <p:cNvCxnSpPr>
            <a:endCxn id="38" idx="0"/>
          </p:cNvCxnSpPr>
          <p:nvPr/>
        </p:nvCxnSpPr>
        <p:spPr>
          <a:xfrm flipH="1" flipV="1">
            <a:off x="8547056" y="3272580"/>
            <a:ext cx="3274" cy="178980"/>
          </a:xfrm>
          <a:prstGeom prst="line">
            <a:avLst/>
          </a:prstGeom>
        </p:spPr>
        <p:style>
          <a:lnRef idx="1">
            <a:schemeClr val="accent3"/>
          </a:lnRef>
          <a:fillRef idx="0">
            <a:schemeClr val="accent3"/>
          </a:fillRef>
          <a:effectRef idx="0">
            <a:schemeClr val="accent3"/>
          </a:effectRef>
          <a:fontRef idx="minor">
            <a:schemeClr val="tx1"/>
          </a:fontRef>
        </p:style>
      </p:cxnSp>
      <p:cxnSp>
        <p:nvCxnSpPr>
          <p:cNvPr id="36" name="Gerader Verbinder 35"/>
          <p:cNvCxnSpPr/>
          <p:nvPr/>
        </p:nvCxnSpPr>
        <p:spPr>
          <a:xfrm flipH="1" flipV="1">
            <a:off x="8897184" y="3302757"/>
            <a:ext cx="2910" cy="192528"/>
          </a:xfrm>
          <a:prstGeom prst="line">
            <a:avLst/>
          </a:prstGeom>
        </p:spPr>
        <p:style>
          <a:lnRef idx="1">
            <a:schemeClr val="accent3"/>
          </a:lnRef>
          <a:fillRef idx="0">
            <a:schemeClr val="accent3"/>
          </a:fillRef>
          <a:effectRef idx="0">
            <a:schemeClr val="accent3"/>
          </a:effectRef>
          <a:fontRef idx="minor">
            <a:schemeClr val="tx1"/>
          </a:fontRef>
        </p:style>
      </p:cxnSp>
      <p:cxnSp>
        <p:nvCxnSpPr>
          <p:cNvPr id="37" name="Gerader Verbinder 36"/>
          <p:cNvCxnSpPr/>
          <p:nvPr/>
        </p:nvCxnSpPr>
        <p:spPr>
          <a:xfrm flipH="1" flipV="1">
            <a:off x="9279627" y="3302757"/>
            <a:ext cx="3841" cy="157249"/>
          </a:xfrm>
          <a:prstGeom prst="line">
            <a:avLst/>
          </a:prstGeom>
        </p:spPr>
        <p:style>
          <a:lnRef idx="1">
            <a:schemeClr val="accent3"/>
          </a:lnRef>
          <a:fillRef idx="0">
            <a:schemeClr val="accent3"/>
          </a:fillRef>
          <a:effectRef idx="0">
            <a:schemeClr val="accent3"/>
          </a:effectRef>
          <a:fontRef idx="minor">
            <a:schemeClr val="tx1"/>
          </a:fontRef>
        </p:style>
      </p:cxnSp>
      <p:sp>
        <p:nvSpPr>
          <p:cNvPr id="38" name="Ellipse 37"/>
          <p:cNvSpPr/>
          <p:nvPr/>
        </p:nvSpPr>
        <p:spPr>
          <a:xfrm>
            <a:off x="8524196" y="3272580"/>
            <a:ext cx="45719" cy="4571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9" name="Ellipse 38"/>
          <p:cNvSpPr/>
          <p:nvPr/>
        </p:nvSpPr>
        <p:spPr>
          <a:xfrm>
            <a:off x="8875622" y="3263584"/>
            <a:ext cx="45719" cy="4571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40" name="Ellipse 39"/>
          <p:cNvSpPr/>
          <p:nvPr/>
        </p:nvSpPr>
        <p:spPr>
          <a:xfrm>
            <a:off x="9258659" y="3266084"/>
            <a:ext cx="45719" cy="4571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41" name="Geschweifte Klammer rechts 40"/>
          <p:cNvSpPr/>
          <p:nvPr/>
        </p:nvSpPr>
        <p:spPr>
          <a:xfrm rot="16200000">
            <a:off x="8475050" y="2222755"/>
            <a:ext cx="169246" cy="1332486"/>
          </a:xfrm>
          <a:prstGeom prst="rightBrace">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de-DE"/>
          </a:p>
        </p:txBody>
      </p:sp>
      <p:sp>
        <p:nvSpPr>
          <p:cNvPr id="42" name="Textfeld 41"/>
          <p:cNvSpPr txBox="1"/>
          <p:nvPr/>
        </p:nvSpPr>
        <p:spPr>
          <a:xfrm>
            <a:off x="9578225" y="3118091"/>
            <a:ext cx="598241" cy="369332"/>
          </a:xfrm>
          <a:prstGeom prst="rect">
            <a:avLst/>
          </a:prstGeom>
          <a:noFill/>
        </p:spPr>
        <p:txBody>
          <a:bodyPr wrap="none" rtlCol="0">
            <a:spAutoFit/>
          </a:bodyPr>
          <a:lstStyle/>
          <a:p>
            <a:r>
              <a:rPr lang="de-DE" dirty="0"/>
              <a:t>Sub</a:t>
            </a:r>
          </a:p>
        </p:txBody>
      </p:sp>
      <p:cxnSp>
        <p:nvCxnSpPr>
          <p:cNvPr id="43" name="Gerade Verbindung mit Pfeil 42"/>
          <p:cNvCxnSpPr>
            <a:stCxn id="25" idx="1"/>
          </p:cNvCxnSpPr>
          <p:nvPr/>
        </p:nvCxnSpPr>
        <p:spPr>
          <a:xfrm>
            <a:off x="8013429" y="3769028"/>
            <a:ext cx="0" cy="24316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46" name="Gerade Verbindung mit Pfeil 45"/>
          <p:cNvCxnSpPr/>
          <p:nvPr/>
        </p:nvCxnSpPr>
        <p:spPr>
          <a:xfrm>
            <a:off x="8427222" y="3783605"/>
            <a:ext cx="0" cy="24316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47" name="Gerade Verbindung mit Pfeil 46"/>
          <p:cNvCxnSpPr/>
          <p:nvPr/>
        </p:nvCxnSpPr>
        <p:spPr>
          <a:xfrm flipH="1">
            <a:off x="8598843" y="3783605"/>
            <a:ext cx="234960" cy="24316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48" name="Gerade Verbindung mit Pfeil 47"/>
          <p:cNvCxnSpPr>
            <a:stCxn id="28" idx="1"/>
          </p:cNvCxnSpPr>
          <p:nvPr/>
        </p:nvCxnSpPr>
        <p:spPr>
          <a:xfrm flipH="1">
            <a:off x="8771147" y="3764798"/>
            <a:ext cx="463153" cy="243167"/>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50" name="Bogen 49"/>
          <p:cNvSpPr/>
          <p:nvPr/>
        </p:nvSpPr>
        <p:spPr>
          <a:xfrm rot="8870838">
            <a:off x="7804498" y="3051848"/>
            <a:ext cx="546774" cy="399619"/>
          </a:xfrm>
          <a:prstGeom prst="arc">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de-DE"/>
          </a:p>
        </p:txBody>
      </p:sp>
      <p:sp>
        <p:nvSpPr>
          <p:cNvPr id="53" name="Bogen 52"/>
          <p:cNvSpPr/>
          <p:nvPr/>
        </p:nvSpPr>
        <p:spPr>
          <a:xfrm rot="8870838">
            <a:off x="8224578" y="3072770"/>
            <a:ext cx="546774" cy="399619"/>
          </a:xfrm>
          <a:prstGeom prst="arc">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de-DE"/>
          </a:p>
        </p:txBody>
      </p:sp>
      <p:sp>
        <p:nvSpPr>
          <p:cNvPr id="54" name="Bogen 53"/>
          <p:cNvSpPr/>
          <p:nvPr/>
        </p:nvSpPr>
        <p:spPr>
          <a:xfrm rot="8870838">
            <a:off x="8628968" y="3072769"/>
            <a:ext cx="546774" cy="399619"/>
          </a:xfrm>
          <a:prstGeom prst="arc">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de-DE"/>
          </a:p>
        </p:txBody>
      </p:sp>
      <p:sp>
        <p:nvSpPr>
          <p:cNvPr id="55" name="Bogen 54"/>
          <p:cNvSpPr/>
          <p:nvPr/>
        </p:nvSpPr>
        <p:spPr>
          <a:xfrm rot="8870838">
            <a:off x="9034816" y="3063775"/>
            <a:ext cx="546774" cy="399619"/>
          </a:xfrm>
          <a:prstGeom prst="arc">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de-DE"/>
          </a:p>
        </p:txBody>
      </p:sp>
      <p:cxnSp>
        <p:nvCxnSpPr>
          <p:cNvPr id="57" name="Gerader Verbinder 56"/>
          <p:cNvCxnSpPr/>
          <p:nvPr/>
        </p:nvCxnSpPr>
        <p:spPr>
          <a:xfrm flipH="1">
            <a:off x="9180129" y="3902291"/>
            <a:ext cx="285147" cy="2896"/>
          </a:xfrm>
          <a:prstGeom prst="line">
            <a:avLst/>
          </a:prstGeom>
        </p:spPr>
        <p:style>
          <a:lnRef idx="1">
            <a:schemeClr val="accent3"/>
          </a:lnRef>
          <a:fillRef idx="0">
            <a:schemeClr val="accent3"/>
          </a:fillRef>
          <a:effectRef idx="0">
            <a:schemeClr val="accent3"/>
          </a:effectRef>
          <a:fontRef idx="minor">
            <a:schemeClr val="tx1"/>
          </a:fontRef>
        </p:style>
      </p:cxnSp>
      <p:cxnSp>
        <p:nvCxnSpPr>
          <p:cNvPr id="60" name="Gerader Verbinder 59"/>
          <p:cNvCxnSpPr/>
          <p:nvPr/>
        </p:nvCxnSpPr>
        <p:spPr>
          <a:xfrm flipV="1">
            <a:off x="9180129" y="3905187"/>
            <a:ext cx="0" cy="121583"/>
          </a:xfrm>
          <a:prstGeom prst="line">
            <a:avLst/>
          </a:prstGeom>
        </p:spPr>
        <p:style>
          <a:lnRef idx="1">
            <a:schemeClr val="accent3"/>
          </a:lnRef>
          <a:fillRef idx="0">
            <a:schemeClr val="accent3"/>
          </a:fillRef>
          <a:effectRef idx="0">
            <a:schemeClr val="accent3"/>
          </a:effectRef>
          <a:fontRef idx="minor">
            <a:schemeClr val="tx1"/>
          </a:fontRef>
        </p:style>
      </p:cxnSp>
      <p:cxnSp>
        <p:nvCxnSpPr>
          <p:cNvPr id="29" name="Gerader Verbinder 28"/>
          <p:cNvCxnSpPr/>
          <p:nvPr/>
        </p:nvCxnSpPr>
        <p:spPr>
          <a:xfrm flipH="1" flipV="1">
            <a:off x="6568440" y="3775747"/>
            <a:ext cx="420204" cy="1"/>
          </a:xfrm>
          <a:prstGeom prst="line">
            <a:avLst/>
          </a:prstGeom>
        </p:spPr>
        <p:style>
          <a:lnRef idx="1">
            <a:schemeClr val="accent3"/>
          </a:lnRef>
          <a:fillRef idx="0">
            <a:schemeClr val="accent3"/>
          </a:fillRef>
          <a:effectRef idx="0">
            <a:schemeClr val="accent3"/>
          </a:effectRef>
          <a:fontRef idx="minor">
            <a:schemeClr val="tx1"/>
          </a:fontRef>
        </p:style>
      </p:cxnSp>
      <p:sp>
        <p:nvSpPr>
          <p:cNvPr id="32" name="Rechteck 31"/>
          <p:cNvSpPr/>
          <p:nvPr/>
        </p:nvSpPr>
        <p:spPr>
          <a:xfrm>
            <a:off x="5810802" y="4204398"/>
            <a:ext cx="967740" cy="6290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OF</a:t>
            </a:r>
          </a:p>
        </p:txBody>
      </p:sp>
      <p:cxnSp>
        <p:nvCxnSpPr>
          <p:cNvPr id="56" name="Gerade Verbindung mit Pfeil 55"/>
          <p:cNvCxnSpPr/>
          <p:nvPr/>
        </p:nvCxnSpPr>
        <p:spPr>
          <a:xfrm>
            <a:off x="6567812" y="3769028"/>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58" name="Gerader Verbinder 57"/>
          <p:cNvCxnSpPr/>
          <p:nvPr/>
        </p:nvCxnSpPr>
        <p:spPr>
          <a:xfrm flipH="1" flipV="1">
            <a:off x="6294672" y="3845188"/>
            <a:ext cx="1715552" cy="1"/>
          </a:xfrm>
          <a:prstGeom prst="line">
            <a:avLst/>
          </a:prstGeom>
        </p:spPr>
        <p:style>
          <a:lnRef idx="1">
            <a:schemeClr val="accent3"/>
          </a:lnRef>
          <a:fillRef idx="0">
            <a:schemeClr val="accent3"/>
          </a:fillRef>
          <a:effectRef idx="0">
            <a:schemeClr val="accent3"/>
          </a:effectRef>
          <a:fontRef idx="minor">
            <a:schemeClr val="tx1"/>
          </a:fontRef>
        </p:style>
      </p:cxnSp>
      <p:cxnSp>
        <p:nvCxnSpPr>
          <p:cNvPr id="59" name="Gerade Verbindung mit Pfeil 58"/>
          <p:cNvCxnSpPr/>
          <p:nvPr/>
        </p:nvCxnSpPr>
        <p:spPr>
          <a:xfrm>
            <a:off x="6294672" y="3845188"/>
            <a:ext cx="5709" cy="34165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61" name="Gerader Verbinder 60"/>
          <p:cNvCxnSpPr/>
          <p:nvPr/>
        </p:nvCxnSpPr>
        <p:spPr>
          <a:xfrm>
            <a:off x="6856445" y="5103210"/>
            <a:ext cx="1252789" cy="29546"/>
          </a:xfrm>
          <a:prstGeom prst="line">
            <a:avLst/>
          </a:prstGeom>
        </p:spPr>
        <p:style>
          <a:lnRef idx="1">
            <a:schemeClr val="accent3"/>
          </a:lnRef>
          <a:fillRef idx="0">
            <a:schemeClr val="accent3"/>
          </a:fillRef>
          <a:effectRef idx="0">
            <a:schemeClr val="accent3"/>
          </a:effectRef>
          <a:fontRef idx="minor">
            <a:schemeClr val="tx1"/>
          </a:fontRef>
        </p:style>
      </p:cxnSp>
      <p:cxnSp>
        <p:nvCxnSpPr>
          <p:cNvPr id="63" name="Gerader Verbinder 62"/>
          <p:cNvCxnSpPr/>
          <p:nvPr/>
        </p:nvCxnSpPr>
        <p:spPr>
          <a:xfrm flipH="1" flipV="1">
            <a:off x="6839314" y="4032822"/>
            <a:ext cx="17131" cy="1099934"/>
          </a:xfrm>
          <a:prstGeom prst="line">
            <a:avLst/>
          </a:prstGeom>
        </p:spPr>
        <p:style>
          <a:lnRef idx="1">
            <a:schemeClr val="accent3"/>
          </a:lnRef>
          <a:fillRef idx="0">
            <a:schemeClr val="accent3"/>
          </a:fillRef>
          <a:effectRef idx="0">
            <a:schemeClr val="accent3"/>
          </a:effectRef>
          <a:fontRef idx="minor">
            <a:schemeClr val="tx1"/>
          </a:fontRef>
        </p:style>
      </p:cxnSp>
      <p:cxnSp>
        <p:nvCxnSpPr>
          <p:cNvPr id="67" name="Gerader Verbinder 66"/>
          <p:cNvCxnSpPr/>
          <p:nvPr/>
        </p:nvCxnSpPr>
        <p:spPr>
          <a:xfrm flipH="1" flipV="1">
            <a:off x="6038000" y="3996472"/>
            <a:ext cx="809879" cy="1143"/>
          </a:xfrm>
          <a:prstGeom prst="line">
            <a:avLst/>
          </a:prstGeom>
        </p:spPr>
        <p:style>
          <a:lnRef idx="1">
            <a:schemeClr val="accent3"/>
          </a:lnRef>
          <a:fillRef idx="0">
            <a:schemeClr val="accent3"/>
          </a:fillRef>
          <a:effectRef idx="0">
            <a:schemeClr val="accent3"/>
          </a:effectRef>
          <a:fontRef idx="minor">
            <a:schemeClr val="tx1"/>
          </a:fontRef>
        </p:style>
      </p:cxnSp>
      <p:cxnSp>
        <p:nvCxnSpPr>
          <p:cNvPr id="69" name="Gerade Verbindung mit Pfeil 68"/>
          <p:cNvCxnSpPr/>
          <p:nvPr/>
        </p:nvCxnSpPr>
        <p:spPr>
          <a:xfrm flipH="1">
            <a:off x="6033250" y="3996472"/>
            <a:ext cx="4750" cy="207926"/>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72" name="Gerade Verbindung mit Pfeil 71"/>
          <p:cNvCxnSpPr/>
          <p:nvPr/>
        </p:nvCxnSpPr>
        <p:spPr>
          <a:xfrm>
            <a:off x="6323616" y="4851003"/>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4" name="Flussdiagramm: Verzögerung 3"/>
          <p:cNvSpPr/>
          <p:nvPr/>
        </p:nvSpPr>
        <p:spPr>
          <a:xfrm rot="5400000">
            <a:off x="2820055" y="4426688"/>
            <a:ext cx="403860" cy="521319"/>
          </a:xfrm>
          <a:prstGeom prst="flowChartDela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62" name="Flussdiagramm: Verzögerung 61"/>
          <p:cNvSpPr/>
          <p:nvPr/>
        </p:nvSpPr>
        <p:spPr>
          <a:xfrm rot="5400000">
            <a:off x="3893307" y="4419344"/>
            <a:ext cx="403860" cy="521319"/>
          </a:xfrm>
          <a:prstGeom prst="flowChartDela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31" name="Flussdiagramm: Gespeicherte Daten 30"/>
          <p:cNvSpPr/>
          <p:nvPr/>
        </p:nvSpPr>
        <p:spPr>
          <a:xfrm rot="16200000">
            <a:off x="3345134" y="5222354"/>
            <a:ext cx="426815" cy="462630"/>
          </a:xfrm>
          <a:prstGeom prst="flowChartOnlineStorag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64" name="Gerade Verbindung mit Pfeil 63"/>
          <p:cNvCxnSpPr/>
          <p:nvPr/>
        </p:nvCxnSpPr>
        <p:spPr>
          <a:xfrm>
            <a:off x="3558541" y="5709045"/>
            <a:ext cx="8238" cy="4571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65" name="Gerader Verbinder 64"/>
          <p:cNvCxnSpPr>
            <a:endCxn id="4" idx="3"/>
          </p:cNvCxnSpPr>
          <p:nvPr/>
        </p:nvCxnSpPr>
        <p:spPr>
          <a:xfrm flipH="1" flipV="1">
            <a:off x="3021985" y="4889278"/>
            <a:ext cx="393691" cy="350983"/>
          </a:xfrm>
          <a:prstGeom prst="line">
            <a:avLst/>
          </a:prstGeom>
        </p:spPr>
        <p:style>
          <a:lnRef idx="1">
            <a:schemeClr val="accent3"/>
          </a:lnRef>
          <a:fillRef idx="0">
            <a:schemeClr val="accent3"/>
          </a:fillRef>
          <a:effectRef idx="0">
            <a:schemeClr val="accent3"/>
          </a:effectRef>
          <a:fontRef idx="minor">
            <a:schemeClr val="tx1"/>
          </a:fontRef>
        </p:style>
      </p:cxnSp>
      <p:cxnSp>
        <p:nvCxnSpPr>
          <p:cNvPr id="70" name="Gerader Verbinder 69"/>
          <p:cNvCxnSpPr>
            <a:endCxn id="62" idx="3"/>
          </p:cNvCxnSpPr>
          <p:nvPr/>
        </p:nvCxnSpPr>
        <p:spPr>
          <a:xfrm flipV="1">
            <a:off x="3720917" y="4881934"/>
            <a:ext cx="374320" cy="358327"/>
          </a:xfrm>
          <a:prstGeom prst="line">
            <a:avLst/>
          </a:prstGeom>
        </p:spPr>
        <p:style>
          <a:lnRef idx="1">
            <a:schemeClr val="accent3"/>
          </a:lnRef>
          <a:fillRef idx="0">
            <a:schemeClr val="accent3"/>
          </a:fillRef>
          <a:effectRef idx="0">
            <a:schemeClr val="accent3"/>
          </a:effectRef>
          <a:fontRef idx="minor">
            <a:schemeClr val="tx1"/>
          </a:fontRef>
        </p:style>
      </p:cxnSp>
      <p:cxnSp>
        <p:nvCxnSpPr>
          <p:cNvPr id="73" name="Gerade Verbindung mit Pfeil 72"/>
          <p:cNvCxnSpPr/>
          <p:nvPr/>
        </p:nvCxnSpPr>
        <p:spPr>
          <a:xfrm flipH="1">
            <a:off x="2888977" y="3954884"/>
            <a:ext cx="394" cy="526487"/>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74" name="Gerade Verbindung mit Pfeil 73"/>
          <p:cNvCxnSpPr/>
          <p:nvPr/>
        </p:nvCxnSpPr>
        <p:spPr>
          <a:xfrm flipH="1">
            <a:off x="3056000" y="3954884"/>
            <a:ext cx="394" cy="526487"/>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75" name="Gerade Verbindung mit Pfeil 74"/>
          <p:cNvCxnSpPr/>
          <p:nvPr/>
        </p:nvCxnSpPr>
        <p:spPr>
          <a:xfrm flipH="1">
            <a:off x="4286672" y="3902291"/>
            <a:ext cx="394" cy="526487"/>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76" name="Textfeld 75"/>
              <p:cNvSpPr txBox="1"/>
              <p:nvPr/>
            </p:nvSpPr>
            <p:spPr>
              <a:xfrm>
                <a:off x="2566887" y="3587235"/>
                <a:ext cx="48436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𝑎</m:t>
                          </m:r>
                        </m:e>
                        <m:sub>
                          <m:r>
                            <a:rPr lang="de-DE" i="1">
                              <a:latin typeface="Cambria Math" panose="02040503050406030204" pitchFamily="18" charset="0"/>
                            </a:rPr>
                            <m:t>3</m:t>
                          </m:r>
                        </m:sub>
                      </m:sSub>
                    </m:oMath>
                  </m:oMathPara>
                </a14:m>
                <a:endParaRPr lang="de-DE" dirty="0"/>
              </a:p>
            </p:txBody>
          </p:sp>
        </mc:Choice>
        <mc:Fallback xmlns="">
          <p:sp>
            <p:nvSpPr>
              <p:cNvPr id="76" name="Textfeld 75"/>
              <p:cNvSpPr txBox="1">
                <a:spLocks noRot="1" noChangeAspect="1" noMove="1" noResize="1" noEditPoints="1" noAdjustHandles="1" noChangeArrowheads="1" noChangeShapeType="1" noTextEdit="1"/>
              </p:cNvSpPr>
              <p:nvPr/>
            </p:nvSpPr>
            <p:spPr>
              <a:xfrm>
                <a:off x="2566887" y="3587235"/>
                <a:ext cx="484363" cy="369332"/>
              </a:xfrm>
              <a:prstGeom prst="rect">
                <a:avLst/>
              </a:prstGeom>
              <a:blipFill rotWithShape="0">
                <a:blip r:embed="rId3"/>
                <a:stretch>
                  <a:fillRect b="-16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7" name="Textfeld 76"/>
              <p:cNvSpPr txBox="1"/>
              <p:nvPr/>
            </p:nvSpPr>
            <p:spPr>
              <a:xfrm>
                <a:off x="2887510" y="3587235"/>
                <a:ext cx="4738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𝑏</m:t>
                          </m:r>
                        </m:e>
                        <m:sub>
                          <m:r>
                            <a:rPr lang="de-DE" i="1">
                              <a:latin typeface="Cambria Math" panose="02040503050406030204" pitchFamily="18" charset="0"/>
                            </a:rPr>
                            <m:t>3</m:t>
                          </m:r>
                        </m:sub>
                      </m:sSub>
                    </m:oMath>
                  </m:oMathPara>
                </a14:m>
                <a:endParaRPr lang="de-DE" dirty="0"/>
              </a:p>
            </p:txBody>
          </p:sp>
        </mc:Choice>
        <mc:Fallback xmlns="">
          <p:sp>
            <p:nvSpPr>
              <p:cNvPr id="77" name="Textfeld 76"/>
              <p:cNvSpPr txBox="1">
                <a:spLocks noRot="1" noChangeAspect="1" noMove="1" noResize="1" noEditPoints="1" noAdjustHandles="1" noChangeArrowheads="1" noChangeShapeType="1" noTextEdit="1"/>
              </p:cNvSpPr>
              <p:nvPr/>
            </p:nvSpPr>
            <p:spPr>
              <a:xfrm>
                <a:off x="2887510" y="3587235"/>
                <a:ext cx="473848" cy="369332"/>
              </a:xfrm>
              <a:prstGeom prst="rect">
                <a:avLst/>
              </a:prstGeom>
              <a:blipFill rotWithShape="0">
                <a:blip r:embed="rId4"/>
                <a:stretch>
                  <a:fillRect b="-16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8" name="Textfeld 77"/>
              <p:cNvSpPr txBox="1"/>
              <p:nvPr/>
            </p:nvSpPr>
            <p:spPr>
              <a:xfrm>
                <a:off x="4099084" y="3532959"/>
                <a:ext cx="4578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𝑠</m:t>
                          </m:r>
                        </m:e>
                        <m:sub>
                          <m:r>
                            <a:rPr lang="de-DE" i="1">
                              <a:latin typeface="Cambria Math" panose="02040503050406030204" pitchFamily="18" charset="0"/>
                            </a:rPr>
                            <m:t>3</m:t>
                          </m:r>
                        </m:sub>
                      </m:sSub>
                    </m:oMath>
                  </m:oMathPara>
                </a14:m>
                <a:endParaRPr lang="de-DE" dirty="0"/>
              </a:p>
            </p:txBody>
          </p:sp>
        </mc:Choice>
        <mc:Fallback xmlns="">
          <p:sp>
            <p:nvSpPr>
              <p:cNvPr id="78" name="Textfeld 77"/>
              <p:cNvSpPr txBox="1">
                <a:spLocks noRot="1" noChangeAspect="1" noMove="1" noResize="1" noEditPoints="1" noAdjustHandles="1" noChangeArrowheads="1" noChangeShapeType="1" noTextEdit="1"/>
              </p:cNvSpPr>
              <p:nvPr/>
            </p:nvSpPr>
            <p:spPr>
              <a:xfrm>
                <a:off x="4099084" y="3532959"/>
                <a:ext cx="457882" cy="369332"/>
              </a:xfrm>
              <a:prstGeom prst="rect">
                <a:avLst/>
              </a:prstGeom>
              <a:blipFill rotWithShape="0">
                <a:blip r:embed="rId5"/>
                <a:stretch>
                  <a:fillRect b="-3333"/>
                </a:stretch>
              </a:blipFill>
            </p:spPr>
            <p:txBody>
              <a:bodyPr/>
              <a:lstStyle/>
              <a:p>
                <a:r>
                  <a:rPr lang="de-DE">
                    <a:noFill/>
                  </a:rPr>
                  <a:t> </a:t>
                </a:r>
              </a:p>
            </p:txBody>
          </p:sp>
        </mc:Fallback>
      </mc:AlternateContent>
      <p:cxnSp>
        <p:nvCxnSpPr>
          <p:cNvPr id="79" name="Gerader Verbinder 78"/>
          <p:cNvCxnSpPr/>
          <p:nvPr/>
        </p:nvCxnSpPr>
        <p:spPr>
          <a:xfrm>
            <a:off x="2876139" y="4089623"/>
            <a:ext cx="1049439" cy="10812"/>
          </a:xfrm>
          <a:prstGeom prst="line">
            <a:avLst/>
          </a:prstGeom>
        </p:spPr>
        <p:style>
          <a:lnRef idx="1">
            <a:schemeClr val="accent3"/>
          </a:lnRef>
          <a:fillRef idx="0">
            <a:schemeClr val="accent3"/>
          </a:fillRef>
          <a:effectRef idx="0">
            <a:schemeClr val="accent3"/>
          </a:effectRef>
          <a:fontRef idx="minor">
            <a:schemeClr val="tx1"/>
          </a:fontRef>
        </p:style>
      </p:cxnSp>
      <p:cxnSp>
        <p:nvCxnSpPr>
          <p:cNvPr id="81" name="Gerader Verbinder 80"/>
          <p:cNvCxnSpPr/>
          <p:nvPr/>
        </p:nvCxnSpPr>
        <p:spPr>
          <a:xfrm>
            <a:off x="3067431" y="4196643"/>
            <a:ext cx="1034524" cy="11599"/>
          </a:xfrm>
          <a:prstGeom prst="line">
            <a:avLst/>
          </a:prstGeom>
        </p:spPr>
        <p:style>
          <a:lnRef idx="1">
            <a:schemeClr val="accent3"/>
          </a:lnRef>
          <a:fillRef idx="0">
            <a:schemeClr val="accent3"/>
          </a:fillRef>
          <a:effectRef idx="0">
            <a:schemeClr val="accent3"/>
          </a:effectRef>
          <a:fontRef idx="minor">
            <a:schemeClr val="tx1"/>
          </a:fontRef>
        </p:style>
      </p:cxnSp>
      <p:cxnSp>
        <p:nvCxnSpPr>
          <p:cNvPr id="82" name="Gerader Verbinder 81"/>
          <p:cNvCxnSpPr/>
          <p:nvPr/>
        </p:nvCxnSpPr>
        <p:spPr>
          <a:xfrm flipV="1">
            <a:off x="3237743" y="4298895"/>
            <a:ext cx="1038063" cy="1953"/>
          </a:xfrm>
          <a:prstGeom prst="line">
            <a:avLst/>
          </a:prstGeom>
        </p:spPr>
        <p:style>
          <a:lnRef idx="1">
            <a:schemeClr val="accent3"/>
          </a:lnRef>
          <a:fillRef idx="0">
            <a:schemeClr val="accent3"/>
          </a:fillRef>
          <a:effectRef idx="0">
            <a:schemeClr val="accent3"/>
          </a:effectRef>
          <a:fontRef idx="minor">
            <a:schemeClr val="tx1"/>
          </a:fontRef>
        </p:style>
      </p:cxnSp>
      <p:cxnSp>
        <p:nvCxnSpPr>
          <p:cNvPr id="84" name="Gerader Verbinder 83"/>
          <p:cNvCxnSpPr/>
          <p:nvPr/>
        </p:nvCxnSpPr>
        <p:spPr>
          <a:xfrm flipV="1">
            <a:off x="3236986" y="4306679"/>
            <a:ext cx="0" cy="171394"/>
          </a:xfrm>
          <a:prstGeom prst="line">
            <a:avLst/>
          </a:prstGeom>
        </p:spPr>
        <p:style>
          <a:lnRef idx="1">
            <a:schemeClr val="accent3"/>
          </a:lnRef>
          <a:fillRef idx="0">
            <a:schemeClr val="accent3"/>
          </a:fillRef>
          <a:effectRef idx="0">
            <a:schemeClr val="accent3"/>
          </a:effectRef>
          <a:fontRef idx="minor">
            <a:schemeClr val="tx1"/>
          </a:fontRef>
        </p:style>
      </p:cxnSp>
      <p:cxnSp>
        <p:nvCxnSpPr>
          <p:cNvPr id="86" name="Gerader Verbinder 85"/>
          <p:cNvCxnSpPr/>
          <p:nvPr/>
        </p:nvCxnSpPr>
        <p:spPr>
          <a:xfrm flipV="1">
            <a:off x="3925578" y="4101146"/>
            <a:ext cx="0" cy="384271"/>
          </a:xfrm>
          <a:prstGeom prst="line">
            <a:avLst/>
          </a:prstGeom>
        </p:spPr>
        <p:style>
          <a:lnRef idx="1">
            <a:schemeClr val="accent3"/>
          </a:lnRef>
          <a:fillRef idx="0">
            <a:schemeClr val="accent3"/>
          </a:fillRef>
          <a:effectRef idx="0">
            <a:schemeClr val="accent3"/>
          </a:effectRef>
          <a:fontRef idx="minor">
            <a:schemeClr val="tx1"/>
          </a:fontRef>
        </p:style>
      </p:cxnSp>
      <p:cxnSp>
        <p:nvCxnSpPr>
          <p:cNvPr id="88" name="Gerader Verbinder 87"/>
          <p:cNvCxnSpPr>
            <a:stCxn id="62" idx="1"/>
          </p:cNvCxnSpPr>
          <p:nvPr/>
        </p:nvCxnSpPr>
        <p:spPr>
          <a:xfrm flipV="1">
            <a:off x="4095237" y="4204398"/>
            <a:ext cx="3380" cy="273676"/>
          </a:xfrm>
          <a:prstGeom prst="line">
            <a:avLst/>
          </a:prstGeom>
        </p:spPr>
        <p:style>
          <a:lnRef idx="1">
            <a:schemeClr val="accent3"/>
          </a:lnRef>
          <a:fillRef idx="0">
            <a:schemeClr val="accent3"/>
          </a:fillRef>
          <a:effectRef idx="0">
            <a:schemeClr val="accent3"/>
          </a:effectRef>
          <a:fontRef idx="minor">
            <a:schemeClr val="tx1"/>
          </a:fontRef>
        </p:style>
      </p:cxnSp>
      <p:sp>
        <p:nvSpPr>
          <p:cNvPr id="92" name="Ellipse 91"/>
          <p:cNvSpPr/>
          <p:nvPr/>
        </p:nvSpPr>
        <p:spPr>
          <a:xfrm>
            <a:off x="3205778" y="4436280"/>
            <a:ext cx="52387" cy="4571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93" name="Ellipse 92"/>
          <p:cNvSpPr/>
          <p:nvPr/>
        </p:nvSpPr>
        <p:spPr>
          <a:xfrm>
            <a:off x="3898572" y="4432548"/>
            <a:ext cx="52387" cy="4571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94" name="Ellipse 93"/>
          <p:cNvSpPr/>
          <p:nvPr/>
        </p:nvSpPr>
        <p:spPr>
          <a:xfrm>
            <a:off x="4075761" y="4427784"/>
            <a:ext cx="52387" cy="4571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95" name="Ellipse 94"/>
          <p:cNvSpPr/>
          <p:nvPr/>
        </p:nvSpPr>
        <p:spPr>
          <a:xfrm>
            <a:off x="2873711" y="4077575"/>
            <a:ext cx="45719" cy="4571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96" name="Ellipse 95"/>
          <p:cNvSpPr/>
          <p:nvPr/>
        </p:nvSpPr>
        <p:spPr>
          <a:xfrm>
            <a:off x="3036939" y="4173065"/>
            <a:ext cx="45719" cy="4571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97" name="Ellipse 96"/>
          <p:cNvSpPr/>
          <p:nvPr/>
        </p:nvSpPr>
        <p:spPr>
          <a:xfrm>
            <a:off x="4270278" y="4277011"/>
            <a:ext cx="45719" cy="4571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98" name="Ellipse 97"/>
          <p:cNvSpPr/>
          <p:nvPr/>
        </p:nvSpPr>
        <p:spPr>
          <a:xfrm>
            <a:off x="2207741" y="3288944"/>
            <a:ext cx="2767913" cy="3037715"/>
          </a:xfrm>
          <a:prstGeom prst="ellipse">
            <a:avLst/>
          </a:prstGeom>
          <a:noFill/>
          <a:ln>
            <a:prstDash val="sysDot"/>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99" name="Pfeil nach oben 98"/>
          <p:cNvSpPr/>
          <p:nvPr/>
        </p:nvSpPr>
        <p:spPr>
          <a:xfrm rot="4562980">
            <a:off x="5264165" y="4433663"/>
            <a:ext cx="230660" cy="339718"/>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cxnSp>
        <p:nvCxnSpPr>
          <p:cNvPr id="89" name="Gerader Verbinder 88"/>
          <p:cNvCxnSpPr/>
          <p:nvPr/>
        </p:nvCxnSpPr>
        <p:spPr>
          <a:xfrm>
            <a:off x="9461500" y="3272578"/>
            <a:ext cx="13001" cy="628729"/>
          </a:xfrm>
          <a:prstGeom prst="line">
            <a:avLst/>
          </a:prstGeom>
        </p:spPr>
        <p:style>
          <a:lnRef idx="1">
            <a:schemeClr val="accent3"/>
          </a:lnRef>
          <a:fillRef idx="0">
            <a:schemeClr val="accent3"/>
          </a:fillRef>
          <a:effectRef idx="0">
            <a:schemeClr val="accent3"/>
          </a:effectRef>
          <a:fontRef idx="minor">
            <a:schemeClr val="tx1"/>
          </a:fontRef>
        </p:style>
      </p:cxnSp>
      <p:sp>
        <p:nvSpPr>
          <p:cNvPr id="91" name="Ellipse 90"/>
          <p:cNvSpPr/>
          <p:nvPr/>
        </p:nvSpPr>
        <p:spPr>
          <a:xfrm>
            <a:off x="9431966" y="3266083"/>
            <a:ext cx="45719" cy="4571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868938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3 – MO - Addierer</a:t>
            </a:r>
          </a:p>
        </p:txBody>
      </p:sp>
      <p:sp>
        <p:nvSpPr>
          <p:cNvPr id="3" name="Inhaltsplatzhalter 2"/>
          <p:cNvSpPr>
            <a:spLocks noGrp="1"/>
          </p:cNvSpPr>
          <p:nvPr>
            <p:ph idx="1"/>
          </p:nvPr>
        </p:nvSpPr>
        <p:spPr>
          <a:xfrm>
            <a:off x="1103312" y="1533931"/>
            <a:ext cx="8946541" cy="4973961"/>
          </a:xfrm>
        </p:spPr>
        <p:txBody>
          <a:bodyPr>
            <a:noAutofit/>
          </a:bodyPr>
          <a:lstStyle/>
          <a:p>
            <a:r>
              <a:rPr lang="de-DE" dirty="0"/>
              <a:t>Beschreibung</a:t>
            </a:r>
          </a:p>
          <a:p>
            <a:endParaRPr lang="de-DE" sz="1100" dirty="0"/>
          </a:p>
          <a:p>
            <a:pPr marL="0" indent="0">
              <a:buNone/>
            </a:pPr>
            <a:r>
              <a:rPr lang="de-DE" dirty="0">
                <a:latin typeface="Calibri" panose="020F0502020204030204" pitchFamily="34" charset="0"/>
              </a:rPr>
              <a:t>In dieser Aufgabe soll ein Schaltnetz für die Addition von vier Summanden (u, v, w, x) erstellt werden, das beispielsweise für die Addition von Teilprodukten eines </a:t>
            </a:r>
            <a:r>
              <a:rPr lang="de-DE" dirty="0" err="1">
                <a:latin typeface="Calibri" panose="020F0502020204030204" pitchFamily="34" charset="0"/>
              </a:rPr>
              <a:t>Multiplizierers</a:t>
            </a:r>
            <a:r>
              <a:rPr lang="de-DE" dirty="0">
                <a:latin typeface="Calibri" panose="020F0502020204030204" pitchFamily="34" charset="0"/>
              </a:rPr>
              <a:t> benutzt werden könnte.</a:t>
            </a:r>
            <a:r>
              <a:rPr lang="de-DE" sz="1000" dirty="0">
                <a:latin typeface="Calibri" panose="020F0502020204030204" pitchFamily="34" charset="0"/>
              </a:rPr>
              <a:t>						</a:t>
            </a:r>
          </a:p>
        </p:txBody>
      </p:sp>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46</a:t>
            </a:fld>
            <a:endParaRPr lang="en-US" dirty="0"/>
          </a:p>
        </p:txBody>
      </p:sp>
      <p:pic>
        <p:nvPicPr>
          <p:cNvPr id="6" name="Grafik 5"/>
          <p:cNvPicPr>
            <a:picLocks noChangeAspect="1"/>
          </p:cNvPicPr>
          <p:nvPr/>
        </p:nvPicPr>
        <p:blipFill>
          <a:blip r:embed="rId2"/>
          <a:stretch>
            <a:fillRect/>
          </a:stretch>
        </p:blipFill>
        <p:spPr>
          <a:xfrm>
            <a:off x="3314700" y="3377697"/>
            <a:ext cx="4895850" cy="1971675"/>
          </a:xfrm>
          <a:prstGeom prst="rect">
            <a:avLst/>
          </a:prstGeom>
        </p:spPr>
      </p:pic>
    </p:spTree>
    <p:extLst>
      <p:ext uri="{BB962C8B-B14F-4D97-AF65-F5344CB8AC3E}">
        <p14:creationId xmlns:p14="http://schemas.microsoft.com/office/powerpoint/2010/main" val="37180205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3 – MO - Addierer</a:t>
            </a:r>
          </a:p>
        </p:txBody>
      </p:sp>
      <p:sp>
        <p:nvSpPr>
          <p:cNvPr id="3" name="Inhaltsplatzhalter 2"/>
          <p:cNvSpPr>
            <a:spLocks noGrp="1"/>
          </p:cNvSpPr>
          <p:nvPr>
            <p:ph idx="1"/>
          </p:nvPr>
        </p:nvSpPr>
        <p:spPr>
          <a:xfrm>
            <a:off x="1103312" y="1533931"/>
            <a:ext cx="8946541" cy="4973961"/>
          </a:xfrm>
        </p:spPr>
        <p:txBody>
          <a:bodyPr>
            <a:noAutofit/>
          </a:bodyPr>
          <a:lstStyle/>
          <a:p>
            <a:r>
              <a:rPr lang="de-DE" dirty="0"/>
              <a:t>Beschreibung</a:t>
            </a:r>
          </a:p>
          <a:p>
            <a:endParaRPr lang="de-DE" sz="1100" dirty="0"/>
          </a:p>
          <a:p>
            <a:pPr marL="0" indent="0">
              <a:buNone/>
            </a:pPr>
            <a:r>
              <a:rPr lang="de-DE" dirty="0">
                <a:latin typeface="Calibri" panose="020F0502020204030204" pitchFamily="34" charset="0"/>
              </a:rPr>
              <a:t>Eine mögliche Lösung besteht darin, zuerst u + v und w + x mit Hilfe je eines Carry-Ripple </a:t>
            </a:r>
            <a:r>
              <a:rPr lang="de-DE" dirty="0" err="1">
                <a:latin typeface="Calibri" panose="020F0502020204030204" pitchFamily="34" charset="0"/>
              </a:rPr>
              <a:t>Addierers</a:t>
            </a:r>
            <a:r>
              <a:rPr lang="de-DE" dirty="0">
                <a:latin typeface="Calibri" panose="020F0502020204030204" pitchFamily="34" charset="0"/>
              </a:rPr>
              <a:t> zu berechnen. Die Teilsummen werden dann baumartig zu dem Endergebnis zusammenaddiert.</a:t>
            </a:r>
          </a:p>
          <a:p>
            <a:pPr marL="0" indent="0">
              <a:buNone/>
            </a:pPr>
            <a:r>
              <a:rPr lang="de-DE" dirty="0">
                <a:latin typeface="Calibri" panose="020F0502020204030204" pitchFamily="34" charset="0"/>
              </a:rPr>
              <a:t>Wie viele NAND-Gatterverzögerungszeiten umfasst dann der kritische Pfad minimal, wenn nur die in Aufgabe 2a) entworfenen </a:t>
            </a:r>
            <a:r>
              <a:rPr lang="de-DE" dirty="0" err="1">
                <a:latin typeface="Calibri" panose="020F0502020204030204" pitchFamily="34" charset="0"/>
              </a:rPr>
              <a:t>Volladdierer</a:t>
            </a:r>
            <a:r>
              <a:rPr lang="de-DE" dirty="0">
                <a:latin typeface="Calibri" panose="020F0502020204030204" pitchFamily="34" charset="0"/>
              </a:rPr>
              <a:t> verwendet werden dürfen?</a:t>
            </a:r>
          </a:p>
          <a:p>
            <a:pPr marL="0" indent="0">
              <a:buNone/>
            </a:pPr>
            <a:r>
              <a:rPr lang="de-DE" sz="1000" dirty="0">
                <a:latin typeface="Calibri" panose="020F0502020204030204" pitchFamily="34" charset="0"/>
              </a:rPr>
              <a:t>					</a:t>
            </a:r>
          </a:p>
        </p:txBody>
      </p:sp>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47</a:t>
            </a:fld>
            <a:endParaRPr lang="en-US" dirty="0"/>
          </a:p>
        </p:txBody>
      </p:sp>
      <p:pic>
        <p:nvPicPr>
          <p:cNvPr id="6" name="Grafik 5"/>
          <p:cNvPicPr>
            <a:picLocks noChangeAspect="1"/>
          </p:cNvPicPr>
          <p:nvPr/>
        </p:nvPicPr>
        <p:blipFill>
          <a:blip r:embed="rId2"/>
          <a:stretch>
            <a:fillRect/>
          </a:stretch>
        </p:blipFill>
        <p:spPr>
          <a:xfrm>
            <a:off x="3128657" y="4168272"/>
            <a:ext cx="4895850" cy="1971675"/>
          </a:xfrm>
          <a:prstGeom prst="rect">
            <a:avLst/>
          </a:prstGeom>
        </p:spPr>
      </p:pic>
    </p:spTree>
    <p:extLst>
      <p:ext uri="{BB962C8B-B14F-4D97-AF65-F5344CB8AC3E}">
        <p14:creationId xmlns:p14="http://schemas.microsoft.com/office/powerpoint/2010/main" val="21719967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3 – MO - Addierer</a:t>
            </a:r>
          </a:p>
        </p:txBody>
      </p:sp>
      <p:sp>
        <p:nvSpPr>
          <p:cNvPr id="3" name="Inhaltsplatzhalter 2"/>
          <p:cNvSpPr>
            <a:spLocks noGrp="1"/>
          </p:cNvSpPr>
          <p:nvPr>
            <p:ph idx="1"/>
          </p:nvPr>
        </p:nvSpPr>
        <p:spPr>
          <a:xfrm>
            <a:off x="1103312" y="1533931"/>
            <a:ext cx="8946541" cy="4973961"/>
          </a:xfrm>
        </p:spPr>
        <p:txBody>
          <a:bodyPr>
            <a:noAutofit/>
          </a:bodyPr>
          <a:lstStyle/>
          <a:p>
            <a:r>
              <a:rPr lang="de-DE" dirty="0"/>
              <a:t>U + v = a 	x + w = b	a + b = s</a:t>
            </a:r>
          </a:p>
          <a:p>
            <a:endParaRPr lang="de-DE" sz="1100" dirty="0"/>
          </a:p>
          <a:p>
            <a:pPr marL="0" indent="0">
              <a:buNone/>
            </a:pPr>
            <a:r>
              <a:rPr lang="de-DE" sz="1000" dirty="0">
                <a:latin typeface="Calibri" panose="020F0502020204030204" pitchFamily="34" charset="0"/>
              </a:rPr>
              <a:t>					</a:t>
            </a:r>
          </a:p>
        </p:txBody>
      </p:sp>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48</a:t>
            </a:fld>
            <a:endParaRPr lang="en-US" dirty="0"/>
          </a:p>
        </p:txBody>
      </p:sp>
      <p:sp>
        <p:nvSpPr>
          <p:cNvPr id="8" name="Rechteck 7"/>
          <p:cNvSpPr/>
          <p:nvPr/>
        </p:nvSpPr>
        <p:spPr>
          <a:xfrm>
            <a:off x="2362200" y="2863347"/>
            <a:ext cx="2247900" cy="10287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4 Carry Ripple</a:t>
            </a:r>
          </a:p>
        </p:txBody>
      </p:sp>
      <p:sp>
        <p:nvSpPr>
          <p:cNvPr id="9" name="Rechteck 8"/>
          <p:cNvSpPr/>
          <p:nvPr/>
        </p:nvSpPr>
        <p:spPr>
          <a:xfrm>
            <a:off x="5288336" y="2863347"/>
            <a:ext cx="2247900" cy="10287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4 Carry Ripple</a:t>
            </a:r>
          </a:p>
        </p:txBody>
      </p:sp>
      <p:sp>
        <p:nvSpPr>
          <p:cNvPr id="10" name="Rechteck 9"/>
          <p:cNvSpPr/>
          <p:nvPr/>
        </p:nvSpPr>
        <p:spPr>
          <a:xfrm>
            <a:off x="3814988" y="4807202"/>
            <a:ext cx="2247900" cy="10287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4 Carry Ripple</a:t>
            </a:r>
          </a:p>
        </p:txBody>
      </p:sp>
      <p:cxnSp>
        <p:nvCxnSpPr>
          <p:cNvPr id="12" name="Gerader Verbinder 11"/>
          <p:cNvCxnSpPr/>
          <p:nvPr/>
        </p:nvCxnSpPr>
        <p:spPr>
          <a:xfrm flipV="1">
            <a:off x="2485642" y="2495550"/>
            <a:ext cx="0" cy="367797"/>
          </a:xfrm>
          <a:prstGeom prst="line">
            <a:avLst/>
          </a:prstGeom>
        </p:spPr>
        <p:style>
          <a:lnRef idx="1">
            <a:schemeClr val="accent3"/>
          </a:lnRef>
          <a:fillRef idx="0">
            <a:schemeClr val="accent3"/>
          </a:fillRef>
          <a:effectRef idx="0">
            <a:schemeClr val="accent3"/>
          </a:effectRef>
          <a:fontRef idx="minor">
            <a:schemeClr val="tx1"/>
          </a:fontRef>
        </p:style>
      </p:cxnSp>
      <p:cxnSp>
        <p:nvCxnSpPr>
          <p:cNvPr id="13" name="Gerader Verbinder 12"/>
          <p:cNvCxnSpPr/>
          <p:nvPr/>
        </p:nvCxnSpPr>
        <p:spPr>
          <a:xfrm flipV="1">
            <a:off x="2695575" y="2495550"/>
            <a:ext cx="0" cy="367797"/>
          </a:xfrm>
          <a:prstGeom prst="line">
            <a:avLst/>
          </a:prstGeom>
        </p:spPr>
        <p:style>
          <a:lnRef idx="1">
            <a:schemeClr val="accent3"/>
          </a:lnRef>
          <a:fillRef idx="0">
            <a:schemeClr val="accent3"/>
          </a:fillRef>
          <a:effectRef idx="0">
            <a:schemeClr val="accent3"/>
          </a:effectRef>
          <a:fontRef idx="minor">
            <a:schemeClr val="tx1"/>
          </a:fontRef>
        </p:style>
      </p:cxnSp>
      <p:cxnSp>
        <p:nvCxnSpPr>
          <p:cNvPr id="14" name="Gerader Verbinder 13"/>
          <p:cNvCxnSpPr/>
          <p:nvPr/>
        </p:nvCxnSpPr>
        <p:spPr>
          <a:xfrm flipV="1">
            <a:off x="3028950" y="2498473"/>
            <a:ext cx="0" cy="367797"/>
          </a:xfrm>
          <a:prstGeom prst="line">
            <a:avLst/>
          </a:prstGeom>
        </p:spPr>
        <p:style>
          <a:lnRef idx="1">
            <a:schemeClr val="accent3"/>
          </a:lnRef>
          <a:fillRef idx="0">
            <a:schemeClr val="accent3"/>
          </a:fillRef>
          <a:effectRef idx="0">
            <a:schemeClr val="accent3"/>
          </a:effectRef>
          <a:fontRef idx="minor">
            <a:schemeClr val="tx1"/>
          </a:fontRef>
        </p:style>
      </p:cxnSp>
      <p:cxnSp>
        <p:nvCxnSpPr>
          <p:cNvPr id="15" name="Gerader Verbinder 14"/>
          <p:cNvCxnSpPr/>
          <p:nvPr/>
        </p:nvCxnSpPr>
        <p:spPr>
          <a:xfrm flipV="1">
            <a:off x="3219450" y="2498473"/>
            <a:ext cx="0" cy="367797"/>
          </a:xfrm>
          <a:prstGeom prst="line">
            <a:avLst/>
          </a:prstGeom>
        </p:spPr>
        <p:style>
          <a:lnRef idx="1">
            <a:schemeClr val="accent3"/>
          </a:lnRef>
          <a:fillRef idx="0">
            <a:schemeClr val="accent3"/>
          </a:fillRef>
          <a:effectRef idx="0">
            <a:schemeClr val="accent3"/>
          </a:effectRef>
          <a:fontRef idx="minor">
            <a:schemeClr val="tx1"/>
          </a:fontRef>
        </p:style>
      </p:cxnSp>
      <p:cxnSp>
        <p:nvCxnSpPr>
          <p:cNvPr id="16" name="Gerader Verbinder 15"/>
          <p:cNvCxnSpPr/>
          <p:nvPr/>
        </p:nvCxnSpPr>
        <p:spPr>
          <a:xfrm flipV="1">
            <a:off x="3533775" y="2495550"/>
            <a:ext cx="0" cy="367797"/>
          </a:xfrm>
          <a:prstGeom prst="line">
            <a:avLst/>
          </a:prstGeom>
        </p:spPr>
        <p:style>
          <a:lnRef idx="1">
            <a:schemeClr val="accent3"/>
          </a:lnRef>
          <a:fillRef idx="0">
            <a:schemeClr val="accent3"/>
          </a:fillRef>
          <a:effectRef idx="0">
            <a:schemeClr val="accent3"/>
          </a:effectRef>
          <a:fontRef idx="minor">
            <a:schemeClr val="tx1"/>
          </a:fontRef>
        </p:style>
      </p:cxnSp>
      <p:cxnSp>
        <p:nvCxnSpPr>
          <p:cNvPr id="17" name="Gerader Verbinder 16"/>
          <p:cNvCxnSpPr/>
          <p:nvPr/>
        </p:nvCxnSpPr>
        <p:spPr>
          <a:xfrm flipV="1">
            <a:off x="3761031" y="2495549"/>
            <a:ext cx="0" cy="367797"/>
          </a:xfrm>
          <a:prstGeom prst="line">
            <a:avLst/>
          </a:prstGeom>
        </p:spPr>
        <p:style>
          <a:lnRef idx="1">
            <a:schemeClr val="accent3"/>
          </a:lnRef>
          <a:fillRef idx="0">
            <a:schemeClr val="accent3"/>
          </a:fillRef>
          <a:effectRef idx="0">
            <a:schemeClr val="accent3"/>
          </a:effectRef>
          <a:fontRef idx="minor">
            <a:schemeClr val="tx1"/>
          </a:fontRef>
        </p:style>
      </p:cxnSp>
      <p:cxnSp>
        <p:nvCxnSpPr>
          <p:cNvPr id="18" name="Gerader Verbinder 17"/>
          <p:cNvCxnSpPr/>
          <p:nvPr/>
        </p:nvCxnSpPr>
        <p:spPr>
          <a:xfrm flipV="1">
            <a:off x="4086225" y="2495550"/>
            <a:ext cx="0" cy="367797"/>
          </a:xfrm>
          <a:prstGeom prst="line">
            <a:avLst/>
          </a:prstGeom>
        </p:spPr>
        <p:style>
          <a:lnRef idx="1">
            <a:schemeClr val="accent3"/>
          </a:lnRef>
          <a:fillRef idx="0">
            <a:schemeClr val="accent3"/>
          </a:fillRef>
          <a:effectRef idx="0">
            <a:schemeClr val="accent3"/>
          </a:effectRef>
          <a:fontRef idx="minor">
            <a:schemeClr val="tx1"/>
          </a:fontRef>
        </p:style>
      </p:cxnSp>
      <p:cxnSp>
        <p:nvCxnSpPr>
          <p:cNvPr id="19" name="Gerader Verbinder 18"/>
          <p:cNvCxnSpPr/>
          <p:nvPr/>
        </p:nvCxnSpPr>
        <p:spPr>
          <a:xfrm flipV="1">
            <a:off x="4276725" y="2495550"/>
            <a:ext cx="0" cy="367797"/>
          </a:xfrm>
          <a:prstGeom prst="line">
            <a:avLst/>
          </a:prstGeom>
        </p:spPr>
        <p:style>
          <a:lnRef idx="1">
            <a:schemeClr val="accent3"/>
          </a:lnRef>
          <a:fillRef idx="0">
            <a:schemeClr val="accent3"/>
          </a:fillRef>
          <a:effectRef idx="0">
            <a:schemeClr val="accent3"/>
          </a:effectRef>
          <a:fontRef idx="minor">
            <a:schemeClr val="tx1"/>
          </a:fontRef>
        </p:style>
      </p:cxnSp>
      <p:cxnSp>
        <p:nvCxnSpPr>
          <p:cNvPr id="20" name="Gerader Verbinder 19"/>
          <p:cNvCxnSpPr/>
          <p:nvPr/>
        </p:nvCxnSpPr>
        <p:spPr>
          <a:xfrm flipV="1">
            <a:off x="5514975" y="2495550"/>
            <a:ext cx="0" cy="367797"/>
          </a:xfrm>
          <a:prstGeom prst="line">
            <a:avLst/>
          </a:prstGeom>
        </p:spPr>
        <p:style>
          <a:lnRef idx="1">
            <a:schemeClr val="accent3"/>
          </a:lnRef>
          <a:fillRef idx="0">
            <a:schemeClr val="accent3"/>
          </a:fillRef>
          <a:effectRef idx="0">
            <a:schemeClr val="accent3"/>
          </a:effectRef>
          <a:fontRef idx="minor">
            <a:schemeClr val="tx1"/>
          </a:fontRef>
        </p:style>
      </p:cxnSp>
      <p:cxnSp>
        <p:nvCxnSpPr>
          <p:cNvPr id="21" name="Gerader Verbinder 20"/>
          <p:cNvCxnSpPr/>
          <p:nvPr/>
        </p:nvCxnSpPr>
        <p:spPr>
          <a:xfrm flipV="1">
            <a:off x="5705475" y="2495550"/>
            <a:ext cx="0" cy="367797"/>
          </a:xfrm>
          <a:prstGeom prst="line">
            <a:avLst/>
          </a:prstGeom>
        </p:spPr>
        <p:style>
          <a:lnRef idx="1">
            <a:schemeClr val="accent3"/>
          </a:lnRef>
          <a:fillRef idx="0">
            <a:schemeClr val="accent3"/>
          </a:fillRef>
          <a:effectRef idx="0">
            <a:schemeClr val="accent3"/>
          </a:effectRef>
          <a:fontRef idx="minor">
            <a:schemeClr val="tx1"/>
          </a:fontRef>
        </p:style>
      </p:cxnSp>
      <p:cxnSp>
        <p:nvCxnSpPr>
          <p:cNvPr id="22" name="Gerader Verbinder 21"/>
          <p:cNvCxnSpPr/>
          <p:nvPr/>
        </p:nvCxnSpPr>
        <p:spPr>
          <a:xfrm flipV="1">
            <a:off x="5962650" y="2495549"/>
            <a:ext cx="0" cy="367797"/>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Gerader Verbinder 22"/>
          <p:cNvCxnSpPr/>
          <p:nvPr/>
        </p:nvCxnSpPr>
        <p:spPr>
          <a:xfrm flipV="1">
            <a:off x="6229350" y="2498473"/>
            <a:ext cx="0" cy="367797"/>
          </a:xfrm>
          <a:prstGeom prst="line">
            <a:avLst/>
          </a:prstGeom>
        </p:spPr>
        <p:style>
          <a:lnRef idx="1">
            <a:schemeClr val="accent3"/>
          </a:lnRef>
          <a:fillRef idx="0">
            <a:schemeClr val="accent3"/>
          </a:fillRef>
          <a:effectRef idx="0">
            <a:schemeClr val="accent3"/>
          </a:effectRef>
          <a:fontRef idx="minor">
            <a:schemeClr val="tx1"/>
          </a:fontRef>
        </p:style>
      </p:cxnSp>
      <p:cxnSp>
        <p:nvCxnSpPr>
          <p:cNvPr id="24" name="Gerader Verbinder 23"/>
          <p:cNvCxnSpPr/>
          <p:nvPr/>
        </p:nvCxnSpPr>
        <p:spPr>
          <a:xfrm flipV="1">
            <a:off x="6543675" y="2495550"/>
            <a:ext cx="0" cy="367797"/>
          </a:xfrm>
          <a:prstGeom prst="line">
            <a:avLst/>
          </a:prstGeom>
        </p:spPr>
        <p:style>
          <a:lnRef idx="1">
            <a:schemeClr val="accent3"/>
          </a:lnRef>
          <a:fillRef idx="0">
            <a:schemeClr val="accent3"/>
          </a:fillRef>
          <a:effectRef idx="0">
            <a:schemeClr val="accent3"/>
          </a:effectRef>
          <a:fontRef idx="minor">
            <a:schemeClr val="tx1"/>
          </a:fontRef>
        </p:style>
      </p:cxnSp>
      <p:cxnSp>
        <p:nvCxnSpPr>
          <p:cNvPr id="25" name="Gerader Verbinder 24"/>
          <p:cNvCxnSpPr/>
          <p:nvPr/>
        </p:nvCxnSpPr>
        <p:spPr>
          <a:xfrm flipV="1">
            <a:off x="6734175" y="2495550"/>
            <a:ext cx="0" cy="367797"/>
          </a:xfrm>
          <a:prstGeom prst="line">
            <a:avLst/>
          </a:prstGeom>
        </p:spPr>
        <p:style>
          <a:lnRef idx="1">
            <a:schemeClr val="accent3"/>
          </a:lnRef>
          <a:fillRef idx="0">
            <a:schemeClr val="accent3"/>
          </a:fillRef>
          <a:effectRef idx="0">
            <a:schemeClr val="accent3"/>
          </a:effectRef>
          <a:fontRef idx="minor">
            <a:schemeClr val="tx1"/>
          </a:fontRef>
        </p:style>
      </p:cxnSp>
      <p:cxnSp>
        <p:nvCxnSpPr>
          <p:cNvPr id="26" name="Gerader Verbinder 25"/>
          <p:cNvCxnSpPr/>
          <p:nvPr/>
        </p:nvCxnSpPr>
        <p:spPr>
          <a:xfrm flipV="1">
            <a:off x="7096125" y="2495550"/>
            <a:ext cx="0" cy="367797"/>
          </a:xfrm>
          <a:prstGeom prst="line">
            <a:avLst/>
          </a:prstGeom>
        </p:spPr>
        <p:style>
          <a:lnRef idx="1">
            <a:schemeClr val="accent3"/>
          </a:lnRef>
          <a:fillRef idx="0">
            <a:schemeClr val="accent3"/>
          </a:fillRef>
          <a:effectRef idx="0">
            <a:schemeClr val="accent3"/>
          </a:effectRef>
          <a:fontRef idx="minor">
            <a:schemeClr val="tx1"/>
          </a:fontRef>
        </p:style>
      </p:cxnSp>
      <p:cxnSp>
        <p:nvCxnSpPr>
          <p:cNvPr id="27" name="Gerader Verbinder 26"/>
          <p:cNvCxnSpPr/>
          <p:nvPr/>
        </p:nvCxnSpPr>
        <p:spPr>
          <a:xfrm flipV="1">
            <a:off x="7286625" y="2495550"/>
            <a:ext cx="0" cy="367797"/>
          </a:xfrm>
          <a:prstGeom prst="line">
            <a:avLst/>
          </a:prstGeom>
        </p:spPr>
        <p:style>
          <a:lnRef idx="1">
            <a:schemeClr val="accent3"/>
          </a:lnRef>
          <a:fillRef idx="0">
            <a:schemeClr val="accent3"/>
          </a:fillRef>
          <a:effectRef idx="0">
            <a:schemeClr val="accent3"/>
          </a:effectRef>
          <a:fontRef idx="minor">
            <a:schemeClr val="tx1"/>
          </a:fontRef>
        </p:style>
      </p:cxnSp>
      <p:sp>
        <p:nvSpPr>
          <p:cNvPr id="28" name="Textfeld 27"/>
          <p:cNvSpPr txBox="1"/>
          <p:nvPr/>
        </p:nvSpPr>
        <p:spPr>
          <a:xfrm>
            <a:off x="2238624" y="2145772"/>
            <a:ext cx="380232" cy="369332"/>
          </a:xfrm>
          <a:prstGeom prst="rect">
            <a:avLst/>
          </a:prstGeom>
          <a:noFill/>
        </p:spPr>
        <p:txBody>
          <a:bodyPr wrap="none" rtlCol="0">
            <a:spAutoFit/>
          </a:bodyPr>
          <a:lstStyle/>
          <a:p>
            <a:r>
              <a:rPr lang="de-DE" dirty="0"/>
              <a:t>x</a:t>
            </a:r>
            <a:r>
              <a:rPr lang="de-DE" baseline="-25000" dirty="0"/>
              <a:t>3</a:t>
            </a:r>
            <a:endParaRPr lang="de-DE" dirty="0"/>
          </a:p>
        </p:txBody>
      </p:sp>
      <p:sp>
        <p:nvSpPr>
          <p:cNvPr id="29" name="Textfeld 28"/>
          <p:cNvSpPr txBox="1"/>
          <p:nvPr/>
        </p:nvSpPr>
        <p:spPr>
          <a:xfrm>
            <a:off x="2820708" y="2176588"/>
            <a:ext cx="380232" cy="369332"/>
          </a:xfrm>
          <a:prstGeom prst="rect">
            <a:avLst/>
          </a:prstGeom>
          <a:noFill/>
        </p:spPr>
        <p:txBody>
          <a:bodyPr wrap="none" rtlCol="0">
            <a:spAutoFit/>
          </a:bodyPr>
          <a:lstStyle/>
          <a:p>
            <a:r>
              <a:rPr lang="de-DE" dirty="0"/>
              <a:t>x</a:t>
            </a:r>
            <a:r>
              <a:rPr lang="de-DE" baseline="-25000" dirty="0"/>
              <a:t>2</a:t>
            </a:r>
            <a:endParaRPr lang="de-DE" dirty="0"/>
          </a:p>
        </p:txBody>
      </p:sp>
      <p:sp>
        <p:nvSpPr>
          <p:cNvPr id="30" name="Textfeld 29"/>
          <p:cNvSpPr txBox="1"/>
          <p:nvPr/>
        </p:nvSpPr>
        <p:spPr>
          <a:xfrm>
            <a:off x="3380799" y="2164762"/>
            <a:ext cx="380232" cy="369332"/>
          </a:xfrm>
          <a:prstGeom prst="rect">
            <a:avLst/>
          </a:prstGeom>
          <a:noFill/>
        </p:spPr>
        <p:txBody>
          <a:bodyPr wrap="none" rtlCol="0">
            <a:spAutoFit/>
          </a:bodyPr>
          <a:lstStyle/>
          <a:p>
            <a:r>
              <a:rPr lang="de-DE" dirty="0"/>
              <a:t>x</a:t>
            </a:r>
            <a:r>
              <a:rPr lang="de-DE" baseline="-25000" dirty="0"/>
              <a:t>1</a:t>
            </a:r>
            <a:endParaRPr lang="de-DE" dirty="0"/>
          </a:p>
        </p:txBody>
      </p:sp>
      <p:sp>
        <p:nvSpPr>
          <p:cNvPr id="31" name="Textfeld 30"/>
          <p:cNvSpPr txBox="1"/>
          <p:nvPr/>
        </p:nvSpPr>
        <p:spPr>
          <a:xfrm>
            <a:off x="3905681" y="2173631"/>
            <a:ext cx="380232" cy="369332"/>
          </a:xfrm>
          <a:prstGeom prst="rect">
            <a:avLst/>
          </a:prstGeom>
          <a:noFill/>
        </p:spPr>
        <p:txBody>
          <a:bodyPr wrap="none" rtlCol="0">
            <a:spAutoFit/>
          </a:bodyPr>
          <a:lstStyle/>
          <a:p>
            <a:r>
              <a:rPr lang="de-DE" dirty="0"/>
              <a:t>x</a:t>
            </a:r>
            <a:r>
              <a:rPr lang="de-DE" baseline="-25000" dirty="0"/>
              <a:t>0</a:t>
            </a:r>
            <a:endParaRPr lang="de-DE" dirty="0"/>
          </a:p>
        </p:txBody>
      </p:sp>
      <p:sp>
        <p:nvSpPr>
          <p:cNvPr id="32" name="Textfeld 31"/>
          <p:cNvSpPr txBox="1"/>
          <p:nvPr/>
        </p:nvSpPr>
        <p:spPr>
          <a:xfrm>
            <a:off x="2479366" y="2151270"/>
            <a:ext cx="461986" cy="369332"/>
          </a:xfrm>
          <a:prstGeom prst="rect">
            <a:avLst/>
          </a:prstGeom>
          <a:noFill/>
        </p:spPr>
        <p:txBody>
          <a:bodyPr wrap="none" rtlCol="0">
            <a:spAutoFit/>
          </a:bodyPr>
          <a:lstStyle/>
          <a:p>
            <a:r>
              <a:rPr lang="de-DE" dirty="0"/>
              <a:t>w</a:t>
            </a:r>
            <a:r>
              <a:rPr lang="de-DE" baseline="-25000" dirty="0"/>
              <a:t>3</a:t>
            </a:r>
            <a:endParaRPr lang="de-DE" dirty="0"/>
          </a:p>
        </p:txBody>
      </p:sp>
      <p:sp>
        <p:nvSpPr>
          <p:cNvPr id="33" name="Textfeld 32"/>
          <p:cNvSpPr txBox="1"/>
          <p:nvPr/>
        </p:nvSpPr>
        <p:spPr>
          <a:xfrm>
            <a:off x="3039591" y="2170675"/>
            <a:ext cx="461986" cy="369332"/>
          </a:xfrm>
          <a:prstGeom prst="rect">
            <a:avLst/>
          </a:prstGeom>
          <a:noFill/>
        </p:spPr>
        <p:txBody>
          <a:bodyPr wrap="none" rtlCol="0">
            <a:spAutoFit/>
          </a:bodyPr>
          <a:lstStyle/>
          <a:p>
            <a:r>
              <a:rPr lang="de-DE" dirty="0"/>
              <a:t>w</a:t>
            </a:r>
            <a:r>
              <a:rPr lang="de-DE" baseline="-25000" dirty="0"/>
              <a:t>2</a:t>
            </a:r>
            <a:endParaRPr lang="de-DE" dirty="0"/>
          </a:p>
        </p:txBody>
      </p:sp>
      <p:sp>
        <p:nvSpPr>
          <p:cNvPr id="34" name="Textfeld 33"/>
          <p:cNvSpPr txBox="1"/>
          <p:nvPr/>
        </p:nvSpPr>
        <p:spPr>
          <a:xfrm>
            <a:off x="3583995" y="2170675"/>
            <a:ext cx="461986" cy="369332"/>
          </a:xfrm>
          <a:prstGeom prst="rect">
            <a:avLst/>
          </a:prstGeom>
          <a:noFill/>
        </p:spPr>
        <p:txBody>
          <a:bodyPr wrap="none" rtlCol="0">
            <a:spAutoFit/>
          </a:bodyPr>
          <a:lstStyle/>
          <a:p>
            <a:r>
              <a:rPr lang="de-DE" dirty="0"/>
              <a:t>w</a:t>
            </a:r>
            <a:r>
              <a:rPr lang="de-DE" baseline="-25000" dirty="0"/>
              <a:t>1</a:t>
            </a:r>
            <a:endParaRPr lang="de-DE" dirty="0"/>
          </a:p>
        </p:txBody>
      </p:sp>
      <p:sp>
        <p:nvSpPr>
          <p:cNvPr id="35" name="Textfeld 34"/>
          <p:cNvSpPr txBox="1"/>
          <p:nvPr/>
        </p:nvSpPr>
        <p:spPr>
          <a:xfrm>
            <a:off x="4157301" y="2182501"/>
            <a:ext cx="461986" cy="369332"/>
          </a:xfrm>
          <a:prstGeom prst="rect">
            <a:avLst/>
          </a:prstGeom>
          <a:noFill/>
        </p:spPr>
        <p:txBody>
          <a:bodyPr wrap="none" rtlCol="0">
            <a:spAutoFit/>
          </a:bodyPr>
          <a:lstStyle/>
          <a:p>
            <a:r>
              <a:rPr lang="de-DE" dirty="0"/>
              <a:t>w</a:t>
            </a:r>
            <a:r>
              <a:rPr lang="de-DE" baseline="-25000" dirty="0"/>
              <a:t>0</a:t>
            </a:r>
            <a:endParaRPr lang="de-DE" dirty="0"/>
          </a:p>
        </p:txBody>
      </p:sp>
      <p:sp>
        <p:nvSpPr>
          <p:cNvPr id="36" name="Textfeld 35"/>
          <p:cNvSpPr txBox="1"/>
          <p:nvPr/>
        </p:nvSpPr>
        <p:spPr>
          <a:xfrm>
            <a:off x="5237883" y="2138203"/>
            <a:ext cx="410690" cy="369332"/>
          </a:xfrm>
          <a:prstGeom prst="rect">
            <a:avLst/>
          </a:prstGeom>
          <a:noFill/>
        </p:spPr>
        <p:txBody>
          <a:bodyPr wrap="none" rtlCol="0">
            <a:spAutoFit/>
          </a:bodyPr>
          <a:lstStyle/>
          <a:p>
            <a:r>
              <a:rPr lang="de-DE" dirty="0"/>
              <a:t>u</a:t>
            </a:r>
            <a:r>
              <a:rPr lang="de-DE" baseline="-25000" dirty="0"/>
              <a:t>3</a:t>
            </a:r>
            <a:endParaRPr lang="de-DE" dirty="0"/>
          </a:p>
        </p:txBody>
      </p:sp>
      <p:sp>
        <p:nvSpPr>
          <p:cNvPr id="37" name="Textfeld 36"/>
          <p:cNvSpPr txBox="1"/>
          <p:nvPr/>
        </p:nvSpPr>
        <p:spPr>
          <a:xfrm>
            <a:off x="5773071" y="2157193"/>
            <a:ext cx="410690" cy="369332"/>
          </a:xfrm>
          <a:prstGeom prst="rect">
            <a:avLst/>
          </a:prstGeom>
          <a:noFill/>
        </p:spPr>
        <p:txBody>
          <a:bodyPr wrap="none" rtlCol="0">
            <a:spAutoFit/>
          </a:bodyPr>
          <a:lstStyle/>
          <a:p>
            <a:r>
              <a:rPr lang="de-DE" dirty="0"/>
              <a:t>u</a:t>
            </a:r>
            <a:r>
              <a:rPr lang="de-DE" baseline="-25000" dirty="0"/>
              <a:t>2</a:t>
            </a:r>
            <a:endParaRPr lang="de-DE" dirty="0"/>
          </a:p>
        </p:txBody>
      </p:sp>
      <p:sp>
        <p:nvSpPr>
          <p:cNvPr id="38" name="Textfeld 37"/>
          <p:cNvSpPr txBox="1"/>
          <p:nvPr/>
        </p:nvSpPr>
        <p:spPr>
          <a:xfrm>
            <a:off x="6333407" y="2184675"/>
            <a:ext cx="410690" cy="369332"/>
          </a:xfrm>
          <a:prstGeom prst="rect">
            <a:avLst/>
          </a:prstGeom>
          <a:noFill/>
        </p:spPr>
        <p:txBody>
          <a:bodyPr wrap="none" rtlCol="0">
            <a:spAutoFit/>
          </a:bodyPr>
          <a:lstStyle/>
          <a:p>
            <a:r>
              <a:rPr lang="de-DE" dirty="0"/>
              <a:t>u</a:t>
            </a:r>
            <a:r>
              <a:rPr lang="de-DE" baseline="-25000" dirty="0"/>
              <a:t>1</a:t>
            </a:r>
            <a:endParaRPr lang="de-DE" dirty="0"/>
          </a:p>
        </p:txBody>
      </p:sp>
      <p:sp>
        <p:nvSpPr>
          <p:cNvPr id="39" name="Textfeld 38"/>
          <p:cNvSpPr txBox="1"/>
          <p:nvPr/>
        </p:nvSpPr>
        <p:spPr>
          <a:xfrm>
            <a:off x="6904940" y="2166062"/>
            <a:ext cx="410690" cy="369332"/>
          </a:xfrm>
          <a:prstGeom prst="rect">
            <a:avLst/>
          </a:prstGeom>
          <a:noFill/>
        </p:spPr>
        <p:txBody>
          <a:bodyPr wrap="none" rtlCol="0">
            <a:spAutoFit/>
          </a:bodyPr>
          <a:lstStyle/>
          <a:p>
            <a:r>
              <a:rPr lang="de-DE" dirty="0"/>
              <a:t>u</a:t>
            </a:r>
            <a:r>
              <a:rPr lang="de-DE" baseline="-25000" dirty="0"/>
              <a:t>0</a:t>
            </a:r>
            <a:endParaRPr lang="de-DE" dirty="0"/>
          </a:p>
        </p:txBody>
      </p:sp>
      <p:sp>
        <p:nvSpPr>
          <p:cNvPr id="40" name="Textfeld 39"/>
          <p:cNvSpPr txBox="1"/>
          <p:nvPr/>
        </p:nvSpPr>
        <p:spPr>
          <a:xfrm>
            <a:off x="5478625" y="2143701"/>
            <a:ext cx="397866" cy="369332"/>
          </a:xfrm>
          <a:prstGeom prst="rect">
            <a:avLst/>
          </a:prstGeom>
          <a:noFill/>
        </p:spPr>
        <p:txBody>
          <a:bodyPr wrap="none" rtlCol="0">
            <a:spAutoFit/>
          </a:bodyPr>
          <a:lstStyle/>
          <a:p>
            <a:r>
              <a:rPr lang="de-DE" dirty="0"/>
              <a:t>v</a:t>
            </a:r>
            <a:r>
              <a:rPr lang="de-DE" baseline="-25000" dirty="0"/>
              <a:t>3</a:t>
            </a:r>
            <a:endParaRPr lang="de-DE" dirty="0"/>
          </a:p>
        </p:txBody>
      </p:sp>
      <p:sp>
        <p:nvSpPr>
          <p:cNvPr id="41" name="Textfeld 40"/>
          <p:cNvSpPr txBox="1"/>
          <p:nvPr/>
        </p:nvSpPr>
        <p:spPr>
          <a:xfrm>
            <a:off x="6038850" y="2163106"/>
            <a:ext cx="397866" cy="369332"/>
          </a:xfrm>
          <a:prstGeom prst="rect">
            <a:avLst/>
          </a:prstGeom>
          <a:noFill/>
        </p:spPr>
        <p:txBody>
          <a:bodyPr wrap="none" rtlCol="0">
            <a:spAutoFit/>
          </a:bodyPr>
          <a:lstStyle/>
          <a:p>
            <a:r>
              <a:rPr lang="de-DE" dirty="0"/>
              <a:t>v</a:t>
            </a:r>
            <a:r>
              <a:rPr lang="de-DE" baseline="-25000" dirty="0"/>
              <a:t>2</a:t>
            </a:r>
            <a:endParaRPr lang="de-DE" dirty="0"/>
          </a:p>
        </p:txBody>
      </p:sp>
      <p:sp>
        <p:nvSpPr>
          <p:cNvPr id="42" name="Textfeld 41"/>
          <p:cNvSpPr txBox="1"/>
          <p:nvPr/>
        </p:nvSpPr>
        <p:spPr>
          <a:xfrm>
            <a:off x="6583254" y="2163106"/>
            <a:ext cx="397866" cy="369332"/>
          </a:xfrm>
          <a:prstGeom prst="rect">
            <a:avLst/>
          </a:prstGeom>
          <a:noFill/>
        </p:spPr>
        <p:txBody>
          <a:bodyPr wrap="none" rtlCol="0">
            <a:spAutoFit/>
          </a:bodyPr>
          <a:lstStyle/>
          <a:p>
            <a:r>
              <a:rPr lang="de-DE" dirty="0"/>
              <a:t>v</a:t>
            </a:r>
            <a:r>
              <a:rPr lang="de-DE" baseline="-25000" dirty="0"/>
              <a:t>1</a:t>
            </a:r>
            <a:endParaRPr lang="de-DE" dirty="0"/>
          </a:p>
        </p:txBody>
      </p:sp>
      <p:sp>
        <p:nvSpPr>
          <p:cNvPr id="43" name="Textfeld 42"/>
          <p:cNvSpPr txBox="1"/>
          <p:nvPr/>
        </p:nvSpPr>
        <p:spPr>
          <a:xfrm>
            <a:off x="7156560" y="2174932"/>
            <a:ext cx="397866" cy="369332"/>
          </a:xfrm>
          <a:prstGeom prst="rect">
            <a:avLst/>
          </a:prstGeom>
          <a:noFill/>
        </p:spPr>
        <p:txBody>
          <a:bodyPr wrap="none" rtlCol="0">
            <a:spAutoFit/>
          </a:bodyPr>
          <a:lstStyle/>
          <a:p>
            <a:r>
              <a:rPr lang="de-DE" dirty="0"/>
              <a:t>v</a:t>
            </a:r>
            <a:r>
              <a:rPr lang="de-DE" baseline="-25000" dirty="0"/>
              <a:t>0</a:t>
            </a:r>
            <a:endParaRPr lang="de-DE" dirty="0"/>
          </a:p>
        </p:txBody>
      </p:sp>
      <p:cxnSp>
        <p:nvCxnSpPr>
          <p:cNvPr id="44" name="Gerader Verbinder 43"/>
          <p:cNvCxnSpPr/>
          <p:nvPr/>
        </p:nvCxnSpPr>
        <p:spPr>
          <a:xfrm flipV="1">
            <a:off x="2618856" y="3892048"/>
            <a:ext cx="0" cy="1005921"/>
          </a:xfrm>
          <a:prstGeom prst="line">
            <a:avLst/>
          </a:prstGeom>
        </p:spPr>
        <p:style>
          <a:lnRef idx="1">
            <a:schemeClr val="accent3"/>
          </a:lnRef>
          <a:fillRef idx="0">
            <a:schemeClr val="accent3"/>
          </a:fillRef>
          <a:effectRef idx="0">
            <a:schemeClr val="accent3"/>
          </a:effectRef>
          <a:fontRef idx="minor">
            <a:schemeClr val="tx1"/>
          </a:fontRef>
        </p:style>
      </p:cxnSp>
      <p:cxnSp>
        <p:nvCxnSpPr>
          <p:cNvPr id="45" name="Gerader Verbinder 44"/>
          <p:cNvCxnSpPr/>
          <p:nvPr/>
        </p:nvCxnSpPr>
        <p:spPr>
          <a:xfrm flipV="1">
            <a:off x="3039591" y="3881766"/>
            <a:ext cx="0" cy="367797"/>
          </a:xfrm>
          <a:prstGeom prst="line">
            <a:avLst/>
          </a:prstGeom>
        </p:spPr>
        <p:style>
          <a:lnRef idx="1">
            <a:schemeClr val="accent3"/>
          </a:lnRef>
          <a:fillRef idx="0">
            <a:schemeClr val="accent3"/>
          </a:fillRef>
          <a:effectRef idx="0">
            <a:schemeClr val="accent3"/>
          </a:effectRef>
          <a:fontRef idx="minor">
            <a:schemeClr val="tx1"/>
          </a:fontRef>
        </p:style>
      </p:cxnSp>
      <p:cxnSp>
        <p:nvCxnSpPr>
          <p:cNvPr id="46" name="Gerader Verbinder 45"/>
          <p:cNvCxnSpPr/>
          <p:nvPr/>
        </p:nvCxnSpPr>
        <p:spPr>
          <a:xfrm flipV="1">
            <a:off x="3538333" y="3867176"/>
            <a:ext cx="0" cy="367797"/>
          </a:xfrm>
          <a:prstGeom prst="line">
            <a:avLst/>
          </a:prstGeom>
        </p:spPr>
        <p:style>
          <a:lnRef idx="1">
            <a:schemeClr val="accent3"/>
          </a:lnRef>
          <a:fillRef idx="0">
            <a:schemeClr val="accent3"/>
          </a:fillRef>
          <a:effectRef idx="0">
            <a:schemeClr val="accent3"/>
          </a:effectRef>
          <a:fontRef idx="minor">
            <a:schemeClr val="tx1"/>
          </a:fontRef>
        </p:style>
      </p:cxnSp>
      <p:cxnSp>
        <p:nvCxnSpPr>
          <p:cNvPr id="47" name="Gerader Verbinder 46"/>
          <p:cNvCxnSpPr/>
          <p:nvPr/>
        </p:nvCxnSpPr>
        <p:spPr>
          <a:xfrm flipV="1">
            <a:off x="4303619" y="3892046"/>
            <a:ext cx="0" cy="367797"/>
          </a:xfrm>
          <a:prstGeom prst="line">
            <a:avLst/>
          </a:prstGeom>
        </p:spPr>
        <p:style>
          <a:lnRef idx="1">
            <a:schemeClr val="accent3"/>
          </a:lnRef>
          <a:fillRef idx="0">
            <a:schemeClr val="accent3"/>
          </a:fillRef>
          <a:effectRef idx="0">
            <a:schemeClr val="accent3"/>
          </a:effectRef>
          <a:fontRef idx="minor">
            <a:schemeClr val="tx1"/>
          </a:fontRef>
        </p:style>
      </p:cxnSp>
      <p:cxnSp>
        <p:nvCxnSpPr>
          <p:cNvPr id="48" name="Gerader Verbinder 47"/>
          <p:cNvCxnSpPr/>
          <p:nvPr/>
        </p:nvCxnSpPr>
        <p:spPr>
          <a:xfrm flipV="1">
            <a:off x="5576582" y="3837012"/>
            <a:ext cx="0" cy="367797"/>
          </a:xfrm>
          <a:prstGeom prst="line">
            <a:avLst/>
          </a:prstGeom>
        </p:spPr>
        <p:style>
          <a:lnRef idx="1">
            <a:schemeClr val="accent3"/>
          </a:lnRef>
          <a:fillRef idx="0">
            <a:schemeClr val="accent3"/>
          </a:fillRef>
          <a:effectRef idx="0">
            <a:schemeClr val="accent3"/>
          </a:effectRef>
          <a:fontRef idx="minor">
            <a:schemeClr val="tx1"/>
          </a:fontRef>
        </p:style>
      </p:cxnSp>
      <p:cxnSp>
        <p:nvCxnSpPr>
          <p:cNvPr id="49" name="Gerader Verbinder 48"/>
          <p:cNvCxnSpPr/>
          <p:nvPr/>
        </p:nvCxnSpPr>
        <p:spPr>
          <a:xfrm flipV="1">
            <a:off x="6436716" y="3867177"/>
            <a:ext cx="0" cy="367797"/>
          </a:xfrm>
          <a:prstGeom prst="line">
            <a:avLst/>
          </a:prstGeom>
        </p:spPr>
        <p:style>
          <a:lnRef idx="1">
            <a:schemeClr val="accent3"/>
          </a:lnRef>
          <a:fillRef idx="0">
            <a:schemeClr val="accent3"/>
          </a:fillRef>
          <a:effectRef idx="0">
            <a:schemeClr val="accent3"/>
          </a:effectRef>
          <a:fontRef idx="minor">
            <a:schemeClr val="tx1"/>
          </a:fontRef>
        </p:style>
      </p:cxnSp>
      <p:cxnSp>
        <p:nvCxnSpPr>
          <p:cNvPr id="50" name="Gerader Verbinder 49"/>
          <p:cNvCxnSpPr/>
          <p:nvPr/>
        </p:nvCxnSpPr>
        <p:spPr>
          <a:xfrm flipV="1">
            <a:off x="6904940" y="3850848"/>
            <a:ext cx="0" cy="367797"/>
          </a:xfrm>
          <a:prstGeom prst="line">
            <a:avLst/>
          </a:prstGeom>
        </p:spPr>
        <p:style>
          <a:lnRef idx="1">
            <a:schemeClr val="accent3"/>
          </a:lnRef>
          <a:fillRef idx="0">
            <a:schemeClr val="accent3"/>
          </a:fillRef>
          <a:effectRef idx="0">
            <a:schemeClr val="accent3"/>
          </a:effectRef>
          <a:fontRef idx="minor">
            <a:schemeClr val="tx1"/>
          </a:fontRef>
        </p:style>
      </p:cxnSp>
      <p:cxnSp>
        <p:nvCxnSpPr>
          <p:cNvPr id="51" name="Gerader Verbinder 50"/>
          <p:cNvCxnSpPr/>
          <p:nvPr/>
        </p:nvCxnSpPr>
        <p:spPr>
          <a:xfrm flipV="1">
            <a:off x="7261345" y="3837011"/>
            <a:ext cx="0" cy="367797"/>
          </a:xfrm>
          <a:prstGeom prst="line">
            <a:avLst/>
          </a:prstGeom>
        </p:spPr>
        <p:style>
          <a:lnRef idx="1">
            <a:schemeClr val="accent3"/>
          </a:lnRef>
          <a:fillRef idx="0">
            <a:schemeClr val="accent3"/>
          </a:fillRef>
          <a:effectRef idx="0">
            <a:schemeClr val="accent3"/>
          </a:effectRef>
          <a:fontRef idx="minor">
            <a:schemeClr val="tx1"/>
          </a:fontRef>
        </p:style>
      </p:cxnSp>
      <p:sp>
        <p:nvSpPr>
          <p:cNvPr id="52" name="Textfeld 51"/>
          <p:cNvSpPr txBox="1"/>
          <p:nvPr/>
        </p:nvSpPr>
        <p:spPr>
          <a:xfrm>
            <a:off x="2253613" y="3898971"/>
            <a:ext cx="418704" cy="369332"/>
          </a:xfrm>
          <a:prstGeom prst="rect">
            <a:avLst/>
          </a:prstGeom>
          <a:noFill/>
        </p:spPr>
        <p:txBody>
          <a:bodyPr wrap="none" rtlCol="0">
            <a:spAutoFit/>
          </a:bodyPr>
          <a:lstStyle/>
          <a:p>
            <a:r>
              <a:rPr lang="de-DE" dirty="0"/>
              <a:t>c</a:t>
            </a:r>
            <a:r>
              <a:rPr lang="de-DE" baseline="-25000" dirty="0"/>
              <a:t>1</a:t>
            </a:r>
            <a:endParaRPr lang="de-DE" dirty="0"/>
          </a:p>
        </p:txBody>
      </p:sp>
      <p:sp>
        <p:nvSpPr>
          <p:cNvPr id="53" name="Textfeld 52"/>
          <p:cNvSpPr txBox="1"/>
          <p:nvPr/>
        </p:nvSpPr>
        <p:spPr>
          <a:xfrm>
            <a:off x="5229869" y="3867178"/>
            <a:ext cx="418704" cy="369332"/>
          </a:xfrm>
          <a:prstGeom prst="rect">
            <a:avLst/>
          </a:prstGeom>
          <a:noFill/>
        </p:spPr>
        <p:txBody>
          <a:bodyPr wrap="none" rtlCol="0">
            <a:spAutoFit/>
          </a:bodyPr>
          <a:lstStyle/>
          <a:p>
            <a:r>
              <a:rPr lang="de-DE" dirty="0"/>
              <a:t>c</a:t>
            </a:r>
            <a:r>
              <a:rPr lang="de-DE" baseline="-25000" dirty="0"/>
              <a:t>2</a:t>
            </a:r>
            <a:endParaRPr lang="de-DE" dirty="0"/>
          </a:p>
        </p:txBody>
      </p:sp>
      <p:sp>
        <p:nvSpPr>
          <p:cNvPr id="54" name="Textfeld 53"/>
          <p:cNvSpPr txBox="1"/>
          <p:nvPr/>
        </p:nvSpPr>
        <p:spPr>
          <a:xfrm>
            <a:off x="5618086" y="3870680"/>
            <a:ext cx="426720" cy="369332"/>
          </a:xfrm>
          <a:prstGeom prst="rect">
            <a:avLst/>
          </a:prstGeom>
          <a:noFill/>
        </p:spPr>
        <p:txBody>
          <a:bodyPr wrap="none" rtlCol="0">
            <a:spAutoFit/>
          </a:bodyPr>
          <a:lstStyle/>
          <a:p>
            <a:r>
              <a:rPr lang="de-DE" dirty="0"/>
              <a:t>a</a:t>
            </a:r>
            <a:r>
              <a:rPr lang="de-DE" baseline="-25000" dirty="0"/>
              <a:t>3</a:t>
            </a:r>
            <a:endParaRPr lang="de-DE" dirty="0"/>
          </a:p>
        </p:txBody>
      </p:sp>
      <p:cxnSp>
        <p:nvCxnSpPr>
          <p:cNvPr id="55" name="Gerader Verbinder 54"/>
          <p:cNvCxnSpPr/>
          <p:nvPr/>
        </p:nvCxnSpPr>
        <p:spPr>
          <a:xfrm flipV="1">
            <a:off x="5978416" y="3867178"/>
            <a:ext cx="0" cy="367797"/>
          </a:xfrm>
          <a:prstGeom prst="line">
            <a:avLst/>
          </a:prstGeom>
        </p:spPr>
        <p:style>
          <a:lnRef idx="1">
            <a:schemeClr val="accent3"/>
          </a:lnRef>
          <a:fillRef idx="0">
            <a:schemeClr val="accent3"/>
          </a:fillRef>
          <a:effectRef idx="0">
            <a:schemeClr val="accent3"/>
          </a:effectRef>
          <a:fontRef idx="minor">
            <a:schemeClr val="tx1"/>
          </a:fontRef>
        </p:style>
      </p:cxnSp>
      <p:cxnSp>
        <p:nvCxnSpPr>
          <p:cNvPr id="56" name="Gerader Verbinder 55"/>
          <p:cNvCxnSpPr/>
          <p:nvPr/>
        </p:nvCxnSpPr>
        <p:spPr>
          <a:xfrm flipV="1">
            <a:off x="3922587" y="3879650"/>
            <a:ext cx="0" cy="367797"/>
          </a:xfrm>
          <a:prstGeom prst="line">
            <a:avLst/>
          </a:prstGeom>
        </p:spPr>
        <p:style>
          <a:lnRef idx="1">
            <a:schemeClr val="accent3"/>
          </a:lnRef>
          <a:fillRef idx="0">
            <a:schemeClr val="accent3"/>
          </a:fillRef>
          <a:effectRef idx="0">
            <a:schemeClr val="accent3"/>
          </a:effectRef>
          <a:fontRef idx="minor">
            <a:schemeClr val="tx1"/>
          </a:fontRef>
        </p:style>
      </p:cxnSp>
      <p:sp>
        <p:nvSpPr>
          <p:cNvPr id="57" name="Textfeld 56"/>
          <p:cNvSpPr txBox="1"/>
          <p:nvPr/>
        </p:nvSpPr>
        <p:spPr>
          <a:xfrm>
            <a:off x="6016480" y="3870421"/>
            <a:ext cx="426720" cy="369332"/>
          </a:xfrm>
          <a:prstGeom prst="rect">
            <a:avLst/>
          </a:prstGeom>
          <a:noFill/>
        </p:spPr>
        <p:txBody>
          <a:bodyPr wrap="none" rtlCol="0">
            <a:spAutoFit/>
          </a:bodyPr>
          <a:lstStyle/>
          <a:p>
            <a:r>
              <a:rPr lang="de-DE" dirty="0"/>
              <a:t>a</a:t>
            </a:r>
            <a:r>
              <a:rPr lang="de-DE" baseline="-25000" dirty="0"/>
              <a:t>2</a:t>
            </a:r>
            <a:endParaRPr lang="de-DE" dirty="0"/>
          </a:p>
        </p:txBody>
      </p:sp>
      <p:sp>
        <p:nvSpPr>
          <p:cNvPr id="58" name="Textfeld 57"/>
          <p:cNvSpPr txBox="1"/>
          <p:nvPr/>
        </p:nvSpPr>
        <p:spPr>
          <a:xfrm>
            <a:off x="6519207" y="3870421"/>
            <a:ext cx="426720" cy="369332"/>
          </a:xfrm>
          <a:prstGeom prst="rect">
            <a:avLst/>
          </a:prstGeom>
          <a:noFill/>
        </p:spPr>
        <p:txBody>
          <a:bodyPr wrap="none" rtlCol="0">
            <a:spAutoFit/>
          </a:bodyPr>
          <a:lstStyle/>
          <a:p>
            <a:r>
              <a:rPr lang="de-DE" dirty="0"/>
              <a:t>a</a:t>
            </a:r>
            <a:r>
              <a:rPr lang="de-DE" baseline="-25000" dirty="0"/>
              <a:t>1</a:t>
            </a:r>
            <a:endParaRPr lang="de-DE" dirty="0"/>
          </a:p>
        </p:txBody>
      </p:sp>
      <p:sp>
        <p:nvSpPr>
          <p:cNvPr id="59" name="Textfeld 58"/>
          <p:cNvSpPr txBox="1"/>
          <p:nvPr/>
        </p:nvSpPr>
        <p:spPr>
          <a:xfrm>
            <a:off x="6900378" y="3870421"/>
            <a:ext cx="426720" cy="369332"/>
          </a:xfrm>
          <a:prstGeom prst="rect">
            <a:avLst/>
          </a:prstGeom>
          <a:noFill/>
        </p:spPr>
        <p:txBody>
          <a:bodyPr wrap="none" rtlCol="0">
            <a:spAutoFit/>
          </a:bodyPr>
          <a:lstStyle/>
          <a:p>
            <a:r>
              <a:rPr lang="de-DE" dirty="0"/>
              <a:t>a</a:t>
            </a:r>
            <a:r>
              <a:rPr lang="de-DE" baseline="-25000" dirty="0"/>
              <a:t>0</a:t>
            </a:r>
            <a:endParaRPr lang="de-DE" dirty="0"/>
          </a:p>
        </p:txBody>
      </p:sp>
      <p:sp>
        <p:nvSpPr>
          <p:cNvPr id="60" name="Textfeld 59"/>
          <p:cNvSpPr txBox="1"/>
          <p:nvPr/>
        </p:nvSpPr>
        <p:spPr>
          <a:xfrm>
            <a:off x="2695080" y="3896182"/>
            <a:ext cx="426720" cy="369332"/>
          </a:xfrm>
          <a:prstGeom prst="rect">
            <a:avLst/>
          </a:prstGeom>
          <a:noFill/>
        </p:spPr>
        <p:txBody>
          <a:bodyPr wrap="none" rtlCol="0">
            <a:spAutoFit/>
          </a:bodyPr>
          <a:lstStyle/>
          <a:p>
            <a:r>
              <a:rPr lang="de-DE" dirty="0"/>
              <a:t>b</a:t>
            </a:r>
            <a:r>
              <a:rPr lang="de-DE" baseline="-25000" dirty="0"/>
              <a:t>3</a:t>
            </a:r>
            <a:endParaRPr lang="de-DE" dirty="0"/>
          </a:p>
        </p:txBody>
      </p:sp>
      <p:sp>
        <p:nvSpPr>
          <p:cNvPr id="61" name="Textfeld 60"/>
          <p:cNvSpPr txBox="1"/>
          <p:nvPr/>
        </p:nvSpPr>
        <p:spPr>
          <a:xfrm>
            <a:off x="3141665" y="3891279"/>
            <a:ext cx="426720" cy="369332"/>
          </a:xfrm>
          <a:prstGeom prst="rect">
            <a:avLst/>
          </a:prstGeom>
          <a:noFill/>
        </p:spPr>
        <p:txBody>
          <a:bodyPr wrap="none" rtlCol="0">
            <a:spAutoFit/>
          </a:bodyPr>
          <a:lstStyle/>
          <a:p>
            <a:r>
              <a:rPr lang="de-DE" dirty="0"/>
              <a:t>b</a:t>
            </a:r>
            <a:r>
              <a:rPr lang="de-DE" baseline="-25000" dirty="0"/>
              <a:t>2</a:t>
            </a:r>
            <a:endParaRPr lang="de-DE" dirty="0"/>
          </a:p>
        </p:txBody>
      </p:sp>
      <p:sp>
        <p:nvSpPr>
          <p:cNvPr id="62" name="Textfeld 61"/>
          <p:cNvSpPr txBox="1"/>
          <p:nvPr/>
        </p:nvSpPr>
        <p:spPr>
          <a:xfrm>
            <a:off x="3561055" y="3881793"/>
            <a:ext cx="426720" cy="369332"/>
          </a:xfrm>
          <a:prstGeom prst="rect">
            <a:avLst/>
          </a:prstGeom>
          <a:noFill/>
        </p:spPr>
        <p:txBody>
          <a:bodyPr wrap="none" rtlCol="0">
            <a:spAutoFit/>
          </a:bodyPr>
          <a:lstStyle/>
          <a:p>
            <a:r>
              <a:rPr lang="de-DE" dirty="0"/>
              <a:t>b</a:t>
            </a:r>
            <a:r>
              <a:rPr lang="de-DE" baseline="-25000" dirty="0"/>
              <a:t>1</a:t>
            </a:r>
            <a:endParaRPr lang="de-DE" dirty="0"/>
          </a:p>
        </p:txBody>
      </p:sp>
      <p:sp>
        <p:nvSpPr>
          <p:cNvPr id="63" name="Textfeld 62"/>
          <p:cNvSpPr txBox="1"/>
          <p:nvPr/>
        </p:nvSpPr>
        <p:spPr>
          <a:xfrm>
            <a:off x="3949556" y="3905074"/>
            <a:ext cx="426720" cy="369332"/>
          </a:xfrm>
          <a:prstGeom prst="rect">
            <a:avLst/>
          </a:prstGeom>
          <a:noFill/>
        </p:spPr>
        <p:txBody>
          <a:bodyPr wrap="none" rtlCol="0">
            <a:spAutoFit/>
          </a:bodyPr>
          <a:lstStyle/>
          <a:p>
            <a:r>
              <a:rPr lang="de-DE" dirty="0"/>
              <a:t>b</a:t>
            </a:r>
            <a:r>
              <a:rPr lang="de-DE" baseline="-25000" dirty="0"/>
              <a:t>0</a:t>
            </a:r>
            <a:endParaRPr lang="de-DE" dirty="0"/>
          </a:p>
        </p:txBody>
      </p:sp>
      <p:cxnSp>
        <p:nvCxnSpPr>
          <p:cNvPr id="65" name="Gerader Verbinder 64"/>
          <p:cNvCxnSpPr/>
          <p:nvPr/>
        </p:nvCxnSpPr>
        <p:spPr>
          <a:xfrm>
            <a:off x="4305276" y="4263179"/>
            <a:ext cx="1506994" cy="546695"/>
          </a:xfrm>
          <a:prstGeom prst="line">
            <a:avLst/>
          </a:prstGeom>
        </p:spPr>
        <p:style>
          <a:lnRef idx="1">
            <a:schemeClr val="accent3"/>
          </a:lnRef>
          <a:fillRef idx="0">
            <a:schemeClr val="accent3"/>
          </a:fillRef>
          <a:effectRef idx="0">
            <a:schemeClr val="accent3"/>
          </a:effectRef>
          <a:fontRef idx="minor">
            <a:schemeClr val="tx1"/>
          </a:fontRef>
        </p:style>
      </p:cxnSp>
      <p:cxnSp>
        <p:nvCxnSpPr>
          <p:cNvPr id="67" name="Gerader Verbinder 66"/>
          <p:cNvCxnSpPr/>
          <p:nvPr/>
        </p:nvCxnSpPr>
        <p:spPr>
          <a:xfrm>
            <a:off x="3923556" y="4251049"/>
            <a:ext cx="1417316" cy="565175"/>
          </a:xfrm>
          <a:prstGeom prst="line">
            <a:avLst/>
          </a:prstGeom>
        </p:spPr>
        <p:style>
          <a:lnRef idx="1">
            <a:schemeClr val="accent3"/>
          </a:lnRef>
          <a:fillRef idx="0">
            <a:schemeClr val="accent3"/>
          </a:fillRef>
          <a:effectRef idx="0">
            <a:schemeClr val="accent3"/>
          </a:effectRef>
          <a:fontRef idx="minor">
            <a:schemeClr val="tx1"/>
          </a:fontRef>
        </p:style>
      </p:cxnSp>
      <p:cxnSp>
        <p:nvCxnSpPr>
          <p:cNvPr id="68" name="Gerader Verbinder 67"/>
          <p:cNvCxnSpPr/>
          <p:nvPr/>
        </p:nvCxnSpPr>
        <p:spPr>
          <a:xfrm>
            <a:off x="3540063" y="4246801"/>
            <a:ext cx="1405225" cy="560401"/>
          </a:xfrm>
          <a:prstGeom prst="line">
            <a:avLst/>
          </a:prstGeom>
        </p:spPr>
        <p:style>
          <a:lnRef idx="1">
            <a:schemeClr val="accent3"/>
          </a:lnRef>
          <a:fillRef idx="0">
            <a:schemeClr val="accent3"/>
          </a:fillRef>
          <a:effectRef idx="0">
            <a:schemeClr val="accent3"/>
          </a:effectRef>
          <a:fontRef idx="minor">
            <a:schemeClr val="tx1"/>
          </a:fontRef>
        </p:style>
      </p:cxnSp>
      <p:cxnSp>
        <p:nvCxnSpPr>
          <p:cNvPr id="69" name="Gerader Verbinder 68"/>
          <p:cNvCxnSpPr/>
          <p:nvPr/>
        </p:nvCxnSpPr>
        <p:spPr>
          <a:xfrm>
            <a:off x="3043910" y="4262528"/>
            <a:ext cx="1408582" cy="542265"/>
          </a:xfrm>
          <a:prstGeom prst="line">
            <a:avLst/>
          </a:prstGeom>
        </p:spPr>
        <p:style>
          <a:lnRef idx="1">
            <a:schemeClr val="accent3"/>
          </a:lnRef>
          <a:fillRef idx="0">
            <a:schemeClr val="accent3"/>
          </a:fillRef>
          <a:effectRef idx="0">
            <a:schemeClr val="accent3"/>
          </a:effectRef>
          <a:fontRef idx="minor">
            <a:schemeClr val="tx1"/>
          </a:fontRef>
        </p:style>
      </p:cxnSp>
      <p:cxnSp>
        <p:nvCxnSpPr>
          <p:cNvPr id="70" name="Gerader Verbinder 69"/>
          <p:cNvCxnSpPr/>
          <p:nvPr/>
        </p:nvCxnSpPr>
        <p:spPr>
          <a:xfrm flipV="1">
            <a:off x="5903211" y="4201388"/>
            <a:ext cx="1358134" cy="610340"/>
          </a:xfrm>
          <a:prstGeom prst="line">
            <a:avLst/>
          </a:prstGeom>
        </p:spPr>
        <p:style>
          <a:lnRef idx="1">
            <a:schemeClr val="accent3"/>
          </a:lnRef>
          <a:fillRef idx="0">
            <a:schemeClr val="accent3"/>
          </a:fillRef>
          <a:effectRef idx="0">
            <a:schemeClr val="accent3"/>
          </a:effectRef>
          <a:fontRef idx="minor">
            <a:schemeClr val="tx1"/>
          </a:fontRef>
        </p:style>
      </p:cxnSp>
      <p:cxnSp>
        <p:nvCxnSpPr>
          <p:cNvPr id="73" name="Gerader Verbinder 72"/>
          <p:cNvCxnSpPr/>
          <p:nvPr/>
        </p:nvCxnSpPr>
        <p:spPr>
          <a:xfrm flipV="1">
            <a:off x="5402523" y="4212053"/>
            <a:ext cx="1501436" cy="593310"/>
          </a:xfrm>
          <a:prstGeom prst="line">
            <a:avLst/>
          </a:prstGeom>
        </p:spPr>
        <p:style>
          <a:lnRef idx="1">
            <a:schemeClr val="accent3"/>
          </a:lnRef>
          <a:fillRef idx="0">
            <a:schemeClr val="accent3"/>
          </a:fillRef>
          <a:effectRef idx="0">
            <a:schemeClr val="accent3"/>
          </a:effectRef>
          <a:fontRef idx="minor">
            <a:schemeClr val="tx1"/>
          </a:fontRef>
        </p:style>
      </p:cxnSp>
      <p:cxnSp>
        <p:nvCxnSpPr>
          <p:cNvPr id="75" name="Gerader Verbinder 74"/>
          <p:cNvCxnSpPr/>
          <p:nvPr/>
        </p:nvCxnSpPr>
        <p:spPr>
          <a:xfrm flipV="1">
            <a:off x="5059056" y="4228870"/>
            <a:ext cx="1377660" cy="582858"/>
          </a:xfrm>
          <a:prstGeom prst="line">
            <a:avLst/>
          </a:prstGeom>
        </p:spPr>
        <p:style>
          <a:lnRef idx="1">
            <a:schemeClr val="accent3"/>
          </a:lnRef>
          <a:fillRef idx="0">
            <a:schemeClr val="accent3"/>
          </a:fillRef>
          <a:effectRef idx="0">
            <a:schemeClr val="accent3"/>
          </a:effectRef>
          <a:fontRef idx="minor">
            <a:schemeClr val="tx1"/>
          </a:fontRef>
        </p:style>
      </p:cxnSp>
      <p:cxnSp>
        <p:nvCxnSpPr>
          <p:cNvPr id="77" name="Gerader Verbinder 76"/>
          <p:cNvCxnSpPr/>
          <p:nvPr/>
        </p:nvCxnSpPr>
        <p:spPr>
          <a:xfrm flipV="1">
            <a:off x="4491137" y="4235234"/>
            <a:ext cx="1491973" cy="581226"/>
          </a:xfrm>
          <a:prstGeom prst="line">
            <a:avLst/>
          </a:prstGeom>
        </p:spPr>
        <p:style>
          <a:lnRef idx="1">
            <a:schemeClr val="accent3"/>
          </a:lnRef>
          <a:fillRef idx="0">
            <a:schemeClr val="accent3"/>
          </a:fillRef>
          <a:effectRef idx="0">
            <a:schemeClr val="accent3"/>
          </a:effectRef>
          <a:fontRef idx="minor">
            <a:schemeClr val="tx1"/>
          </a:fontRef>
        </p:style>
      </p:cxnSp>
      <p:sp>
        <p:nvSpPr>
          <p:cNvPr id="88" name="Rechteck 87"/>
          <p:cNvSpPr/>
          <p:nvPr/>
        </p:nvSpPr>
        <p:spPr>
          <a:xfrm>
            <a:off x="2481248" y="4897969"/>
            <a:ext cx="740084" cy="74002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VA</a:t>
            </a:r>
          </a:p>
        </p:txBody>
      </p:sp>
      <p:cxnSp>
        <p:nvCxnSpPr>
          <p:cNvPr id="90" name="Gerader Verbinder 89"/>
          <p:cNvCxnSpPr>
            <a:endCxn id="88" idx="0"/>
          </p:cNvCxnSpPr>
          <p:nvPr/>
        </p:nvCxnSpPr>
        <p:spPr>
          <a:xfrm flipH="1">
            <a:off x="2851290" y="4201388"/>
            <a:ext cx="2725292" cy="696581"/>
          </a:xfrm>
          <a:prstGeom prst="line">
            <a:avLst/>
          </a:prstGeom>
        </p:spPr>
        <p:style>
          <a:lnRef idx="1">
            <a:schemeClr val="accent3"/>
          </a:lnRef>
          <a:fillRef idx="0">
            <a:schemeClr val="accent3"/>
          </a:fillRef>
          <a:effectRef idx="0">
            <a:schemeClr val="accent3"/>
          </a:effectRef>
          <a:fontRef idx="minor">
            <a:schemeClr val="tx1"/>
          </a:fontRef>
        </p:style>
      </p:cxnSp>
      <p:cxnSp>
        <p:nvCxnSpPr>
          <p:cNvPr id="93" name="Gerader Verbinder 92"/>
          <p:cNvCxnSpPr>
            <a:stCxn id="88" idx="3"/>
            <a:endCxn id="10" idx="1"/>
          </p:cNvCxnSpPr>
          <p:nvPr/>
        </p:nvCxnSpPr>
        <p:spPr>
          <a:xfrm>
            <a:off x="3221332" y="5267982"/>
            <a:ext cx="593656" cy="53570"/>
          </a:xfrm>
          <a:prstGeom prst="line">
            <a:avLst/>
          </a:prstGeom>
        </p:spPr>
        <p:style>
          <a:lnRef idx="1">
            <a:schemeClr val="accent3"/>
          </a:lnRef>
          <a:fillRef idx="0">
            <a:schemeClr val="accent3"/>
          </a:fillRef>
          <a:effectRef idx="0">
            <a:schemeClr val="accent3"/>
          </a:effectRef>
          <a:fontRef idx="minor">
            <a:schemeClr val="tx1"/>
          </a:fontRef>
        </p:style>
      </p:cxnSp>
      <p:sp>
        <p:nvSpPr>
          <p:cNvPr id="96" name="Textfeld 95"/>
          <p:cNvSpPr txBox="1"/>
          <p:nvPr/>
        </p:nvSpPr>
        <p:spPr>
          <a:xfrm>
            <a:off x="3441160" y="4946628"/>
            <a:ext cx="418704" cy="369332"/>
          </a:xfrm>
          <a:prstGeom prst="rect">
            <a:avLst/>
          </a:prstGeom>
          <a:noFill/>
        </p:spPr>
        <p:txBody>
          <a:bodyPr wrap="none" rtlCol="0">
            <a:spAutoFit/>
          </a:bodyPr>
          <a:lstStyle/>
          <a:p>
            <a:r>
              <a:rPr lang="de-DE" dirty="0"/>
              <a:t>c</a:t>
            </a:r>
            <a:r>
              <a:rPr lang="de-DE" baseline="-25000" dirty="0"/>
              <a:t>3</a:t>
            </a:r>
            <a:endParaRPr lang="de-DE" dirty="0"/>
          </a:p>
        </p:txBody>
      </p:sp>
      <p:cxnSp>
        <p:nvCxnSpPr>
          <p:cNvPr id="97" name="Gerader Verbinder 96"/>
          <p:cNvCxnSpPr/>
          <p:nvPr/>
        </p:nvCxnSpPr>
        <p:spPr>
          <a:xfrm flipV="1">
            <a:off x="2618856" y="5652003"/>
            <a:ext cx="0" cy="367797"/>
          </a:xfrm>
          <a:prstGeom prst="line">
            <a:avLst/>
          </a:prstGeom>
        </p:spPr>
        <p:style>
          <a:lnRef idx="1">
            <a:schemeClr val="accent3"/>
          </a:lnRef>
          <a:fillRef idx="0">
            <a:schemeClr val="accent3"/>
          </a:fillRef>
          <a:effectRef idx="0">
            <a:schemeClr val="accent3"/>
          </a:effectRef>
          <a:fontRef idx="minor">
            <a:schemeClr val="tx1"/>
          </a:fontRef>
        </p:style>
      </p:cxnSp>
      <p:cxnSp>
        <p:nvCxnSpPr>
          <p:cNvPr id="98" name="Gerader Verbinder 97"/>
          <p:cNvCxnSpPr/>
          <p:nvPr/>
        </p:nvCxnSpPr>
        <p:spPr>
          <a:xfrm flipV="1">
            <a:off x="3121800" y="5652003"/>
            <a:ext cx="0" cy="367797"/>
          </a:xfrm>
          <a:prstGeom prst="line">
            <a:avLst/>
          </a:prstGeom>
        </p:spPr>
        <p:style>
          <a:lnRef idx="1">
            <a:schemeClr val="accent3"/>
          </a:lnRef>
          <a:fillRef idx="0">
            <a:schemeClr val="accent3"/>
          </a:fillRef>
          <a:effectRef idx="0">
            <a:schemeClr val="accent3"/>
          </a:effectRef>
          <a:fontRef idx="minor">
            <a:schemeClr val="tx1"/>
          </a:fontRef>
        </p:style>
      </p:cxnSp>
      <p:cxnSp>
        <p:nvCxnSpPr>
          <p:cNvPr id="99" name="Gerader Verbinder 98"/>
          <p:cNvCxnSpPr/>
          <p:nvPr/>
        </p:nvCxnSpPr>
        <p:spPr>
          <a:xfrm flipV="1">
            <a:off x="4086225" y="5835901"/>
            <a:ext cx="0" cy="367797"/>
          </a:xfrm>
          <a:prstGeom prst="line">
            <a:avLst/>
          </a:prstGeom>
        </p:spPr>
        <p:style>
          <a:lnRef idx="1">
            <a:schemeClr val="accent3"/>
          </a:lnRef>
          <a:fillRef idx="0">
            <a:schemeClr val="accent3"/>
          </a:fillRef>
          <a:effectRef idx="0">
            <a:schemeClr val="accent3"/>
          </a:effectRef>
          <a:fontRef idx="minor">
            <a:schemeClr val="tx1"/>
          </a:fontRef>
        </p:style>
      </p:cxnSp>
      <p:cxnSp>
        <p:nvCxnSpPr>
          <p:cNvPr id="100" name="Gerader Verbinder 99"/>
          <p:cNvCxnSpPr/>
          <p:nvPr/>
        </p:nvCxnSpPr>
        <p:spPr>
          <a:xfrm flipV="1">
            <a:off x="4587875" y="5835901"/>
            <a:ext cx="0" cy="367797"/>
          </a:xfrm>
          <a:prstGeom prst="line">
            <a:avLst/>
          </a:prstGeom>
        </p:spPr>
        <p:style>
          <a:lnRef idx="1">
            <a:schemeClr val="accent3"/>
          </a:lnRef>
          <a:fillRef idx="0">
            <a:schemeClr val="accent3"/>
          </a:fillRef>
          <a:effectRef idx="0">
            <a:schemeClr val="accent3"/>
          </a:effectRef>
          <a:fontRef idx="minor">
            <a:schemeClr val="tx1"/>
          </a:fontRef>
        </p:style>
      </p:cxnSp>
      <p:cxnSp>
        <p:nvCxnSpPr>
          <p:cNvPr id="101" name="Gerader Verbinder 100"/>
          <p:cNvCxnSpPr/>
          <p:nvPr/>
        </p:nvCxnSpPr>
        <p:spPr>
          <a:xfrm flipV="1">
            <a:off x="5165725" y="5816850"/>
            <a:ext cx="0" cy="367797"/>
          </a:xfrm>
          <a:prstGeom prst="line">
            <a:avLst/>
          </a:prstGeom>
        </p:spPr>
        <p:style>
          <a:lnRef idx="1">
            <a:schemeClr val="accent3"/>
          </a:lnRef>
          <a:fillRef idx="0">
            <a:schemeClr val="accent3"/>
          </a:fillRef>
          <a:effectRef idx="0">
            <a:schemeClr val="accent3"/>
          </a:effectRef>
          <a:fontRef idx="minor">
            <a:schemeClr val="tx1"/>
          </a:fontRef>
        </p:style>
      </p:cxnSp>
      <p:cxnSp>
        <p:nvCxnSpPr>
          <p:cNvPr id="102" name="Gerader Verbinder 101"/>
          <p:cNvCxnSpPr/>
          <p:nvPr/>
        </p:nvCxnSpPr>
        <p:spPr>
          <a:xfrm flipV="1">
            <a:off x="5683498" y="5816849"/>
            <a:ext cx="0" cy="367797"/>
          </a:xfrm>
          <a:prstGeom prst="line">
            <a:avLst/>
          </a:prstGeom>
        </p:spPr>
        <p:style>
          <a:lnRef idx="1">
            <a:schemeClr val="accent3"/>
          </a:lnRef>
          <a:fillRef idx="0">
            <a:schemeClr val="accent3"/>
          </a:fillRef>
          <a:effectRef idx="0">
            <a:schemeClr val="accent3"/>
          </a:effectRef>
          <a:fontRef idx="minor">
            <a:schemeClr val="tx1"/>
          </a:fontRef>
        </p:style>
      </p:cxnSp>
      <p:sp>
        <p:nvSpPr>
          <p:cNvPr id="103" name="Textfeld 102"/>
          <p:cNvSpPr txBox="1"/>
          <p:nvPr/>
        </p:nvSpPr>
        <p:spPr>
          <a:xfrm>
            <a:off x="2439159" y="5960408"/>
            <a:ext cx="359394" cy="369332"/>
          </a:xfrm>
          <a:prstGeom prst="rect">
            <a:avLst/>
          </a:prstGeom>
          <a:noFill/>
        </p:spPr>
        <p:txBody>
          <a:bodyPr wrap="none" rtlCol="0">
            <a:spAutoFit/>
          </a:bodyPr>
          <a:lstStyle/>
          <a:p>
            <a:r>
              <a:rPr lang="de-DE" dirty="0"/>
              <a:t>s</a:t>
            </a:r>
            <a:r>
              <a:rPr lang="de-DE" baseline="-25000" dirty="0"/>
              <a:t>5</a:t>
            </a:r>
            <a:endParaRPr lang="de-DE" dirty="0"/>
          </a:p>
        </p:txBody>
      </p:sp>
      <p:sp>
        <p:nvSpPr>
          <p:cNvPr id="104" name="Textfeld 103"/>
          <p:cNvSpPr txBox="1"/>
          <p:nvPr/>
        </p:nvSpPr>
        <p:spPr>
          <a:xfrm>
            <a:off x="5514975" y="6091951"/>
            <a:ext cx="359394" cy="369332"/>
          </a:xfrm>
          <a:prstGeom prst="rect">
            <a:avLst/>
          </a:prstGeom>
          <a:noFill/>
        </p:spPr>
        <p:txBody>
          <a:bodyPr wrap="none" rtlCol="0">
            <a:spAutoFit/>
          </a:bodyPr>
          <a:lstStyle/>
          <a:p>
            <a:r>
              <a:rPr lang="de-DE" dirty="0"/>
              <a:t>s</a:t>
            </a:r>
            <a:r>
              <a:rPr lang="de-DE" baseline="-25000" dirty="0"/>
              <a:t>0</a:t>
            </a:r>
            <a:endParaRPr lang="de-DE" dirty="0"/>
          </a:p>
        </p:txBody>
      </p:sp>
      <p:sp>
        <p:nvSpPr>
          <p:cNvPr id="105" name="Textfeld 104"/>
          <p:cNvSpPr txBox="1"/>
          <p:nvPr/>
        </p:nvSpPr>
        <p:spPr>
          <a:xfrm>
            <a:off x="5004281" y="6130702"/>
            <a:ext cx="359394" cy="369332"/>
          </a:xfrm>
          <a:prstGeom prst="rect">
            <a:avLst/>
          </a:prstGeom>
          <a:noFill/>
        </p:spPr>
        <p:txBody>
          <a:bodyPr wrap="none" rtlCol="0">
            <a:spAutoFit/>
          </a:bodyPr>
          <a:lstStyle/>
          <a:p>
            <a:r>
              <a:rPr lang="de-DE" dirty="0"/>
              <a:t>s</a:t>
            </a:r>
            <a:r>
              <a:rPr lang="de-DE" baseline="-25000" dirty="0"/>
              <a:t>1</a:t>
            </a:r>
            <a:endParaRPr lang="de-DE" dirty="0"/>
          </a:p>
        </p:txBody>
      </p:sp>
      <p:sp>
        <p:nvSpPr>
          <p:cNvPr id="106" name="Textfeld 105"/>
          <p:cNvSpPr txBox="1"/>
          <p:nvPr/>
        </p:nvSpPr>
        <p:spPr>
          <a:xfrm>
            <a:off x="4435475" y="6145074"/>
            <a:ext cx="359394" cy="369332"/>
          </a:xfrm>
          <a:prstGeom prst="rect">
            <a:avLst/>
          </a:prstGeom>
          <a:noFill/>
        </p:spPr>
        <p:txBody>
          <a:bodyPr wrap="none" rtlCol="0">
            <a:spAutoFit/>
          </a:bodyPr>
          <a:lstStyle/>
          <a:p>
            <a:r>
              <a:rPr lang="de-DE" dirty="0"/>
              <a:t>s</a:t>
            </a:r>
            <a:r>
              <a:rPr lang="de-DE" baseline="-25000" dirty="0"/>
              <a:t>2</a:t>
            </a:r>
            <a:endParaRPr lang="de-DE" dirty="0"/>
          </a:p>
        </p:txBody>
      </p:sp>
      <p:sp>
        <p:nvSpPr>
          <p:cNvPr id="107" name="Textfeld 106"/>
          <p:cNvSpPr txBox="1"/>
          <p:nvPr/>
        </p:nvSpPr>
        <p:spPr>
          <a:xfrm>
            <a:off x="3874160" y="6162663"/>
            <a:ext cx="359394" cy="369332"/>
          </a:xfrm>
          <a:prstGeom prst="rect">
            <a:avLst/>
          </a:prstGeom>
          <a:noFill/>
        </p:spPr>
        <p:txBody>
          <a:bodyPr wrap="none" rtlCol="0">
            <a:spAutoFit/>
          </a:bodyPr>
          <a:lstStyle/>
          <a:p>
            <a:r>
              <a:rPr lang="de-DE" dirty="0"/>
              <a:t>s</a:t>
            </a:r>
            <a:r>
              <a:rPr lang="de-DE" baseline="-25000" dirty="0"/>
              <a:t>3</a:t>
            </a:r>
            <a:endParaRPr lang="de-DE" dirty="0"/>
          </a:p>
        </p:txBody>
      </p:sp>
      <p:sp>
        <p:nvSpPr>
          <p:cNvPr id="108" name="Textfeld 107"/>
          <p:cNvSpPr txBox="1"/>
          <p:nvPr/>
        </p:nvSpPr>
        <p:spPr>
          <a:xfrm>
            <a:off x="2952953" y="6000747"/>
            <a:ext cx="359394" cy="369332"/>
          </a:xfrm>
          <a:prstGeom prst="rect">
            <a:avLst/>
          </a:prstGeom>
          <a:noFill/>
        </p:spPr>
        <p:txBody>
          <a:bodyPr wrap="none" rtlCol="0">
            <a:spAutoFit/>
          </a:bodyPr>
          <a:lstStyle/>
          <a:p>
            <a:r>
              <a:rPr lang="de-DE" dirty="0"/>
              <a:t>s</a:t>
            </a:r>
            <a:r>
              <a:rPr lang="de-DE" baseline="-25000" dirty="0"/>
              <a:t>4</a:t>
            </a:r>
            <a:endParaRPr lang="de-DE" dirty="0"/>
          </a:p>
        </p:txBody>
      </p:sp>
      <p:sp>
        <p:nvSpPr>
          <p:cNvPr id="109" name="Textfeld 108"/>
          <p:cNvSpPr txBox="1"/>
          <p:nvPr/>
        </p:nvSpPr>
        <p:spPr>
          <a:xfrm>
            <a:off x="6927319" y="4738713"/>
            <a:ext cx="3669594" cy="1200329"/>
          </a:xfrm>
          <a:prstGeom prst="rect">
            <a:avLst/>
          </a:prstGeom>
          <a:noFill/>
        </p:spPr>
        <p:txBody>
          <a:bodyPr wrap="none" rtlCol="0">
            <a:spAutoFit/>
          </a:bodyPr>
          <a:lstStyle/>
          <a:p>
            <a:r>
              <a:rPr lang="de-DE" dirty="0"/>
              <a:t>Diesmal achten wir auf den</a:t>
            </a:r>
          </a:p>
          <a:p>
            <a:r>
              <a:rPr lang="de-DE" dirty="0"/>
              <a:t>entstehende weitere Ergebnis-</a:t>
            </a:r>
          </a:p>
          <a:p>
            <a:r>
              <a:rPr lang="de-DE" dirty="0"/>
              <a:t>Bits, indem wir die Carries auch</a:t>
            </a:r>
          </a:p>
          <a:p>
            <a:r>
              <a:rPr lang="de-DE" dirty="0"/>
              <a:t>addieren</a:t>
            </a:r>
          </a:p>
        </p:txBody>
      </p:sp>
    </p:spTree>
    <p:extLst>
      <p:ext uri="{BB962C8B-B14F-4D97-AF65-F5344CB8AC3E}">
        <p14:creationId xmlns:p14="http://schemas.microsoft.com/office/powerpoint/2010/main" val="28188829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3 – MO - Addierer</a:t>
            </a:r>
          </a:p>
        </p:txBody>
      </p:sp>
      <p:sp>
        <p:nvSpPr>
          <p:cNvPr id="3" name="Inhaltsplatzhalter 2"/>
          <p:cNvSpPr>
            <a:spLocks noGrp="1"/>
          </p:cNvSpPr>
          <p:nvPr>
            <p:ph idx="1"/>
          </p:nvPr>
        </p:nvSpPr>
        <p:spPr>
          <a:xfrm>
            <a:off x="1104293" y="1447800"/>
            <a:ext cx="8946541" cy="5059680"/>
          </a:xfrm>
        </p:spPr>
        <p:txBody>
          <a:bodyPr/>
          <a:lstStyle/>
          <a:p>
            <a:r>
              <a:rPr lang="de-DE" dirty="0"/>
              <a:t>Kritischer Pfad</a:t>
            </a:r>
          </a:p>
          <a:p>
            <a:pPr marL="0" indent="0">
              <a:buNone/>
            </a:pPr>
            <a:r>
              <a:rPr lang="de-DE" dirty="0">
                <a:latin typeface="Calibri" panose="020F0502020204030204" pitchFamily="34" charset="0"/>
              </a:rPr>
              <a:t>Durch Einleiten einer Null in den ersten </a:t>
            </a:r>
            <a:r>
              <a:rPr lang="de-DE" dirty="0" err="1">
                <a:latin typeface="Calibri" panose="020F0502020204030204" pitchFamily="34" charset="0"/>
              </a:rPr>
              <a:t>Volladdierer</a:t>
            </a:r>
            <a:r>
              <a:rPr lang="de-DE" dirty="0">
                <a:latin typeface="Calibri" panose="020F0502020204030204" pitchFamily="34" charset="0"/>
              </a:rPr>
              <a:t> (da noch kein Carry) verkürzt sich der kritische Pfad auf 5 bzw. 2. Da das NAND sofort den richtigen Wert annimmt, der sich in späteren Takten nicht mehr ändert, da eine einzige 0 ausreicht!</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49</a:t>
            </a:fld>
            <a:endParaRPr lang="en-US" dirty="0"/>
          </a:p>
        </p:txBody>
      </p:sp>
      <p:sp>
        <p:nvSpPr>
          <p:cNvPr id="7" name="Flussdiagramm: Verzögerung 6"/>
          <p:cNvSpPr/>
          <p:nvPr/>
        </p:nvSpPr>
        <p:spPr>
          <a:xfrm>
            <a:off x="2369365" y="3649312"/>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1</a:t>
            </a:r>
          </a:p>
        </p:txBody>
      </p:sp>
      <p:sp>
        <p:nvSpPr>
          <p:cNvPr id="8" name="Flussdiagramm: Verzögerung 7"/>
          <p:cNvSpPr/>
          <p:nvPr/>
        </p:nvSpPr>
        <p:spPr>
          <a:xfrm>
            <a:off x="3743744" y="2950408"/>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2</a:t>
            </a:r>
          </a:p>
        </p:txBody>
      </p:sp>
      <p:sp>
        <p:nvSpPr>
          <p:cNvPr id="9" name="Flussdiagramm: Verzögerung 8"/>
          <p:cNvSpPr/>
          <p:nvPr/>
        </p:nvSpPr>
        <p:spPr>
          <a:xfrm>
            <a:off x="3743744" y="4265710"/>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2</a:t>
            </a:r>
          </a:p>
        </p:txBody>
      </p:sp>
      <p:sp>
        <p:nvSpPr>
          <p:cNvPr id="10" name="Flussdiagramm: Verzögerung 9"/>
          <p:cNvSpPr/>
          <p:nvPr/>
        </p:nvSpPr>
        <p:spPr>
          <a:xfrm>
            <a:off x="4862522" y="3550176"/>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3</a:t>
            </a:r>
          </a:p>
        </p:txBody>
      </p:sp>
      <p:sp>
        <p:nvSpPr>
          <p:cNvPr id="11" name="Textfeld 10"/>
          <p:cNvSpPr txBox="1"/>
          <p:nvPr/>
        </p:nvSpPr>
        <p:spPr>
          <a:xfrm>
            <a:off x="1184229" y="4717132"/>
            <a:ext cx="341760" cy="369332"/>
          </a:xfrm>
          <a:prstGeom prst="rect">
            <a:avLst/>
          </a:prstGeom>
          <a:noFill/>
        </p:spPr>
        <p:txBody>
          <a:bodyPr wrap="none" rtlCol="0">
            <a:spAutoFit/>
          </a:bodyPr>
          <a:lstStyle/>
          <a:p>
            <a:r>
              <a:rPr lang="de-DE" dirty="0"/>
              <a:t>b</a:t>
            </a:r>
          </a:p>
        </p:txBody>
      </p:sp>
      <p:cxnSp>
        <p:nvCxnSpPr>
          <p:cNvPr id="12" name="Gerader Verbinder 11"/>
          <p:cNvCxnSpPr/>
          <p:nvPr/>
        </p:nvCxnSpPr>
        <p:spPr>
          <a:xfrm flipH="1">
            <a:off x="1525989" y="2971900"/>
            <a:ext cx="221775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3" name="Gerader Verbinder 12"/>
          <p:cNvCxnSpPr/>
          <p:nvPr/>
        </p:nvCxnSpPr>
        <p:spPr>
          <a:xfrm flipH="1">
            <a:off x="1525989" y="4836352"/>
            <a:ext cx="221775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4" name="Gerader Verbinder 13"/>
          <p:cNvCxnSpPr/>
          <p:nvPr/>
        </p:nvCxnSpPr>
        <p:spPr>
          <a:xfrm flipH="1" flipV="1">
            <a:off x="2151457" y="2972043"/>
            <a:ext cx="1697" cy="765082"/>
          </a:xfrm>
          <a:prstGeom prst="line">
            <a:avLst/>
          </a:prstGeom>
        </p:spPr>
        <p:style>
          <a:lnRef idx="1">
            <a:schemeClr val="accent3"/>
          </a:lnRef>
          <a:fillRef idx="0">
            <a:schemeClr val="accent3"/>
          </a:fillRef>
          <a:effectRef idx="0">
            <a:schemeClr val="accent3"/>
          </a:effectRef>
          <a:fontRef idx="minor">
            <a:schemeClr val="tx1"/>
          </a:fontRef>
        </p:style>
      </p:cxnSp>
      <p:cxnSp>
        <p:nvCxnSpPr>
          <p:cNvPr id="15" name="Gerader Verbinder 14"/>
          <p:cNvCxnSpPr/>
          <p:nvPr/>
        </p:nvCxnSpPr>
        <p:spPr>
          <a:xfrm flipH="1">
            <a:off x="2151457" y="3737125"/>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6" name="Gerader Verbinder 15"/>
          <p:cNvCxnSpPr>
            <a:stCxn id="26" idx="4"/>
          </p:cNvCxnSpPr>
          <p:nvPr/>
        </p:nvCxnSpPr>
        <p:spPr>
          <a:xfrm flipH="1" flipV="1">
            <a:off x="2136873" y="4133065"/>
            <a:ext cx="18807" cy="739772"/>
          </a:xfrm>
          <a:prstGeom prst="line">
            <a:avLst/>
          </a:prstGeom>
        </p:spPr>
        <p:style>
          <a:lnRef idx="1">
            <a:schemeClr val="accent3"/>
          </a:lnRef>
          <a:fillRef idx="0">
            <a:schemeClr val="accent3"/>
          </a:fillRef>
          <a:effectRef idx="0">
            <a:schemeClr val="accent3"/>
          </a:effectRef>
          <a:fontRef idx="minor">
            <a:schemeClr val="tx1"/>
          </a:fontRef>
        </p:style>
      </p:cxnSp>
      <p:cxnSp>
        <p:nvCxnSpPr>
          <p:cNvPr id="17" name="Gerader Verbinder 16"/>
          <p:cNvCxnSpPr/>
          <p:nvPr/>
        </p:nvCxnSpPr>
        <p:spPr>
          <a:xfrm flipV="1">
            <a:off x="3531326" y="5303095"/>
            <a:ext cx="1" cy="1332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18" name="Gerader Verbinder 17"/>
          <p:cNvCxnSpPr/>
          <p:nvPr/>
        </p:nvCxnSpPr>
        <p:spPr>
          <a:xfrm flipH="1">
            <a:off x="4235356" y="3250292"/>
            <a:ext cx="444244" cy="4335"/>
          </a:xfrm>
          <a:prstGeom prst="line">
            <a:avLst/>
          </a:prstGeom>
        </p:spPr>
        <p:style>
          <a:lnRef idx="1">
            <a:schemeClr val="accent3"/>
          </a:lnRef>
          <a:fillRef idx="0">
            <a:schemeClr val="accent3"/>
          </a:fillRef>
          <a:effectRef idx="0">
            <a:schemeClr val="accent3"/>
          </a:effectRef>
          <a:fontRef idx="minor">
            <a:schemeClr val="tx1"/>
          </a:fontRef>
        </p:style>
      </p:cxnSp>
      <p:cxnSp>
        <p:nvCxnSpPr>
          <p:cNvPr id="19" name="Gerader Verbinder 18"/>
          <p:cNvCxnSpPr/>
          <p:nvPr/>
        </p:nvCxnSpPr>
        <p:spPr>
          <a:xfrm flipH="1">
            <a:off x="4234423" y="4565594"/>
            <a:ext cx="444244" cy="4335"/>
          </a:xfrm>
          <a:prstGeom prst="line">
            <a:avLst/>
          </a:prstGeom>
        </p:spPr>
        <p:style>
          <a:lnRef idx="1">
            <a:schemeClr val="accent3"/>
          </a:lnRef>
          <a:fillRef idx="0">
            <a:schemeClr val="accent3"/>
          </a:fillRef>
          <a:effectRef idx="0">
            <a:schemeClr val="accent3"/>
          </a:effectRef>
          <a:fontRef idx="minor">
            <a:schemeClr val="tx1"/>
          </a:fontRef>
        </p:style>
      </p:cxnSp>
      <p:cxnSp>
        <p:nvCxnSpPr>
          <p:cNvPr id="20" name="Gerader Verbinder 19"/>
          <p:cNvCxnSpPr/>
          <p:nvPr/>
        </p:nvCxnSpPr>
        <p:spPr>
          <a:xfrm flipH="1" flipV="1">
            <a:off x="4676971" y="3268029"/>
            <a:ext cx="1696" cy="469096"/>
          </a:xfrm>
          <a:prstGeom prst="line">
            <a:avLst/>
          </a:prstGeom>
        </p:spPr>
        <p:style>
          <a:lnRef idx="1">
            <a:schemeClr val="accent3"/>
          </a:lnRef>
          <a:fillRef idx="0">
            <a:schemeClr val="accent3"/>
          </a:fillRef>
          <a:effectRef idx="0">
            <a:schemeClr val="accent3"/>
          </a:effectRef>
          <a:fontRef idx="minor">
            <a:schemeClr val="tx1"/>
          </a:fontRef>
        </p:style>
      </p:cxnSp>
      <p:cxnSp>
        <p:nvCxnSpPr>
          <p:cNvPr id="21" name="Gerader Verbinder 20"/>
          <p:cNvCxnSpPr/>
          <p:nvPr/>
        </p:nvCxnSpPr>
        <p:spPr>
          <a:xfrm flipH="1" flipV="1">
            <a:off x="4676971" y="4081847"/>
            <a:ext cx="1696" cy="469096"/>
          </a:xfrm>
          <a:prstGeom prst="line">
            <a:avLst/>
          </a:prstGeom>
        </p:spPr>
        <p:style>
          <a:lnRef idx="1">
            <a:schemeClr val="accent3"/>
          </a:lnRef>
          <a:fillRef idx="0">
            <a:schemeClr val="accent3"/>
          </a:fillRef>
          <a:effectRef idx="0">
            <a:schemeClr val="accent3"/>
          </a:effectRef>
          <a:fontRef idx="minor">
            <a:schemeClr val="tx1"/>
          </a:fontRef>
        </p:style>
      </p:cxnSp>
      <p:cxnSp>
        <p:nvCxnSpPr>
          <p:cNvPr id="22" name="Gerader Verbinder 21"/>
          <p:cNvCxnSpPr/>
          <p:nvPr/>
        </p:nvCxnSpPr>
        <p:spPr>
          <a:xfrm flipH="1" flipV="1">
            <a:off x="2903510" y="3922503"/>
            <a:ext cx="610838" cy="2387"/>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Gerader Verbinder 22"/>
          <p:cNvCxnSpPr/>
          <p:nvPr/>
        </p:nvCxnSpPr>
        <p:spPr>
          <a:xfrm flipH="1" flipV="1">
            <a:off x="4676971" y="4074762"/>
            <a:ext cx="166108" cy="4350"/>
          </a:xfrm>
          <a:prstGeom prst="line">
            <a:avLst/>
          </a:prstGeom>
        </p:spPr>
        <p:style>
          <a:lnRef idx="1">
            <a:schemeClr val="accent3"/>
          </a:lnRef>
          <a:fillRef idx="0">
            <a:schemeClr val="accent3"/>
          </a:fillRef>
          <a:effectRef idx="0">
            <a:schemeClr val="accent3"/>
          </a:effectRef>
          <a:fontRef idx="minor">
            <a:schemeClr val="tx1"/>
          </a:fontRef>
        </p:style>
      </p:cxnSp>
      <p:cxnSp>
        <p:nvCxnSpPr>
          <p:cNvPr id="24" name="Gerader Verbinder 23"/>
          <p:cNvCxnSpPr/>
          <p:nvPr/>
        </p:nvCxnSpPr>
        <p:spPr>
          <a:xfrm flipH="1">
            <a:off x="4689754" y="3737125"/>
            <a:ext cx="15502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5" name="Gerader Verbinder 24"/>
          <p:cNvCxnSpPr/>
          <p:nvPr/>
        </p:nvCxnSpPr>
        <p:spPr>
          <a:xfrm flipH="1">
            <a:off x="5354135" y="3850060"/>
            <a:ext cx="565487" cy="0"/>
          </a:xfrm>
          <a:prstGeom prst="line">
            <a:avLst/>
          </a:prstGeom>
        </p:spPr>
        <p:style>
          <a:lnRef idx="1">
            <a:schemeClr val="accent3"/>
          </a:lnRef>
          <a:fillRef idx="0">
            <a:schemeClr val="accent3"/>
          </a:fillRef>
          <a:effectRef idx="0">
            <a:schemeClr val="accent3"/>
          </a:effectRef>
          <a:fontRef idx="minor">
            <a:schemeClr val="tx1"/>
          </a:fontRef>
        </p:style>
      </p:cxnSp>
      <p:sp>
        <p:nvSpPr>
          <p:cNvPr id="26" name="Ellipse 25"/>
          <p:cNvSpPr/>
          <p:nvPr/>
        </p:nvSpPr>
        <p:spPr>
          <a:xfrm>
            <a:off x="2116580" y="4799867"/>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7" name="Ellipse 26"/>
          <p:cNvSpPr/>
          <p:nvPr/>
        </p:nvSpPr>
        <p:spPr>
          <a:xfrm>
            <a:off x="2115689" y="2949271"/>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8" name="Ellipse 27"/>
          <p:cNvSpPr/>
          <p:nvPr/>
        </p:nvSpPr>
        <p:spPr>
          <a:xfrm>
            <a:off x="2851629" y="3870163"/>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29" name="Ellipse 28"/>
          <p:cNvSpPr/>
          <p:nvPr/>
        </p:nvSpPr>
        <p:spPr>
          <a:xfrm>
            <a:off x="4216935" y="3196674"/>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30" name="Ellipse 29"/>
          <p:cNvSpPr/>
          <p:nvPr/>
        </p:nvSpPr>
        <p:spPr>
          <a:xfrm>
            <a:off x="4216935" y="4520389"/>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31" name="Ellipse 30"/>
          <p:cNvSpPr/>
          <p:nvPr/>
        </p:nvSpPr>
        <p:spPr>
          <a:xfrm>
            <a:off x="5353154" y="3795332"/>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32" name="Textfeld 31"/>
          <p:cNvSpPr txBox="1"/>
          <p:nvPr/>
        </p:nvSpPr>
        <p:spPr>
          <a:xfrm>
            <a:off x="5511199" y="3531069"/>
            <a:ext cx="359394" cy="369332"/>
          </a:xfrm>
          <a:prstGeom prst="rect">
            <a:avLst/>
          </a:prstGeom>
          <a:noFill/>
        </p:spPr>
        <p:txBody>
          <a:bodyPr wrap="none" rtlCol="0">
            <a:spAutoFit/>
          </a:bodyPr>
          <a:lstStyle/>
          <a:p>
            <a:r>
              <a:rPr lang="de-DE" dirty="0"/>
              <a:t>s</a:t>
            </a:r>
            <a:r>
              <a:rPr lang="de-DE" baseline="-25000" dirty="0"/>
              <a:t>1</a:t>
            </a:r>
            <a:endParaRPr lang="de-DE" dirty="0"/>
          </a:p>
        </p:txBody>
      </p:sp>
      <p:cxnSp>
        <p:nvCxnSpPr>
          <p:cNvPr id="33" name="Gerader Verbinder 32"/>
          <p:cNvCxnSpPr/>
          <p:nvPr/>
        </p:nvCxnSpPr>
        <p:spPr>
          <a:xfrm flipH="1" flipV="1">
            <a:off x="2127485" y="4133066"/>
            <a:ext cx="234905" cy="174"/>
          </a:xfrm>
          <a:prstGeom prst="line">
            <a:avLst/>
          </a:prstGeom>
        </p:spPr>
        <p:style>
          <a:lnRef idx="1">
            <a:schemeClr val="accent3"/>
          </a:lnRef>
          <a:fillRef idx="0">
            <a:schemeClr val="accent3"/>
          </a:fillRef>
          <a:effectRef idx="0">
            <a:schemeClr val="accent3"/>
          </a:effectRef>
          <a:fontRef idx="minor">
            <a:schemeClr val="tx1"/>
          </a:fontRef>
        </p:style>
      </p:cxnSp>
      <p:cxnSp>
        <p:nvCxnSpPr>
          <p:cNvPr id="34" name="Gerader Verbinder 33"/>
          <p:cNvCxnSpPr/>
          <p:nvPr/>
        </p:nvCxnSpPr>
        <p:spPr>
          <a:xfrm flipH="1" flipV="1">
            <a:off x="3498351" y="3352010"/>
            <a:ext cx="31994" cy="1947991"/>
          </a:xfrm>
          <a:prstGeom prst="line">
            <a:avLst/>
          </a:prstGeom>
        </p:spPr>
        <p:style>
          <a:lnRef idx="1">
            <a:schemeClr val="accent3"/>
          </a:lnRef>
          <a:fillRef idx="0">
            <a:schemeClr val="accent3"/>
          </a:fillRef>
          <a:effectRef idx="0">
            <a:schemeClr val="accent3"/>
          </a:effectRef>
          <a:fontRef idx="minor">
            <a:schemeClr val="tx1"/>
          </a:fontRef>
        </p:style>
      </p:cxnSp>
      <p:cxnSp>
        <p:nvCxnSpPr>
          <p:cNvPr id="35" name="Gerader Verbinder 34"/>
          <p:cNvCxnSpPr/>
          <p:nvPr/>
        </p:nvCxnSpPr>
        <p:spPr>
          <a:xfrm flipH="1">
            <a:off x="3516227" y="4389500"/>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6" name="Gerader Verbinder 35"/>
          <p:cNvCxnSpPr/>
          <p:nvPr/>
        </p:nvCxnSpPr>
        <p:spPr>
          <a:xfrm flipH="1">
            <a:off x="3498351" y="3364545"/>
            <a:ext cx="227702" cy="0"/>
          </a:xfrm>
          <a:prstGeom prst="line">
            <a:avLst/>
          </a:prstGeom>
        </p:spPr>
        <p:style>
          <a:lnRef idx="1">
            <a:schemeClr val="accent3"/>
          </a:lnRef>
          <a:fillRef idx="0">
            <a:schemeClr val="accent3"/>
          </a:fillRef>
          <a:effectRef idx="0">
            <a:schemeClr val="accent3"/>
          </a:effectRef>
          <a:fontRef idx="minor">
            <a:schemeClr val="tx1"/>
          </a:fontRef>
        </p:style>
      </p:cxnSp>
      <p:sp>
        <p:nvSpPr>
          <p:cNvPr id="37" name="Ellipse 36"/>
          <p:cNvSpPr/>
          <p:nvPr/>
        </p:nvSpPr>
        <p:spPr>
          <a:xfrm>
            <a:off x="3481690" y="4356498"/>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8" name="Ellipse 37"/>
          <p:cNvSpPr/>
          <p:nvPr/>
        </p:nvSpPr>
        <p:spPr>
          <a:xfrm>
            <a:off x="3472482" y="3900802"/>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9" name="Flussdiagramm: Verzögerung 38"/>
          <p:cNvSpPr/>
          <p:nvPr/>
        </p:nvSpPr>
        <p:spPr>
          <a:xfrm>
            <a:off x="6097251" y="4527472"/>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1</a:t>
            </a:r>
          </a:p>
        </p:txBody>
      </p:sp>
      <p:sp>
        <p:nvSpPr>
          <p:cNvPr id="40" name="Flussdiagramm: Verzögerung 39"/>
          <p:cNvSpPr/>
          <p:nvPr/>
        </p:nvSpPr>
        <p:spPr>
          <a:xfrm>
            <a:off x="7471630" y="3828568"/>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4</a:t>
            </a:r>
          </a:p>
        </p:txBody>
      </p:sp>
      <p:sp>
        <p:nvSpPr>
          <p:cNvPr id="41" name="Flussdiagramm: Verzögerung 40"/>
          <p:cNvSpPr/>
          <p:nvPr/>
        </p:nvSpPr>
        <p:spPr>
          <a:xfrm>
            <a:off x="7471630" y="5143870"/>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2</a:t>
            </a:r>
          </a:p>
        </p:txBody>
      </p:sp>
      <p:sp>
        <p:nvSpPr>
          <p:cNvPr id="42" name="Flussdiagramm: Verzögerung 41"/>
          <p:cNvSpPr/>
          <p:nvPr/>
        </p:nvSpPr>
        <p:spPr>
          <a:xfrm>
            <a:off x="7471629" y="6181255"/>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2</a:t>
            </a:r>
          </a:p>
        </p:txBody>
      </p:sp>
      <p:sp>
        <p:nvSpPr>
          <p:cNvPr id="43" name="Flussdiagramm: Verzögerung 42"/>
          <p:cNvSpPr/>
          <p:nvPr/>
        </p:nvSpPr>
        <p:spPr>
          <a:xfrm>
            <a:off x="8590408" y="4428336"/>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5</a:t>
            </a:r>
          </a:p>
        </p:txBody>
      </p:sp>
      <p:sp>
        <p:nvSpPr>
          <p:cNvPr id="44" name="Textfeld 43"/>
          <p:cNvSpPr txBox="1"/>
          <p:nvPr/>
        </p:nvSpPr>
        <p:spPr>
          <a:xfrm>
            <a:off x="4921640" y="5595292"/>
            <a:ext cx="458780" cy="369332"/>
          </a:xfrm>
          <a:prstGeom prst="rect">
            <a:avLst/>
          </a:prstGeom>
          <a:noFill/>
        </p:spPr>
        <p:txBody>
          <a:bodyPr wrap="none" rtlCol="0">
            <a:spAutoFit/>
          </a:bodyPr>
          <a:lstStyle/>
          <a:p>
            <a:r>
              <a:rPr lang="de-DE" dirty="0" err="1"/>
              <a:t>c</a:t>
            </a:r>
            <a:r>
              <a:rPr lang="de-DE" baseline="-25000" dirty="0" err="1"/>
              <a:t>in</a:t>
            </a:r>
            <a:endParaRPr lang="de-DE" dirty="0"/>
          </a:p>
        </p:txBody>
      </p:sp>
      <p:cxnSp>
        <p:nvCxnSpPr>
          <p:cNvPr id="45" name="Gerader Verbinder 44"/>
          <p:cNvCxnSpPr>
            <a:endCxn id="61" idx="7"/>
          </p:cNvCxnSpPr>
          <p:nvPr/>
        </p:nvCxnSpPr>
        <p:spPr>
          <a:xfrm flipH="1" flipV="1">
            <a:off x="5910322" y="3838117"/>
            <a:ext cx="1561308" cy="11943"/>
          </a:xfrm>
          <a:prstGeom prst="line">
            <a:avLst/>
          </a:prstGeom>
        </p:spPr>
        <p:style>
          <a:lnRef idx="1">
            <a:schemeClr val="accent3"/>
          </a:lnRef>
          <a:fillRef idx="0">
            <a:schemeClr val="accent3"/>
          </a:fillRef>
          <a:effectRef idx="0">
            <a:schemeClr val="accent3"/>
          </a:effectRef>
          <a:fontRef idx="minor">
            <a:schemeClr val="tx1"/>
          </a:fontRef>
        </p:style>
      </p:cxnSp>
      <p:cxnSp>
        <p:nvCxnSpPr>
          <p:cNvPr id="46" name="Gerader Verbinder 45"/>
          <p:cNvCxnSpPr/>
          <p:nvPr/>
        </p:nvCxnSpPr>
        <p:spPr>
          <a:xfrm flipH="1">
            <a:off x="5253875" y="5714512"/>
            <a:ext cx="221775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7" name="Gerader Verbinder 46"/>
          <p:cNvCxnSpPr/>
          <p:nvPr/>
        </p:nvCxnSpPr>
        <p:spPr>
          <a:xfrm flipH="1" flipV="1">
            <a:off x="5879343" y="3850203"/>
            <a:ext cx="1697" cy="765082"/>
          </a:xfrm>
          <a:prstGeom prst="line">
            <a:avLst/>
          </a:prstGeom>
        </p:spPr>
        <p:style>
          <a:lnRef idx="1">
            <a:schemeClr val="accent3"/>
          </a:lnRef>
          <a:fillRef idx="0">
            <a:schemeClr val="accent3"/>
          </a:fillRef>
          <a:effectRef idx="0">
            <a:schemeClr val="accent3"/>
          </a:effectRef>
          <a:fontRef idx="minor">
            <a:schemeClr val="tx1"/>
          </a:fontRef>
        </p:style>
      </p:cxnSp>
      <p:cxnSp>
        <p:nvCxnSpPr>
          <p:cNvPr id="48" name="Gerader Verbinder 47"/>
          <p:cNvCxnSpPr/>
          <p:nvPr/>
        </p:nvCxnSpPr>
        <p:spPr>
          <a:xfrm flipH="1">
            <a:off x="5879343" y="4615285"/>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9" name="Gerader Verbinder 48"/>
          <p:cNvCxnSpPr>
            <a:stCxn id="60" idx="4"/>
          </p:cNvCxnSpPr>
          <p:nvPr/>
        </p:nvCxnSpPr>
        <p:spPr>
          <a:xfrm flipH="1" flipV="1">
            <a:off x="5864759" y="5011225"/>
            <a:ext cx="18807" cy="739772"/>
          </a:xfrm>
          <a:prstGeom prst="line">
            <a:avLst/>
          </a:prstGeom>
        </p:spPr>
        <p:style>
          <a:lnRef idx="1">
            <a:schemeClr val="accent3"/>
          </a:lnRef>
          <a:fillRef idx="0">
            <a:schemeClr val="accent3"/>
          </a:fillRef>
          <a:effectRef idx="0">
            <a:schemeClr val="accent3"/>
          </a:effectRef>
          <a:fontRef idx="minor">
            <a:schemeClr val="tx1"/>
          </a:fontRef>
        </p:style>
      </p:cxnSp>
      <p:cxnSp>
        <p:nvCxnSpPr>
          <p:cNvPr id="50" name="Gerader Verbinder 49"/>
          <p:cNvCxnSpPr/>
          <p:nvPr/>
        </p:nvCxnSpPr>
        <p:spPr>
          <a:xfrm flipH="1">
            <a:off x="7259212" y="6197484"/>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1" name="Gerader Verbinder 50"/>
          <p:cNvCxnSpPr/>
          <p:nvPr/>
        </p:nvCxnSpPr>
        <p:spPr>
          <a:xfrm flipH="1">
            <a:off x="7963242" y="6481139"/>
            <a:ext cx="56548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2" name="Gerader Verbinder 51"/>
          <p:cNvCxnSpPr/>
          <p:nvPr/>
        </p:nvCxnSpPr>
        <p:spPr>
          <a:xfrm flipH="1">
            <a:off x="7963242" y="4128452"/>
            <a:ext cx="444244" cy="4335"/>
          </a:xfrm>
          <a:prstGeom prst="line">
            <a:avLst/>
          </a:prstGeom>
        </p:spPr>
        <p:style>
          <a:lnRef idx="1">
            <a:schemeClr val="accent3"/>
          </a:lnRef>
          <a:fillRef idx="0">
            <a:schemeClr val="accent3"/>
          </a:fillRef>
          <a:effectRef idx="0">
            <a:schemeClr val="accent3"/>
          </a:effectRef>
          <a:fontRef idx="minor">
            <a:schemeClr val="tx1"/>
          </a:fontRef>
        </p:style>
      </p:cxnSp>
      <p:cxnSp>
        <p:nvCxnSpPr>
          <p:cNvPr id="53" name="Gerader Verbinder 52"/>
          <p:cNvCxnSpPr/>
          <p:nvPr/>
        </p:nvCxnSpPr>
        <p:spPr>
          <a:xfrm flipH="1">
            <a:off x="7962309" y="5443754"/>
            <a:ext cx="444244" cy="4335"/>
          </a:xfrm>
          <a:prstGeom prst="line">
            <a:avLst/>
          </a:prstGeom>
        </p:spPr>
        <p:style>
          <a:lnRef idx="1">
            <a:schemeClr val="accent3"/>
          </a:lnRef>
          <a:fillRef idx="0">
            <a:schemeClr val="accent3"/>
          </a:fillRef>
          <a:effectRef idx="0">
            <a:schemeClr val="accent3"/>
          </a:effectRef>
          <a:fontRef idx="minor">
            <a:schemeClr val="tx1"/>
          </a:fontRef>
        </p:style>
      </p:cxnSp>
      <p:cxnSp>
        <p:nvCxnSpPr>
          <p:cNvPr id="54" name="Gerader Verbinder 53"/>
          <p:cNvCxnSpPr/>
          <p:nvPr/>
        </p:nvCxnSpPr>
        <p:spPr>
          <a:xfrm flipH="1" flipV="1">
            <a:off x="8404857" y="4146189"/>
            <a:ext cx="1696" cy="469096"/>
          </a:xfrm>
          <a:prstGeom prst="line">
            <a:avLst/>
          </a:prstGeom>
        </p:spPr>
        <p:style>
          <a:lnRef idx="1">
            <a:schemeClr val="accent3"/>
          </a:lnRef>
          <a:fillRef idx="0">
            <a:schemeClr val="accent3"/>
          </a:fillRef>
          <a:effectRef idx="0">
            <a:schemeClr val="accent3"/>
          </a:effectRef>
          <a:fontRef idx="minor">
            <a:schemeClr val="tx1"/>
          </a:fontRef>
        </p:style>
      </p:cxnSp>
      <p:cxnSp>
        <p:nvCxnSpPr>
          <p:cNvPr id="55" name="Gerader Verbinder 54"/>
          <p:cNvCxnSpPr/>
          <p:nvPr/>
        </p:nvCxnSpPr>
        <p:spPr>
          <a:xfrm flipH="1" flipV="1">
            <a:off x="8404857" y="4960007"/>
            <a:ext cx="1696" cy="469096"/>
          </a:xfrm>
          <a:prstGeom prst="line">
            <a:avLst/>
          </a:prstGeom>
        </p:spPr>
        <p:style>
          <a:lnRef idx="1">
            <a:schemeClr val="accent3"/>
          </a:lnRef>
          <a:fillRef idx="0">
            <a:schemeClr val="accent3"/>
          </a:fillRef>
          <a:effectRef idx="0">
            <a:schemeClr val="accent3"/>
          </a:effectRef>
          <a:fontRef idx="minor">
            <a:schemeClr val="tx1"/>
          </a:fontRef>
        </p:style>
      </p:cxnSp>
      <p:cxnSp>
        <p:nvCxnSpPr>
          <p:cNvPr id="56" name="Gerader Verbinder 55"/>
          <p:cNvCxnSpPr/>
          <p:nvPr/>
        </p:nvCxnSpPr>
        <p:spPr>
          <a:xfrm flipH="1" flipV="1">
            <a:off x="6631396" y="4800663"/>
            <a:ext cx="610838" cy="2387"/>
          </a:xfrm>
          <a:prstGeom prst="line">
            <a:avLst/>
          </a:prstGeom>
        </p:spPr>
        <p:style>
          <a:lnRef idx="1">
            <a:schemeClr val="accent3"/>
          </a:lnRef>
          <a:fillRef idx="0">
            <a:schemeClr val="accent3"/>
          </a:fillRef>
          <a:effectRef idx="0">
            <a:schemeClr val="accent3"/>
          </a:effectRef>
          <a:fontRef idx="minor">
            <a:schemeClr val="tx1"/>
          </a:fontRef>
        </p:style>
      </p:cxnSp>
      <p:cxnSp>
        <p:nvCxnSpPr>
          <p:cNvPr id="57" name="Gerader Verbinder 56"/>
          <p:cNvCxnSpPr/>
          <p:nvPr/>
        </p:nvCxnSpPr>
        <p:spPr>
          <a:xfrm flipH="1" flipV="1">
            <a:off x="8404857" y="4952922"/>
            <a:ext cx="166108" cy="4350"/>
          </a:xfrm>
          <a:prstGeom prst="line">
            <a:avLst/>
          </a:prstGeom>
        </p:spPr>
        <p:style>
          <a:lnRef idx="1">
            <a:schemeClr val="accent3"/>
          </a:lnRef>
          <a:fillRef idx="0">
            <a:schemeClr val="accent3"/>
          </a:fillRef>
          <a:effectRef idx="0">
            <a:schemeClr val="accent3"/>
          </a:effectRef>
          <a:fontRef idx="minor">
            <a:schemeClr val="tx1"/>
          </a:fontRef>
        </p:style>
      </p:cxnSp>
      <p:cxnSp>
        <p:nvCxnSpPr>
          <p:cNvPr id="58" name="Gerader Verbinder 57"/>
          <p:cNvCxnSpPr/>
          <p:nvPr/>
        </p:nvCxnSpPr>
        <p:spPr>
          <a:xfrm flipH="1">
            <a:off x="8417640" y="4615285"/>
            <a:ext cx="15502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9" name="Gerader Verbinder 58"/>
          <p:cNvCxnSpPr/>
          <p:nvPr/>
        </p:nvCxnSpPr>
        <p:spPr>
          <a:xfrm flipH="1">
            <a:off x="9082021" y="4728220"/>
            <a:ext cx="565487" cy="0"/>
          </a:xfrm>
          <a:prstGeom prst="line">
            <a:avLst/>
          </a:prstGeom>
        </p:spPr>
        <p:style>
          <a:lnRef idx="1">
            <a:schemeClr val="accent3"/>
          </a:lnRef>
          <a:fillRef idx="0">
            <a:schemeClr val="accent3"/>
          </a:fillRef>
          <a:effectRef idx="0">
            <a:schemeClr val="accent3"/>
          </a:effectRef>
          <a:fontRef idx="minor">
            <a:schemeClr val="tx1"/>
          </a:fontRef>
        </p:style>
      </p:cxnSp>
      <p:sp>
        <p:nvSpPr>
          <p:cNvPr id="60" name="Ellipse 59"/>
          <p:cNvSpPr/>
          <p:nvPr/>
        </p:nvSpPr>
        <p:spPr>
          <a:xfrm>
            <a:off x="5844466" y="5678027"/>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61" name="Ellipse 60"/>
          <p:cNvSpPr/>
          <p:nvPr/>
        </p:nvSpPr>
        <p:spPr>
          <a:xfrm>
            <a:off x="5843575" y="3827431"/>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62" name="Ellipse 61"/>
          <p:cNvSpPr/>
          <p:nvPr/>
        </p:nvSpPr>
        <p:spPr>
          <a:xfrm>
            <a:off x="6579515" y="4748323"/>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63" name="Ellipse 62"/>
          <p:cNvSpPr/>
          <p:nvPr/>
        </p:nvSpPr>
        <p:spPr>
          <a:xfrm>
            <a:off x="7944821" y="4074834"/>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64" name="Ellipse 63"/>
          <p:cNvSpPr/>
          <p:nvPr/>
        </p:nvSpPr>
        <p:spPr>
          <a:xfrm>
            <a:off x="7944821" y="5398549"/>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65" name="Ellipse 64"/>
          <p:cNvSpPr/>
          <p:nvPr/>
        </p:nvSpPr>
        <p:spPr>
          <a:xfrm>
            <a:off x="7944821" y="6434150"/>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66" name="Ellipse 65"/>
          <p:cNvSpPr/>
          <p:nvPr/>
        </p:nvSpPr>
        <p:spPr>
          <a:xfrm>
            <a:off x="9081040" y="4673492"/>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67" name="Textfeld 66"/>
          <p:cNvSpPr txBox="1"/>
          <p:nvPr/>
        </p:nvSpPr>
        <p:spPr>
          <a:xfrm>
            <a:off x="9691440" y="4531546"/>
            <a:ext cx="359394" cy="369332"/>
          </a:xfrm>
          <a:prstGeom prst="rect">
            <a:avLst/>
          </a:prstGeom>
          <a:noFill/>
        </p:spPr>
        <p:txBody>
          <a:bodyPr wrap="none" rtlCol="0">
            <a:spAutoFit/>
          </a:bodyPr>
          <a:lstStyle/>
          <a:p>
            <a:r>
              <a:rPr lang="de-DE" dirty="0"/>
              <a:t>s</a:t>
            </a:r>
            <a:r>
              <a:rPr lang="de-DE" baseline="-25000" dirty="0"/>
              <a:t>2</a:t>
            </a:r>
            <a:endParaRPr lang="de-DE" dirty="0"/>
          </a:p>
        </p:txBody>
      </p:sp>
      <p:cxnSp>
        <p:nvCxnSpPr>
          <p:cNvPr id="68" name="Gerader Verbinder 67"/>
          <p:cNvCxnSpPr/>
          <p:nvPr/>
        </p:nvCxnSpPr>
        <p:spPr>
          <a:xfrm flipH="1" flipV="1">
            <a:off x="5855371" y="5011226"/>
            <a:ext cx="234905" cy="174"/>
          </a:xfrm>
          <a:prstGeom prst="line">
            <a:avLst/>
          </a:prstGeom>
        </p:spPr>
        <p:style>
          <a:lnRef idx="1">
            <a:schemeClr val="accent3"/>
          </a:lnRef>
          <a:fillRef idx="0">
            <a:schemeClr val="accent3"/>
          </a:fillRef>
          <a:effectRef idx="0">
            <a:schemeClr val="accent3"/>
          </a:effectRef>
          <a:fontRef idx="minor">
            <a:schemeClr val="tx1"/>
          </a:fontRef>
        </p:style>
      </p:cxnSp>
      <p:cxnSp>
        <p:nvCxnSpPr>
          <p:cNvPr id="69" name="Gerader Verbinder 68"/>
          <p:cNvCxnSpPr/>
          <p:nvPr/>
        </p:nvCxnSpPr>
        <p:spPr>
          <a:xfrm flipH="1" flipV="1">
            <a:off x="7226237" y="4230170"/>
            <a:ext cx="31994" cy="1947991"/>
          </a:xfrm>
          <a:prstGeom prst="line">
            <a:avLst/>
          </a:prstGeom>
        </p:spPr>
        <p:style>
          <a:lnRef idx="1">
            <a:schemeClr val="accent3"/>
          </a:lnRef>
          <a:fillRef idx="0">
            <a:schemeClr val="accent3"/>
          </a:fillRef>
          <a:effectRef idx="0">
            <a:schemeClr val="accent3"/>
          </a:effectRef>
          <a:fontRef idx="minor">
            <a:schemeClr val="tx1"/>
          </a:fontRef>
        </p:style>
      </p:cxnSp>
      <p:cxnSp>
        <p:nvCxnSpPr>
          <p:cNvPr id="70" name="Gerader Verbinder 69"/>
          <p:cNvCxnSpPr/>
          <p:nvPr/>
        </p:nvCxnSpPr>
        <p:spPr>
          <a:xfrm flipH="1">
            <a:off x="7244113" y="5267660"/>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1" name="Gerader Verbinder 70"/>
          <p:cNvCxnSpPr/>
          <p:nvPr/>
        </p:nvCxnSpPr>
        <p:spPr>
          <a:xfrm flipH="1">
            <a:off x="7226237" y="4242705"/>
            <a:ext cx="227702" cy="0"/>
          </a:xfrm>
          <a:prstGeom prst="line">
            <a:avLst/>
          </a:prstGeom>
        </p:spPr>
        <p:style>
          <a:lnRef idx="1">
            <a:schemeClr val="accent3"/>
          </a:lnRef>
          <a:fillRef idx="0">
            <a:schemeClr val="accent3"/>
          </a:fillRef>
          <a:effectRef idx="0">
            <a:schemeClr val="accent3"/>
          </a:effectRef>
          <a:fontRef idx="minor">
            <a:schemeClr val="tx1"/>
          </a:fontRef>
        </p:style>
      </p:cxnSp>
      <p:sp>
        <p:nvSpPr>
          <p:cNvPr id="72" name="Ellipse 71"/>
          <p:cNvSpPr/>
          <p:nvPr/>
        </p:nvSpPr>
        <p:spPr>
          <a:xfrm>
            <a:off x="7209576" y="5234658"/>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73" name="Ellipse 72"/>
          <p:cNvSpPr/>
          <p:nvPr/>
        </p:nvSpPr>
        <p:spPr>
          <a:xfrm>
            <a:off x="7200368" y="4778962"/>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74" name="Textfeld 73"/>
          <p:cNvSpPr txBox="1"/>
          <p:nvPr/>
        </p:nvSpPr>
        <p:spPr>
          <a:xfrm>
            <a:off x="1126509" y="2772330"/>
            <a:ext cx="341760" cy="369332"/>
          </a:xfrm>
          <a:prstGeom prst="rect">
            <a:avLst/>
          </a:prstGeom>
          <a:noFill/>
        </p:spPr>
        <p:txBody>
          <a:bodyPr wrap="none" rtlCol="0">
            <a:spAutoFit/>
          </a:bodyPr>
          <a:lstStyle/>
          <a:p>
            <a:r>
              <a:rPr lang="de-DE" dirty="0"/>
              <a:t>a</a:t>
            </a:r>
          </a:p>
        </p:txBody>
      </p:sp>
      <mc:AlternateContent xmlns:mc="http://schemas.openxmlformats.org/markup-compatibility/2006" xmlns:a14="http://schemas.microsoft.com/office/drawing/2010/main">
        <mc:Choice Requires="a14">
          <p:sp>
            <p:nvSpPr>
              <p:cNvPr id="75" name="Textfeld 74"/>
              <p:cNvSpPr txBox="1"/>
              <p:nvPr/>
            </p:nvSpPr>
            <p:spPr>
              <a:xfrm>
                <a:off x="3178531" y="4906719"/>
                <a:ext cx="45095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𝑐</m:t>
                              </m:r>
                            </m:e>
                            <m:sub>
                              <m:r>
                                <a:rPr lang="de-DE" i="1">
                                  <a:latin typeface="Cambria Math" panose="02040503050406030204" pitchFamily="18" charset="0"/>
                                </a:rPr>
                                <m:t>1</m:t>
                              </m:r>
                            </m:sub>
                          </m:sSub>
                        </m:e>
                      </m:acc>
                    </m:oMath>
                  </m:oMathPara>
                </a14:m>
                <a:endParaRPr lang="de-DE" dirty="0"/>
              </a:p>
            </p:txBody>
          </p:sp>
        </mc:Choice>
        <mc:Fallback xmlns="">
          <p:sp>
            <p:nvSpPr>
              <p:cNvPr id="75" name="Textfeld 74"/>
              <p:cNvSpPr txBox="1">
                <a:spLocks noRot="1" noChangeAspect="1" noMove="1" noResize="1" noEditPoints="1" noAdjustHandles="1" noChangeArrowheads="1" noChangeShapeType="1" noTextEdit="1"/>
              </p:cNvSpPr>
              <p:nvPr/>
            </p:nvSpPr>
            <p:spPr>
              <a:xfrm>
                <a:off x="3178531" y="4906719"/>
                <a:ext cx="450956" cy="369332"/>
              </a:xfrm>
              <a:prstGeom prst="rect">
                <a:avLst/>
              </a:prstGeom>
              <a:blipFill rotWithShape="0">
                <a:blip r:embed="rId2"/>
                <a:stretch>
                  <a:fillRect b="-3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6" name="Textfeld 75"/>
              <p:cNvSpPr txBox="1"/>
              <p:nvPr/>
            </p:nvSpPr>
            <p:spPr>
              <a:xfrm>
                <a:off x="6836819" y="5840061"/>
                <a:ext cx="45627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i="1" smtClean="0">
                              <a:latin typeface="Cambria Math" panose="02040503050406030204" pitchFamily="18" charset="0"/>
                            </a:rPr>
                          </m:ctrlPr>
                        </m:accPr>
                        <m:e>
                          <m:sSub>
                            <m:sSubPr>
                              <m:ctrlPr>
                                <a:rPr lang="de-DE" i="1" smtClean="0">
                                  <a:latin typeface="Cambria Math" panose="02040503050406030204" pitchFamily="18" charset="0"/>
                                </a:rPr>
                              </m:ctrlPr>
                            </m:sSubPr>
                            <m:e>
                              <m:r>
                                <a:rPr lang="de-DE" i="1">
                                  <a:latin typeface="Cambria Math" panose="02040503050406030204" pitchFamily="18" charset="0"/>
                                </a:rPr>
                                <m:t>𝑐</m:t>
                              </m:r>
                            </m:e>
                            <m:sub>
                              <m:r>
                                <a:rPr lang="de-DE" b="0" i="1" smtClean="0">
                                  <a:latin typeface="Cambria Math" panose="02040503050406030204" pitchFamily="18" charset="0"/>
                                </a:rPr>
                                <m:t>2</m:t>
                              </m:r>
                            </m:sub>
                          </m:sSub>
                        </m:e>
                      </m:acc>
                    </m:oMath>
                  </m:oMathPara>
                </a14:m>
                <a:endParaRPr lang="de-DE" dirty="0"/>
              </a:p>
            </p:txBody>
          </p:sp>
        </mc:Choice>
        <mc:Fallback xmlns="">
          <p:sp>
            <p:nvSpPr>
              <p:cNvPr id="76" name="Textfeld 75"/>
              <p:cNvSpPr txBox="1">
                <a:spLocks noRot="1" noChangeAspect="1" noMove="1" noResize="1" noEditPoints="1" noAdjustHandles="1" noChangeArrowheads="1" noChangeShapeType="1" noTextEdit="1"/>
              </p:cNvSpPr>
              <p:nvPr/>
            </p:nvSpPr>
            <p:spPr>
              <a:xfrm>
                <a:off x="6836819" y="5840061"/>
                <a:ext cx="456279" cy="369332"/>
              </a:xfrm>
              <a:prstGeom prst="rect">
                <a:avLst/>
              </a:prstGeom>
              <a:blipFill rotWithShape="0">
                <a:blip r:embed="rId3"/>
                <a:stretch>
                  <a:fillRect r="-2703" b="-1639"/>
                </a:stretch>
              </a:blipFill>
            </p:spPr>
            <p:txBody>
              <a:bodyPr/>
              <a:lstStyle/>
              <a:p>
                <a:r>
                  <a:rPr lang="de-DE">
                    <a:noFill/>
                  </a:rPr>
                  <a:t> </a:t>
                </a:r>
              </a:p>
            </p:txBody>
          </p:sp>
        </mc:Fallback>
      </mc:AlternateContent>
      <p:cxnSp>
        <p:nvCxnSpPr>
          <p:cNvPr id="77" name="Gerader Verbinder 76"/>
          <p:cNvCxnSpPr/>
          <p:nvPr/>
        </p:nvCxnSpPr>
        <p:spPr>
          <a:xfrm flipH="1">
            <a:off x="3552700" y="6625223"/>
            <a:ext cx="3924000" cy="0"/>
          </a:xfrm>
          <a:prstGeom prst="line">
            <a:avLst/>
          </a:prstGeom>
        </p:spPr>
        <p:style>
          <a:lnRef idx="1">
            <a:schemeClr val="accent3"/>
          </a:lnRef>
          <a:fillRef idx="0">
            <a:schemeClr val="accent3"/>
          </a:fillRef>
          <a:effectRef idx="0">
            <a:schemeClr val="accent3"/>
          </a:effectRef>
          <a:fontRef idx="minor">
            <a:schemeClr val="tx1"/>
          </a:fontRef>
        </p:style>
      </p:cxnSp>
      <p:sp>
        <p:nvSpPr>
          <p:cNvPr id="78" name="Textfeld 77"/>
          <p:cNvSpPr txBox="1"/>
          <p:nvPr/>
        </p:nvSpPr>
        <p:spPr>
          <a:xfrm>
            <a:off x="8566414" y="6283105"/>
            <a:ext cx="580608" cy="369332"/>
          </a:xfrm>
          <a:prstGeom prst="rect">
            <a:avLst/>
          </a:prstGeom>
          <a:noFill/>
        </p:spPr>
        <p:txBody>
          <a:bodyPr wrap="none" rtlCol="0">
            <a:spAutoFit/>
          </a:bodyPr>
          <a:lstStyle/>
          <a:p>
            <a:r>
              <a:rPr lang="de-DE" dirty="0" err="1"/>
              <a:t>c</a:t>
            </a:r>
            <a:r>
              <a:rPr lang="de-DE" baseline="-25000" dirty="0" err="1"/>
              <a:t>out</a:t>
            </a:r>
            <a:endParaRPr lang="de-DE" dirty="0"/>
          </a:p>
        </p:txBody>
      </p:sp>
      <p:sp>
        <p:nvSpPr>
          <p:cNvPr id="79" name="Textfeld 78"/>
          <p:cNvSpPr txBox="1"/>
          <p:nvPr/>
        </p:nvSpPr>
        <p:spPr>
          <a:xfrm>
            <a:off x="6723464" y="4615285"/>
            <a:ext cx="312906" cy="369332"/>
          </a:xfrm>
          <a:prstGeom prst="rect">
            <a:avLst/>
          </a:prstGeom>
          <a:noFill/>
        </p:spPr>
        <p:txBody>
          <a:bodyPr wrap="none" rtlCol="0">
            <a:spAutoFit/>
          </a:bodyPr>
          <a:lstStyle/>
          <a:p>
            <a:r>
              <a:rPr lang="de-DE" dirty="0"/>
              <a:t>1</a:t>
            </a:r>
          </a:p>
        </p:txBody>
      </p:sp>
      <p:sp>
        <p:nvSpPr>
          <p:cNvPr id="80" name="Textfeld 79"/>
          <p:cNvSpPr txBox="1"/>
          <p:nvPr/>
        </p:nvSpPr>
        <p:spPr>
          <a:xfrm>
            <a:off x="5333715" y="5526448"/>
            <a:ext cx="312906" cy="369332"/>
          </a:xfrm>
          <a:prstGeom prst="rect">
            <a:avLst/>
          </a:prstGeom>
          <a:noFill/>
        </p:spPr>
        <p:txBody>
          <a:bodyPr wrap="none" rtlCol="0">
            <a:spAutoFit/>
          </a:bodyPr>
          <a:lstStyle/>
          <a:p>
            <a:r>
              <a:rPr lang="de-DE" dirty="0"/>
              <a:t>0</a:t>
            </a:r>
          </a:p>
        </p:txBody>
      </p:sp>
    </p:spTree>
    <p:extLst>
      <p:ext uri="{BB962C8B-B14F-4D97-AF65-F5344CB8AC3E}">
        <p14:creationId xmlns:p14="http://schemas.microsoft.com/office/powerpoint/2010/main" val="3992783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Komparator</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387894"/>
                <a:ext cx="8946541" cy="5140725"/>
              </a:xfrm>
            </p:spPr>
            <p:txBody>
              <a:bodyPr/>
              <a:lstStyle/>
              <a:p>
                <a:r>
                  <a:rPr lang="de-DE" dirty="0">
                    <a:solidFill>
                      <a:schemeClr val="accent2">
                        <a:lumMod val="40000"/>
                        <a:lumOff val="60000"/>
                      </a:schemeClr>
                    </a:solidFill>
                    <a:latin typeface="Calibri" panose="020F0502020204030204" pitchFamily="34" charset="0"/>
                  </a:rPr>
                  <a:t>Gatterumsetzung</a:t>
                </a:r>
              </a:p>
              <a:p>
                <a:pPr marL="0" indent="0">
                  <a:buNone/>
                </a:pPr>
                <a:endParaRPr lang="de-DE" dirty="0">
                  <a:latin typeface="Calibri" panose="020F0502020204030204" pitchFamily="34" charset="0"/>
                </a:endParaRPr>
              </a:p>
              <a:p>
                <a:pPr marL="0" indent="0">
                  <a:buNone/>
                </a:pPr>
                <a14:m>
                  <m:oMath xmlns:m="http://schemas.openxmlformats.org/officeDocument/2006/math">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𝑓</m:t>
                        </m:r>
                      </m:e>
                      <m:sub>
                        <m:r>
                          <a:rPr lang="de-DE" b="0" i="1" smtClean="0">
                            <a:latin typeface="Cambria Math" panose="02040503050406030204" pitchFamily="18" charset="0"/>
                            <a:ea typeface="Cambria Math" panose="02040503050406030204" pitchFamily="18" charset="0"/>
                          </a:rPr>
                          <m:t>&lt;</m:t>
                        </m:r>
                      </m:sub>
                    </m:sSub>
                    <m:r>
                      <a:rPr lang="de-DE" b="0" i="1" smtClean="0">
                        <a:latin typeface="Cambria Math" panose="02040503050406030204" pitchFamily="18" charset="0"/>
                        <a:ea typeface="Cambria Math" panose="02040503050406030204" pitchFamily="18" charset="0"/>
                      </a:rPr>
                      <m:t> = </m:t>
                    </m:r>
                    <m:acc>
                      <m:accPr>
                        <m:chr m:val="̅"/>
                        <m:ctrlPr>
                          <a:rPr lang="de-DE" b="0" i="1" smtClean="0">
                            <a:latin typeface="Cambria Math" panose="02040503050406030204" pitchFamily="18" charset="0"/>
                            <a:ea typeface="Cambria Math" panose="02040503050406030204" pitchFamily="18" charset="0"/>
                          </a:rPr>
                        </m:ctrlPr>
                      </m:accPr>
                      <m:e>
                        <m:r>
                          <a:rPr lang="de-DE" b="0" i="1" smtClean="0">
                            <a:latin typeface="Cambria Math" panose="02040503050406030204" pitchFamily="18" charset="0"/>
                            <a:ea typeface="Cambria Math" panose="02040503050406030204" pitchFamily="18" charset="0"/>
                          </a:rPr>
                          <m:t>𝑎</m:t>
                        </m:r>
                      </m:e>
                    </m:acc>
                    <m:r>
                      <a:rPr lang="de-DE" b="0" i="1" smtClean="0">
                        <a:latin typeface="Cambria Math" panose="02040503050406030204" pitchFamily="18" charset="0"/>
                        <a:ea typeface="Cambria Math" panose="02040503050406030204" pitchFamily="18" charset="0"/>
                      </a:rPr>
                      <m:t>𝑏</m:t>
                    </m:r>
                    <m:r>
                      <a:rPr lang="de-DE" b="0" i="1" smtClean="0">
                        <a:latin typeface="Cambria Math" panose="02040503050406030204" pitchFamily="18" charset="0"/>
                        <a:ea typeface="Cambria Math" panose="02040503050406030204" pitchFamily="18" charset="0"/>
                      </a:rPr>
                      <m:t> </m:t>
                    </m:r>
                  </m:oMath>
                </a14:m>
                <a:r>
                  <a:rPr lang="de-DE" dirty="0">
                    <a:latin typeface="Calibri" panose="020F0502020204030204" pitchFamily="34" charset="0"/>
                  </a:rPr>
                  <a:t>	</a:t>
                </a:r>
                <a14:m>
                  <m:oMath xmlns:m="http://schemas.openxmlformats.org/officeDocument/2006/math">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𝑓</m:t>
                        </m:r>
                      </m:e>
                      <m:sub>
                        <m:r>
                          <a:rPr lang="de-DE" b="0" i="1" smtClean="0">
                            <a:latin typeface="Cambria Math" panose="02040503050406030204" pitchFamily="18" charset="0"/>
                            <a:ea typeface="Cambria Math" panose="02040503050406030204" pitchFamily="18" charset="0"/>
                          </a:rPr>
                          <m:t>=</m:t>
                        </m:r>
                      </m:sub>
                    </m:sSub>
                    <m:r>
                      <a:rPr lang="de-DE" i="1">
                        <a:latin typeface="Cambria Math" panose="02040503050406030204" pitchFamily="18" charset="0"/>
                        <a:ea typeface="Cambria Math" panose="02040503050406030204" pitchFamily="18" charset="0"/>
                      </a:rPr>
                      <m:t> = </m:t>
                    </m:r>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𝑎</m:t>
                        </m:r>
                      </m:e>
                    </m:acc>
                    <m:acc>
                      <m:accPr>
                        <m:chr m:val="̅"/>
                        <m:ctrlPr>
                          <a:rPr lang="de-DE" i="1" smtClean="0">
                            <a:latin typeface="Cambria Math" panose="02040503050406030204" pitchFamily="18" charset="0"/>
                            <a:ea typeface="Cambria Math" panose="02040503050406030204" pitchFamily="18" charset="0"/>
                          </a:rPr>
                        </m:ctrlPr>
                      </m:accPr>
                      <m:e>
                        <m:r>
                          <a:rPr lang="de-DE" b="0" i="1" smtClean="0">
                            <a:latin typeface="Cambria Math" panose="02040503050406030204" pitchFamily="18" charset="0"/>
                            <a:ea typeface="Cambria Math" panose="02040503050406030204" pitchFamily="18" charset="0"/>
                          </a:rPr>
                          <m:t>𝑏</m:t>
                        </m:r>
                      </m:e>
                    </m:acc>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𝑎𝑏</m:t>
                    </m:r>
                    <m:r>
                      <a:rPr lang="de-DE" b="0" i="1" smtClean="0">
                        <a:latin typeface="Cambria Math" panose="02040503050406030204" pitchFamily="18" charset="0"/>
                        <a:ea typeface="Cambria Math" panose="02040503050406030204" pitchFamily="18" charset="0"/>
                      </a:rPr>
                      <m:t>=</m:t>
                    </m:r>
                    <m:acc>
                      <m:accPr>
                        <m:chr m:val="̅"/>
                        <m:ctrlPr>
                          <a:rPr lang="de-DE" b="0" i="1" smtClean="0">
                            <a:latin typeface="Cambria Math" panose="02040503050406030204" pitchFamily="18" charset="0"/>
                            <a:ea typeface="Cambria Math" panose="02040503050406030204" pitchFamily="18" charset="0"/>
                          </a:rPr>
                        </m:ctrlPr>
                      </m:accPr>
                      <m:e>
                        <m:r>
                          <a:rPr lang="de-DE" b="0" i="1" smtClean="0">
                            <a:latin typeface="Cambria Math" panose="02040503050406030204" pitchFamily="18" charset="0"/>
                            <a:ea typeface="Cambria Math" panose="02040503050406030204" pitchFamily="18" charset="0"/>
                          </a:rPr>
                          <m:t>𝑎</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𝑏</m:t>
                        </m:r>
                      </m:e>
                    </m:acc>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𝑎</m:t>
                    </m:r>
                    <m:r>
                      <a:rPr lang="de-DE" b="0" i="1" smtClean="0">
                        <a:latin typeface="Cambria Math" panose="02040503050406030204" pitchFamily="18" charset="0"/>
                        <a:ea typeface="Cambria Math" panose="02040503050406030204" pitchFamily="18" charset="0"/>
                      </a:rPr>
                      <m:t> </m:t>
                    </m:r>
                    <m:r>
                      <a:rPr lang="de-DE" b="0" i="1" smtClean="0">
                        <a:latin typeface="Cambria Math" panose="02040503050406030204" pitchFamily="18" charset="0"/>
                        <a:ea typeface="Cambria Math" panose="02040503050406030204" pitchFamily="18" charset="0"/>
                      </a:rPr>
                      <m:t>𝑥𝑛𝑜𝑟</m:t>
                    </m:r>
                    <m:r>
                      <a:rPr lang="de-DE" b="0" i="1" smtClean="0">
                        <a:latin typeface="Cambria Math" panose="02040503050406030204" pitchFamily="18" charset="0"/>
                        <a:ea typeface="Cambria Math" panose="02040503050406030204" pitchFamily="18" charset="0"/>
                      </a:rPr>
                      <m:t> </m:t>
                    </m:r>
                    <m:r>
                      <a:rPr lang="de-DE" b="0" i="1" smtClean="0">
                        <a:latin typeface="Cambria Math" panose="02040503050406030204" pitchFamily="18" charset="0"/>
                        <a:ea typeface="Cambria Math" panose="02040503050406030204" pitchFamily="18" charset="0"/>
                      </a:rPr>
                      <m:t>𝑏</m:t>
                    </m:r>
                    <m:r>
                      <a:rPr lang="de-DE" i="1">
                        <a:latin typeface="Cambria Math" panose="02040503050406030204" pitchFamily="18" charset="0"/>
                        <a:ea typeface="Cambria Math" panose="02040503050406030204" pitchFamily="18" charset="0"/>
                      </a:rPr>
                      <m:t> </m:t>
                    </m:r>
                  </m:oMath>
                </a14:m>
                <a:r>
                  <a:rPr lang="de-DE" dirty="0">
                    <a:latin typeface="Calibri" panose="020F0502020204030204" pitchFamily="34" charset="0"/>
                  </a:rPr>
                  <a:t>	</a:t>
                </a:r>
                <a14:m>
                  <m:oMath xmlns:m="http://schemas.openxmlformats.org/officeDocument/2006/math">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𝑓</m:t>
                        </m:r>
                      </m:e>
                      <m:sub>
                        <m:r>
                          <a:rPr lang="de-DE" b="0" i="1" smtClean="0">
                            <a:latin typeface="Cambria Math" panose="02040503050406030204" pitchFamily="18" charset="0"/>
                            <a:ea typeface="Cambria Math" panose="02040503050406030204" pitchFamily="18" charset="0"/>
                          </a:rPr>
                          <m:t>&gt;</m:t>
                        </m:r>
                      </m:sub>
                    </m:sSub>
                    <m:r>
                      <a:rPr lang="de-DE" i="1">
                        <a:latin typeface="Cambria Math" panose="02040503050406030204" pitchFamily="18" charset="0"/>
                        <a:ea typeface="Cambria Math" panose="02040503050406030204" pitchFamily="18" charset="0"/>
                      </a:rPr>
                      <m:t> =</m:t>
                    </m:r>
                    <m:r>
                      <a:rPr lang="de-DE" b="0" i="1" smtClean="0">
                        <a:latin typeface="Cambria Math" panose="02040503050406030204" pitchFamily="18" charset="0"/>
                        <a:ea typeface="Cambria Math" panose="02040503050406030204" pitchFamily="18" charset="0"/>
                      </a:rPr>
                      <m:t>𝑎</m:t>
                    </m:r>
                    <m:acc>
                      <m:accPr>
                        <m:chr m:val="̅"/>
                        <m:ctrlPr>
                          <a:rPr lang="de-DE" i="1">
                            <a:latin typeface="Cambria Math" panose="02040503050406030204" pitchFamily="18" charset="0"/>
                            <a:ea typeface="Cambria Math" panose="02040503050406030204" pitchFamily="18" charset="0"/>
                          </a:rPr>
                        </m:ctrlPr>
                      </m:accPr>
                      <m:e>
                        <m:r>
                          <a:rPr lang="de-DE" b="0" i="1" smtClean="0">
                            <a:latin typeface="Cambria Math" panose="02040503050406030204" pitchFamily="18" charset="0"/>
                            <a:ea typeface="Cambria Math" panose="02040503050406030204" pitchFamily="18" charset="0"/>
                          </a:rPr>
                          <m:t>𝑏</m:t>
                        </m:r>
                      </m:e>
                    </m:acc>
                    <m:r>
                      <a:rPr lang="de-DE" i="1">
                        <a:latin typeface="Cambria Math" panose="02040503050406030204" pitchFamily="18" charset="0"/>
                        <a:ea typeface="Cambria Math" panose="02040503050406030204" pitchFamily="18" charset="0"/>
                      </a:rPr>
                      <m:t> </m:t>
                    </m:r>
                  </m:oMath>
                </a14:m>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387894"/>
                <a:ext cx="8946541" cy="5140725"/>
              </a:xfrm>
              <a:blipFill rotWithShape="0">
                <a:blip r:embed="rId3"/>
                <a:stretch>
                  <a:fillRect l="-341" t="-712"/>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5</a:t>
            </a:fld>
            <a:endParaRPr lang="en-US" dirty="0"/>
          </a:p>
        </p:txBody>
      </p:sp>
      <p:sp>
        <p:nvSpPr>
          <p:cNvPr id="5" name="Rechteck 4"/>
          <p:cNvSpPr/>
          <p:nvPr/>
        </p:nvSpPr>
        <p:spPr>
          <a:xfrm>
            <a:off x="2074606" y="2890684"/>
            <a:ext cx="737420" cy="914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&amp;</a:t>
            </a:r>
          </a:p>
        </p:txBody>
      </p:sp>
      <p:sp>
        <p:nvSpPr>
          <p:cNvPr id="8" name="Rechteck 7"/>
          <p:cNvSpPr/>
          <p:nvPr/>
        </p:nvSpPr>
        <p:spPr>
          <a:xfrm>
            <a:off x="2074606" y="4393195"/>
            <a:ext cx="737420" cy="914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&amp;</a:t>
            </a:r>
          </a:p>
        </p:txBody>
      </p:sp>
      <mc:AlternateContent xmlns:mc="http://schemas.openxmlformats.org/markup-compatibility/2006" xmlns:a14="http://schemas.microsoft.com/office/drawing/2010/main">
        <mc:Choice Requires="a14">
          <p:sp>
            <p:nvSpPr>
              <p:cNvPr id="9" name="Rechteck 8"/>
              <p:cNvSpPr/>
              <p:nvPr/>
            </p:nvSpPr>
            <p:spPr>
              <a:xfrm>
                <a:off x="4232786" y="5246669"/>
                <a:ext cx="737420" cy="914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1</m:t>
                      </m:r>
                    </m:oMath>
                  </m:oMathPara>
                </a14:m>
                <a:endParaRPr lang="de-DE" dirty="0"/>
              </a:p>
            </p:txBody>
          </p:sp>
        </mc:Choice>
        <mc:Fallback xmlns="">
          <p:sp>
            <p:nvSpPr>
              <p:cNvPr id="9" name="Rechteck 8"/>
              <p:cNvSpPr>
                <a:spLocks noRot="1" noChangeAspect="1" noMove="1" noResize="1" noEditPoints="1" noAdjustHandles="1" noChangeArrowheads="1" noChangeShapeType="1" noTextEdit="1"/>
              </p:cNvSpPr>
              <p:nvPr/>
            </p:nvSpPr>
            <p:spPr>
              <a:xfrm>
                <a:off x="4232786" y="5246669"/>
                <a:ext cx="737420" cy="914400"/>
              </a:xfrm>
              <a:prstGeom prst="rect">
                <a:avLst/>
              </a:prstGeom>
              <a:blipFill rotWithShape="0">
                <a:blip r:embed="rId4"/>
                <a:stretch>
                  <a:fillRect/>
                </a:stretch>
              </a:blipFill>
            </p:spPr>
            <p:txBody>
              <a:bodyPr/>
              <a:lstStyle/>
              <a:p>
                <a:r>
                  <a:rPr lang="de-DE">
                    <a:noFill/>
                  </a:rPr>
                  <a:t> </a:t>
                </a:r>
              </a:p>
            </p:txBody>
          </p:sp>
        </mc:Fallback>
      </mc:AlternateContent>
      <p:sp>
        <p:nvSpPr>
          <p:cNvPr id="10" name="Textfeld 9"/>
          <p:cNvSpPr txBox="1"/>
          <p:nvPr/>
        </p:nvSpPr>
        <p:spPr>
          <a:xfrm>
            <a:off x="931451" y="2890684"/>
            <a:ext cx="341760" cy="369332"/>
          </a:xfrm>
          <a:prstGeom prst="rect">
            <a:avLst/>
          </a:prstGeom>
          <a:noFill/>
        </p:spPr>
        <p:txBody>
          <a:bodyPr wrap="none" rtlCol="0">
            <a:spAutoFit/>
          </a:bodyPr>
          <a:lstStyle/>
          <a:p>
            <a:r>
              <a:rPr lang="de-DE" dirty="0"/>
              <a:t>a</a:t>
            </a:r>
          </a:p>
        </p:txBody>
      </p:sp>
      <p:sp>
        <p:nvSpPr>
          <p:cNvPr id="11" name="Textfeld 10"/>
          <p:cNvSpPr txBox="1"/>
          <p:nvPr/>
        </p:nvSpPr>
        <p:spPr>
          <a:xfrm>
            <a:off x="931451" y="3435752"/>
            <a:ext cx="341760" cy="369332"/>
          </a:xfrm>
          <a:prstGeom prst="rect">
            <a:avLst/>
          </a:prstGeom>
          <a:noFill/>
        </p:spPr>
        <p:txBody>
          <a:bodyPr wrap="none" rtlCol="0">
            <a:spAutoFit/>
          </a:bodyPr>
          <a:lstStyle/>
          <a:p>
            <a:r>
              <a:rPr lang="de-DE" dirty="0"/>
              <a:t>b</a:t>
            </a:r>
          </a:p>
        </p:txBody>
      </p:sp>
      <p:cxnSp>
        <p:nvCxnSpPr>
          <p:cNvPr id="13" name="Gerader Verbinder 12"/>
          <p:cNvCxnSpPr/>
          <p:nvPr/>
        </p:nvCxnSpPr>
        <p:spPr>
          <a:xfrm flipH="1">
            <a:off x="1273211" y="3075350"/>
            <a:ext cx="801395"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4" name="Gerader Verbinder 13"/>
          <p:cNvCxnSpPr/>
          <p:nvPr/>
        </p:nvCxnSpPr>
        <p:spPr>
          <a:xfrm flipH="1">
            <a:off x="1273211" y="3620418"/>
            <a:ext cx="801395"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5" name="Gerader Verbinder 14"/>
          <p:cNvCxnSpPr/>
          <p:nvPr/>
        </p:nvCxnSpPr>
        <p:spPr>
          <a:xfrm flipH="1" flipV="1">
            <a:off x="2812027" y="3311344"/>
            <a:ext cx="3401960" cy="366"/>
          </a:xfrm>
          <a:prstGeom prst="line">
            <a:avLst/>
          </a:prstGeom>
        </p:spPr>
        <p:style>
          <a:lnRef idx="1">
            <a:schemeClr val="accent3"/>
          </a:lnRef>
          <a:fillRef idx="0">
            <a:schemeClr val="accent3"/>
          </a:fillRef>
          <a:effectRef idx="0">
            <a:schemeClr val="accent3"/>
          </a:effectRef>
          <a:fontRef idx="minor">
            <a:schemeClr val="tx1"/>
          </a:fontRef>
        </p:style>
      </p:cxnSp>
      <p:cxnSp>
        <p:nvCxnSpPr>
          <p:cNvPr id="17" name="Gerader Verbinder 16"/>
          <p:cNvCxnSpPr/>
          <p:nvPr/>
        </p:nvCxnSpPr>
        <p:spPr>
          <a:xfrm flipH="1" flipV="1">
            <a:off x="2812026" y="4768327"/>
            <a:ext cx="3401960" cy="366"/>
          </a:xfrm>
          <a:prstGeom prst="line">
            <a:avLst/>
          </a:prstGeom>
        </p:spPr>
        <p:style>
          <a:lnRef idx="1">
            <a:schemeClr val="accent3"/>
          </a:lnRef>
          <a:fillRef idx="0">
            <a:schemeClr val="accent3"/>
          </a:fillRef>
          <a:effectRef idx="0">
            <a:schemeClr val="accent3"/>
          </a:effectRef>
          <a:fontRef idx="minor">
            <a:schemeClr val="tx1"/>
          </a:fontRef>
        </p:style>
      </p:cxnSp>
      <p:cxnSp>
        <p:nvCxnSpPr>
          <p:cNvPr id="19" name="Gerader Verbinder 18"/>
          <p:cNvCxnSpPr/>
          <p:nvPr/>
        </p:nvCxnSpPr>
        <p:spPr>
          <a:xfrm>
            <a:off x="1779639" y="3075350"/>
            <a:ext cx="19664" cy="1594973"/>
          </a:xfrm>
          <a:prstGeom prst="line">
            <a:avLst/>
          </a:prstGeom>
        </p:spPr>
        <p:style>
          <a:lnRef idx="1">
            <a:schemeClr val="accent3"/>
          </a:lnRef>
          <a:fillRef idx="0">
            <a:schemeClr val="accent3"/>
          </a:fillRef>
          <a:effectRef idx="0">
            <a:schemeClr val="accent3"/>
          </a:effectRef>
          <a:fontRef idx="minor">
            <a:schemeClr val="tx1"/>
          </a:fontRef>
        </p:style>
      </p:cxnSp>
      <p:cxnSp>
        <p:nvCxnSpPr>
          <p:cNvPr id="20" name="Gerader Verbinder 19"/>
          <p:cNvCxnSpPr/>
          <p:nvPr/>
        </p:nvCxnSpPr>
        <p:spPr>
          <a:xfrm>
            <a:off x="1583323" y="3640829"/>
            <a:ext cx="19664" cy="1594973"/>
          </a:xfrm>
          <a:prstGeom prst="line">
            <a:avLst/>
          </a:prstGeom>
        </p:spPr>
        <p:style>
          <a:lnRef idx="1">
            <a:schemeClr val="accent3"/>
          </a:lnRef>
          <a:fillRef idx="0">
            <a:schemeClr val="accent3"/>
          </a:fillRef>
          <a:effectRef idx="0">
            <a:schemeClr val="accent3"/>
          </a:effectRef>
          <a:fontRef idx="minor">
            <a:schemeClr val="tx1"/>
          </a:fontRef>
        </p:style>
      </p:cxnSp>
      <p:cxnSp>
        <p:nvCxnSpPr>
          <p:cNvPr id="21" name="Gerader Verbinder 20"/>
          <p:cNvCxnSpPr/>
          <p:nvPr/>
        </p:nvCxnSpPr>
        <p:spPr>
          <a:xfrm>
            <a:off x="3763656" y="3282940"/>
            <a:ext cx="19664" cy="2134634"/>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Gerader Verbinder 22"/>
          <p:cNvCxnSpPr/>
          <p:nvPr/>
        </p:nvCxnSpPr>
        <p:spPr>
          <a:xfrm>
            <a:off x="3511088" y="4768327"/>
            <a:ext cx="13810" cy="1180189"/>
          </a:xfrm>
          <a:prstGeom prst="line">
            <a:avLst/>
          </a:prstGeom>
        </p:spPr>
        <p:style>
          <a:lnRef idx="1">
            <a:schemeClr val="accent3"/>
          </a:lnRef>
          <a:fillRef idx="0">
            <a:schemeClr val="accent3"/>
          </a:fillRef>
          <a:effectRef idx="0">
            <a:schemeClr val="accent3"/>
          </a:effectRef>
          <a:fontRef idx="minor">
            <a:schemeClr val="tx1"/>
          </a:fontRef>
        </p:style>
      </p:cxnSp>
      <p:cxnSp>
        <p:nvCxnSpPr>
          <p:cNvPr id="26" name="Gerader Verbinder 25"/>
          <p:cNvCxnSpPr/>
          <p:nvPr/>
        </p:nvCxnSpPr>
        <p:spPr>
          <a:xfrm flipH="1">
            <a:off x="1807299" y="4670141"/>
            <a:ext cx="252890" cy="182"/>
          </a:xfrm>
          <a:prstGeom prst="line">
            <a:avLst/>
          </a:prstGeom>
        </p:spPr>
        <p:style>
          <a:lnRef idx="1">
            <a:schemeClr val="accent3"/>
          </a:lnRef>
          <a:fillRef idx="0">
            <a:schemeClr val="accent3"/>
          </a:fillRef>
          <a:effectRef idx="0">
            <a:schemeClr val="accent3"/>
          </a:effectRef>
          <a:fontRef idx="minor">
            <a:schemeClr val="tx1"/>
          </a:fontRef>
        </p:style>
      </p:cxnSp>
      <p:cxnSp>
        <p:nvCxnSpPr>
          <p:cNvPr id="28" name="Gerader Verbinder 27"/>
          <p:cNvCxnSpPr/>
          <p:nvPr/>
        </p:nvCxnSpPr>
        <p:spPr>
          <a:xfrm flipH="1" flipV="1">
            <a:off x="1589780" y="5233669"/>
            <a:ext cx="493218" cy="2133"/>
          </a:xfrm>
          <a:prstGeom prst="line">
            <a:avLst/>
          </a:prstGeom>
        </p:spPr>
        <p:style>
          <a:lnRef idx="1">
            <a:schemeClr val="accent3"/>
          </a:lnRef>
          <a:fillRef idx="0">
            <a:schemeClr val="accent3"/>
          </a:fillRef>
          <a:effectRef idx="0">
            <a:schemeClr val="accent3"/>
          </a:effectRef>
          <a:fontRef idx="minor">
            <a:schemeClr val="tx1"/>
          </a:fontRef>
        </p:style>
      </p:cxnSp>
      <p:cxnSp>
        <p:nvCxnSpPr>
          <p:cNvPr id="30" name="Gerader Verbinder 29"/>
          <p:cNvCxnSpPr/>
          <p:nvPr/>
        </p:nvCxnSpPr>
        <p:spPr>
          <a:xfrm flipH="1" flipV="1">
            <a:off x="3535018" y="5946384"/>
            <a:ext cx="688942" cy="2132"/>
          </a:xfrm>
          <a:prstGeom prst="line">
            <a:avLst/>
          </a:prstGeom>
        </p:spPr>
        <p:style>
          <a:lnRef idx="1">
            <a:schemeClr val="accent3"/>
          </a:lnRef>
          <a:fillRef idx="0">
            <a:schemeClr val="accent3"/>
          </a:fillRef>
          <a:effectRef idx="0">
            <a:schemeClr val="accent3"/>
          </a:effectRef>
          <a:fontRef idx="minor">
            <a:schemeClr val="tx1"/>
          </a:fontRef>
        </p:style>
      </p:cxnSp>
      <p:cxnSp>
        <p:nvCxnSpPr>
          <p:cNvPr id="32" name="Gerader Verbinder 31"/>
          <p:cNvCxnSpPr/>
          <p:nvPr/>
        </p:nvCxnSpPr>
        <p:spPr>
          <a:xfrm flipH="1">
            <a:off x="3773488" y="5417574"/>
            <a:ext cx="45047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4" name="Gerader Verbinder 33"/>
          <p:cNvCxnSpPr/>
          <p:nvPr/>
        </p:nvCxnSpPr>
        <p:spPr>
          <a:xfrm flipH="1">
            <a:off x="4974781" y="5731936"/>
            <a:ext cx="1260000" cy="0"/>
          </a:xfrm>
          <a:prstGeom prst="line">
            <a:avLst/>
          </a:prstGeom>
        </p:spPr>
        <p:style>
          <a:lnRef idx="1">
            <a:schemeClr val="accent3"/>
          </a:lnRef>
          <a:fillRef idx="0">
            <a:schemeClr val="accent3"/>
          </a:fillRef>
          <a:effectRef idx="0">
            <a:schemeClr val="accent3"/>
          </a:effectRef>
          <a:fontRef idx="minor">
            <a:schemeClr val="tx1"/>
          </a:fontRef>
        </p:style>
      </p:cxnSp>
      <p:sp>
        <p:nvSpPr>
          <p:cNvPr id="38" name="Ellipse 37"/>
          <p:cNvSpPr/>
          <p:nvPr/>
        </p:nvSpPr>
        <p:spPr>
          <a:xfrm>
            <a:off x="1542962" y="3583933"/>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9" name="Ellipse 38"/>
          <p:cNvSpPr/>
          <p:nvPr/>
        </p:nvSpPr>
        <p:spPr>
          <a:xfrm>
            <a:off x="1740539" y="3038864"/>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40" name="Ellipse 39"/>
          <p:cNvSpPr/>
          <p:nvPr/>
        </p:nvSpPr>
        <p:spPr>
          <a:xfrm>
            <a:off x="3724556" y="3274302"/>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41" name="Ellipse 40"/>
          <p:cNvSpPr/>
          <p:nvPr/>
        </p:nvSpPr>
        <p:spPr>
          <a:xfrm>
            <a:off x="3471988" y="4731842"/>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42" name="Ellipse 41"/>
          <p:cNvSpPr/>
          <p:nvPr/>
        </p:nvSpPr>
        <p:spPr>
          <a:xfrm>
            <a:off x="1965947" y="3565690"/>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43" name="Ellipse 42"/>
          <p:cNvSpPr/>
          <p:nvPr/>
        </p:nvSpPr>
        <p:spPr>
          <a:xfrm>
            <a:off x="1981044" y="4610321"/>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45" name="Textfeld 44"/>
          <p:cNvSpPr txBox="1"/>
          <p:nvPr/>
        </p:nvSpPr>
        <p:spPr>
          <a:xfrm>
            <a:off x="6281865" y="3129341"/>
            <a:ext cx="766557" cy="369332"/>
          </a:xfrm>
          <a:prstGeom prst="rect">
            <a:avLst/>
          </a:prstGeom>
          <a:noFill/>
        </p:spPr>
        <p:txBody>
          <a:bodyPr wrap="none" rtlCol="0">
            <a:spAutoFit/>
          </a:bodyPr>
          <a:lstStyle/>
          <a:p>
            <a:r>
              <a:rPr lang="de-DE" dirty="0"/>
              <a:t>a &gt; b</a:t>
            </a:r>
          </a:p>
        </p:txBody>
      </p:sp>
      <p:sp>
        <p:nvSpPr>
          <p:cNvPr id="46" name="Textfeld 45"/>
          <p:cNvSpPr txBox="1"/>
          <p:nvPr/>
        </p:nvSpPr>
        <p:spPr>
          <a:xfrm>
            <a:off x="6213986" y="4590100"/>
            <a:ext cx="766557" cy="369332"/>
          </a:xfrm>
          <a:prstGeom prst="rect">
            <a:avLst/>
          </a:prstGeom>
          <a:noFill/>
        </p:spPr>
        <p:txBody>
          <a:bodyPr wrap="none" rtlCol="0">
            <a:spAutoFit/>
          </a:bodyPr>
          <a:lstStyle/>
          <a:p>
            <a:r>
              <a:rPr lang="de-DE" dirty="0"/>
              <a:t>a &lt; b</a:t>
            </a:r>
          </a:p>
        </p:txBody>
      </p:sp>
      <p:sp>
        <p:nvSpPr>
          <p:cNvPr id="47" name="Textfeld 46"/>
          <p:cNvSpPr txBox="1"/>
          <p:nvPr/>
        </p:nvSpPr>
        <p:spPr>
          <a:xfrm>
            <a:off x="6230080" y="5547270"/>
            <a:ext cx="766557" cy="369332"/>
          </a:xfrm>
          <a:prstGeom prst="rect">
            <a:avLst/>
          </a:prstGeom>
          <a:noFill/>
        </p:spPr>
        <p:txBody>
          <a:bodyPr wrap="none" rtlCol="0">
            <a:spAutoFit/>
          </a:bodyPr>
          <a:lstStyle/>
          <a:p>
            <a:r>
              <a:rPr lang="de-DE" dirty="0"/>
              <a:t>a = b</a:t>
            </a:r>
          </a:p>
        </p:txBody>
      </p:sp>
      <p:sp>
        <p:nvSpPr>
          <p:cNvPr id="48" name="Ellipse 47"/>
          <p:cNvSpPr/>
          <p:nvPr/>
        </p:nvSpPr>
        <p:spPr>
          <a:xfrm>
            <a:off x="4979032" y="5699278"/>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406110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3 – MO - Addierer</a:t>
            </a:r>
          </a:p>
        </p:txBody>
      </p:sp>
      <p:sp>
        <p:nvSpPr>
          <p:cNvPr id="3" name="Inhaltsplatzhalter 2"/>
          <p:cNvSpPr>
            <a:spLocks noGrp="1"/>
          </p:cNvSpPr>
          <p:nvPr>
            <p:ph idx="1"/>
          </p:nvPr>
        </p:nvSpPr>
        <p:spPr>
          <a:xfrm>
            <a:off x="1104293" y="1447800"/>
            <a:ext cx="8946541" cy="5059680"/>
          </a:xfrm>
        </p:spPr>
        <p:txBody>
          <a:bodyPr/>
          <a:lstStyle/>
          <a:p>
            <a:r>
              <a:rPr lang="de-DE" dirty="0"/>
              <a:t>4 Carry Ripple</a:t>
            </a: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Eingeleitete Null führt zur Ausgang 2 und 5.</a:t>
            </a:r>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50</a:t>
            </a:fld>
            <a:endParaRPr lang="en-US" dirty="0"/>
          </a:p>
        </p:txBody>
      </p:sp>
      <p:pic>
        <p:nvPicPr>
          <p:cNvPr id="8" name="Grafik 7"/>
          <p:cNvPicPr>
            <a:picLocks noChangeAspect="1"/>
          </p:cNvPicPr>
          <p:nvPr/>
        </p:nvPicPr>
        <p:blipFill>
          <a:blip r:embed="rId2"/>
          <a:stretch>
            <a:fillRect/>
          </a:stretch>
        </p:blipFill>
        <p:spPr>
          <a:xfrm>
            <a:off x="1166451" y="2973970"/>
            <a:ext cx="5705475" cy="2333625"/>
          </a:xfrm>
          <a:prstGeom prst="rect">
            <a:avLst/>
          </a:prstGeom>
        </p:spPr>
      </p:pic>
    </p:spTree>
    <p:extLst>
      <p:ext uri="{BB962C8B-B14F-4D97-AF65-F5344CB8AC3E}">
        <p14:creationId xmlns:p14="http://schemas.microsoft.com/office/powerpoint/2010/main" val="21932365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3 – MO - Addierer</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4293" y="1447800"/>
                <a:ext cx="8946541" cy="5059680"/>
              </a:xfrm>
            </p:spPr>
            <p:txBody>
              <a:bodyPr/>
              <a:lstStyle/>
              <a:p>
                <a:r>
                  <a:rPr lang="de-DE" dirty="0"/>
                  <a:t>Kritischer Pfad</a:t>
                </a:r>
              </a:p>
              <a:p>
                <a:pPr marL="0" indent="0">
                  <a:buNone/>
                </a:pPr>
                <a:r>
                  <a:rPr lang="de-DE" dirty="0">
                    <a:latin typeface="Calibri" panose="020F0502020204030204" pitchFamily="34" charset="0"/>
                  </a:rPr>
                  <a:t>Im zweiten Schritt hilft uns die schnelle Auswertung von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𝑐</m:t>
                        </m:r>
                      </m:e>
                      <m:sub>
                        <m:r>
                          <a:rPr lang="de-DE" b="0" i="1" smtClean="0">
                            <a:latin typeface="Cambria Math" panose="02040503050406030204" pitchFamily="18" charset="0"/>
                          </a:rPr>
                          <m:t>𝑖𝑛</m:t>
                        </m:r>
                      </m:sub>
                    </m:sSub>
                  </m:oMath>
                </a14:m>
                <a:r>
                  <a:rPr lang="de-DE" dirty="0">
                    <a:latin typeface="Calibri" panose="020F0502020204030204" pitchFamily="34" charset="0"/>
                  </a:rPr>
                  <a:t> nichts, da das NAND auf die Auswertung von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𝑠</m:t>
                        </m:r>
                      </m:e>
                      <m:sub>
                        <m:r>
                          <a:rPr lang="de-DE" b="0" i="1" smtClean="0">
                            <a:latin typeface="Cambria Math" panose="02040503050406030204" pitchFamily="18" charset="0"/>
                          </a:rPr>
                          <m:t>1</m:t>
                        </m:r>
                      </m:sub>
                    </m:sSub>
                  </m:oMath>
                </a14:m>
                <a:r>
                  <a:rPr lang="de-DE" dirty="0">
                    <a:latin typeface="Calibri" panose="020F0502020204030204" pitchFamily="34" charset="0"/>
                  </a:rPr>
                  <a:t> warten muss, damit sicher ist, dass der richtige Wert am NAND anliegt</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4293" y="1447800"/>
                <a:ext cx="8946541" cy="5059680"/>
              </a:xfrm>
              <a:blipFill rotWithShape="0">
                <a:blip r:embed="rId2"/>
                <a:stretch>
                  <a:fillRect l="-681" t="-723" r="-477"/>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51</a:t>
            </a:fld>
            <a:endParaRPr lang="en-US" dirty="0"/>
          </a:p>
        </p:txBody>
      </p:sp>
      <p:sp>
        <p:nvSpPr>
          <p:cNvPr id="7" name="Flussdiagramm: Verzögerung 6"/>
          <p:cNvSpPr/>
          <p:nvPr/>
        </p:nvSpPr>
        <p:spPr>
          <a:xfrm>
            <a:off x="2369365" y="3632836"/>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1</a:t>
            </a:r>
          </a:p>
        </p:txBody>
      </p:sp>
      <p:sp>
        <p:nvSpPr>
          <p:cNvPr id="8" name="Flussdiagramm: Verzögerung 7"/>
          <p:cNvSpPr/>
          <p:nvPr/>
        </p:nvSpPr>
        <p:spPr>
          <a:xfrm>
            <a:off x="3743744" y="2933932"/>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2</a:t>
            </a:r>
          </a:p>
        </p:txBody>
      </p:sp>
      <p:sp>
        <p:nvSpPr>
          <p:cNvPr id="9" name="Flussdiagramm: Verzögerung 8"/>
          <p:cNvSpPr/>
          <p:nvPr/>
        </p:nvSpPr>
        <p:spPr>
          <a:xfrm>
            <a:off x="3743744" y="4249234"/>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2</a:t>
            </a:r>
          </a:p>
        </p:txBody>
      </p:sp>
      <p:sp>
        <p:nvSpPr>
          <p:cNvPr id="10" name="Flussdiagramm: Verzögerung 9"/>
          <p:cNvSpPr/>
          <p:nvPr/>
        </p:nvSpPr>
        <p:spPr>
          <a:xfrm>
            <a:off x="4862522" y="3533700"/>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3</a:t>
            </a:r>
          </a:p>
        </p:txBody>
      </p:sp>
      <p:sp>
        <p:nvSpPr>
          <p:cNvPr id="11" name="Textfeld 10"/>
          <p:cNvSpPr txBox="1"/>
          <p:nvPr/>
        </p:nvSpPr>
        <p:spPr>
          <a:xfrm>
            <a:off x="1184229" y="4700656"/>
            <a:ext cx="341760" cy="369332"/>
          </a:xfrm>
          <a:prstGeom prst="rect">
            <a:avLst/>
          </a:prstGeom>
          <a:noFill/>
        </p:spPr>
        <p:txBody>
          <a:bodyPr wrap="none" rtlCol="0">
            <a:spAutoFit/>
          </a:bodyPr>
          <a:lstStyle/>
          <a:p>
            <a:r>
              <a:rPr lang="de-DE" dirty="0"/>
              <a:t>b</a:t>
            </a:r>
          </a:p>
        </p:txBody>
      </p:sp>
      <p:cxnSp>
        <p:nvCxnSpPr>
          <p:cNvPr id="12" name="Gerader Verbinder 11"/>
          <p:cNvCxnSpPr/>
          <p:nvPr/>
        </p:nvCxnSpPr>
        <p:spPr>
          <a:xfrm flipH="1">
            <a:off x="1525989" y="2955424"/>
            <a:ext cx="221775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3" name="Gerader Verbinder 12"/>
          <p:cNvCxnSpPr/>
          <p:nvPr/>
        </p:nvCxnSpPr>
        <p:spPr>
          <a:xfrm flipH="1">
            <a:off x="1525989" y="4819876"/>
            <a:ext cx="221775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4" name="Gerader Verbinder 13"/>
          <p:cNvCxnSpPr/>
          <p:nvPr/>
        </p:nvCxnSpPr>
        <p:spPr>
          <a:xfrm flipH="1" flipV="1">
            <a:off x="2151457" y="2955567"/>
            <a:ext cx="1697" cy="765082"/>
          </a:xfrm>
          <a:prstGeom prst="line">
            <a:avLst/>
          </a:prstGeom>
        </p:spPr>
        <p:style>
          <a:lnRef idx="1">
            <a:schemeClr val="accent3"/>
          </a:lnRef>
          <a:fillRef idx="0">
            <a:schemeClr val="accent3"/>
          </a:fillRef>
          <a:effectRef idx="0">
            <a:schemeClr val="accent3"/>
          </a:effectRef>
          <a:fontRef idx="minor">
            <a:schemeClr val="tx1"/>
          </a:fontRef>
        </p:style>
      </p:cxnSp>
      <p:cxnSp>
        <p:nvCxnSpPr>
          <p:cNvPr id="15" name="Gerader Verbinder 14"/>
          <p:cNvCxnSpPr/>
          <p:nvPr/>
        </p:nvCxnSpPr>
        <p:spPr>
          <a:xfrm flipH="1">
            <a:off x="2151457" y="3720649"/>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6" name="Gerader Verbinder 15"/>
          <p:cNvCxnSpPr>
            <a:stCxn id="26" idx="4"/>
          </p:cNvCxnSpPr>
          <p:nvPr/>
        </p:nvCxnSpPr>
        <p:spPr>
          <a:xfrm flipH="1" flipV="1">
            <a:off x="2136873" y="4116589"/>
            <a:ext cx="18807" cy="739772"/>
          </a:xfrm>
          <a:prstGeom prst="line">
            <a:avLst/>
          </a:prstGeom>
        </p:spPr>
        <p:style>
          <a:lnRef idx="1">
            <a:schemeClr val="accent3"/>
          </a:lnRef>
          <a:fillRef idx="0">
            <a:schemeClr val="accent3"/>
          </a:fillRef>
          <a:effectRef idx="0">
            <a:schemeClr val="accent3"/>
          </a:effectRef>
          <a:fontRef idx="minor">
            <a:schemeClr val="tx1"/>
          </a:fontRef>
        </p:style>
      </p:cxnSp>
      <p:cxnSp>
        <p:nvCxnSpPr>
          <p:cNvPr id="17" name="Gerader Verbinder 16"/>
          <p:cNvCxnSpPr/>
          <p:nvPr/>
        </p:nvCxnSpPr>
        <p:spPr>
          <a:xfrm flipV="1">
            <a:off x="3531326" y="5286619"/>
            <a:ext cx="1" cy="1332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18" name="Gerader Verbinder 17"/>
          <p:cNvCxnSpPr/>
          <p:nvPr/>
        </p:nvCxnSpPr>
        <p:spPr>
          <a:xfrm flipH="1">
            <a:off x="4235356" y="3233816"/>
            <a:ext cx="444244" cy="4335"/>
          </a:xfrm>
          <a:prstGeom prst="line">
            <a:avLst/>
          </a:prstGeom>
        </p:spPr>
        <p:style>
          <a:lnRef idx="1">
            <a:schemeClr val="accent3"/>
          </a:lnRef>
          <a:fillRef idx="0">
            <a:schemeClr val="accent3"/>
          </a:fillRef>
          <a:effectRef idx="0">
            <a:schemeClr val="accent3"/>
          </a:effectRef>
          <a:fontRef idx="minor">
            <a:schemeClr val="tx1"/>
          </a:fontRef>
        </p:style>
      </p:cxnSp>
      <p:cxnSp>
        <p:nvCxnSpPr>
          <p:cNvPr id="19" name="Gerader Verbinder 18"/>
          <p:cNvCxnSpPr/>
          <p:nvPr/>
        </p:nvCxnSpPr>
        <p:spPr>
          <a:xfrm flipH="1">
            <a:off x="4234423" y="4549118"/>
            <a:ext cx="444244" cy="4335"/>
          </a:xfrm>
          <a:prstGeom prst="line">
            <a:avLst/>
          </a:prstGeom>
        </p:spPr>
        <p:style>
          <a:lnRef idx="1">
            <a:schemeClr val="accent3"/>
          </a:lnRef>
          <a:fillRef idx="0">
            <a:schemeClr val="accent3"/>
          </a:fillRef>
          <a:effectRef idx="0">
            <a:schemeClr val="accent3"/>
          </a:effectRef>
          <a:fontRef idx="minor">
            <a:schemeClr val="tx1"/>
          </a:fontRef>
        </p:style>
      </p:cxnSp>
      <p:cxnSp>
        <p:nvCxnSpPr>
          <p:cNvPr id="20" name="Gerader Verbinder 19"/>
          <p:cNvCxnSpPr/>
          <p:nvPr/>
        </p:nvCxnSpPr>
        <p:spPr>
          <a:xfrm flipH="1" flipV="1">
            <a:off x="4676971" y="3251553"/>
            <a:ext cx="1696" cy="469096"/>
          </a:xfrm>
          <a:prstGeom prst="line">
            <a:avLst/>
          </a:prstGeom>
        </p:spPr>
        <p:style>
          <a:lnRef idx="1">
            <a:schemeClr val="accent3"/>
          </a:lnRef>
          <a:fillRef idx="0">
            <a:schemeClr val="accent3"/>
          </a:fillRef>
          <a:effectRef idx="0">
            <a:schemeClr val="accent3"/>
          </a:effectRef>
          <a:fontRef idx="minor">
            <a:schemeClr val="tx1"/>
          </a:fontRef>
        </p:style>
      </p:cxnSp>
      <p:cxnSp>
        <p:nvCxnSpPr>
          <p:cNvPr id="21" name="Gerader Verbinder 20"/>
          <p:cNvCxnSpPr/>
          <p:nvPr/>
        </p:nvCxnSpPr>
        <p:spPr>
          <a:xfrm flipH="1" flipV="1">
            <a:off x="4676971" y="4065371"/>
            <a:ext cx="1696" cy="469096"/>
          </a:xfrm>
          <a:prstGeom prst="line">
            <a:avLst/>
          </a:prstGeom>
        </p:spPr>
        <p:style>
          <a:lnRef idx="1">
            <a:schemeClr val="accent3"/>
          </a:lnRef>
          <a:fillRef idx="0">
            <a:schemeClr val="accent3"/>
          </a:fillRef>
          <a:effectRef idx="0">
            <a:schemeClr val="accent3"/>
          </a:effectRef>
          <a:fontRef idx="minor">
            <a:schemeClr val="tx1"/>
          </a:fontRef>
        </p:style>
      </p:cxnSp>
      <p:cxnSp>
        <p:nvCxnSpPr>
          <p:cNvPr id="22" name="Gerader Verbinder 21"/>
          <p:cNvCxnSpPr/>
          <p:nvPr/>
        </p:nvCxnSpPr>
        <p:spPr>
          <a:xfrm flipH="1" flipV="1">
            <a:off x="2903510" y="3906027"/>
            <a:ext cx="610838" cy="2387"/>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Gerader Verbinder 22"/>
          <p:cNvCxnSpPr/>
          <p:nvPr/>
        </p:nvCxnSpPr>
        <p:spPr>
          <a:xfrm flipH="1" flipV="1">
            <a:off x="4676971" y="4058286"/>
            <a:ext cx="166108" cy="4350"/>
          </a:xfrm>
          <a:prstGeom prst="line">
            <a:avLst/>
          </a:prstGeom>
        </p:spPr>
        <p:style>
          <a:lnRef idx="1">
            <a:schemeClr val="accent3"/>
          </a:lnRef>
          <a:fillRef idx="0">
            <a:schemeClr val="accent3"/>
          </a:fillRef>
          <a:effectRef idx="0">
            <a:schemeClr val="accent3"/>
          </a:effectRef>
          <a:fontRef idx="minor">
            <a:schemeClr val="tx1"/>
          </a:fontRef>
        </p:style>
      </p:cxnSp>
      <p:cxnSp>
        <p:nvCxnSpPr>
          <p:cNvPr id="24" name="Gerader Verbinder 23"/>
          <p:cNvCxnSpPr/>
          <p:nvPr/>
        </p:nvCxnSpPr>
        <p:spPr>
          <a:xfrm flipH="1">
            <a:off x="4689754" y="3720649"/>
            <a:ext cx="15502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5" name="Gerader Verbinder 24"/>
          <p:cNvCxnSpPr/>
          <p:nvPr/>
        </p:nvCxnSpPr>
        <p:spPr>
          <a:xfrm flipH="1">
            <a:off x="5354135" y="3833584"/>
            <a:ext cx="565487" cy="0"/>
          </a:xfrm>
          <a:prstGeom prst="line">
            <a:avLst/>
          </a:prstGeom>
        </p:spPr>
        <p:style>
          <a:lnRef idx="1">
            <a:schemeClr val="accent3"/>
          </a:lnRef>
          <a:fillRef idx="0">
            <a:schemeClr val="accent3"/>
          </a:fillRef>
          <a:effectRef idx="0">
            <a:schemeClr val="accent3"/>
          </a:effectRef>
          <a:fontRef idx="minor">
            <a:schemeClr val="tx1"/>
          </a:fontRef>
        </p:style>
      </p:cxnSp>
      <p:sp>
        <p:nvSpPr>
          <p:cNvPr id="26" name="Ellipse 25"/>
          <p:cNvSpPr/>
          <p:nvPr/>
        </p:nvSpPr>
        <p:spPr>
          <a:xfrm>
            <a:off x="2116580" y="4783391"/>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7" name="Ellipse 26"/>
          <p:cNvSpPr/>
          <p:nvPr/>
        </p:nvSpPr>
        <p:spPr>
          <a:xfrm>
            <a:off x="2115689" y="2932795"/>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8" name="Ellipse 27"/>
          <p:cNvSpPr/>
          <p:nvPr/>
        </p:nvSpPr>
        <p:spPr>
          <a:xfrm>
            <a:off x="2851629" y="3853687"/>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29" name="Ellipse 28"/>
          <p:cNvSpPr/>
          <p:nvPr/>
        </p:nvSpPr>
        <p:spPr>
          <a:xfrm>
            <a:off x="4216935" y="3180198"/>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30" name="Ellipse 29"/>
          <p:cNvSpPr/>
          <p:nvPr/>
        </p:nvSpPr>
        <p:spPr>
          <a:xfrm>
            <a:off x="4216935" y="4503913"/>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31" name="Ellipse 30"/>
          <p:cNvSpPr/>
          <p:nvPr/>
        </p:nvSpPr>
        <p:spPr>
          <a:xfrm>
            <a:off x="5353154" y="3778856"/>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32" name="Textfeld 31"/>
          <p:cNvSpPr txBox="1"/>
          <p:nvPr/>
        </p:nvSpPr>
        <p:spPr>
          <a:xfrm>
            <a:off x="5511199" y="3514593"/>
            <a:ext cx="359394" cy="369332"/>
          </a:xfrm>
          <a:prstGeom prst="rect">
            <a:avLst/>
          </a:prstGeom>
          <a:noFill/>
        </p:spPr>
        <p:txBody>
          <a:bodyPr wrap="none" rtlCol="0">
            <a:spAutoFit/>
          </a:bodyPr>
          <a:lstStyle/>
          <a:p>
            <a:r>
              <a:rPr lang="de-DE" dirty="0"/>
              <a:t>s</a:t>
            </a:r>
            <a:r>
              <a:rPr lang="de-DE" baseline="-25000" dirty="0"/>
              <a:t>1</a:t>
            </a:r>
            <a:endParaRPr lang="de-DE" dirty="0"/>
          </a:p>
        </p:txBody>
      </p:sp>
      <p:cxnSp>
        <p:nvCxnSpPr>
          <p:cNvPr id="33" name="Gerader Verbinder 32"/>
          <p:cNvCxnSpPr/>
          <p:nvPr/>
        </p:nvCxnSpPr>
        <p:spPr>
          <a:xfrm flipH="1" flipV="1">
            <a:off x="2127485" y="4116590"/>
            <a:ext cx="234905" cy="174"/>
          </a:xfrm>
          <a:prstGeom prst="line">
            <a:avLst/>
          </a:prstGeom>
        </p:spPr>
        <p:style>
          <a:lnRef idx="1">
            <a:schemeClr val="accent3"/>
          </a:lnRef>
          <a:fillRef idx="0">
            <a:schemeClr val="accent3"/>
          </a:fillRef>
          <a:effectRef idx="0">
            <a:schemeClr val="accent3"/>
          </a:effectRef>
          <a:fontRef idx="minor">
            <a:schemeClr val="tx1"/>
          </a:fontRef>
        </p:style>
      </p:cxnSp>
      <p:cxnSp>
        <p:nvCxnSpPr>
          <p:cNvPr id="34" name="Gerader Verbinder 33"/>
          <p:cNvCxnSpPr/>
          <p:nvPr/>
        </p:nvCxnSpPr>
        <p:spPr>
          <a:xfrm flipH="1" flipV="1">
            <a:off x="3498351" y="3335534"/>
            <a:ext cx="31994" cy="1947991"/>
          </a:xfrm>
          <a:prstGeom prst="line">
            <a:avLst/>
          </a:prstGeom>
        </p:spPr>
        <p:style>
          <a:lnRef idx="1">
            <a:schemeClr val="accent3"/>
          </a:lnRef>
          <a:fillRef idx="0">
            <a:schemeClr val="accent3"/>
          </a:fillRef>
          <a:effectRef idx="0">
            <a:schemeClr val="accent3"/>
          </a:effectRef>
          <a:fontRef idx="minor">
            <a:schemeClr val="tx1"/>
          </a:fontRef>
        </p:style>
      </p:cxnSp>
      <p:cxnSp>
        <p:nvCxnSpPr>
          <p:cNvPr id="35" name="Gerader Verbinder 34"/>
          <p:cNvCxnSpPr/>
          <p:nvPr/>
        </p:nvCxnSpPr>
        <p:spPr>
          <a:xfrm flipH="1">
            <a:off x="3516227" y="4373024"/>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6" name="Gerader Verbinder 35"/>
          <p:cNvCxnSpPr/>
          <p:nvPr/>
        </p:nvCxnSpPr>
        <p:spPr>
          <a:xfrm flipH="1">
            <a:off x="3498351" y="3348069"/>
            <a:ext cx="227702" cy="0"/>
          </a:xfrm>
          <a:prstGeom prst="line">
            <a:avLst/>
          </a:prstGeom>
        </p:spPr>
        <p:style>
          <a:lnRef idx="1">
            <a:schemeClr val="accent3"/>
          </a:lnRef>
          <a:fillRef idx="0">
            <a:schemeClr val="accent3"/>
          </a:fillRef>
          <a:effectRef idx="0">
            <a:schemeClr val="accent3"/>
          </a:effectRef>
          <a:fontRef idx="minor">
            <a:schemeClr val="tx1"/>
          </a:fontRef>
        </p:style>
      </p:cxnSp>
      <p:sp>
        <p:nvSpPr>
          <p:cNvPr id="37" name="Ellipse 36"/>
          <p:cNvSpPr/>
          <p:nvPr/>
        </p:nvSpPr>
        <p:spPr>
          <a:xfrm>
            <a:off x="3481690" y="4340022"/>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8" name="Ellipse 37"/>
          <p:cNvSpPr/>
          <p:nvPr/>
        </p:nvSpPr>
        <p:spPr>
          <a:xfrm>
            <a:off x="3472482" y="3884326"/>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9" name="Flussdiagramm: Verzögerung 38"/>
          <p:cNvSpPr/>
          <p:nvPr/>
        </p:nvSpPr>
        <p:spPr>
          <a:xfrm>
            <a:off x="6097251" y="4510996"/>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4</a:t>
            </a:r>
          </a:p>
        </p:txBody>
      </p:sp>
      <p:sp>
        <p:nvSpPr>
          <p:cNvPr id="40" name="Flussdiagramm: Verzögerung 39"/>
          <p:cNvSpPr/>
          <p:nvPr/>
        </p:nvSpPr>
        <p:spPr>
          <a:xfrm>
            <a:off x="7471630" y="3812092"/>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5</a:t>
            </a:r>
          </a:p>
        </p:txBody>
      </p:sp>
      <p:sp>
        <p:nvSpPr>
          <p:cNvPr id="41" name="Flussdiagramm: Verzögerung 40"/>
          <p:cNvSpPr/>
          <p:nvPr/>
        </p:nvSpPr>
        <p:spPr>
          <a:xfrm>
            <a:off x="7471630" y="5127394"/>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5</a:t>
            </a:r>
          </a:p>
        </p:txBody>
      </p:sp>
      <p:sp>
        <p:nvSpPr>
          <p:cNvPr id="42" name="Flussdiagramm: Verzögerung 41"/>
          <p:cNvSpPr/>
          <p:nvPr/>
        </p:nvSpPr>
        <p:spPr>
          <a:xfrm>
            <a:off x="7471629" y="6164779"/>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5</a:t>
            </a:r>
          </a:p>
        </p:txBody>
      </p:sp>
      <p:sp>
        <p:nvSpPr>
          <p:cNvPr id="43" name="Flussdiagramm: Verzögerung 42"/>
          <p:cNvSpPr/>
          <p:nvPr/>
        </p:nvSpPr>
        <p:spPr>
          <a:xfrm>
            <a:off x="8590408" y="4411860"/>
            <a:ext cx="491613" cy="599768"/>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6</a:t>
            </a:r>
          </a:p>
        </p:txBody>
      </p:sp>
      <p:sp>
        <p:nvSpPr>
          <p:cNvPr id="44" name="Textfeld 43"/>
          <p:cNvSpPr txBox="1"/>
          <p:nvPr/>
        </p:nvSpPr>
        <p:spPr>
          <a:xfrm>
            <a:off x="4921640" y="5578816"/>
            <a:ext cx="458780" cy="369332"/>
          </a:xfrm>
          <a:prstGeom prst="rect">
            <a:avLst/>
          </a:prstGeom>
          <a:noFill/>
        </p:spPr>
        <p:txBody>
          <a:bodyPr wrap="none" rtlCol="0">
            <a:spAutoFit/>
          </a:bodyPr>
          <a:lstStyle/>
          <a:p>
            <a:r>
              <a:rPr lang="de-DE" dirty="0" err="1"/>
              <a:t>c</a:t>
            </a:r>
            <a:r>
              <a:rPr lang="de-DE" baseline="-25000" dirty="0" err="1"/>
              <a:t>in</a:t>
            </a:r>
            <a:endParaRPr lang="de-DE" dirty="0"/>
          </a:p>
        </p:txBody>
      </p:sp>
      <p:cxnSp>
        <p:nvCxnSpPr>
          <p:cNvPr id="45" name="Gerader Verbinder 44"/>
          <p:cNvCxnSpPr>
            <a:endCxn id="61" idx="7"/>
          </p:cNvCxnSpPr>
          <p:nvPr/>
        </p:nvCxnSpPr>
        <p:spPr>
          <a:xfrm flipH="1" flipV="1">
            <a:off x="5910322" y="3821641"/>
            <a:ext cx="1561308" cy="11943"/>
          </a:xfrm>
          <a:prstGeom prst="line">
            <a:avLst/>
          </a:prstGeom>
        </p:spPr>
        <p:style>
          <a:lnRef idx="1">
            <a:schemeClr val="accent3"/>
          </a:lnRef>
          <a:fillRef idx="0">
            <a:schemeClr val="accent3"/>
          </a:fillRef>
          <a:effectRef idx="0">
            <a:schemeClr val="accent3"/>
          </a:effectRef>
          <a:fontRef idx="minor">
            <a:schemeClr val="tx1"/>
          </a:fontRef>
        </p:style>
      </p:cxnSp>
      <p:cxnSp>
        <p:nvCxnSpPr>
          <p:cNvPr id="46" name="Gerader Verbinder 45"/>
          <p:cNvCxnSpPr/>
          <p:nvPr/>
        </p:nvCxnSpPr>
        <p:spPr>
          <a:xfrm flipH="1">
            <a:off x="5253875" y="5698036"/>
            <a:ext cx="221775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7" name="Gerader Verbinder 46"/>
          <p:cNvCxnSpPr/>
          <p:nvPr/>
        </p:nvCxnSpPr>
        <p:spPr>
          <a:xfrm flipH="1" flipV="1">
            <a:off x="5879343" y="3833727"/>
            <a:ext cx="1697" cy="765082"/>
          </a:xfrm>
          <a:prstGeom prst="line">
            <a:avLst/>
          </a:prstGeom>
        </p:spPr>
        <p:style>
          <a:lnRef idx="1">
            <a:schemeClr val="accent3"/>
          </a:lnRef>
          <a:fillRef idx="0">
            <a:schemeClr val="accent3"/>
          </a:fillRef>
          <a:effectRef idx="0">
            <a:schemeClr val="accent3"/>
          </a:effectRef>
          <a:fontRef idx="minor">
            <a:schemeClr val="tx1"/>
          </a:fontRef>
        </p:style>
      </p:cxnSp>
      <p:cxnSp>
        <p:nvCxnSpPr>
          <p:cNvPr id="48" name="Gerader Verbinder 47"/>
          <p:cNvCxnSpPr/>
          <p:nvPr/>
        </p:nvCxnSpPr>
        <p:spPr>
          <a:xfrm flipH="1">
            <a:off x="5879343" y="4598809"/>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9" name="Gerader Verbinder 48"/>
          <p:cNvCxnSpPr>
            <a:stCxn id="60" idx="4"/>
          </p:cNvCxnSpPr>
          <p:nvPr/>
        </p:nvCxnSpPr>
        <p:spPr>
          <a:xfrm flipH="1" flipV="1">
            <a:off x="5864759" y="4994749"/>
            <a:ext cx="18807" cy="739772"/>
          </a:xfrm>
          <a:prstGeom prst="line">
            <a:avLst/>
          </a:prstGeom>
        </p:spPr>
        <p:style>
          <a:lnRef idx="1">
            <a:schemeClr val="accent3"/>
          </a:lnRef>
          <a:fillRef idx="0">
            <a:schemeClr val="accent3"/>
          </a:fillRef>
          <a:effectRef idx="0">
            <a:schemeClr val="accent3"/>
          </a:effectRef>
          <a:fontRef idx="minor">
            <a:schemeClr val="tx1"/>
          </a:fontRef>
        </p:style>
      </p:cxnSp>
      <p:cxnSp>
        <p:nvCxnSpPr>
          <p:cNvPr id="50" name="Gerader Verbinder 49"/>
          <p:cNvCxnSpPr/>
          <p:nvPr/>
        </p:nvCxnSpPr>
        <p:spPr>
          <a:xfrm flipH="1">
            <a:off x="7259212" y="6181008"/>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1" name="Gerader Verbinder 50"/>
          <p:cNvCxnSpPr/>
          <p:nvPr/>
        </p:nvCxnSpPr>
        <p:spPr>
          <a:xfrm flipH="1">
            <a:off x="7963242" y="6464663"/>
            <a:ext cx="56548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2" name="Gerader Verbinder 51"/>
          <p:cNvCxnSpPr/>
          <p:nvPr/>
        </p:nvCxnSpPr>
        <p:spPr>
          <a:xfrm flipH="1">
            <a:off x="7963242" y="4111976"/>
            <a:ext cx="444244" cy="4335"/>
          </a:xfrm>
          <a:prstGeom prst="line">
            <a:avLst/>
          </a:prstGeom>
        </p:spPr>
        <p:style>
          <a:lnRef idx="1">
            <a:schemeClr val="accent3"/>
          </a:lnRef>
          <a:fillRef idx="0">
            <a:schemeClr val="accent3"/>
          </a:fillRef>
          <a:effectRef idx="0">
            <a:schemeClr val="accent3"/>
          </a:effectRef>
          <a:fontRef idx="minor">
            <a:schemeClr val="tx1"/>
          </a:fontRef>
        </p:style>
      </p:cxnSp>
      <p:cxnSp>
        <p:nvCxnSpPr>
          <p:cNvPr id="53" name="Gerader Verbinder 52"/>
          <p:cNvCxnSpPr/>
          <p:nvPr/>
        </p:nvCxnSpPr>
        <p:spPr>
          <a:xfrm flipH="1">
            <a:off x="7962309" y="5427278"/>
            <a:ext cx="444244" cy="4335"/>
          </a:xfrm>
          <a:prstGeom prst="line">
            <a:avLst/>
          </a:prstGeom>
        </p:spPr>
        <p:style>
          <a:lnRef idx="1">
            <a:schemeClr val="accent3"/>
          </a:lnRef>
          <a:fillRef idx="0">
            <a:schemeClr val="accent3"/>
          </a:fillRef>
          <a:effectRef idx="0">
            <a:schemeClr val="accent3"/>
          </a:effectRef>
          <a:fontRef idx="minor">
            <a:schemeClr val="tx1"/>
          </a:fontRef>
        </p:style>
      </p:cxnSp>
      <p:cxnSp>
        <p:nvCxnSpPr>
          <p:cNvPr id="54" name="Gerader Verbinder 53"/>
          <p:cNvCxnSpPr/>
          <p:nvPr/>
        </p:nvCxnSpPr>
        <p:spPr>
          <a:xfrm flipH="1" flipV="1">
            <a:off x="8404857" y="4129713"/>
            <a:ext cx="1696" cy="469096"/>
          </a:xfrm>
          <a:prstGeom prst="line">
            <a:avLst/>
          </a:prstGeom>
        </p:spPr>
        <p:style>
          <a:lnRef idx="1">
            <a:schemeClr val="accent3"/>
          </a:lnRef>
          <a:fillRef idx="0">
            <a:schemeClr val="accent3"/>
          </a:fillRef>
          <a:effectRef idx="0">
            <a:schemeClr val="accent3"/>
          </a:effectRef>
          <a:fontRef idx="minor">
            <a:schemeClr val="tx1"/>
          </a:fontRef>
        </p:style>
      </p:cxnSp>
      <p:cxnSp>
        <p:nvCxnSpPr>
          <p:cNvPr id="55" name="Gerader Verbinder 54"/>
          <p:cNvCxnSpPr/>
          <p:nvPr/>
        </p:nvCxnSpPr>
        <p:spPr>
          <a:xfrm flipH="1" flipV="1">
            <a:off x="8404857" y="4943531"/>
            <a:ext cx="1696" cy="469096"/>
          </a:xfrm>
          <a:prstGeom prst="line">
            <a:avLst/>
          </a:prstGeom>
        </p:spPr>
        <p:style>
          <a:lnRef idx="1">
            <a:schemeClr val="accent3"/>
          </a:lnRef>
          <a:fillRef idx="0">
            <a:schemeClr val="accent3"/>
          </a:fillRef>
          <a:effectRef idx="0">
            <a:schemeClr val="accent3"/>
          </a:effectRef>
          <a:fontRef idx="minor">
            <a:schemeClr val="tx1"/>
          </a:fontRef>
        </p:style>
      </p:cxnSp>
      <p:cxnSp>
        <p:nvCxnSpPr>
          <p:cNvPr id="56" name="Gerader Verbinder 55"/>
          <p:cNvCxnSpPr/>
          <p:nvPr/>
        </p:nvCxnSpPr>
        <p:spPr>
          <a:xfrm flipH="1" flipV="1">
            <a:off x="6631396" y="4784187"/>
            <a:ext cx="610838" cy="2387"/>
          </a:xfrm>
          <a:prstGeom prst="line">
            <a:avLst/>
          </a:prstGeom>
        </p:spPr>
        <p:style>
          <a:lnRef idx="1">
            <a:schemeClr val="accent3"/>
          </a:lnRef>
          <a:fillRef idx="0">
            <a:schemeClr val="accent3"/>
          </a:fillRef>
          <a:effectRef idx="0">
            <a:schemeClr val="accent3"/>
          </a:effectRef>
          <a:fontRef idx="minor">
            <a:schemeClr val="tx1"/>
          </a:fontRef>
        </p:style>
      </p:cxnSp>
      <p:cxnSp>
        <p:nvCxnSpPr>
          <p:cNvPr id="57" name="Gerader Verbinder 56"/>
          <p:cNvCxnSpPr/>
          <p:nvPr/>
        </p:nvCxnSpPr>
        <p:spPr>
          <a:xfrm flipH="1" flipV="1">
            <a:off x="8404857" y="4936446"/>
            <a:ext cx="166108" cy="4350"/>
          </a:xfrm>
          <a:prstGeom prst="line">
            <a:avLst/>
          </a:prstGeom>
        </p:spPr>
        <p:style>
          <a:lnRef idx="1">
            <a:schemeClr val="accent3"/>
          </a:lnRef>
          <a:fillRef idx="0">
            <a:schemeClr val="accent3"/>
          </a:fillRef>
          <a:effectRef idx="0">
            <a:schemeClr val="accent3"/>
          </a:effectRef>
          <a:fontRef idx="minor">
            <a:schemeClr val="tx1"/>
          </a:fontRef>
        </p:style>
      </p:cxnSp>
      <p:cxnSp>
        <p:nvCxnSpPr>
          <p:cNvPr id="58" name="Gerader Verbinder 57"/>
          <p:cNvCxnSpPr/>
          <p:nvPr/>
        </p:nvCxnSpPr>
        <p:spPr>
          <a:xfrm flipH="1">
            <a:off x="8417640" y="4598809"/>
            <a:ext cx="15502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9" name="Gerader Verbinder 58"/>
          <p:cNvCxnSpPr/>
          <p:nvPr/>
        </p:nvCxnSpPr>
        <p:spPr>
          <a:xfrm flipH="1">
            <a:off x="9082021" y="4711744"/>
            <a:ext cx="565487" cy="0"/>
          </a:xfrm>
          <a:prstGeom prst="line">
            <a:avLst/>
          </a:prstGeom>
        </p:spPr>
        <p:style>
          <a:lnRef idx="1">
            <a:schemeClr val="accent3"/>
          </a:lnRef>
          <a:fillRef idx="0">
            <a:schemeClr val="accent3"/>
          </a:fillRef>
          <a:effectRef idx="0">
            <a:schemeClr val="accent3"/>
          </a:effectRef>
          <a:fontRef idx="minor">
            <a:schemeClr val="tx1"/>
          </a:fontRef>
        </p:style>
      </p:cxnSp>
      <p:sp>
        <p:nvSpPr>
          <p:cNvPr id="60" name="Ellipse 59"/>
          <p:cNvSpPr/>
          <p:nvPr/>
        </p:nvSpPr>
        <p:spPr>
          <a:xfrm>
            <a:off x="5844466" y="5661551"/>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61" name="Ellipse 60"/>
          <p:cNvSpPr/>
          <p:nvPr/>
        </p:nvSpPr>
        <p:spPr>
          <a:xfrm>
            <a:off x="5843575" y="3810955"/>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62" name="Ellipse 61"/>
          <p:cNvSpPr/>
          <p:nvPr/>
        </p:nvSpPr>
        <p:spPr>
          <a:xfrm>
            <a:off x="6579515" y="4731847"/>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63" name="Ellipse 62"/>
          <p:cNvSpPr/>
          <p:nvPr/>
        </p:nvSpPr>
        <p:spPr>
          <a:xfrm>
            <a:off x="7944821" y="4058358"/>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64" name="Ellipse 63"/>
          <p:cNvSpPr/>
          <p:nvPr/>
        </p:nvSpPr>
        <p:spPr>
          <a:xfrm>
            <a:off x="7944821" y="5382073"/>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65" name="Ellipse 64"/>
          <p:cNvSpPr/>
          <p:nvPr/>
        </p:nvSpPr>
        <p:spPr>
          <a:xfrm>
            <a:off x="7944821" y="6417674"/>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66" name="Ellipse 65"/>
          <p:cNvSpPr/>
          <p:nvPr/>
        </p:nvSpPr>
        <p:spPr>
          <a:xfrm>
            <a:off x="9081040" y="4657016"/>
            <a:ext cx="101206" cy="109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67" name="Textfeld 66"/>
          <p:cNvSpPr txBox="1"/>
          <p:nvPr/>
        </p:nvSpPr>
        <p:spPr>
          <a:xfrm>
            <a:off x="9691440" y="4515070"/>
            <a:ext cx="359394" cy="369332"/>
          </a:xfrm>
          <a:prstGeom prst="rect">
            <a:avLst/>
          </a:prstGeom>
          <a:noFill/>
        </p:spPr>
        <p:txBody>
          <a:bodyPr wrap="none" rtlCol="0">
            <a:spAutoFit/>
          </a:bodyPr>
          <a:lstStyle/>
          <a:p>
            <a:r>
              <a:rPr lang="de-DE" dirty="0"/>
              <a:t>s</a:t>
            </a:r>
            <a:r>
              <a:rPr lang="de-DE" baseline="-25000" dirty="0"/>
              <a:t>2</a:t>
            </a:r>
            <a:endParaRPr lang="de-DE" dirty="0"/>
          </a:p>
        </p:txBody>
      </p:sp>
      <p:cxnSp>
        <p:nvCxnSpPr>
          <p:cNvPr id="68" name="Gerader Verbinder 67"/>
          <p:cNvCxnSpPr/>
          <p:nvPr/>
        </p:nvCxnSpPr>
        <p:spPr>
          <a:xfrm flipH="1" flipV="1">
            <a:off x="5855371" y="4994750"/>
            <a:ext cx="234905" cy="174"/>
          </a:xfrm>
          <a:prstGeom prst="line">
            <a:avLst/>
          </a:prstGeom>
        </p:spPr>
        <p:style>
          <a:lnRef idx="1">
            <a:schemeClr val="accent3"/>
          </a:lnRef>
          <a:fillRef idx="0">
            <a:schemeClr val="accent3"/>
          </a:fillRef>
          <a:effectRef idx="0">
            <a:schemeClr val="accent3"/>
          </a:effectRef>
          <a:fontRef idx="minor">
            <a:schemeClr val="tx1"/>
          </a:fontRef>
        </p:style>
      </p:cxnSp>
      <p:cxnSp>
        <p:nvCxnSpPr>
          <p:cNvPr id="69" name="Gerader Verbinder 68"/>
          <p:cNvCxnSpPr/>
          <p:nvPr/>
        </p:nvCxnSpPr>
        <p:spPr>
          <a:xfrm flipH="1" flipV="1">
            <a:off x="7226237" y="4213694"/>
            <a:ext cx="31994" cy="1947991"/>
          </a:xfrm>
          <a:prstGeom prst="line">
            <a:avLst/>
          </a:prstGeom>
        </p:spPr>
        <p:style>
          <a:lnRef idx="1">
            <a:schemeClr val="accent3"/>
          </a:lnRef>
          <a:fillRef idx="0">
            <a:schemeClr val="accent3"/>
          </a:fillRef>
          <a:effectRef idx="0">
            <a:schemeClr val="accent3"/>
          </a:effectRef>
          <a:fontRef idx="minor">
            <a:schemeClr val="tx1"/>
          </a:fontRef>
        </p:style>
      </p:cxnSp>
      <p:cxnSp>
        <p:nvCxnSpPr>
          <p:cNvPr id="70" name="Gerader Verbinder 69"/>
          <p:cNvCxnSpPr/>
          <p:nvPr/>
        </p:nvCxnSpPr>
        <p:spPr>
          <a:xfrm flipH="1">
            <a:off x="7244113" y="5251184"/>
            <a:ext cx="2277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1" name="Gerader Verbinder 70"/>
          <p:cNvCxnSpPr/>
          <p:nvPr/>
        </p:nvCxnSpPr>
        <p:spPr>
          <a:xfrm flipH="1">
            <a:off x="7226237" y="4226229"/>
            <a:ext cx="227702" cy="0"/>
          </a:xfrm>
          <a:prstGeom prst="line">
            <a:avLst/>
          </a:prstGeom>
        </p:spPr>
        <p:style>
          <a:lnRef idx="1">
            <a:schemeClr val="accent3"/>
          </a:lnRef>
          <a:fillRef idx="0">
            <a:schemeClr val="accent3"/>
          </a:fillRef>
          <a:effectRef idx="0">
            <a:schemeClr val="accent3"/>
          </a:effectRef>
          <a:fontRef idx="minor">
            <a:schemeClr val="tx1"/>
          </a:fontRef>
        </p:style>
      </p:cxnSp>
      <p:sp>
        <p:nvSpPr>
          <p:cNvPr id="72" name="Ellipse 71"/>
          <p:cNvSpPr/>
          <p:nvPr/>
        </p:nvSpPr>
        <p:spPr>
          <a:xfrm>
            <a:off x="7209576" y="5218182"/>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73" name="Ellipse 72"/>
          <p:cNvSpPr/>
          <p:nvPr/>
        </p:nvSpPr>
        <p:spPr>
          <a:xfrm>
            <a:off x="7200368" y="4762486"/>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74" name="Textfeld 73"/>
          <p:cNvSpPr txBox="1"/>
          <p:nvPr/>
        </p:nvSpPr>
        <p:spPr>
          <a:xfrm>
            <a:off x="1126509" y="2755854"/>
            <a:ext cx="341760" cy="369332"/>
          </a:xfrm>
          <a:prstGeom prst="rect">
            <a:avLst/>
          </a:prstGeom>
          <a:noFill/>
        </p:spPr>
        <p:txBody>
          <a:bodyPr wrap="none" rtlCol="0">
            <a:spAutoFit/>
          </a:bodyPr>
          <a:lstStyle/>
          <a:p>
            <a:r>
              <a:rPr lang="de-DE" dirty="0"/>
              <a:t>a</a:t>
            </a:r>
          </a:p>
        </p:txBody>
      </p:sp>
      <mc:AlternateContent xmlns:mc="http://schemas.openxmlformats.org/markup-compatibility/2006" xmlns:a14="http://schemas.microsoft.com/office/drawing/2010/main">
        <mc:Choice Requires="a14">
          <p:sp>
            <p:nvSpPr>
              <p:cNvPr id="75" name="Textfeld 74"/>
              <p:cNvSpPr txBox="1"/>
              <p:nvPr/>
            </p:nvSpPr>
            <p:spPr>
              <a:xfrm>
                <a:off x="3178531" y="4890243"/>
                <a:ext cx="45095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𝑐</m:t>
                              </m:r>
                            </m:e>
                            <m:sub>
                              <m:r>
                                <a:rPr lang="de-DE" i="1">
                                  <a:latin typeface="Cambria Math" panose="02040503050406030204" pitchFamily="18" charset="0"/>
                                </a:rPr>
                                <m:t>1</m:t>
                              </m:r>
                            </m:sub>
                          </m:sSub>
                        </m:e>
                      </m:acc>
                    </m:oMath>
                  </m:oMathPara>
                </a14:m>
                <a:endParaRPr lang="de-DE" dirty="0"/>
              </a:p>
            </p:txBody>
          </p:sp>
        </mc:Choice>
        <mc:Fallback xmlns="">
          <p:sp>
            <p:nvSpPr>
              <p:cNvPr id="75" name="Textfeld 74"/>
              <p:cNvSpPr txBox="1">
                <a:spLocks noRot="1" noChangeAspect="1" noMove="1" noResize="1" noEditPoints="1" noAdjustHandles="1" noChangeArrowheads="1" noChangeShapeType="1" noTextEdit="1"/>
              </p:cNvSpPr>
              <p:nvPr/>
            </p:nvSpPr>
            <p:spPr>
              <a:xfrm>
                <a:off x="3178531" y="4890243"/>
                <a:ext cx="450956" cy="369332"/>
              </a:xfrm>
              <a:prstGeom prst="rect">
                <a:avLst/>
              </a:prstGeom>
              <a:blipFill rotWithShape="0">
                <a:blip r:embed="rId3"/>
                <a:stretch>
                  <a:fillRect b="-16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6" name="Textfeld 75"/>
              <p:cNvSpPr txBox="1"/>
              <p:nvPr/>
            </p:nvSpPr>
            <p:spPr>
              <a:xfrm>
                <a:off x="6836819" y="5823585"/>
                <a:ext cx="45627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i="1" smtClean="0">
                              <a:latin typeface="Cambria Math" panose="02040503050406030204" pitchFamily="18" charset="0"/>
                            </a:rPr>
                          </m:ctrlPr>
                        </m:accPr>
                        <m:e>
                          <m:sSub>
                            <m:sSubPr>
                              <m:ctrlPr>
                                <a:rPr lang="de-DE" i="1" smtClean="0">
                                  <a:latin typeface="Cambria Math" panose="02040503050406030204" pitchFamily="18" charset="0"/>
                                </a:rPr>
                              </m:ctrlPr>
                            </m:sSubPr>
                            <m:e>
                              <m:r>
                                <a:rPr lang="de-DE" i="1">
                                  <a:latin typeface="Cambria Math" panose="02040503050406030204" pitchFamily="18" charset="0"/>
                                </a:rPr>
                                <m:t>𝑐</m:t>
                              </m:r>
                            </m:e>
                            <m:sub>
                              <m:r>
                                <a:rPr lang="de-DE" b="0" i="1" smtClean="0">
                                  <a:latin typeface="Cambria Math" panose="02040503050406030204" pitchFamily="18" charset="0"/>
                                </a:rPr>
                                <m:t>2</m:t>
                              </m:r>
                            </m:sub>
                          </m:sSub>
                        </m:e>
                      </m:acc>
                    </m:oMath>
                  </m:oMathPara>
                </a14:m>
                <a:endParaRPr lang="de-DE" dirty="0"/>
              </a:p>
            </p:txBody>
          </p:sp>
        </mc:Choice>
        <mc:Fallback xmlns="">
          <p:sp>
            <p:nvSpPr>
              <p:cNvPr id="76" name="Textfeld 75"/>
              <p:cNvSpPr txBox="1">
                <a:spLocks noRot="1" noChangeAspect="1" noMove="1" noResize="1" noEditPoints="1" noAdjustHandles="1" noChangeArrowheads="1" noChangeShapeType="1" noTextEdit="1"/>
              </p:cNvSpPr>
              <p:nvPr/>
            </p:nvSpPr>
            <p:spPr>
              <a:xfrm>
                <a:off x="6836819" y="5823585"/>
                <a:ext cx="456279" cy="369332"/>
              </a:xfrm>
              <a:prstGeom prst="rect">
                <a:avLst/>
              </a:prstGeom>
              <a:blipFill rotWithShape="0">
                <a:blip r:embed="rId4"/>
                <a:stretch>
                  <a:fillRect r="-2703" b="-1639"/>
                </a:stretch>
              </a:blipFill>
            </p:spPr>
            <p:txBody>
              <a:bodyPr/>
              <a:lstStyle/>
              <a:p>
                <a:r>
                  <a:rPr lang="de-DE">
                    <a:noFill/>
                  </a:rPr>
                  <a:t> </a:t>
                </a:r>
              </a:p>
            </p:txBody>
          </p:sp>
        </mc:Fallback>
      </mc:AlternateContent>
      <p:cxnSp>
        <p:nvCxnSpPr>
          <p:cNvPr id="77" name="Gerader Verbinder 76"/>
          <p:cNvCxnSpPr/>
          <p:nvPr/>
        </p:nvCxnSpPr>
        <p:spPr>
          <a:xfrm flipH="1">
            <a:off x="3552700" y="6608747"/>
            <a:ext cx="3924000" cy="0"/>
          </a:xfrm>
          <a:prstGeom prst="line">
            <a:avLst/>
          </a:prstGeom>
        </p:spPr>
        <p:style>
          <a:lnRef idx="1">
            <a:schemeClr val="accent3"/>
          </a:lnRef>
          <a:fillRef idx="0">
            <a:schemeClr val="accent3"/>
          </a:fillRef>
          <a:effectRef idx="0">
            <a:schemeClr val="accent3"/>
          </a:effectRef>
          <a:fontRef idx="minor">
            <a:schemeClr val="tx1"/>
          </a:fontRef>
        </p:style>
      </p:cxnSp>
      <p:sp>
        <p:nvSpPr>
          <p:cNvPr id="78" name="Textfeld 77"/>
          <p:cNvSpPr txBox="1"/>
          <p:nvPr/>
        </p:nvSpPr>
        <p:spPr>
          <a:xfrm>
            <a:off x="8566414" y="6266629"/>
            <a:ext cx="580608" cy="369332"/>
          </a:xfrm>
          <a:prstGeom prst="rect">
            <a:avLst/>
          </a:prstGeom>
          <a:noFill/>
        </p:spPr>
        <p:txBody>
          <a:bodyPr wrap="none" rtlCol="0">
            <a:spAutoFit/>
          </a:bodyPr>
          <a:lstStyle/>
          <a:p>
            <a:r>
              <a:rPr lang="de-DE" dirty="0" err="1"/>
              <a:t>c</a:t>
            </a:r>
            <a:r>
              <a:rPr lang="de-DE" baseline="-25000" dirty="0" err="1"/>
              <a:t>out</a:t>
            </a:r>
            <a:endParaRPr lang="de-DE" dirty="0"/>
          </a:p>
        </p:txBody>
      </p:sp>
      <p:sp>
        <p:nvSpPr>
          <p:cNvPr id="80" name="Textfeld 79"/>
          <p:cNvSpPr txBox="1"/>
          <p:nvPr/>
        </p:nvSpPr>
        <p:spPr>
          <a:xfrm>
            <a:off x="4970041" y="5306220"/>
            <a:ext cx="976549" cy="369332"/>
          </a:xfrm>
          <a:prstGeom prst="rect">
            <a:avLst/>
          </a:prstGeom>
          <a:noFill/>
        </p:spPr>
        <p:txBody>
          <a:bodyPr wrap="none" rtlCol="0">
            <a:spAutoFit/>
          </a:bodyPr>
          <a:lstStyle/>
          <a:p>
            <a:r>
              <a:rPr lang="de-DE" dirty="0"/>
              <a:t>2 Takte</a:t>
            </a:r>
          </a:p>
        </p:txBody>
      </p:sp>
    </p:spTree>
    <p:extLst>
      <p:ext uri="{BB962C8B-B14F-4D97-AF65-F5344CB8AC3E}">
        <p14:creationId xmlns:p14="http://schemas.microsoft.com/office/powerpoint/2010/main" val="41752807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3 – MO - Addierer</a:t>
            </a:r>
          </a:p>
        </p:txBody>
      </p:sp>
      <p:sp>
        <p:nvSpPr>
          <p:cNvPr id="3" name="Inhaltsplatzhalter 2"/>
          <p:cNvSpPr>
            <a:spLocks noGrp="1"/>
          </p:cNvSpPr>
          <p:nvPr>
            <p:ph idx="1"/>
          </p:nvPr>
        </p:nvSpPr>
        <p:spPr>
          <a:xfrm>
            <a:off x="1104293" y="1447800"/>
            <a:ext cx="8946541" cy="5059680"/>
          </a:xfrm>
        </p:spPr>
        <p:txBody>
          <a:bodyPr/>
          <a:lstStyle/>
          <a:p>
            <a:r>
              <a:rPr lang="de-DE" dirty="0"/>
              <a:t>4 Carry Ripple</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52</a:t>
            </a:fld>
            <a:endParaRPr lang="en-US" dirty="0"/>
          </a:p>
        </p:txBody>
      </p:sp>
      <p:pic>
        <p:nvPicPr>
          <p:cNvPr id="7" name="Grafik 6"/>
          <p:cNvPicPr>
            <a:picLocks noChangeAspect="1"/>
          </p:cNvPicPr>
          <p:nvPr/>
        </p:nvPicPr>
        <p:blipFill>
          <a:blip r:embed="rId2"/>
          <a:stretch>
            <a:fillRect/>
          </a:stretch>
        </p:blipFill>
        <p:spPr>
          <a:xfrm>
            <a:off x="1182927" y="2945395"/>
            <a:ext cx="5743575" cy="2362200"/>
          </a:xfrm>
          <a:prstGeom prst="rect">
            <a:avLst/>
          </a:prstGeom>
        </p:spPr>
      </p:pic>
    </p:spTree>
    <p:extLst>
      <p:ext uri="{BB962C8B-B14F-4D97-AF65-F5344CB8AC3E}">
        <p14:creationId xmlns:p14="http://schemas.microsoft.com/office/powerpoint/2010/main" val="41193676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3 – MO - Addierer</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4293" y="1447800"/>
                <a:ext cx="8946541" cy="5059680"/>
              </a:xfrm>
            </p:spPr>
            <p:txBody>
              <a:bodyPr/>
              <a:lstStyle/>
              <a:p>
                <a:r>
                  <a:rPr lang="de-DE" dirty="0"/>
                  <a:t>4 Carry Ripple</a:t>
                </a: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Im nächsten Schritt muss der </a:t>
                </a:r>
                <a:r>
                  <a:rPr lang="de-DE" dirty="0" err="1">
                    <a:latin typeface="Calibri" panose="020F0502020204030204" pitchFamily="34" charset="0"/>
                  </a:rPr>
                  <a:t>Volladdierer</a:t>
                </a:r>
                <a:r>
                  <a:rPr lang="de-DE" dirty="0">
                    <a:latin typeface="Calibri" panose="020F0502020204030204" pitchFamily="34" charset="0"/>
                  </a:rPr>
                  <a:t> 5 Takte auf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𝑐</m:t>
                        </m:r>
                      </m:e>
                      <m:sub>
                        <m:r>
                          <a:rPr lang="de-DE" i="1">
                            <a:latin typeface="Cambria Math" panose="02040503050406030204" pitchFamily="18" charset="0"/>
                          </a:rPr>
                          <m:t>𝑖𝑛</m:t>
                        </m:r>
                      </m:sub>
                    </m:sSub>
                  </m:oMath>
                </a14:m>
                <a:r>
                  <a:rPr lang="de-DE" dirty="0">
                    <a:latin typeface="Calibri" panose="020F0502020204030204" pitchFamily="34" charset="0"/>
                  </a:rPr>
                  <a:t> warten, bevor die Werteänderung korrekt ist. Wir brauchen ab jetzt +2/+3 Takte für c und s. </a:t>
                </a: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4293" y="1447800"/>
                <a:ext cx="8946541" cy="5059680"/>
              </a:xfrm>
              <a:blipFill rotWithShape="0">
                <a:blip r:embed="rId2"/>
                <a:stretch>
                  <a:fillRect l="-681" t="-723"/>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53</a:t>
            </a:fld>
            <a:endParaRPr lang="en-US" dirty="0"/>
          </a:p>
        </p:txBody>
      </p:sp>
      <p:pic>
        <p:nvPicPr>
          <p:cNvPr id="6" name="Grafik 5"/>
          <p:cNvPicPr>
            <a:picLocks noChangeAspect="1"/>
          </p:cNvPicPr>
          <p:nvPr/>
        </p:nvPicPr>
        <p:blipFill>
          <a:blip r:embed="rId3"/>
          <a:stretch>
            <a:fillRect/>
          </a:stretch>
        </p:blipFill>
        <p:spPr>
          <a:xfrm>
            <a:off x="1104293" y="3023076"/>
            <a:ext cx="5753100" cy="2314575"/>
          </a:xfrm>
          <a:prstGeom prst="rect">
            <a:avLst/>
          </a:prstGeom>
        </p:spPr>
      </p:pic>
    </p:spTree>
    <p:extLst>
      <p:ext uri="{BB962C8B-B14F-4D97-AF65-F5344CB8AC3E}">
        <p14:creationId xmlns:p14="http://schemas.microsoft.com/office/powerpoint/2010/main" val="3764034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3 – MO - Addierer</a:t>
            </a:r>
          </a:p>
        </p:txBody>
      </p:sp>
      <p:sp>
        <p:nvSpPr>
          <p:cNvPr id="3" name="Inhaltsplatzhalter 2"/>
          <p:cNvSpPr>
            <a:spLocks noGrp="1"/>
          </p:cNvSpPr>
          <p:nvPr>
            <p:ph idx="1"/>
          </p:nvPr>
        </p:nvSpPr>
        <p:spPr>
          <a:xfrm>
            <a:off x="1104293" y="1447800"/>
            <a:ext cx="8946541" cy="5059680"/>
          </a:xfrm>
        </p:spPr>
        <p:txBody>
          <a:bodyPr/>
          <a:lstStyle/>
          <a:p>
            <a:r>
              <a:rPr lang="de-DE" dirty="0"/>
              <a:t>4 Carry Ripple</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54</a:t>
            </a:fld>
            <a:endParaRPr lang="en-US" dirty="0"/>
          </a:p>
        </p:txBody>
      </p:sp>
      <p:pic>
        <p:nvPicPr>
          <p:cNvPr id="8" name="Grafik 7"/>
          <p:cNvPicPr>
            <a:picLocks noChangeAspect="1"/>
          </p:cNvPicPr>
          <p:nvPr/>
        </p:nvPicPr>
        <p:blipFill>
          <a:blip r:embed="rId2"/>
          <a:stretch>
            <a:fillRect/>
          </a:stretch>
        </p:blipFill>
        <p:spPr>
          <a:xfrm>
            <a:off x="878775" y="1284378"/>
            <a:ext cx="9397576" cy="5386524"/>
          </a:xfrm>
          <a:prstGeom prst="rect">
            <a:avLst/>
          </a:prstGeom>
        </p:spPr>
      </p:pic>
    </p:spTree>
    <p:extLst>
      <p:ext uri="{BB962C8B-B14F-4D97-AF65-F5344CB8AC3E}">
        <p14:creationId xmlns:p14="http://schemas.microsoft.com/office/powerpoint/2010/main" val="37594275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3 – MO - Addierer</a:t>
            </a:r>
          </a:p>
        </p:txBody>
      </p:sp>
      <p:sp>
        <p:nvSpPr>
          <p:cNvPr id="3" name="Inhaltsplatzhalter 2"/>
          <p:cNvSpPr>
            <a:spLocks noGrp="1"/>
          </p:cNvSpPr>
          <p:nvPr>
            <p:ph idx="1"/>
          </p:nvPr>
        </p:nvSpPr>
        <p:spPr>
          <a:xfrm>
            <a:off x="1104293" y="1447800"/>
            <a:ext cx="8946541" cy="5059680"/>
          </a:xfrm>
        </p:spPr>
        <p:txBody>
          <a:bodyPr/>
          <a:lstStyle/>
          <a:p>
            <a:r>
              <a:rPr lang="de-DE" dirty="0"/>
              <a:t>4 Carry Ripple</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55</a:t>
            </a:fld>
            <a:endParaRPr lang="en-US" dirty="0"/>
          </a:p>
        </p:txBody>
      </p:sp>
      <p:pic>
        <p:nvPicPr>
          <p:cNvPr id="6" name="Grafik 5"/>
          <p:cNvPicPr>
            <a:picLocks noChangeAspect="1"/>
          </p:cNvPicPr>
          <p:nvPr/>
        </p:nvPicPr>
        <p:blipFill>
          <a:blip r:embed="rId2"/>
          <a:stretch>
            <a:fillRect/>
          </a:stretch>
        </p:blipFill>
        <p:spPr>
          <a:xfrm>
            <a:off x="878775" y="1284378"/>
            <a:ext cx="9324004" cy="5353158"/>
          </a:xfrm>
          <a:prstGeom prst="rect">
            <a:avLst/>
          </a:prstGeom>
        </p:spPr>
      </p:pic>
    </p:spTree>
    <p:extLst>
      <p:ext uri="{BB962C8B-B14F-4D97-AF65-F5344CB8AC3E}">
        <p14:creationId xmlns:p14="http://schemas.microsoft.com/office/powerpoint/2010/main" val="8069736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3 – MO - Addierer</a:t>
            </a:r>
          </a:p>
        </p:txBody>
      </p:sp>
      <p:sp>
        <p:nvSpPr>
          <p:cNvPr id="3" name="Inhaltsplatzhalter 2"/>
          <p:cNvSpPr>
            <a:spLocks noGrp="1"/>
          </p:cNvSpPr>
          <p:nvPr>
            <p:ph idx="1"/>
          </p:nvPr>
        </p:nvSpPr>
        <p:spPr>
          <a:xfrm>
            <a:off x="1104293" y="1447800"/>
            <a:ext cx="8946541" cy="5059680"/>
          </a:xfrm>
        </p:spPr>
        <p:txBody>
          <a:bodyPr/>
          <a:lstStyle/>
          <a:p>
            <a:r>
              <a:rPr lang="de-DE" dirty="0"/>
              <a:t>4 Carry Ripple</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56</a:t>
            </a:fld>
            <a:endParaRPr lang="en-US" dirty="0"/>
          </a:p>
        </p:txBody>
      </p:sp>
      <p:pic>
        <p:nvPicPr>
          <p:cNvPr id="7" name="Grafik 6"/>
          <p:cNvPicPr>
            <a:picLocks noChangeAspect="1"/>
          </p:cNvPicPr>
          <p:nvPr/>
        </p:nvPicPr>
        <p:blipFill>
          <a:blip r:embed="rId2"/>
          <a:stretch>
            <a:fillRect/>
          </a:stretch>
        </p:blipFill>
        <p:spPr>
          <a:xfrm>
            <a:off x="878775" y="1294289"/>
            <a:ext cx="9324004" cy="5340592"/>
          </a:xfrm>
          <a:prstGeom prst="rect">
            <a:avLst/>
          </a:prstGeom>
        </p:spPr>
      </p:pic>
    </p:spTree>
    <p:extLst>
      <p:ext uri="{BB962C8B-B14F-4D97-AF65-F5344CB8AC3E}">
        <p14:creationId xmlns:p14="http://schemas.microsoft.com/office/powerpoint/2010/main" val="42279701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3 – MO - Addierer</a:t>
            </a:r>
          </a:p>
        </p:txBody>
      </p:sp>
      <p:sp>
        <p:nvSpPr>
          <p:cNvPr id="3" name="Inhaltsplatzhalter 2"/>
          <p:cNvSpPr>
            <a:spLocks noGrp="1"/>
          </p:cNvSpPr>
          <p:nvPr>
            <p:ph idx="1"/>
          </p:nvPr>
        </p:nvSpPr>
        <p:spPr>
          <a:xfrm>
            <a:off x="1104293" y="1447800"/>
            <a:ext cx="8946541" cy="5059680"/>
          </a:xfrm>
        </p:spPr>
        <p:txBody>
          <a:bodyPr/>
          <a:lstStyle/>
          <a:p>
            <a:r>
              <a:rPr lang="de-DE" dirty="0"/>
              <a:t>4 Carry Ripple</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57</a:t>
            </a:fld>
            <a:endParaRPr lang="en-US" dirty="0"/>
          </a:p>
        </p:txBody>
      </p:sp>
      <p:pic>
        <p:nvPicPr>
          <p:cNvPr id="7" name="Grafik 6"/>
          <p:cNvPicPr>
            <a:picLocks noChangeAspect="1"/>
          </p:cNvPicPr>
          <p:nvPr/>
        </p:nvPicPr>
        <p:blipFill>
          <a:blip r:embed="rId2"/>
          <a:stretch>
            <a:fillRect/>
          </a:stretch>
        </p:blipFill>
        <p:spPr>
          <a:xfrm>
            <a:off x="878775" y="1294289"/>
            <a:ext cx="9324004" cy="5340592"/>
          </a:xfrm>
          <a:prstGeom prst="rect">
            <a:avLst/>
          </a:prstGeom>
        </p:spPr>
      </p:pic>
      <p:pic>
        <p:nvPicPr>
          <p:cNvPr id="6" name="Grafik 5"/>
          <p:cNvPicPr>
            <a:picLocks noChangeAspect="1"/>
          </p:cNvPicPr>
          <p:nvPr/>
        </p:nvPicPr>
        <p:blipFill>
          <a:blip r:embed="rId3"/>
          <a:stretch>
            <a:fillRect/>
          </a:stretch>
        </p:blipFill>
        <p:spPr>
          <a:xfrm>
            <a:off x="878776" y="1294289"/>
            <a:ext cx="9324004" cy="5335549"/>
          </a:xfrm>
          <a:prstGeom prst="rect">
            <a:avLst/>
          </a:prstGeom>
        </p:spPr>
      </p:pic>
    </p:spTree>
    <p:extLst>
      <p:ext uri="{BB962C8B-B14F-4D97-AF65-F5344CB8AC3E}">
        <p14:creationId xmlns:p14="http://schemas.microsoft.com/office/powerpoint/2010/main" val="4653041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3 – MO - Addierer</a:t>
            </a:r>
          </a:p>
        </p:txBody>
      </p:sp>
      <p:sp>
        <p:nvSpPr>
          <p:cNvPr id="3" name="Inhaltsplatzhalter 2"/>
          <p:cNvSpPr>
            <a:spLocks noGrp="1"/>
          </p:cNvSpPr>
          <p:nvPr>
            <p:ph idx="1"/>
          </p:nvPr>
        </p:nvSpPr>
        <p:spPr>
          <a:xfrm>
            <a:off x="1104293" y="1447800"/>
            <a:ext cx="8946541" cy="5059680"/>
          </a:xfrm>
        </p:spPr>
        <p:txBody>
          <a:bodyPr/>
          <a:lstStyle/>
          <a:p>
            <a:r>
              <a:rPr lang="de-DE" dirty="0"/>
              <a:t>4 Carry Ripple</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58</a:t>
            </a:fld>
            <a:endParaRPr lang="en-US" dirty="0"/>
          </a:p>
        </p:txBody>
      </p:sp>
      <p:pic>
        <p:nvPicPr>
          <p:cNvPr id="9" name="Grafik 8"/>
          <p:cNvPicPr>
            <a:picLocks noChangeAspect="1"/>
          </p:cNvPicPr>
          <p:nvPr/>
        </p:nvPicPr>
        <p:blipFill>
          <a:blip r:embed="rId2"/>
          <a:stretch>
            <a:fillRect/>
          </a:stretch>
        </p:blipFill>
        <p:spPr>
          <a:xfrm>
            <a:off x="965947" y="1294289"/>
            <a:ext cx="9084888" cy="5208555"/>
          </a:xfrm>
          <a:prstGeom prst="rect">
            <a:avLst/>
          </a:prstGeom>
        </p:spPr>
      </p:pic>
    </p:spTree>
    <p:extLst>
      <p:ext uri="{BB962C8B-B14F-4D97-AF65-F5344CB8AC3E}">
        <p14:creationId xmlns:p14="http://schemas.microsoft.com/office/powerpoint/2010/main" val="40209728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3 – MO - Addierer</a:t>
            </a:r>
          </a:p>
        </p:txBody>
      </p:sp>
      <p:sp>
        <p:nvSpPr>
          <p:cNvPr id="3" name="Inhaltsplatzhalter 2"/>
          <p:cNvSpPr>
            <a:spLocks noGrp="1"/>
          </p:cNvSpPr>
          <p:nvPr>
            <p:ph idx="1"/>
          </p:nvPr>
        </p:nvSpPr>
        <p:spPr>
          <a:xfrm>
            <a:off x="1103312" y="1533931"/>
            <a:ext cx="8946541" cy="4973961"/>
          </a:xfrm>
        </p:spPr>
        <p:txBody>
          <a:bodyPr>
            <a:noAutofit/>
          </a:bodyPr>
          <a:lstStyle/>
          <a:p>
            <a:r>
              <a:rPr lang="de-DE" dirty="0"/>
              <a:t>U + v = a 	x + w = b	a + b = s</a:t>
            </a:r>
          </a:p>
          <a:p>
            <a:endParaRPr lang="de-DE" sz="1100" dirty="0"/>
          </a:p>
          <a:p>
            <a:pPr marL="0" indent="0">
              <a:buNone/>
            </a:pPr>
            <a:r>
              <a:rPr lang="de-DE" sz="1000" dirty="0">
                <a:latin typeface="Calibri" panose="020F0502020204030204" pitchFamily="34" charset="0"/>
              </a:rPr>
              <a:t>					</a:t>
            </a:r>
          </a:p>
        </p:txBody>
      </p:sp>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59</a:t>
            </a:fld>
            <a:endParaRPr lang="en-US" dirty="0"/>
          </a:p>
        </p:txBody>
      </p:sp>
      <p:pic>
        <p:nvPicPr>
          <p:cNvPr id="6" name="Grafik 5"/>
          <p:cNvPicPr>
            <a:picLocks noChangeAspect="1"/>
          </p:cNvPicPr>
          <p:nvPr/>
        </p:nvPicPr>
        <p:blipFill>
          <a:blip r:embed="rId2"/>
          <a:stretch>
            <a:fillRect/>
          </a:stretch>
        </p:blipFill>
        <p:spPr>
          <a:xfrm>
            <a:off x="2072918" y="1988458"/>
            <a:ext cx="7977425" cy="4630963"/>
          </a:xfrm>
          <a:prstGeom prst="rect">
            <a:avLst/>
          </a:prstGeom>
        </p:spPr>
      </p:pic>
    </p:spTree>
    <p:extLst>
      <p:ext uri="{BB962C8B-B14F-4D97-AF65-F5344CB8AC3E}">
        <p14:creationId xmlns:p14="http://schemas.microsoft.com/office/powerpoint/2010/main" val="2472381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Komparator</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387894"/>
                <a:ext cx="8946541" cy="5140725"/>
              </a:xfrm>
            </p:spPr>
            <p:txBody>
              <a:bodyPr/>
              <a:lstStyle/>
              <a:p>
                <a:pPr marL="0" indent="0">
                  <a:buNone/>
                </a:pPr>
                <a:r>
                  <a:rPr lang="de-DE" dirty="0"/>
                  <a:t>Beschreibung</a:t>
                </a:r>
              </a:p>
              <a:p>
                <a:pPr marL="0" indent="0">
                  <a:buNone/>
                </a:pPr>
                <a:endParaRPr lang="de-DE" dirty="0">
                  <a:latin typeface="Calibri" panose="020F0502020204030204" pitchFamily="34" charset="0"/>
                </a:endParaRPr>
              </a:p>
              <a:p>
                <a:r>
                  <a:rPr lang="de-DE" dirty="0">
                    <a:latin typeface="Calibri" panose="020F0502020204030204" pitchFamily="34" charset="0"/>
                  </a:rPr>
                  <a:t> Entwerfen Sie nun eine digitale Schaltung, deren Eingänge die Ausgänge </a:t>
                </a:r>
                <a14:m>
                  <m:oMath xmlns:m="http://schemas.openxmlformats.org/officeDocument/2006/math">
                    <m:sSub>
                      <m:sSubPr>
                        <m:ctrlPr>
                          <a:rPr lang="de-DE" b="0" i="1" dirty="0" smtClean="0">
                            <a:latin typeface="Cambria Math" panose="02040503050406030204" pitchFamily="18" charset="0"/>
                          </a:rPr>
                        </m:ctrlPr>
                      </m:sSubPr>
                      <m:e>
                        <m:r>
                          <a:rPr lang="de-DE" i="1" dirty="0" smtClean="0">
                            <a:latin typeface="Cambria Math" panose="02040503050406030204" pitchFamily="18" charset="0"/>
                          </a:rPr>
                          <m:t>𝐾</m:t>
                        </m:r>
                      </m:e>
                      <m:sub>
                        <m:r>
                          <a:rPr lang="de-DE" i="1" dirty="0" smtClean="0">
                            <a:latin typeface="Cambria Math" panose="02040503050406030204" pitchFamily="18" charset="0"/>
                          </a:rPr>
                          <m:t>0</m:t>
                        </m:r>
                      </m:sub>
                    </m:sSub>
                    <m:r>
                      <a:rPr lang="de-DE" i="1" dirty="0" smtClean="0">
                        <a:latin typeface="Cambria Math" panose="02040503050406030204" pitchFamily="18" charset="0"/>
                      </a:rPr>
                      <m:t> = (</m:t>
                    </m:r>
                    <m:sSub>
                      <m:sSubPr>
                        <m:ctrlPr>
                          <a:rPr lang="de-DE" b="0" i="1" dirty="0" smtClean="0">
                            <a:latin typeface="Cambria Math" panose="02040503050406030204" pitchFamily="18" charset="0"/>
                          </a:rPr>
                        </m:ctrlPr>
                      </m:sSubPr>
                      <m:e>
                        <m:r>
                          <a:rPr lang="de-DE" i="1" dirty="0" smtClean="0">
                            <a:latin typeface="Cambria Math" panose="02040503050406030204" pitchFamily="18" charset="0"/>
                          </a:rPr>
                          <m:t>&lt;</m:t>
                        </m:r>
                      </m:e>
                      <m:sub>
                        <m:r>
                          <a:rPr lang="de-DE" i="1" dirty="0" smtClean="0">
                            <a:latin typeface="Cambria Math" panose="02040503050406030204" pitchFamily="18" charset="0"/>
                          </a:rPr>
                          <m:t>0</m:t>
                        </m:r>
                      </m:sub>
                    </m:sSub>
                    <m:r>
                      <a:rPr lang="de-DE" i="1" dirty="0" smtClean="0">
                        <a:latin typeface="Cambria Math" panose="02040503050406030204" pitchFamily="18" charset="0"/>
                      </a:rPr>
                      <m:t>, </m:t>
                    </m:r>
                    <m:sSub>
                      <m:sSubPr>
                        <m:ctrlPr>
                          <a:rPr lang="de-DE" b="0" i="1" dirty="0" smtClean="0">
                            <a:latin typeface="Cambria Math" panose="02040503050406030204" pitchFamily="18" charset="0"/>
                          </a:rPr>
                        </m:ctrlPr>
                      </m:sSubPr>
                      <m:e>
                        <m:r>
                          <a:rPr lang="de-DE" i="1" dirty="0" smtClean="0">
                            <a:latin typeface="Cambria Math" panose="02040503050406030204" pitchFamily="18" charset="0"/>
                          </a:rPr>
                          <m:t>&gt;</m:t>
                        </m:r>
                      </m:e>
                      <m:sub>
                        <m:r>
                          <a:rPr lang="de-DE" i="1" dirty="0" smtClean="0">
                            <a:latin typeface="Cambria Math" panose="02040503050406030204" pitchFamily="18" charset="0"/>
                          </a:rPr>
                          <m:t>0</m:t>
                        </m:r>
                      </m:sub>
                    </m:sSub>
                    <m:r>
                      <a:rPr lang="de-DE" i="1" dirty="0" smtClean="0">
                        <a:latin typeface="Cambria Math" panose="02040503050406030204" pitchFamily="18" charset="0"/>
                      </a:rPr>
                      <m:t>, </m:t>
                    </m:r>
                    <m:sSub>
                      <m:sSubPr>
                        <m:ctrlPr>
                          <a:rPr lang="de-DE" b="0" i="1" dirty="0" smtClean="0">
                            <a:latin typeface="Cambria Math" panose="02040503050406030204" pitchFamily="18" charset="0"/>
                          </a:rPr>
                        </m:ctrlPr>
                      </m:sSubPr>
                      <m:e>
                        <m:r>
                          <a:rPr lang="de-DE" i="1" dirty="0" smtClean="0">
                            <a:latin typeface="Cambria Math" panose="02040503050406030204" pitchFamily="18" charset="0"/>
                          </a:rPr>
                          <m:t>=</m:t>
                        </m:r>
                      </m:e>
                      <m:sub>
                        <m:r>
                          <a:rPr lang="de-DE" i="1" dirty="0" smtClean="0">
                            <a:latin typeface="Cambria Math" panose="02040503050406030204" pitchFamily="18" charset="0"/>
                          </a:rPr>
                          <m:t>0</m:t>
                        </m:r>
                      </m:sub>
                    </m:sSub>
                    <m:r>
                      <a:rPr lang="de-DE" i="1" dirty="0" smtClean="0">
                        <a:latin typeface="Cambria Math" panose="02040503050406030204" pitchFamily="18" charset="0"/>
                      </a:rPr>
                      <m:t>) </m:t>
                    </m:r>
                  </m:oMath>
                </a14:m>
                <a:r>
                  <a:rPr lang="de-DE" dirty="0">
                    <a:latin typeface="Calibri" panose="020F0502020204030204" pitchFamily="34" charset="0"/>
                  </a:rPr>
                  <a:t>und </a:t>
                </a:r>
                <a14:m>
                  <m:oMath xmlns:m="http://schemas.openxmlformats.org/officeDocument/2006/math">
                    <m:sSub>
                      <m:sSubPr>
                        <m:ctrlPr>
                          <a:rPr lang="de-DE" i="1" dirty="0">
                            <a:latin typeface="Cambria Math" panose="02040503050406030204" pitchFamily="18" charset="0"/>
                          </a:rPr>
                        </m:ctrlPr>
                      </m:sSubPr>
                      <m:e>
                        <m:r>
                          <a:rPr lang="de-DE" i="1" dirty="0">
                            <a:latin typeface="Cambria Math" panose="02040503050406030204" pitchFamily="18" charset="0"/>
                          </a:rPr>
                          <m:t>𝐾</m:t>
                        </m:r>
                      </m:e>
                      <m:sub>
                        <m:r>
                          <a:rPr lang="de-DE" b="0" i="1" dirty="0" smtClean="0">
                            <a:latin typeface="Cambria Math" panose="02040503050406030204" pitchFamily="18" charset="0"/>
                          </a:rPr>
                          <m:t>1</m:t>
                        </m:r>
                      </m:sub>
                    </m:sSub>
                    <m:r>
                      <a:rPr lang="de-DE" i="1" dirty="0">
                        <a:latin typeface="Cambria Math" panose="02040503050406030204" pitchFamily="18" charset="0"/>
                      </a:rPr>
                      <m:t> = (</m:t>
                    </m:r>
                    <m:sSub>
                      <m:sSubPr>
                        <m:ctrlPr>
                          <a:rPr lang="de-DE" i="1" dirty="0">
                            <a:latin typeface="Cambria Math" panose="02040503050406030204" pitchFamily="18" charset="0"/>
                          </a:rPr>
                        </m:ctrlPr>
                      </m:sSubPr>
                      <m:e>
                        <m:r>
                          <a:rPr lang="de-DE" i="1" dirty="0">
                            <a:latin typeface="Cambria Math" panose="02040503050406030204" pitchFamily="18" charset="0"/>
                          </a:rPr>
                          <m:t>&lt;</m:t>
                        </m:r>
                      </m:e>
                      <m:sub>
                        <m:r>
                          <a:rPr lang="de-DE" b="0" i="1" dirty="0" smtClean="0">
                            <a:latin typeface="Cambria Math" panose="02040503050406030204" pitchFamily="18" charset="0"/>
                          </a:rPr>
                          <m:t>1</m:t>
                        </m:r>
                      </m:sub>
                    </m:sSub>
                    <m:r>
                      <a:rPr lang="de-DE" i="1" dirty="0">
                        <a:latin typeface="Cambria Math" panose="02040503050406030204" pitchFamily="18" charset="0"/>
                      </a:rPr>
                      <m:t>, </m:t>
                    </m:r>
                    <m:sSub>
                      <m:sSubPr>
                        <m:ctrlPr>
                          <a:rPr lang="de-DE" i="1" dirty="0">
                            <a:latin typeface="Cambria Math" panose="02040503050406030204" pitchFamily="18" charset="0"/>
                          </a:rPr>
                        </m:ctrlPr>
                      </m:sSubPr>
                      <m:e>
                        <m:r>
                          <a:rPr lang="de-DE" i="1" dirty="0">
                            <a:latin typeface="Cambria Math" panose="02040503050406030204" pitchFamily="18" charset="0"/>
                          </a:rPr>
                          <m:t>&gt;</m:t>
                        </m:r>
                      </m:e>
                      <m:sub>
                        <m:r>
                          <a:rPr lang="de-DE" b="0" i="1" dirty="0" smtClean="0">
                            <a:latin typeface="Cambria Math" panose="02040503050406030204" pitchFamily="18" charset="0"/>
                          </a:rPr>
                          <m:t>1</m:t>
                        </m:r>
                      </m:sub>
                    </m:sSub>
                    <m:r>
                      <a:rPr lang="de-DE" i="1" dirty="0">
                        <a:latin typeface="Cambria Math" panose="02040503050406030204" pitchFamily="18" charset="0"/>
                      </a:rPr>
                      <m:t>, </m:t>
                    </m:r>
                    <m:sSub>
                      <m:sSubPr>
                        <m:ctrlPr>
                          <a:rPr lang="de-DE" i="1" dirty="0">
                            <a:latin typeface="Cambria Math" panose="02040503050406030204" pitchFamily="18" charset="0"/>
                          </a:rPr>
                        </m:ctrlPr>
                      </m:sSubPr>
                      <m:e>
                        <m:r>
                          <a:rPr lang="de-DE" i="1" dirty="0">
                            <a:latin typeface="Cambria Math" panose="02040503050406030204" pitchFamily="18" charset="0"/>
                          </a:rPr>
                          <m:t>=</m:t>
                        </m:r>
                      </m:e>
                      <m:sub>
                        <m:r>
                          <a:rPr lang="de-DE" b="0" i="1" dirty="0" smtClean="0">
                            <a:latin typeface="Cambria Math" panose="02040503050406030204" pitchFamily="18" charset="0"/>
                          </a:rPr>
                          <m:t>1</m:t>
                        </m:r>
                      </m:sub>
                    </m:sSub>
                    <m:r>
                      <a:rPr lang="de-DE" i="1" dirty="0">
                        <a:latin typeface="Cambria Math" panose="02040503050406030204" pitchFamily="18" charset="0"/>
                      </a:rPr>
                      <m:t>) </m:t>
                    </m:r>
                  </m:oMath>
                </a14:m>
                <a:r>
                  <a:rPr lang="de-DE" dirty="0">
                    <a:latin typeface="Calibri" panose="020F0502020204030204" pitchFamily="34" charset="0"/>
                  </a:rPr>
                  <a:t>zweier Komparatoren sind und die diese </a:t>
                </a:r>
                <a:r>
                  <a:rPr lang="de-DE" i="1" dirty="0">
                    <a:latin typeface="Calibri" panose="020F0502020204030204" pitchFamily="34" charset="0"/>
                  </a:rPr>
                  <a:t>lexikographisch </a:t>
                </a:r>
                <a:r>
                  <a:rPr lang="de-DE" dirty="0">
                    <a:latin typeface="Calibri" panose="020F0502020204030204" pitchFamily="34" charset="0"/>
                  </a:rPr>
                  <a:t>auf die Ausgabe (&lt;, &gt;, =) reduziert. Dabei soll </a:t>
                </a:r>
                <a14:m>
                  <m:oMath xmlns:m="http://schemas.openxmlformats.org/officeDocument/2006/math">
                    <m:sSub>
                      <m:sSubPr>
                        <m:ctrlPr>
                          <a:rPr lang="de-DE" i="1" dirty="0">
                            <a:latin typeface="Cambria Math" panose="02040503050406030204" pitchFamily="18" charset="0"/>
                          </a:rPr>
                        </m:ctrlPr>
                      </m:sSubPr>
                      <m:e>
                        <m:r>
                          <a:rPr lang="de-DE" i="1" dirty="0">
                            <a:latin typeface="Cambria Math" panose="02040503050406030204" pitchFamily="18" charset="0"/>
                          </a:rPr>
                          <m:t>𝐾</m:t>
                        </m:r>
                      </m:e>
                      <m:sub>
                        <m:r>
                          <a:rPr lang="de-DE" i="1" dirty="0">
                            <a:latin typeface="Cambria Math" panose="02040503050406030204" pitchFamily="18" charset="0"/>
                          </a:rPr>
                          <m:t>0</m:t>
                        </m:r>
                      </m:sub>
                    </m:sSub>
                  </m:oMath>
                </a14:m>
                <a:r>
                  <a:rPr lang="de-DE" dirty="0">
                    <a:latin typeface="Calibri" panose="020F0502020204030204" pitchFamily="34" charset="0"/>
                  </a:rPr>
                  <a:t> nieder- und </a:t>
                </a:r>
                <a14:m>
                  <m:oMath xmlns:m="http://schemas.openxmlformats.org/officeDocument/2006/math">
                    <m:sSub>
                      <m:sSubPr>
                        <m:ctrlPr>
                          <a:rPr lang="de-DE" i="1" dirty="0">
                            <a:latin typeface="Cambria Math" panose="02040503050406030204" pitchFamily="18" charset="0"/>
                          </a:rPr>
                        </m:ctrlPr>
                      </m:sSubPr>
                      <m:e>
                        <m:r>
                          <a:rPr lang="de-DE" i="1" dirty="0">
                            <a:latin typeface="Cambria Math" panose="02040503050406030204" pitchFamily="18" charset="0"/>
                          </a:rPr>
                          <m:t>𝐾</m:t>
                        </m:r>
                      </m:e>
                      <m:sub>
                        <m:r>
                          <a:rPr lang="de-DE" i="1" dirty="0">
                            <a:latin typeface="Cambria Math" panose="02040503050406030204" pitchFamily="18" charset="0"/>
                          </a:rPr>
                          <m:t>1</m:t>
                        </m:r>
                      </m:sub>
                    </m:sSub>
                  </m:oMath>
                </a14:m>
                <a:r>
                  <a:rPr lang="de-DE" dirty="0">
                    <a:latin typeface="Calibri" panose="020F0502020204030204" pitchFamily="34" charset="0"/>
                  </a:rPr>
                  <a:t> höherwertig sein.</a:t>
                </a:r>
              </a:p>
              <a:p>
                <a:r>
                  <a:rPr lang="de-DE" dirty="0">
                    <a:solidFill>
                      <a:schemeClr val="bg2">
                        <a:lumMod val="40000"/>
                        <a:lumOff val="60000"/>
                      </a:schemeClr>
                    </a:solidFill>
                    <a:latin typeface="Calibri" panose="020F0502020204030204" pitchFamily="34" charset="0"/>
                  </a:rPr>
                  <a:t>Hinweis: </a:t>
                </a:r>
                <a:r>
                  <a:rPr lang="de-DE" dirty="0">
                    <a:latin typeface="Calibri" panose="020F0502020204030204" pitchFamily="34" charset="0"/>
                  </a:rPr>
                  <a:t>wie würde man das schriftlich rechnen?</a:t>
                </a: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387894"/>
                <a:ext cx="8946541" cy="5140725"/>
              </a:xfrm>
              <a:blipFill rotWithShape="0">
                <a:blip r:embed="rId3"/>
                <a:stretch>
                  <a:fillRect l="-749" t="-712"/>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dirty="0"/>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40528733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Vielen Dank für die schmeichelnde Aufmerksamkeit</a:t>
            </a:r>
          </a:p>
        </p:txBody>
      </p:sp>
      <p:sp>
        <p:nvSpPr>
          <p:cNvPr id="3" name="Inhaltsplatzhalter 2"/>
          <p:cNvSpPr>
            <a:spLocks noGrp="1"/>
          </p:cNvSpPr>
          <p:nvPr>
            <p:ph idx="1"/>
          </p:nvPr>
        </p:nvSpPr>
        <p:spPr>
          <a:xfrm>
            <a:off x="1104293" y="1884040"/>
            <a:ext cx="8946541" cy="2641308"/>
          </a:xfrm>
          <a:solidFill>
            <a:schemeClr val="bg1">
              <a:lumMod val="95000"/>
              <a:lumOff val="5000"/>
              <a:alpha val="19000"/>
            </a:schemeClr>
          </a:solidFill>
        </p:spPr>
        <p:txBody>
          <a:bodyPr>
            <a:noAutofit/>
          </a:bodyPr>
          <a:lstStyle/>
          <a:p>
            <a:pPr marL="0" indent="0">
              <a:buNone/>
            </a:pPr>
            <a:endParaRPr lang="pt-BR" sz="700" i="1" dirty="0"/>
          </a:p>
          <a:p>
            <a:pPr marL="0" indent="0">
              <a:buNone/>
            </a:pPr>
            <a:r>
              <a:rPr lang="pt-BR" sz="3600" i="1" dirty="0"/>
              <a:t>‘</a:t>
            </a:r>
            <a:r>
              <a:rPr lang="ru-RU" sz="3600" dirty="0"/>
              <a:t>Без труда ничего не даётся.</a:t>
            </a:r>
            <a:r>
              <a:rPr lang="de-DE" sz="3600" dirty="0">
                <a:latin typeface="Calibri" panose="020F0502020204030204" pitchFamily="34" charset="0"/>
              </a:rPr>
              <a:t>‘ </a:t>
            </a:r>
          </a:p>
          <a:p>
            <a:pPr marL="0" indent="0">
              <a:buNone/>
            </a:pPr>
            <a:r>
              <a:rPr lang="de-DE" dirty="0">
                <a:latin typeface="Calibri" panose="020F0502020204030204" pitchFamily="34" charset="0"/>
              </a:rPr>
              <a:t>oder auch</a:t>
            </a:r>
          </a:p>
          <a:p>
            <a:pPr marL="0" indent="0">
              <a:buNone/>
            </a:pPr>
            <a:r>
              <a:rPr lang="de-DE" sz="3600" dirty="0"/>
              <a:t>‚</a:t>
            </a:r>
            <a:r>
              <a:rPr lang="ru-RU" sz="3600" dirty="0"/>
              <a:t>Любишь кататься, люби и саночки возить</a:t>
            </a:r>
            <a:r>
              <a:rPr lang="de-DE" sz="3600" dirty="0"/>
              <a:t>‘</a:t>
            </a:r>
            <a:endParaRPr lang="de-DE" sz="3600" dirty="0">
              <a:latin typeface="Calibri" panose="020F0502020204030204" pitchFamily="34" charset="0"/>
            </a:endParaRPr>
          </a:p>
          <a:p>
            <a:pPr marL="0" indent="0">
              <a:buNone/>
            </a:pPr>
            <a:endParaRPr lang="de-DE" sz="1050" dirty="0">
              <a:latin typeface="Calibri" panose="020F0502020204030204" pitchFamily="34" charset="0"/>
            </a:endParaRPr>
          </a:p>
          <a:p>
            <a:pPr marL="0" indent="0">
              <a:buNone/>
            </a:pPr>
            <a:endParaRPr lang="de-DE" sz="1000" dirty="0">
              <a:latin typeface="Calibri" panose="020F0502020204030204" pitchFamily="34" charset="0"/>
            </a:endParaRPr>
          </a:p>
          <a:p>
            <a:endParaRPr lang="de-DE" sz="1000" dirty="0">
              <a:latin typeface="Calibri" panose="020F0502020204030204" pitchFamily="34" charset="0"/>
            </a:endParaRPr>
          </a:p>
          <a:p>
            <a:endParaRPr lang="de-DE" sz="1000" dirty="0">
              <a:latin typeface="Calibri" panose="020F0502020204030204" pitchFamily="34" charset="0"/>
            </a:endParaRPr>
          </a:p>
          <a:p>
            <a:endParaRPr lang="de-DE" sz="1000" dirty="0">
              <a:latin typeface="Calibri" panose="020F0502020204030204" pitchFamily="34" charset="0"/>
            </a:endParaRPr>
          </a:p>
          <a:p>
            <a:endParaRPr lang="de-DE" sz="1000" dirty="0">
              <a:latin typeface="Calibri" panose="020F0502020204030204" pitchFamily="34" charset="0"/>
            </a:endParaRPr>
          </a:p>
          <a:p>
            <a:endParaRPr lang="de-DE" sz="1000" dirty="0">
              <a:latin typeface="Calibri" panose="020F0502020204030204" pitchFamily="34" charset="0"/>
            </a:endParaRPr>
          </a:p>
          <a:p>
            <a:pPr marL="0" indent="0">
              <a:buNone/>
            </a:pPr>
            <a:endParaRPr lang="de-DE" sz="1000"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			</a:t>
            </a:r>
            <a:r>
              <a:rPr lang="de-DE" sz="1000" dirty="0">
                <a:latin typeface="Calibri" panose="020F0502020204030204" pitchFamily="34" charset="0"/>
              </a:rPr>
              <a:t>				</a:t>
            </a:r>
          </a:p>
        </p:txBody>
      </p:sp>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60</a:t>
            </a:fld>
            <a:endParaRPr lang="en-US" dirty="0"/>
          </a:p>
        </p:txBody>
      </p:sp>
    </p:spTree>
    <p:extLst>
      <p:ext uri="{BB962C8B-B14F-4D97-AF65-F5344CB8AC3E}">
        <p14:creationId xmlns:p14="http://schemas.microsoft.com/office/powerpoint/2010/main" val="2343408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Komparator</a:t>
            </a:r>
          </a:p>
        </p:txBody>
      </p:sp>
      <p:sp>
        <p:nvSpPr>
          <p:cNvPr id="3" name="Inhaltsplatzhalter 2"/>
          <p:cNvSpPr>
            <a:spLocks noGrp="1"/>
          </p:cNvSpPr>
          <p:nvPr>
            <p:ph idx="1"/>
          </p:nvPr>
        </p:nvSpPr>
        <p:spPr>
          <a:xfrm>
            <a:off x="1103312" y="1387894"/>
            <a:ext cx="8946541" cy="5140725"/>
          </a:xfrm>
        </p:spPr>
        <p:txBody>
          <a:bodyPr/>
          <a:lstStyle/>
          <a:p>
            <a:pPr marL="0" indent="0">
              <a:buNone/>
            </a:pPr>
            <a:r>
              <a:rPr lang="de-DE" dirty="0">
                <a:solidFill>
                  <a:schemeClr val="accent2">
                    <a:lumMod val="60000"/>
                    <a:lumOff val="40000"/>
                  </a:schemeClr>
                </a:solidFill>
                <a:latin typeface="Calibri" panose="020F0502020204030204" pitchFamily="34" charset="0"/>
              </a:rPr>
              <a:t>Blackbox:</a:t>
            </a:r>
          </a:p>
          <a:p>
            <a:pPr marL="0" indent="0">
              <a:buNone/>
            </a:pPr>
            <a:endParaRPr lang="de-DE" dirty="0">
              <a:latin typeface="Calibri" panose="020F0502020204030204" pitchFamily="34" charset="0"/>
            </a:endParaRPr>
          </a:p>
          <a:p>
            <a:r>
              <a:rPr lang="de-DE" dirty="0">
                <a:latin typeface="Calibri" panose="020F0502020204030204" pitchFamily="34" charset="0"/>
              </a:rPr>
              <a:t>Um wiederkehrende Bauelement nicht jedes Mal auf Grund auf neu implementieren zu müssen, fügt man eine abstrahierte Blackbox des Bauelementes in die Schaltung ein</a:t>
            </a:r>
          </a:p>
          <a:p>
            <a:r>
              <a:rPr lang="de-DE" dirty="0">
                <a:latin typeface="Calibri" panose="020F0502020204030204" pitchFamily="34" charset="0"/>
              </a:rPr>
              <a:t>Diese definiert sich nur noch über ihre Ein- und Ausgänge. Das Verhalten ist aus der Schaltung nicht mehr direkt ersichtlich.</a:t>
            </a:r>
          </a:p>
          <a:p>
            <a:r>
              <a:rPr lang="de-DE" dirty="0">
                <a:solidFill>
                  <a:schemeClr val="bg2">
                    <a:lumMod val="40000"/>
                    <a:lumOff val="60000"/>
                  </a:schemeClr>
                </a:solidFill>
                <a:latin typeface="Calibri" panose="020F0502020204030204" pitchFamily="34" charset="0"/>
              </a:rPr>
              <a:t>Beispiele dieser Abstrahierung:</a:t>
            </a:r>
          </a:p>
          <a:p>
            <a:pPr lvl="1"/>
            <a:r>
              <a:rPr lang="de-DE" dirty="0">
                <a:latin typeface="Calibri" panose="020F0502020204030204" pitchFamily="34" charset="0"/>
              </a:rPr>
              <a:t>Flipflops</a:t>
            </a:r>
          </a:p>
          <a:p>
            <a:pPr lvl="1"/>
            <a:r>
              <a:rPr lang="de-DE" dirty="0">
                <a:latin typeface="Calibri" panose="020F0502020204030204" pitchFamily="34" charset="0"/>
              </a:rPr>
              <a:t>(De-) Multiplexer</a:t>
            </a:r>
          </a:p>
          <a:p>
            <a:pPr lvl="1"/>
            <a:r>
              <a:rPr lang="de-DE" dirty="0">
                <a:latin typeface="Calibri" panose="020F0502020204030204" pitchFamily="34" charset="0"/>
              </a:rPr>
              <a:t>Komparator</a:t>
            </a:r>
          </a:p>
          <a:p>
            <a:pPr lvl="1"/>
            <a:r>
              <a:rPr lang="de-DE" dirty="0">
                <a:latin typeface="Calibri" panose="020F0502020204030204" pitchFamily="34" charset="0"/>
              </a:rPr>
              <a:t>Schieberegister</a:t>
            </a: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1346340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Komparator</a:t>
            </a:r>
          </a:p>
        </p:txBody>
      </p:sp>
      <p:sp>
        <p:nvSpPr>
          <p:cNvPr id="3" name="Inhaltsplatzhalter 2"/>
          <p:cNvSpPr>
            <a:spLocks noGrp="1"/>
          </p:cNvSpPr>
          <p:nvPr>
            <p:ph idx="1"/>
          </p:nvPr>
        </p:nvSpPr>
        <p:spPr>
          <a:xfrm>
            <a:off x="1103312" y="1387894"/>
            <a:ext cx="8946541" cy="5140725"/>
          </a:xfrm>
        </p:spPr>
        <p:txBody>
          <a:bodyPr/>
          <a:lstStyle/>
          <a:p>
            <a:pPr marL="0" indent="0">
              <a:buNone/>
            </a:pPr>
            <a:r>
              <a:rPr lang="de-DE" dirty="0">
                <a:solidFill>
                  <a:schemeClr val="accent2">
                    <a:lumMod val="40000"/>
                    <a:lumOff val="60000"/>
                  </a:schemeClr>
                </a:solidFill>
                <a:latin typeface="Calibri" panose="020F0502020204030204" pitchFamily="34" charset="0"/>
              </a:rPr>
              <a:t>Blackbox des Komparators:</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r>
              <a:rPr lang="de-DE" dirty="0">
                <a:solidFill>
                  <a:schemeClr val="accent2">
                    <a:lumMod val="40000"/>
                    <a:lumOff val="60000"/>
                  </a:schemeClr>
                </a:solidFill>
                <a:latin typeface="Calibri" panose="020F0502020204030204" pitchFamily="34" charset="0"/>
              </a:rPr>
              <a:t>Verhalten bei einer Zweibitzahl:</a:t>
            </a:r>
          </a:p>
          <a:p>
            <a:pPr marL="0" indent="0">
              <a:buNone/>
            </a:pPr>
            <a:r>
              <a:rPr lang="de-DE" dirty="0">
                <a:latin typeface="Calibri" panose="020F0502020204030204" pitchFamily="34" charset="0"/>
              </a:rPr>
              <a:t>A = a</a:t>
            </a:r>
            <a:r>
              <a:rPr lang="de-DE" baseline="-25000" dirty="0">
                <a:latin typeface="Calibri" panose="020F0502020204030204" pitchFamily="34" charset="0"/>
              </a:rPr>
              <a:t>1</a:t>
            </a:r>
            <a:r>
              <a:rPr lang="de-DE" dirty="0">
                <a:latin typeface="Calibri" panose="020F0502020204030204" pitchFamily="34" charset="0"/>
              </a:rPr>
              <a:t>a</a:t>
            </a:r>
            <a:r>
              <a:rPr lang="de-DE" baseline="-25000" dirty="0">
                <a:latin typeface="Calibri" panose="020F0502020204030204" pitchFamily="34" charset="0"/>
              </a:rPr>
              <a:t>0</a:t>
            </a:r>
            <a:r>
              <a:rPr lang="de-DE" dirty="0">
                <a:latin typeface="Calibri" panose="020F0502020204030204" pitchFamily="34" charset="0"/>
              </a:rPr>
              <a:t> und B = b</a:t>
            </a:r>
            <a:r>
              <a:rPr lang="de-DE" baseline="-25000" dirty="0">
                <a:latin typeface="Calibri" panose="020F0502020204030204" pitchFamily="34" charset="0"/>
              </a:rPr>
              <a:t>1</a:t>
            </a:r>
            <a:r>
              <a:rPr lang="de-DE" dirty="0">
                <a:latin typeface="Calibri" panose="020F0502020204030204" pitchFamily="34" charset="0"/>
              </a:rPr>
              <a:t>b</a:t>
            </a:r>
            <a:r>
              <a:rPr lang="de-DE" baseline="-25000" dirty="0">
                <a:latin typeface="Calibri" panose="020F0502020204030204" pitchFamily="34" charset="0"/>
              </a:rPr>
              <a:t>0</a:t>
            </a:r>
          </a:p>
          <a:p>
            <a:pPr marL="0" indent="0">
              <a:buNone/>
            </a:pPr>
            <a:r>
              <a:rPr lang="de-DE" dirty="0">
                <a:latin typeface="Calibri" panose="020F0502020204030204" pitchFamily="34" charset="0"/>
              </a:rPr>
              <a:t>Der Wert der einzelnen Bits sinkt von links nach rechts, wobei jedes Bit vom Betrag her größer ist als alle seine rechten Nachbarn zusammen. Ist ein Bit von A kleiner als von B, so ist A auch insgesamt kleiner als B, wenn die Bits links von diesen identisch bzw. auch kleiner sind.</a:t>
            </a: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8</a:t>
            </a:fld>
            <a:endParaRPr lang="en-US" dirty="0"/>
          </a:p>
        </p:txBody>
      </p:sp>
      <p:sp>
        <p:nvSpPr>
          <p:cNvPr id="4" name="Rechteck 3"/>
          <p:cNvSpPr/>
          <p:nvPr/>
        </p:nvSpPr>
        <p:spPr>
          <a:xfrm>
            <a:off x="2418735" y="2045110"/>
            <a:ext cx="707923" cy="113070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8" name="Gerader Verbinder 7"/>
          <p:cNvCxnSpPr/>
          <p:nvPr/>
        </p:nvCxnSpPr>
        <p:spPr>
          <a:xfrm flipH="1">
            <a:off x="2074606" y="2261419"/>
            <a:ext cx="34412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 name="Gerader Verbinder 8"/>
          <p:cNvCxnSpPr/>
          <p:nvPr/>
        </p:nvCxnSpPr>
        <p:spPr>
          <a:xfrm flipH="1">
            <a:off x="2074606" y="2964425"/>
            <a:ext cx="34412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0" name="Gerader Verbinder 9"/>
          <p:cNvCxnSpPr/>
          <p:nvPr/>
        </p:nvCxnSpPr>
        <p:spPr>
          <a:xfrm flipH="1">
            <a:off x="3126658" y="2261419"/>
            <a:ext cx="34412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1" name="Gerader Verbinder 10"/>
          <p:cNvCxnSpPr/>
          <p:nvPr/>
        </p:nvCxnSpPr>
        <p:spPr>
          <a:xfrm flipH="1">
            <a:off x="3126658" y="2639961"/>
            <a:ext cx="34412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2" name="Gerader Verbinder 11"/>
          <p:cNvCxnSpPr/>
          <p:nvPr/>
        </p:nvCxnSpPr>
        <p:spPr>
          <a:xfrm flipH="1">
            <a:off x="3126658" y="2954592"/>
            <a:ext cx="344129" cy="0"/>
          </a:xfrm>
          <a:prstGeom prst="line">
            <a:avLst/>
          </a:prstGeom>
        </p:spPr>
        <p:style>
          <a:lnRef idx="1">
            <a:schemeClr val="accent3"/>
          </a:lnRef>
          <a:fillRef idx="0">
            <a:schemeClr val="accent3"/>
          </a:fillRef>
          <a:effectRef idx="0">
            <a:schemeClr val="accent3"/>
          </a:effectRef>
          <a:fontRef idx="minor">
            <a:schemeClr val="tx1"/>
          </a:fontRef>
        </p:style>
      </p:cxnSp>
      <p:sp>
        <p:nvSpPr>
          <p:cNvPr id="13" name="Textfeld 12"/>
          <p:cNvSpPr txBox="1"/>
          <p:nvPr/>
        </p:nvSpPr>
        <p:spPr>
          <a:xfrm>
            <a:off x="1723014" y="2081602"/>
            <a:ext cx="341760" cy="369332"/>
          </a:xfrm>
          <a:prstGeom prst="rect">
            <a:avLst/>
          </a:prstGeom>
          <a:noFill/>
        </p:spPr>
        <p:txBody>
          <a:bodyPr wrap="none" rtlCol="0">
            <a:spAutoFit/>
          </a:bodyPr>
          <a:lstStyle/>
          <a:p>
            <a:r>
              <a:rPr lang="de-DE" dirty="0"/>
              <a:t>a</a:t>
            </a:r>
          </a:p>
        </p:txBody>
      </p:sp>
      <p:sp>
        <p:nvSpPr>
          <p:cNvPr id="14" name="Textfeld 13"/>
          <p:cNvSpPr txBox="1"/>
          <p:nvPr/>
        </p:nvSpPr>
        <p:spPr>
          <a:xfrm>
            <a:off x="1731865" y="2769926"/>
            <a:ext cx="341760" cy="369332"/>
          </a:xfrm>
          <a:prstGeom prst="rect">
            <a:avLst/>
          </a:prstGeom>
          <a:noFill/>
        </p:spPr>
        <p:txBody>
          <a:bodyPr wrap="none" rtlCol="0">
            <a:spAutoFit/>
          </a:bodyPr>
          <a:lstStyle/>
          <a:p>
            <a:r>
              <a:rPr lang="de-DE" dirty="0"/>
              <a:t>b</a:t>
            </a:r>
          </a:p>
        </p:txBody>
      </p:sp>
      <p:sp>
        <p:nvSpPr>
          <p:cNvPr id="15" name="Textfeld 14"/>
          <p:cNvSpPr txBox="1"/>
          <p:nvPr/>
        </p:nvSpPr>
        <p:spPr>
          <a:xfrm>
            <a:off x="2397298" y="2769926"/>
            <a:ext cx="341760" cy="369332"/>
          </a:xfrm>
          <a:prstGeom prst="rect">
            <a:avLst/>
          </a:prstGeom>
          <a:noFill/>
        </p:spPr>
        <p:txBody>
          <a:bodyPr wrap="none" rtlCol="0">
            <a:spAutoFit/>
          </a:bodyPr>
          <a:lstStyle/>
          <a:p>
            <a:r>
              <a:rPr lang="de-DE" dirty="0"/>
              <a:t>b</a:t>
            </a:r>
          </a:p>
        </p:txBody>
      </p:sp>
      <p:sp>
        <p:nvSpPr>
          <p:cNvPr id="16" name="Textfeld 15"/>
          <p:cNvSpPr txBox="1"/>
          <p:nvPr/>
        </p:nvSpPr>
        <p:spPr>
          <a:xfrm>
            <a:off x="2397298" y="2081602"/>
            <a:ext cx="341760" cy="369332"/>
          </a:xfrm>
          <a:prstGeom prst="rect">
            <a:avLst/>
          </a:prstGeom>
          <a:noFill/>
        </p:spPr>
        <p:txBody>
          <a:bodyPr wrap="none" rtlCol="0">
            <a:spAutoFit/>
          </a:bodyPr>
          <a:lstStyle/>
          <a:p>
            <a:r>
              <a:rPr lang="de-DE" dirty="0"/>
              <a:t>a</a:t>
            </a:r>
          </a:p>
        </p:txBody>
      </p:sp>
      <p:sp>
        <p:nvSpPr>
          <p:cNvPr id="17" name="Textfeld 16"/>
          <p:cNvSpPr txBox="1"/>
          <p:nvPr/>
        </p:nvSpPr>
        <p:spPr>
          <a:xfrm>
            <a:off x="2806335" y="2091434"/>
            <a:ext cx="324128" cy="369332"/>
          </a:xfrm>
          <a:prstGeom prst="rect">
            <a:avLst/>
          </a:prstGeom>
          <a:noFill/>
        </p:spPr>
        <p:txBody>
          <a:bodyPr wrap="none" rtlCol="0">
            <a:spAutoFit/>
          </a:bodyPr>
          <a:lstStyle/>
          <a:p>
            <a:r>
              <a:rPr lang="de-DE" dirty="0"/>
              <a:t>&gt;</a:t>
            </a:r>
          </a:p>
        </p:txBody>
      </p:sp>
      <p:sp>
        <p:nvSpPr>
          <p:cNvPr id="18" name="Textfeld 17"/>
          <p:cNvSpPr txBox="1"/>
          <p:nvPr/>
        </p:nvSpPr>
        <p:spPr>
          <a:xfrm>
            <a:off x="2819665" y="2450800"/>
            <a:ext cx="324128" cy="369332"/>
          </a:xfrm>
          <a:prstGeom prst="rect">
            <a:avLst/>
          </a:prstGeom>
          <a:noFill/>
        </p:spPr>
        <p:txBody>
          <a:bodyPr wrap="none" rtlCol="0">
            <a:spAutoFit/>
          </a:bodyPr>
          <a:lstStyle/>
          <a:p>
            <a:r>
              <a:rPr lang="de-DE" dirty="0"/>
              <a:t>&lt;</a:t>
            </a:r>
          </a:p>
        </p:txBody>
      </p:sp>
      <p:sp>
        <p:nvSpPr>
          <p:cNvPr id="19" name="Textfeld 18"/>
          <p:cNvSpPr txBox="1"/>
          <p:nvPr/>
        </p:nvSpPr>
        <p:spPr>
          <a:xfrm>
            <a:off x="2832995" y="2788424"/>
            <a:ext cx="324128" cy="369332"/>
          </a:xfrm>
          <a:prstGeom prst="rect">
            <a:avLst/>
          </a:prstGeom>
          <a:noFill/>
        </p:spPr>
        <p:txBody>
          <a:bodyPr wrap="none" rtlCol="0">
            <a:spAutoFit/>
          </a:bodyPr>
          <a:lstStyle/>
          <a:p>
            <a:r>
              <a:rPr lang="de-DE" dirty="0"/>
              <a:t>=</a:t>
            </a:r>
          </a:p>
        </p:txBody>
      </p:sp>
      <p:sp>
        <p:nvSpPr>
          <p:cNvPr id="20" name="Textfeld 19"/>
          <p:cNvSpPr txBox="1"/>
          <p:nvPr/>
        </p:nvSpPr>
        <p:spPr>
          <a:xfrm>
            <a:off x="3514258" y="2034588"/>
            <a:ext cx="766557" cy="369332"/>
          </a:xfrm>
          <a:prstGeom prst="rect">
            <a:avLst/>
          </a:prstGeom>
          <a:noFill/>
        </p:spPr>
        <p:txBody>
          <a:bodyPr wrap="none" rtlCol="0">
            <a:spAutoFit/>
          </a:bodyPr>
          <a:lstStyle/>
          <a:p>
            <a:r>
              <a:rPr lang="de-DE" dirty="0"/>
              <a:t>a &gt; b</a:t>
            </a:r>
          </a:p>
        </p:txBody>
      </p:sp>
      <p:sp>
        <p:nvSpPr>
          <p:cNvPr id="21" name="Textfeld 20"/>
          <p:cNvSpPr txBox="1"/>
          <p:nvPr/>
        </p:nvSpPr>
        <p:spPr>
          <a:xfrm>
            <a:off x="3518063" y="2403920"/>
            <a:ext cx="766557" cy="369332"/>
          </a:xfrm>
          <a:prstGeom prst="rect">
            <a:avLst/>
          </a:prstGeom>
          <a:noFill/>
        </p:spPr>
        <p:txBody>
          <a:bodyPr wrap="none" rtlCol="0">
            <a:spAutoFit/>
          </a:bodyPr>
          <a:lstStyle/>
          <a:p>
            <a:r>
              <a:rPr lang="de-DE" dirty="0"/>
              <a:t>a &lt; b</a:t>
            </a:r>
          </a:p>
        </p:txBody>
      </p:sp>
      <p:sp>
        <p:nvSpPr>
          <p:cNvPr id="22" name="Textfeld 21"/>
          <p:cNvSpPr txBox="1"/>
          <p:nvPr/>
        </p:nvSpPr>
        <p:spPr>
          <a:xfrm>
            <a:off x="3521868" y="2769926"/>
            <a:ext cx="766557" cy="369332"/>
          </a:xfrm>
          <a:prstGeom prst="rect">
            <a:avLst/>
          </a:prstGeom>
          <a:noFill/>
        </p:spPr>
        <p:txBody>
          <a:bodyPr wrap="none" rtlCol="0">
            <a:spAutoFit/>
          </a:bodyPr>
          <a:lstStyle/>
          <a:p>
            <a:r>
              <a:rPr lang="de-DE" dirty="0"/>
              <a:t>a = b</a:t>
            </a:r>
          </a:p>
        </p:txBody>
      </p:sp>
      <p:pic>
        <p:nvPicPr>
          <p:cNvPr id="5" name="Grafik 4"/>
          <p:cNvPicPr>
            <a:picLocks noChangeAspect="1"/>
          </p:cNvPicPr>
          <p:nvPr/>
        </p:nvPicPr>
        <p:blipFill>
          <a:blip r:embed="rId3"/>
          <a:stretch>
            <a:fillRect/>
          </a:stretch>
        </p:blipFill>
        <p:spPr>
          <a:xfrm>
            <a:off x="5161737" y="1935192"/>
            <a:ext cx="3999584" cy="1264204"/>
          </a:xfrm>
          <a:prstGeom prst="rect">
            <a:avLst/>
          </a:prstGeom>
        </p:spPr>
      </p:pic>
    </p:spTree>
    <p:extLst>
      <p:ext uri="{BB962C8B-B14F-4D97-AF65-F5344CB8AC3E}">
        <p14:creationId xmlns:p14="http://schemas.microsoft.com/office/powerpoint/2010/main" val="1298023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Komparator</a:t>
            </a:r>
          </a:p>
        </p:txBody>
      </p:sp>
      <p:sp>
        <p:nvSpPr>
          <p:cNvPr id="3" name="Inhaltsplatzhalter 2"/>
          <p:cNvSpPr>
            <a:spLocks noGrp="1"/>
          </p:cNvSpPr>
          <p:nvPr>
            <p:ph idx="1"/>
          </p:nvPr>
        </p:nvSpPr>
        <p:spPr>
          <a:xfrm>
            <a:off x="1103312" y="1387894"/>
            <a:ext cx="8946541" cy="5140725"/>
          </a:xfrm>
        </p:spPr>
        <p:txBody>
          <a:bodyPr/>
          <a:lstStyle/>
          <a:p>
            <a:pPr marL="0" indent="0">
              <a:buNone/>
            </a:pPr>
            <a:r>
              <a:rPr lang="de-DE" dirty="0">
                <a:solidFill>
                  <a:schemeClr val="accent2">
                    <a:lumMod val="40000"/>
                    <a:lumOff val="60000"/>
                  </a:schemeClr>
                </a:solidFill>
                <a:latin typeface="Calibri" panose="020F0502020204030204" pitchFamily="34" charset="0"/>
              </a:rPr>
              <a:t>Verhalten bei einer Zweibitzahl:</a:t>
            </a:r>
          </a:p>
          <a:p>
            <a:pPr marL="0" indent="0">
              <a:buNone/>
            </a:pPr>
            <a:r>
              <a:rPr lang="de-DE" dirty="0">
                <a:latin typeface="Calibri" panose="020F0502020204030204" pitchFamily="34" charset="0"/>
              </a:rPr>
              <a:t>A = a</a:t>
            </a:r>
            <a:r>
              <a:rPr lang="de-DE" baseline="-25000" dirty="0">
                <a:latin typeface="Calibri" panose="020F0502020204030204" pitchFamily="34" charset="0"/>
              </a:rPr>
              <a:t>1</a:t>
            </a:r>
            <a:r>
              <a:rPr lang="de-DE" dirty="0">
                <a:latin typeface="Calibri" panose="020F0502020204030204" pitchFamily="34" charset="0"/>
              </a:rPr>
              <a:t>a</a:t>
            </a:r>
            <a:r>
              <a:rPr lang="de-DE" baseline="-25000" dirty="0">
                <a:latin typeface="Calibri" panose="020F0502020204030204" pitchFamily="34" charset="0"/>
              </a:rPr>
              <a:t>0</a:t>
            </a:r>
            <a:r>
              <a:rPr lang="de-DE" dirty="0">
                <a:latin typeface="Calibri" panose="020F0502020204030204" pitchFamily="34" charset="0"/>
              </a:rPr>
              <a:t> und B = b</a:t>
            </a:r>
            <a:r>
              <a:rPr lang="de-DE" baseline="-25000" dirty="0">
                <a:latin typeface="Calibri" panose="020F0502020204030204" pitchFamily="34" charset="0"/>
              </a:rPr>
              <a:t>1</a:t>
            </a:r>
            <a:r>
              <a:rPr lang="de-DE" dirty="0">
                <a:latin typeface="Calibri" panose="020F0502020204030204" pitchFamily="34" charset="0"/>
              </a:rPr>
              <a:t>b</a:t>
            </a:r>
            <a:r>
              <a:rPr lang="de-DE" baseline="-25000" dirty="0">
                <a:latin typeface="Calibri" panose="020F0502020204030204" pitchFamily="34" charset="0"/>
              </a:rPr>
              <a:t>0</a:t>
            </a:r>
            <a:endParaRPr lang="de-DE" dirty="0">
              <a:latin typeface="Calibri" panose="020F0502020204030204" pitchFamily="34" charset="0"/>
            </a:endParaRPr>
          </a:p>
          <a:p>
            <a:pPr marL="0" indent="0">
              <a:buNone/>
            </a:pPr>
            <a:r>
              <a:rPr lang="de-DE" dirty="0">
                <a:latin typeface="Calibri" panose="020F0502020204030204" pitchFamily="34" charset="0"/>
              </a:rPr>
              <a:t>Also (beginnend von links):</a:t>
            </a:r>
          </a:p>
          <a:p>
            <a:pPr marL="0" indent="0">
              <a:buNone/>
            </a:pPr>
            <a:r>
              <a:rPr lang="de-DE" dirty="0">
                <a:latin typeface="Calibri" panose="020F0502020204030204" pitchFamily="34" charset="0"/>
              </a:rPr>
              <a:t>	a &gt; b:	(a</a:t>
            </a:r>
            <a:r>
              <a:rPr lang="de-DE" baseline="-25000" dirty="0">
                <a:latin typeface="Calibri" panose="020F0502020204030204" pitchFamily="34" charset="0"/>
              </a:rPr>
              <a:t>1 </a:t>
            </a:r>
            <a:r>
              <a:rPr lang="de-DE" dirty="0">
                <a:latin typeface="Calibri" panose="020F0502020204030204" pitchFamily="34" charset="0"/>
              </a:rPr>
              <a:t>&gt; b</a:t>
            </a:r>
            <a:r>
              <a:rPr lang="de-DE" baseline="-25000" dirty="0">
                <a:latin typeface="Calibri" panose="020F0502020204030204" pitchFamily="34" charset="0"/>
              </a:rPr>
              <a:t>1</a:t>
            </a:r>
            <a:r>
              <a:rPr lang="de-DE" dirty="0">
                <a:latin typeface="Calibri" panose="020F0502020204030204" pitchFamily="34" charset="0"/>
              </a:rPr>
              <a:t>)     oder 	(a</a:t>
            </a:r>
            <a:r>
              <a:rPr lang="de-DE" baseline="-25000" dirty="0">
                <a:latin typeface="Calibri" panose="020F0502020204030204" pitchFamily="34" charset="0"/>
              </a:rPr>
              <a:t>1 </a:t>
            </a:r>
            <a:r>
              <a:rPr lang="de-DE" dirty="0">
                <a:latin typeface="Calibri" panose="020F0502020204030204" pitchFamily="34" charset="0"/>
              </a:rPr>
              <a:t>= b</a:t>
            </a:r>
            <a:r>
              <a:rPr lang="de-DE" baseline="-25000" dirty="0">
                <a:latin typeface="Calibri" panose="020F0502020204030204" pitchFamily="34" charset="0"/>
              </a:rPr>
              <a:t>1</a:t>
            </a:r>
            <a:r>
              <a:rPr lang="de-DE" dirty="0">
                <a:latin typeface="Calibri" panose="020F0502020204030204" pitchFamily="34" charset="0"/>
              </a:rPr>
              <a:t>) und (a</a:t>
            </a:r>
            <a:r>
              <a:rPr lang="de-DE" baseline="-25000" dirty="0">
                <a:latin typeface="Calibri" panose="020F0502020204030204" pitchFamily="34" charset="0"/>
              </a:rPr>
              <a:t>0</a:t>
            </a:r>
            <a:r>
              <a:rPr lang="de-DE" dirty="0">
                <a:latin typeface="Calibri" panose="020F0502020204030204" pitchFamily="34" charset="0"/>
              </a:rPr>
              <a:t> &gt; b</a:t>
            </a:r>
            <a:r>
              <a:rPr lang="de-DE" baseline="-25000" dirty="0">
                <a:latin typeface="Calibri" panose="020F0502020204030204" pitchFamily="34" charset="0"/>
              </a:rPr>
              <a:t>0</a:t>
            </a:r>
            <a:r>
              <a:rPr lang="de-DE" dirty="0">
                <a:latin typeface="Calibri" panose="020F0502020204030204" pitchFamily="34" charset="0"/>
              </a:rPr>
              <a:t>)</a:t>
            </a:r>
          </a:p>
          <a:p>
            <a:pPr marL="0" indent="0">
              <a:buNone/>
            </a:pPr>
            <a:r>
              <a:rPr lang="de-DE" dirty="0">
                <a:latin typeface="Calibri" panose="020F0502020204030204" pitchFamily="34" charset="0"/>
              </a:rPr>
              <a:t>	a = b:	(a</a:t>
            </a:r>
            <a:r>
              <a:rPr lang="de-DE" baseline="-25000" dirty="0">
                <a:latin typeface="Calibri" panose="020F0502020204030204" pitchFamily="34" charset="0"/>
              </a:rPr>
              <a:t>1 </a:t>
            </a:r>
            <a:r>
              <a:rPr lang="de-DE" dirty="0">
                <a:latin typeface="Calibri" panose="020F0502020204030204" pitchFamily="34" charset="0"/>
              </a:rPr>
              <a:t>= b</a:t>
            </a:r>
            <a:r>
              <a:rPr lang="de-DE" baseline="-25000" dirty="0">
                <a:latin typeface="Calibri" panose="020F0502020204030204" pitchFamily="34" charset="0"/>
              </a:rPr>
              <a:t>1</a:t>
            </a:r>
            <a:r>
              <a:rPr lang="de-DE" dirty="0">
                <a:latin typeface="Calibri" panose="020F0502020204030204" pitchFamily="34" charset="0"/>
              </a:rPr>
              <a:t>)     und 	(a</a:t>
            </a:r>
            <a:r>
              <a:rPr lang="de-DE" baseline="-25000" dirty="0">
                <a:latin typeface="Calibri" panose="020F0502020204030204" pitchFamily="34" charset="0"/>
              </a:rPr>
              <a:t>0 </a:t>
            </a:r>
            <a:r>
              <a:rPr lang="de-DE" dirty="0">
                <a:latin typeface="Calibri" panose="020F0502020204030204" pitchFamily="34" charset="0"/>
              </a:rPr>
              <a:t>= b</a:t>
            </a:r>
            <a:r>
              <a:rPr lang="de-DE" baseline="-25000" dirty="0">
                <a:latin typeface="Calibri" panose="020F0502020204030204" pitchFamily="34" charset="0"/>
              </a:rPr>
              <a:t>0</a:t>
            </a:r>
            <a:r>
              <a:rPr lang="de-DE" dirty="0">
                <a:latin typeface="Calibri" panose="020F0502020204030204" pitchFamily="34" charset="0"/>
              </a:rPr>
              <a:t>)</a:t>
            </a:r>
          </a:p>
          <a:p>
            <a:pPr marL="0" indent="0">
              <a:buNone/>
            </a:pPr>
            <a:r>
              <a:rPr lang="de-DE" dirty="0">
                <a:latin typeface="Calibri" panose="020F0502020204030204" pitchFamily="34" charset="0"/>
              </a:rPr>
              <a:t>	a &lt; b:	(a</a:t>
            </a:r>
            <a:r>
              <a:rPr lang="de-DE" baseline="-25000" dirty="0">
                <a:latin typeface="Calibri" panose="020F0502020204030204" pitchFamily="34" charset="0"/>
              </a:rPr>
              <a:t>1 </a:t>
            </a:r>
            <a:r>
              <a:rPr lang="de-DE" dirty="0">
                <a:latin typeface="Calibri" panose="020F0502020204030204" pitchFamily="34" charset="0"/>
              </a:rPr>
              <a:t>&lt; b</a:t>
            </a:r>
            <a:r>
              <a:rPr lang="de-DE" baseline="-25000" dirty="0">
                <a:latin typeface="Calibri" panose="020F0502020204030204" pitchFamily="34" charset="0"/>
              </a:rPr>
              <a:t>1</a:t>
            </a:r>
            <a:r>
              <a:rPr lang="de-DE" dirty="0">
                <a:latin typeface="Calibri" panose="020F0502020204030204" pitchFamily="34" charset="0"/>
              </a:rPr>
              <a:t>)     oder	(a</a:t>
            </a:r>
            <a:r>
              <a:rPr lang="de-DE" baseline="-25000" dirty="0">
                <a:latin typeface="Calibri" panose="020F0502020204030204" pitchFamily="34" charset="0"/>
              </a:rPr>
              <a:t>1 </a:t>
            </a:r>
            <a:r>
              <a:rPr lang="de-DE" dirty="0">
                <a:latin typeface="Calibri" panose="020F0502020204030204" pitchFamily="34" charset="0"/>
              </a:rPr>
              <a:t>= b</a:t>
            </a:r>
            <a:r>
              <a:rPr lang="de-DE" baseline="-25000" dirty="0">
                <a:latin typeface="Calibri" panose="020F0502020204030204" pitchFamily="34" charset="0"/>
              </a:rPr>
              <a:t>1</a:t>
            </a:r>
            <a:r>
              <a:rPr lang="de-DE" dirty="0">
                <a:latin typeface="Calibri" panose="020F0502020204030204" pitchFamily="34" charset="0"/>
              </a:rPr>
              <a:t>) und (a</a:t>
            </a:r>
            <a:r>
              <a:rPr lang="de-DE" baseline="-25000" dirty="0">
                <a:latin typeface="Calibri" panose="020F0502020204030204" pitchFamily="34" charset="0"/>
              </a:rPr>
              <a:t>0</a:t>
            </a:r>
            <a:r>
              <a:rPr lang="de-DE" dirty="0">
                <a:latin typeface="Calibri" panose="020F0502020204030204" pitchFamily="34" charset="0"/>
              </a:rPr>
              <a:t> &lt; b</a:t>
            </a:r>
            <a:r>
              <a:rPr lang="de-DE" baseline="-25000" dirty="0">
                <a:latin typeface="Calibri" panose="020F0502020204030204" pitchFamily="34" charset="0"/>
              </a:rPr>
              <a:t>0</a:t>
            </a:r>
            <a:r>
              <a:rPr lang="de-DE" dirty="0">
                <a:latin typeface="Calibri" panose="020F0502020204030204" pitchFamily="34" charset="0"/>
              </a:rPr>
              <a:t>)</a:t>
            </a: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9</a:t>
            </a:fld>
            <a:endParaRPr lang="en-US" dirty="0"/>
          </a:p>
        </p:txBody>
      </p:sp>
      <p:sp>
        <p:nvSpPr>
          <p:cNvPr id="4" name="Rechteck 3"/>
          <p:cNvSpPr/>
          <p:nvPr/>
        </p:nvSpPr>
        <p:spPr>
          <a:xfrm>
            <a:off x="7391121" y="2315047"/>
            <a:ext cx="707923" cy="113070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8" name="Gerader Verbinder 7"/>
          <p:cNvCxnSpPr/>
          <p:nvPr/>
        </p:nvCxnSpPr>
        <p:spPr>
          <a:xfrm flipH="1">
            <a:off x="7046992" y="2531356"/>
            <a:ext cx="34412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 name="Gerader Verbinder 8"/>
          <p:cNvCxnSpPr/>
          <p:nvPr/>
        </p:nvCxnSpPr>
        <p:spPr>
          <a:xfrm flipH="1">
            <a:off x="7046992" y="3234362"/>
            <a:ext cx="34412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0" name="Gerader Verbinder 9"/>
          <p:cNvCxnSpPr/>
          <p:nvPr/>
        </p:nvCxnSpPr>
        <p:spPr>
          <a:xfrm flipH="1">
            <a:off x="8099044" y="2531356"/>
            <a:ext cx="34412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1" name="Gerader Verbinder 10"/>
          <p:cNvCxnSpPr/>
          <p:nvPr/>
        </p:nvCxnSpPr>
        <p:spPr>
          <a:xfrm flipH="1">
            <a:off x="8099044" y="2909898"/>
            <a:ext cx="34412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2" name="Gerader Verbinder 11"/>
          <p:cNvCxnSpPr/>
          <p:nvPr/>
        </p:nvCxnSpPr>
        <p:spPr>
          <a:xfrm flipH="1">
            <a:off x="8099044" y="3224529"/>
            <a:ext cx="344129" cy="0"/>
          </a:xfrm>
          <a:prstGeom prst="line">
            <a:avLst/>
          </a:prstGeom>
        </p:spPr>
        <p:style>
          <a:lnRef idx="1">
            <a:schemeClr val="accent3"/>
          </a:lnRef>
          <a:fillRef idx="0">
            <a:schemeClr val="accent3"/>
          </a:fillRef>
          <a:effectRef idx="0">
            <a:schemeClr val="accent3"/>
          </a:effectRef>
          <a:fontRef idx="minor">
            <a:schemeClr val="tx1"/>
          </a:fontRef>
        </p:style>
      </p:cxnSp>
      <p:sp>
        <p:nvSpPr>
          <p:cNvPr id="13" name="Textfeld 12"/>
          <p:cNvSpPr txBox="1"/>
          <p:nvPr/>
        </p:nvSpPr>
        <p:spPr>
          <a:xfrm>
            <a:off x="6695400" y="2351539"/>
            <a:ext cx="341760" cy="369332"/>
          </a:xfrm>
          <a:prstGeom prst="rect">
            <a:avLst/>
          </a:prstGeom>
          <a:noFill/>
        </p:spPr>
        <p:txBody>
          <a:bodyPr wrap="none" rtlCol="0">
            <a:spAutoFit/>
          </a:bodyPr>
          <a:lstStyle/>
          <a:p>
            <a:r>
              <a:rPr lang="de-DE" dirty="0"/>
              <a:t>a</a:t>
            </a:r>
          </a:p>
        </p:txBody>
      </p:sp>
      <p:sp>
        <p:nvSpPr>
          <p:cNvPr id="14" name="Textfeld 13"/>
          <p:cNvSpPr txBox="1"/>
          <p:nvPr/>
        </p:nvSpPr>
        <p:spPr>
          <a:xfrm>
            <a:off x="6704251" y="3039863"/>
            <a:ext cx="341760" cy="369332"/>
          </a:xfrm>
          <a:prstGeom prst="rect">
            <a:avLst/>
          </a:prstGeom>
          <a:noFill/>
        </p:spPr>
        <p:txBody>
          <a:bodyPr wrap="none" rtlCol="0">
            <a:spAutoFit/>
          </a:bodyPr>
          <a:lstStyle/>
          <a:p>
            <a:r>
              <a:rPr lang="de-DE" dirty="0"/>
              <a:t>b</a:t>
            </a:r>
          </a:p>
        </p:txBody>
      </p:sp>
      <p:sp>
        <p:nvSpPr>
          <p:cNvPr id="15" name="Textfeld 14"/>
          <p:cNvSpPr txBox="1"/>
          <p:nvPr/>
        </p:nvSpPr>
        <p:spPr>
          <a:xfrm>
            <a:off x="7369684" y="3039863"/>
            <a:ext cx="341760" cy="369332"/>
          </a:xfrm>
          <a:prstGeom prst="rect">
            <a:avLst/>
          </a:prstGeom>
          <a:noFill/>
        </p:spPr>
        <p:txBody>
          <a:bodyPr wrap="none" rtlCol="0">
            <a:spAutoFit/>
          </a:bodyPr>
          <a:lstStyle/>
          <a:p>
            <a:r>
              <a:rPr lang="de-DE" dirty="0"/>
              <a:t>b</a:t>
            </a:r>
          </a:p>
        </p:txBody>
      </p:sp>
      <p:sp>
        <p:nvSpPr>
          <p:cNvPr id="16" name="Textfeld 15"/>
          <p:cNvSpPr txBox="1"/>
          <p:nvPr/>
        </p:nvSpPr>
        <p:spPr>
          <a:xfrm>
            <a:off x="7369684" y="2351539"/>
            <a:ext cx="341760" cy="369332"/>
          </a:xfrm>
          <a:prstGeom prst="rect">
            <a:avLst/>
          </a:prstGeom>
          <a:noFill/>
        </p:spPr>
        <p:txBody>
          <a:bodyPr wrap="none" rtlCol="0">
            <a:spAutoFit/>
          </a:bodyPr>
          <a:lstStyle/>
          <a:p>
            <a:r>
              <a:rPr lang="de-DE" dirty="0"/>
              <a:t>a</a:t>
            </a:r>
          </a:p>
        </p:txBody>
      </p:sp>
      <p:sp>
        <p:nvSpPr>
          <p:cNvPr id="17" name="Textfeld 16"/>
          <p:cNvSpPr txBox="1"/>
          <p:nvPr/>
        </p:nvSpPr>
        <p:spPr>
          <a:xfrm>
            <a:off x="7778721" y="2361371"/>
            <a:ext cx="324128" cy="369332"/>
          </a:xfrm>
          <a:prstGeom prst="rect">
            <a:avLst/>
          </a:prstGeom>
          <a:noFill/>
        </p:spPr>
        <p:txBody>
          <a:bodyPr wrap="none" rtlCol="0">
            <a:spAutoFit/>
          </a:bodyPr>
          <a:lstStyle/>
          <a:p>
            <a:r>
              <a:rPr lang="de-DE" dirty="0"/>
              <a:t>&gt;</a:t>
            </a:r>
          </a:p>
        </p:txBody>
      </p:sp>
      <p:sp>
        <p:nvSpPr>
          <p:cNvPr id="18" name="Textfeld 17"/>
          <p:cNvSpPr txBox="1"/>
          <p:nvPr/>
        </p:nvSpPr>
        <p:spPr>
          <a:xfrm>
            <a:off x="7792051" y="2720737"/>
            <a:ext cx="324128" cy="369332"/>
          </a:xfrm>
          <a:prstGeom prst="rect">
            <a:avLst/>
          </a:prstGeom>
          <a:noFill/>
        </p:spPr>
        <p:txBody>
          <a:bodyPr wrap="none" rtlCol="0">
            <a:spAutoFit/>
          </a:bodyPr>
          <a:lstStyle/>
          <a:p>
            <a:r>
              <a:rPr lang="de-DE" dirty="0"/>
              <a:t>&lt;</a:t>
            </a:r>
          </a:p>
        </p:txBody>
      </p:sp>
      <p:sp>
        <p:nvSpPr>
          <p:cNvPr id="19" name="Textfeld 18"/>
          <p:cNvSpPr txBox="1"/>
          <p:nvPr/>
        </p:nvSpPr>
        <p:spPr>
          <a:xfrm>
            <a:off x="7805381" y="3058361"/>
            <a:ext cx="324128" cy="369332"/>
          </a:xfrm>
          <a:prstGeom prst="rect">
            <a:avLst/>
          </a:prstGeom>
          <a:noFill/>
        </p:spPr>
        <p:txBody>
          <a:bodyPr wrap="none" rtlCol="0">
            <a:spAutoFit/>
          </a:bodyPr>
          <a:lstStyle/>
          <a:p>
            <a:r>
              <a:rPr lang="de-DE" dirty="0"/>
              <a:t>=</a:t>
            </a:r>
          </a:p>
        </p:txBody>
      </p:sp>
      <p:sp>
        <p:nvSpPr>
          <p:cNvPr id="20" name="Textfeld 19"/>
          <p:cNvSpPr txBox="1"/>
          <p:nvPr/>
        </p:nvSpPr>
        <p:spPr>
          <a:xfrm>
            <a:off x="8486644" y="2304525"/>
            <a:ext cx="766557" cy="369332"/>
          </a:xfrm>
          <a:prstGeom prst="rect">
            <a:avLst/>
          </a:prstGeom>
          <a:noFill/>
        </p:spPr>
        <p:txBody>
          <a:bodyPr wrap="none" rtlCol="0">
            <a:spAutoFit/>
          </a:bodyPr>
          <a:lstStyle/>
          <a:p>
            <a:r>
              <a:rPr lang="de-DE" dirty="0"/>
              <a:t>a &gt; b</a:t>
            </a:r>
          </a:p>
        </p:txBody>
      </p:sp>
      <p:sp>
        <p:nvSpPr>
          <p:cNvPr id="21" name="Textfeld 20"/>
          <p:cNvSpPr txBox="1"/>
          <p:nvPr/>
        </p:nvSpPr>
        <p:spPr>
          <a:xfrm>
            <a:off x="8490449" y="2673857"/>
            <a:ext cx="766557" cy="369332"/>
          </a:xfrm>
          <a:prstGeom prst="rect">
            <a:avLst/>
          </a:prstGeom>
          <a:noFill/>
        </p:spPr>
        <p:txBody>
          <a:bodyPr wrap="none" rtlCol="0">
            <a:spAutoFit/>
          </a:bodyPr>
          <a:lstStyle/>
          <a:p>
            <a:r>
              <a:rPr lang="de-DE" dirty="0"/>
              <a:t>a &lt; b</a:t>
            </a:r>
          </a:p>
        </p:txBody>
      </p:sp>
      <p:sp>
        <p:nvSpPr>
          <p:cNvPr id="22" name="Textfeld 21"/>
          <p:cNvSpPr txBox="1"/>
          <p:nvPr/>
        </p:nvSpPr>
        <p:spPr>
          <a:xfrm>
            <a:off x="8494254" y="3039863"/>
            <a:ext cx="766557" cy="369332"/>
          </a:xfrm>
          <a:prstGeom prst="rect">
            <a:avLst/>
          </a:prstGeom>
          <a:noFill/>
        </p:spPr>
        <p:txBody>
          <a:bodyPr wrap="none" rtlCol="0">
            <a:spAutoFit/>
          </a:bodyPr>
          <a:lstStyle/>
          <a:p>
            <a:r>
              <a:rPr lang="de-DE" dirty="0"/>
              <a:t>a = b</a:t>
            </a:r>
          </a:p>
        </p:txBody>
      </p:sp>
      <p:sp>
        <p:nvSpPr>
          <p:cNvPr id="23" name="Rechteck 22"/>
          <p:cNvSpPr/>
          <p:nvPr/>
        </p:nvSpPr>
        <p:spPr>
          <a:xfrm>
            <a:off x="1595006" y="4172975"/>
            <a:ext cx="707923" cy="113070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24" name="Gerader Verbinder 23"/>
          <p:cNvCxnSpPr/>
          <p:nvPr/>
        </p:nvCxnSpPr>
        <p:spPr>
          <a:xfrm flipH="1">
            <a:off x="1250877" y="4389284"/>
            <a:ext cx="34412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5" name="Gerader Verbinder 24"/>
          <p:cNvCxnSpPr/>
          <p:nvPr/>
        </p:nvCxnSpPr>
        <p:spPr>
          <a:xfrm flipH="1">
            <a:off x="1250877" y="5092290"/>
            <a:ext cx="34412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6" name="Gerader Verbinder 25"/>
          <p:cNvCxnSpPr/>
          <p:nvPr/>
        </p:nvCxnSpPr>
        <p:spPr>
          <a:xfrm flipH="1">
            <a:off x="2302930" y="4389284"/>
            <a:ext cx="172829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7" name="Gerader Verbinder 26"/>
          <p:cNvCxnSpPr/>
          <p:nvPr/>
        </p:nvCxnSpPr>
        <p:spPr>
          <a:xfrm flipH="1">
            <a:off x="2302928" y="4767826"/>
            <a:ext cx="900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8" name="Gerader Verbinder 27"/>
          <p:cNvCxnSpPr/>
          <p:nvPr/>
        </p:nvCxnSpPr>
        <p:spPr>
          <a:xfrm flipH="1">
            <a:off x="2302928" y="5082457"/>
            <a:ext cx="612000" cy="0"/>
          </a:xfrm>
          <a:prstGeom prst="line">
            <a:avLst/>
          </a:prstGeom>
        </p:spPr>
        <p:style>
          <a:lnRef idx="1">
            <a:schemeClr val="accent3"/>
          </a:lnRef>
          <a:fillRef idx="0">
            <a:schemeClr val="accent3"/>
          </a:fillRef>
          <a:effectRef idx="0">
            <a:schemeClr val="accent3"/>
          </a:effectRef>
          <a:fontRef idx="minor">
            <a:schemeClr val="tx1"/>
          </a:fontRef>
        </p:style>
      </p:cxnSp>
      <p:sp>
        <p:nvSpPr>
          <p:cNvPr id="29" name="Textfeld 28"/>
          <p:cNvSpPr txBox="1"/>
          <p:nvPr/>
        </p:nvSpPr>
        <p:spPr>
          <a:xfrm>
            <a:off x="899285" y="4209467"/>
            <a:ext cx="426720" cy="369332"/>
          </a:xfrm>
          <a:prstGeom prst="rect">
            <a:avLst/>
          </a:prstGeom>
          <a:noFill/>
        </p:spPr>
        <p:txBody>
          <a:bodyPr wrap="none" rtlCol="0">
            <a:spAutoFit/>
          </a:bodyPr>
          <a:lstStyle/>
          <a:p>
            <a:r>
              <a:rPr lang="de-DE" dirty="0"/>
              <a:t>a</a:t>
            </a:r>
            <a:r>
              <a:rPr lang="de-DE" baseline="-25000" dirty="0"/>
              <a:t>0</a:t>
            </a:r>
            <a:endParaRPr lang="de-DE" dirty="0"/>
          </a:p>
        </p:txBody>
      </p:sp>
      <p:sp>
        <p:nvSpPr>
          <p:cNvPr id="30" name="Textfeld 29"/>
          <p:cNvSpPr txBox="1"/>
          <p:nvPr/>
        </p:nvSpPr>
        <p:spPr>
          <a:xfrm>
            <a:off x="908136" y="4897791"/>
            <a:ext cx="426720" cy="369332"/>
          </a:xfrm>
          <a:prstGeom prst="rect">
            <a:avLst/>
          </a:prstGeom>
          <a:noFill/>
        </p:spPr>
        <p:txBody>
          <a:bodyPr wrap="none" rtlCol="0">
            <a:spAutoFit/>
          </a:bodyPr>
          <a:lstStyle/>
          <a:p>
            <a:r>
              <a:rPr lang="de-DE" dirty="0"/>
              <a:t>b</a:t>
            </a:r>
            <a:r>
              <a:rPr lang="de-DE" baseline="-25000" dirty="0"/>
              <a:t>0</a:t>
            </a:r>
            <a:endParaRPr lang="de-DE" dirty="0"/>
          </a:p>
        </p:txBody>
      </p:sp>
      <p:sp>
        <p:nvSpPr>
          <p:cNvPr id="31" name="Textfeld 30"/>
          <p:cNvSpPr txBox="1"/>
          <p:nvPr/>
        </p:nvSpPr>
        <p:spPr>
          <a:xfrm>
            <a:off x="1573569" y="4897791"/>
            <a:ext cx="341760" cy="369332"/>
          </a:xfrm>
          <a:prstGeom prst="rect">
            <a:avLst/>
          </a:prstGeom>
          <a:noFill/>
        </p:spPr>
        <p:txBody>
          <a:bodyPr wrap="none" rtlCol="0">
            <a:spAutoFit/>
          </a:bodyPr>
          <a:lstStyle/>
          <a:p>
            <a:r>
              <a:rPr lang="de-DE" dirty="0"/>
              <a:t>b</a:t>
            </a:r>
          </a:p>
        </p:txBody>
      </p:sp>
      <p:sp>
        <p:nvSpPr>
          <p:cNvPr id="32" name="Textfeld 31"/>
          <p:cNvSpPr txBox="1"/>
          <p:nvPr/>
        </p:nvSpPr>
        <p:spPr>
          <a:xfrm>
            <a:off x="1573569" y="4209467"/>
            <a:ext cx="341760" cy="369332"/>
          </a:xfrm>
          <a:prstGeom prst="rect">
            <a:avLst/>
          </a:prstGeom>
          <a:noFill/>
        </p:spPr>
        <p:txBody>
          <a:bodyPr wrap="none" rtlCol="0">
            <a:spAutoFit/>
          </a:bodyPr>
          <a:lstStyle/>
          <a:p>
            <a:r>
              <a:rPr lang="de-DE" dirty="0"/>
              <a:t>a</a:t>
            </a:r>
          </a:p>
        </p:txBody>
      </p:sp>
      <p:sp>
        <p:nvSpPr>
          <p:cNvPr id="33" name="Textfeld 32"/>
          <p:cNvSpPr txBox="1"/>
          <p:nvPr/>
        </p:nvSpPr>
        <p:spPr>
          <a:xfrm>
            <a:off x="1982606" y="4219299"/>
            <a:ext cx="324128" cy="369332"/>
          </a:xfrm>
          <a:prstGeom prst="rect">
            <a:avLst/>
          </a:prstGeom>
          <a:noFill/>
        </p:spPr>
        <p:txBody>
          <a:bodyPr wrap="none" rtlCol="0">
            <a:spAutoFit/>
          </a:bodyPr>
          <a:lstStyle/>
          <a:p>
            <a:r>
              <a:rPr lang="de-DE" dirty="0"/>
              <a:t>&gt;</a:t>
            </a:r>
          </a:p>
        </p:txBody>
      </p:sp>
      <p:sp>
        <p:nvSpPr>
          <p:cNvPr id="34" name="Textfeld 33"/>
          <p:cNvSpPr txBox="1"/>
          <p:nvPr/>
        </p:nvSpPr>
        <p:spPr>
          <a:xfrm>
            <a:off x="1995936" y="4578665"/>
            <a:ext cx="324128" cy="369332"/>
          </a:xfrm>
          <a:prstGeom prst="rect">
            <a:avLst/>
          </a:prstGeom>
          <a:noFill/>
        </p:spPr>
        <p:txBody>
          <a:bodyPr wrap="none" rtlCol="0">
            <a:spAutoFit/>
          </a:bodyPr>
          <a:lstStyle/>
          <a:p>
            <a:r>
              <a:rPr lang="de-DE" dirty="0"/>
              <a:t>&lt;</a:t>
            </a:r>
          </a:p>
        </p:txBody>
      </p:sp>
      <p:sp>
        <p:nvSpPr>
          <p:cNvPr id="35" name="Textfeld 34"/>
          <p:cNvSpPr txBox="1"/>
          <p:nvPr/>
        </p:nvSpPr>
        <p:spPr>
          <a:xfrm>
            <a:off x="2009266" y="4916289"/>
            <a:ext cx="324128" cy="369332"/>
          </a:xfrm>
          <a:prstGeom prst="rect">
            <a:avLst/>
          </a:prstGeom>
          <a:noFill/>
        </p:spPr>
        <p:txBody>
          <a:bodyPr wrap="none" rtlCol="0">
            <a:spAutoFit/>
          </a:bodyPr>
          <a:lstStyle/>
          <a:p>
            <a:r>
              <a:rPr lang="de-DE" dirty="0"/>
              <a:t>=</a:t>
            </a:r>
          </a:p>
        </p:txBody>
      </p:sp>
      <p:sp>
        <p:nvSpPr>
          <p:cNvPr id="39" name="Rechteck 38"/>
          <p:cNvSpPr/>
          <p:nvPr/>
        </p:nvSpPr>
        <p:spPr>
          <a:xfrm>
            <a:off x="1595006" y="5454680"/>
            <a:ext cx="707923" cy="113070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40" name="Gerader Verbinder 39"/>
          <p:cNvCxnSpPr/>
          <p:nvPr/>
        </p:nvCxnSpPr>
        <p:spPr>
          <a:xfrm flipH="1">
            <a:off x="1250877" y="5670989"/>
            <a:ext cx="34412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1" name="Gerader Verbinder 40"/>
          <p:cNvCxnSpPr/>
          <p:nvPr/>
        </p:nvCxnSpPr>
        <p:spPr>
          <a:xfrm flipH="1">
            <a:off x="1250877" y="6373995"/>
            <a:ext cx="34412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2" name="Gerader Verbinder 41"/>
          <p:cNvCxnSpPr/>
          <p:nvPr/>
        </p:nvCxnSpPr>
        <p:spPr>
          <a:xfrm flipH="1">
            <a:off x="2302927" y="5771003"/>
            <a:ext cx="2628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3" name="Gerader Verbinder 42"/>
          <p:cNvCxnSpPr/>
          <p:nvPr/>
        </p:nvCxnSpPr>
        <p:spPr>
          <a:xfrm flipH="1">
            <a:off x="2302928" y="6049531"/>
            <a:ext cx="2916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4" name="Gerader Verbinder 43"/>
          <p:cNvCxnSpPr/>
          <p:nvPr/>
        </p:nvCxnSpPr>
        <p:spPr>
          <a:xfrm flipH="1">
            <a:off x="2302928" y="6393658"/>
            <a:ext cx="3384000" cy="0"/>
          </a:xfrm>
          <a:prstGeom prst="line">
            <a:avLst/>
          </a:prstGeom>
        </p:spPr>
        <p:style>
          <a:lnRef idx="1">
            <a:schemeClr val="accent3"/>
          </a:lnRef>
          <a:fillRef idx="0">
            <a:schemeClr val="accent3"/>
          </a:fillRef>
          <a:effectRef idx="0">
            <a:schemeClr val="accent3"/>
          </a:effectRef>
          <a:fontRef idx="minor">
            <a:schemeClr val="tx1"/>
          </a:fontRef>
        </p:style>
      </p:cxnSp>
      <p:sp>
        <p:nvSpPr>
          <p:cNvPr id="45" name="Textfeld 44"/>
          <p:cNvSpPr txBox="1"/>
          <p:nvPr/>
        </p:nvSpPr>
        <p:spPr>
          <a:xfrm>
            <a:off x="899285" y="5491172"/>
            <a:ext cx="426720" cy="369332"/>
          </a:xfrm>
          <a:prstGeom prst="rect">
            <a:avLst/>
          </a:prstGeom>
          <a:noFill/>
        </p:spPr>
        <p:txBody>
          <a:bodyPr wrap="none" rtlCol="0">
            <a:spAutoFit/>
          </a:bodyPr>
          <a:lstStyle/>
          <a:p>
            <a:r>
              <a:rPr lang="de-DE" dirty="0"/>
              <a:t>a</a:t>
            </a:r>
            <a:r>
              <a:rPr lang="de-DE" baseline="-25000" dirty="0"/>
              <a:t>1</a:t>
            </a:r>
            <a:endParaRPr lang="de-DE" dirty="0"/>
          </a:p>
        </p:txBody>
      </p:sp>
      <p:sp>
        <p:nvSpPr>
          <p:cNvPr id="46" name="Textfeld 45"/>
          <p:cNvSpPr txBox="1"/>
          <p:nvPr/>
        </p:nvSpPr>
        <p:spPr>
          <a:xfrm>
            <a:off x="908136" y="6179496"/>
            <a:ext cx="426720" cy="369332"/>
          </a:xfrm>
          <a:prstGeom prst="rect">
            <a:avLst/>
          </a:prstGeom>
          <a:noFill/>
        </p:spPr>
        <p:txBody>
          <a:bodyPr wrap="none" rtlCol="0">
            <a:spAutoFit/>
          </a:bodyPr>
          <a:lstStyle/>
          <a:p>
            <a:r>
              <a:rPr lang="de-DE" dirty="0"/>
              <a:t>b</a:t>
            </a:r>
            <a:r>
              <a:rPr lang="de-DE" baseline="-25000" dirty="0"/>
              <a:t>1</a:t>
            </a:r>
            <a:endParaRPr lang="de-DE" dirty="0"/>
          </a:p>
        </p:txBody>
      </p:sp>
      <p:sp>
        <p:nvSpPr>
          <p:cNvPr id="47" name="Textfeld 46"/>
          <p:cNvSpPr txBox="1"/>
          <p:nvPr/>
        </p:nvSpPr>
        <p:spPr>
          <a:xfrm>
            <a:off x="1573569" y="6179496"/>
            <a:ext cx="341760" cy="369332"/>
          </a:xfrm>
          <a:prstGeom prst="rect">
            <a:avLst/>
          </a:prstGeom>
          <a:noFill/>
        </p:spPr>
        <p:txBody>
          <a:bodyPr wrap="none" rtlCol="0">
            <a:spAutoFit/>
          </a:bodyPr>
          <a:lstStyle/>
          <a:p>
            <a:r>
              <a:rPr lang="de-DE" dirty="0"/>
              <a:t>b</a:t>
            </a:r>
          </a:p>
        </p:txBody>
      </p:sp>
      <p:sp>
        <p:nvSpPr>
          <p:cNvPr id="48" name="Textfeld 47"/>
          <p:cNvSpPr txBox="1"/>
          <p:nvPr/>
        </p:nvSpPr>
        <p:spPr>
          <a:xfrm>
            <a:off x="1573569" y="5491172"/>
            <a:ext cx="341760" cy="369332"/>
          </a:xfrm>
          <a:prstGeom prst="rect">
            <a:avLst/>
          </a:prstGeom>
          <a:noFill/>
        </p:spPr>
        <p:txBody>
          <a:bodyPr wrap="none" rtlCol="0">
            <a:spAutoFit/>
          </a:bodyPr>
          <a:lstStyle/>
          <a:p>
            <a:r>
              <a:rPr lang="de-DE" dirty="0"/>
              <a:t>a</a:t>
            </a:r>
          </a:p>
        </p:txBody>
      </p:sp>
      <p:sp>
        <p:nvSpPr>
          <p:cNvPr id="49" name="Textfeld 48"/>
          <p:cNvSpPr txBox="1"/>
          <p:nvPr/>
        </p:nvSpPr>
        <p:spPr>
          <a:xfrm>
            <a:off x="1982606" y="5501004"/>
            <a:ext cx="324128" cy="369332"/>
          </a:xfrm>
          <a:prstGeom prst="rect">
            <a:avLst/>
          </a:prstGeom>
          <a:noFill/>
        </p:spPr>
        <p:txBody>
          <a:bodyPr wrap="none" rtlCol="0">
            <a:spAutoFit/>
          </a:bodyPr>
          <a:lstStyle/>
          <a:p>
            <a:r>
              <a:rPr lang="de-DE" dirty="0"/>
              <a:t>&gt;</a:t>
            </a:r>
          </a:p>
        </p:txBody>
      </p:sp>
      <p:sp>
        <p:nvSpPr>
          <p:cNvPr id="50" name="Textfeld 49"/>
          <p:cNvSpPr txBox="1"/>
          <p:nvPr/>
        </p:nvSpPr>
        <p:spPr>
          <a:xfrm>
            <a:off x="1995936" y="5860370"/>
            <a:ext cx="324128" cy="369332"/>
          </a:xfrm>
          <a:prstGeom prst="rect">
            <a:avLst/>
          </a:prstGeom>
          <a:noFill/>
        </p:spPr>
        <p:txBody>
          <a:bodyPr wrap="none" rtlCol="0">
            <a:spAutoFit/>
          </a:bodyPr>
          <a:lstStyle/>
          <a:p>
            <a:r>
              <a:rPr lang="de-DE" dirty="0"/>
              <a:t>&lt;</a:t>
            </a:r>
          </a:p>
        </p:txBody>
      </p:sp>
      <p:sp>
        <p:nvSpPr>
          <p:cNvPr id="51" name="Textfeld 50"/>
          <p:cNvSpPr txBox="1"/>
          <p:nvPr/>
        </p:nvSpPr>
        <p:spPr>
          <a:xfrm>
            <a:off x="2009266" y="6197994"/>
            <a:ext cx="324128" cy="369332"/>
          </a:xfrm>
          <a:prstGeom prst="rect">
            <a:avLst/>
          </a:prstGeom>
          <a:noFill/>
        </p:spPr>
        <p:txBody>
          <a:bodyPr wrap="none" rtlCol="0">
            <a:spAutoFit/>
          </a:bodyPr>
          <a:lstStyle/>
          <a:p>
            <a:r>
              <a:rPr lang="de-DE" dirty="0"/>
              <a:t>=</a:t>
            </a:r>
          </a:p>
        </p:txBody>
      </p:sp>
      <p:sp>
        <p:nvSpPr>
          <p:cNvPr id="55" name="Rechteck 54"/>
          <p:cNvSpPr/>
          <p:nvPr/>
        </p:nvSpPr>
        <p:spPr>
          <a:xfrm>
            <a:off x="4031226" y="4172975"/>
            <a:ext cx="648929" cy="64636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&amp;</a:t>
            </a:r>
          </a:p>
        </p:txBody>
      </p:sp>
      <p:sp>
        <p:nvSpPr>
          <p:cNvPr id="56" name="Rechteck 55"/>
          <p:cNvSpPr/>
          <p:nvPr/>
        </p:nvSpPr>
        <p:spPr>
          <a:xfrm>
            <a:off x="4031226" y="5043424"/>
            <a:ext cx="648929" cy="64636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&amp;</a:t>
            </a:r>
          </a:p>
        </p:txBody>
      </p:sp>
      <mc:AlternateContent xmlns:mc="http://schemas.openxmlformats.org/markup-compatibility/2006" xmlns:a14="http://schemas.microsoft.com/office/drawing/2010/main">
        <mc:Choice Requires="a14">
          <p:sp>
            <p:nvSpPr>
              <p:cNvPr id="58" name="Rechteck 57"/>
              <p:cNvSpPr/>
              <p:nvPr/>
            </p:nvSpPr>
            <p:spPr>
              <a:xfrm>
                <a:off x="5711470" y="4172975"/>
                <a:ext cx="600840" cy="64636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1</m:t>
                      </m:r>
                    </m:oMath>
                  </m:oMathPara>
                </a14:m>
                <a:endParaRPr lang="de-DE" dirty="0"/>
              </a:p>
            </p:txBody>
          </p:sp>
        </mc:Choice>
        <mc:Fallback xmlns="">
          <p:sp>
            <p:nvSpPr>
              <p:cNvPr id="58" name="Rechteck 57"/>
              <p:cNvSpPr>
                <a:spLocks noRot="1" noChangeAspect="1" noMove="1" noResize="1" noEditPoints="1" noAdjustHandles="1" noChangeArrowheads="1" noChangeShapeType="1" noTextEdit="1"/>
              </p:cNvSpPr>
              <p:nvPr/>
            </p:nvSpPr>
            <p:spPr>
              <a:xfrm>
                <a:off x="5711470" y="4172975"/>
                <a:ext cx="600840" cy="646361"/>
              </a:xfrm>
              <a:prstGeom prst="rect">
                <a:avLst/>
              </a:prstGeom>
              <a:blipFill rotWithShape="0">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Rechteck 58"/>
              <p:cNvSpPr/>
              <p:nvPr/>
            </p:nvSpPr>
            <p:spPr>
              <a:xfrm>
                <a:off x="5711470" y="5053253"/>
                <a:ext cx="600840" cy="64636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1</m:t>
                      </m:r>
                    </m:oMath>
                  </m:oMathPara>
                </a14:m>
                <a:endParaRPr lang="de-DE" dirty="0"/>
              </a:p>
            </p:txBody>
          </p:sp>
        </mc:Choice>
        <mc:Fallback xmlns="">
          <p:sp>
            <p:nvSpPr>
              <p:cNvPr id="59" name="Rechteck 58"/>
              <p:cNvSpPr>
                <a:spLocks noRot="1" noChangeAspect="1" noMove="1" noResize="1" noEditPoints="1" noAdjustHandles="1" noChangeArrowheads="1" noChangeShapeType="1" noTextEdit="1"/>
              </p:cNvSpPr>
              <p:nvPr/>
            </p:nvSpPr>
            <p:spPr>
              <a:xfrm>
                <a:off x="5711470" y="5053253"/>
                <a:ext cx="600840" cy="646361"/>
              </a:xfrm>
              <a:prstGeom prst="rect">
                <a:avLst/>
              </a:prstGeom>
              <a:blipFill rotWithShape="0">
                <a:blip r:embed="rId4"/>
                <a:stretch>
                  <a:fillRect/>
                </a:stretch>
              </a:blipFill>
            </p:spPr>
            <p:txBody>
              <a:bodyPr/>
              <a:lstStyle/>
              <a:p>
                <a:r>
                  <a:rPr lang="de-DE">
                    <a:noFill/>
                  </a:rPr>
                  <a:t> </a:t>
                </a:r>
              </a:p>
            </p:txBody>
          </p:sp>
        </mc:Fallback>
      </mc:AlternateContent>
      <p:sp>
        <p:nvSpPr>
          <p:cNvPr id="60" name="Rechteck 59"/>
          <p:cNvSpPr/>
          <p:nvPr/>
        </p:nvSpPr>
        <p:spPr>
          <a:xfrm>
            <a:off x="5710327" y="5939028"/>
            <a:ext cx="601983" cy="64636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&amp;</a:t>
            </a:r>
          </a:p>
        </p:txBody>
      </p:sp>
      <p:cxnSp>
        <p:nvCxnSpPr>
          <p:cNvPr id="61" name="Gerader Verbinder 60"/>
          <p:cNvCxnSpPr/>
          <p:nvPr/>
        </p:nvCxnSpPr>
        <p:spPr>
          <a:xfrm flipH="1">
            <a:off x="6307800" y="4528027"/>
            <a:ext cx="34412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62" name="Gerader Verbinder 61"/>
          <p:cNvCxnSpPr/>
          <p:nvPr/>
        </p:nvCxnSpPr>
        <p:spPr>
          <a:xfrm flipH="1">
            <a:off x="6307800" y="5402748"/>
            <a:ext cx="34412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63" name="Gerader Verbinder 62"/>
          <p:cNvCxnSpPr/>
          <p:nvPr/>
        </p:nvCxnSpPr>
        <p:spPr>
          <a:xfrm flipH="1">
            <a:off x="6307800" y="6241499"/>
            <a:ext cx="344129" cy="0"/>
          </a:xfrm>
          <a:prstGeom prst="line">
            <a:avLst/>
          </a:prstGeom>
        </p:spPr>
        <p:style>
          <a:lnRef idx="1">
            <a:schemeClr val="accent3"/>
          </a:lnRef>
          <a:fillRef idx="0">
            <a:schemeClr val="accent3"/>
          </a:fillRef>
          <a:effectRef idx="0">
            <a:schemeClr val="accent3"/>
          </a:effectRef>
          <a:fontRef idx="minor">
            <a:schemeClr val="tx1"/>
          </a:fontRef>
        </p:style>
      </p:cxnSp>
      <p:sp>
        <p:nvSpPr>
          <p:cNvPr id="64" name="Textfeld 63"/>
          <p:cNvSpPr txBox="1"/>
          <p:nvPr/>
        </p:nvSpPr>
        <p:spPr>
          <a:xfrm>
            <a:off x="6695400" y="4301196"/>
            <a:ext cx="756938" cy="369332"/>
          </a:xfrm>
          <a:prstGeom prst="rect">
            <a:avLst/>
          </a:prstGeom>
          <a:noFill/>
        </p:spPr>
        <p:txBody>
          <a:bodyPr wrap="none" rtlCol="0">
            <a:spAutoFit/>
          </a:bodyPr>
          <a:lstStyle/>
          <a:p>
            <a:r>
              <a:rPr lang="de-DE" dirty="0"/>
              <a:t>A &gt; B</a:t>
            </a:r>
          </a:p>
        </p:txBody>
      </p:sp>
      <p:sp>
        <p:nvSpPr>
          <p:cNvPr id="65" name="Textfeld 64"/>
          <p:cNvSpPr txBox="1"/>
          <p:nvPr/>
        </p:nvSpPr>
        <p:spPr>
          <a:xfrm>
            <a:off x="6699205" y="5166707"/>
            <a:ext cx="756938" cy="369332"/>
          </a:xfrm>
          <a:prstGeom prst="rect">
            <a:avLst/>
          </a:prstGeom>
          <a:noFill/>
        </p:spPr>
        <p:txBody>
          <a:bodyPr wrap="none" rtlCol="0">
            <a:spAutoFit/>
          </a:bodyPr>
          <a:lstStyle/>
          <a:p>
            <a:r>
              <a:rPr lang="de-DE" dirty="0"/>
              <a:t>A &lt; B</a:t>
            </a:r>
          </a:p>
        </p:txBody>
      </p:sp>
      <p:sp>
        <p:nvSpPr>
          <p:cNvPr id="66" name="Textfeld 65"/>
          <p:cNvSpPr txBox="1"/>
          <p:nvPr/>
        </p:nvSpPr>
        <p:spPr>
          <a:xfrm>
            <a:off x="6703010" y="6056833"/>
            <a:ext cx="756938" cy="369332"/>
          </a:xfrm>
          <a:prstGeom prst="rect">
            <a:avLst/>
          </a:prstGeom>
          <a:noFill/>
        </p:spPr>
        <p:txBody>
          <a:bodyPr wrap="none" rtlCol="0">
            <a:spAutoFit/>
          </a:bodyPr>
          <a:lstStyle/>
          <a:p>
            <a:r>
              <a:rPr lang="de-DE" dirty="0"/>
              <a:t>A = B</a:t>
            </a:r>
          </a:p>
        </p:txBody>
      </p:sp>
      <p:cxnSp>
        <p:nvCxnSpPr>
          <p:cNvPr id="68" name="Gerader Verbinder 67"/>
          <p:cNvCxnSpPr/>
          <p:nvPr/>
        </p:nvCxnSpPr>
        <p:spPr>
          <a:xfrm flipV="1">
            <a:off x="3202928" y="4767826"/>
            <a:ext cx="1" cy="499297"/>
          </a:xfrm>
          <a:prstGeom prst="line">
            <a:avLst/>
          </a:prstGeom>
        </p:spPr>
        <p:style>
          <a:lnRef idx="1">
            <a:schemeClr val="accent3"/>
          </a:lnRef>
          <a:fillRef idx="0">
            <a:schemeClr val="accent3"/>
          </a:fillRef>
          <a:effectRef idx="0">
            <a:schemeClr val="accent3"/>
          </a:effectRef>
          <a:fontRef idx="minor">
            <a:schemeClr val="tx1"/>
          </a:fontRef>
        </p:style>
      </p:cxnSp>
      <p:cxnSp>
        <p:nvCxnSpPr>
          <p:cNvPr id="70" name="Gerader Verbinder 69"/>
          <p:cNvCxnSpPr/>
          <p:nvPr/>
        </p:nvCxnSpPr>
        <p:spPr>
          <a:xfrm flipH="1">
            <a:off x="3202927" y="5261386"/>
            <a:ext cx="828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1" name="Gerader Verbinder 70"/>
          <p:cNvCxnSpPr/>
          <p:nvPr/>
        </p:nvCxnSpPr>
        <p:spPr>
          <a:xfrm flipV="1">
            <a:off x="2899259" y="5100954"/>
            <a:ext cx="1" cy="1116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72" name="Gerader Verbinder 71"/>
          <p:cNvCxnSpPr/>
          <p:nvPr/>
        </p:nvCxnSpPr>
        <p:spPr>
          <a:xfrm flipH="1">
            <a:off x="2899258" y="6209778"/>
            <a:ext cx="2808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3" name="Gerader Verbinder 72"/>
          <p:cNvCxnSpPr/>
          <p:nvPr/>
        </p:nvCxnSpPr>
        <p:spPr>
          <a:xfrm flipH="1">
            <a:off x="4680155" y="4389284"/>
            <a:ext cx="1044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4" name="Gerader Verbinder 73"/>
          <p:cNvCxnSpPr/>
          <p:nvPr/>
        </p:nvCxnSpPr>
        <p:spPr>
          <a:xfrm flipH="1">
            <a:off x="5218927" y="5491172"/>
            <a:ext cx="468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5" name="Gerader Verbinder 74"/>
          <p:cNvCxnSpPr/>
          <p:nvPr/>
        </p:nvCxnSpPr>
        <p:spPr>
          <a:xfrm flipV="1">
            <a:off x="5218926" y="5501003"/>
            <a:ext cx="1" cy="540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76" name="Gerader Verbinder 75"/>
          <p:cNvCxnSpPr/>
          <p:nvPr/>
        </p:nvCxnSpPr>
        <p:spPr>
          <a:xfrm flipV="1">
            <a:off x="3666895" y="4703386"/>
            <a:ext cx="1" cy="1692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77" name="Gerader Verbinder 76"/>
          <p:cNvCxnSpPr/>
          <p:nvPr/>
        </p:nvCxnSpPr>
        <p:spPr>
          <a:xfrm flipH="1">
            <a:off x="3666895" y="5549386"/>
            <a:ext cx="34412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8" name="Gerader Verbinder 77"/>
          <p:cNvCxnSpPr/>
          <p:nvPr/>
        </p:nvCxnSpPr>
        <p:spPr>
          <a:xfrm flipH="1">
            <a:off x="3686798" y="4702462"/>
            <a:ext cx="34412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9" name="Gerader Verbinder 78"/>
          <p:cNvCxnSpPr/>
          <p:nvPr/>
        </p:nvCxnSpPr>
        <p:spPr>
          <a:xfrm flipH="1">
            <a:off x="4680155" y="5261386"/>
            <a:ext cx="1008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0" name="Gerader Verbinder 79"/>
          <p:cNvCxnSpPr/>
          <p:nvPr/>
        </p:nvCxnSpPr>
        <p:spPr>
          <a:xfrm flipV="1">
            <a:off x="4928788" y="4624523"/>
            <a:ext cx="1" cy="1116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81" name="Gerader Verbinder 80"/>
          <p:cNvCxnSpPr/>
          <p:nvPr/>
        </p:nvCxnSpPr>
        <p:spPr>
          <a:xfrm flipH="1">
            <a:off x="4928788" y="4618788"/>
            <a:ext cx="792000" cy="0"/>
          </a:xfrm>
          <a:prstGeom prst="line">
            <a:avLst/>
          </a:prstGeom>
        </p:spPr>
        <p:style>
          <a:lnRef idx="1">
            <a:schemeClr val="accent3"/>
          </a:lnRef>
          <a:fillRef idx="0">
            <a:schemeClr val="accent3"/>
          </a:fillRef>
          <a:effectRef idx="0">
            <a:schemeClr val="accent3"/>
          </a:effectRef>
          <a:fontRef idx="minor">
            <a:schemeClr val="tx1"/>
          </a:fontRef>
        </p:style>
      </p:cxnSp>
      <p:sp>
        <p:nvSpPr>
          <p:cNvPr id="82" name="Ellipse 81"/>
          <p:cNvSpPr/>
          <p:nvPr/>
        </p:nvSpPr>
        <p:spPr>
          <a:xfrm>
            <a:off x="3626814" y="5499317"/>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83" name="Ellipse 82"/>
          <p:cNvSpPr/>
          <p:nvPr/>
        </p:nvSpPr>
        <p:spPr>
          <a:xfrm>
            <a:off x="3628034" y="6350801"/>
            <a:ext cx="78199" cy="729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370002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3181</Words>
  <Application>Microsoft Office PowerPoint</Application>
  <PresentationFormat>Breitbild</PresentationFormat>
  <Paragraphs>1327</Paragraphs>
  <Slides>60</Slides>
  <Notes>43</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60</vt:i4>
      </vt:variant>
    </vt:vector>
  </HeadingPairs>
  <TitlesOfParts>
    <vt:vector size="67" baseType="lpstr">
      <vt:lpstr>Arial</vt:lpstr>
      <vt:lpstr>Calibri</vt:lpstr>
      <vt:lpstr>Cambria Math</vt:lpstr>
      <vt:lpstr>Century Gothic</vt:lpstr>
      <vt:lpstr>Courier New</vt:lpstr>
      <vt:lpstr>Wingdings 3</vt:lpstr>
      <vt:lpstr>Ion</vt:lpstr>
      <vt:lpstr>GTI – ÜBUNG 12</vt:lpstr>
      <vt:lpstr>Aufgabe 1 – Komparator</vt:lpstr>
      <vt:lpstr>Aufgabe 1 – Komparator</vt:lpstr>
      <vt:lpstr>Aufgabe 1 – Komparator</vt:lpstr>
      <vt:lpstr>Aufgabe 1 – Komparator</vt:lpstr>
      <vt:lpstr>Aufgabe 1 – Komparator</vt:lpstr>
      <vt:lpstr>Aufgabe 1 – Komparator</vt:lpstr>
      <vt:lpstr>Aufgabe 1 – Komparator</vt:lpstr>
      <vt:lpstr>Aufgabe 1 – Komparator</vt:lpstr>
      <vt:lpstr>Aufgabe 1 – Komparator</vt:lpstr>
      <vt:lpstr>Aufgabe 1 – Komparator</vt:lpstr>
      <vt:lpstr>Aufgabe 1 – Komparator</vt:lpstr>
      <vt:lpstr>Aufgabe 1 – Komparator</vt:lpstr>
      <vt:lpstr>Aufgabe 1 – Komparator</vt:lpstr>
      <vt:lpstr>Aufgabe 2 – Addierer/Subtrahierer</vt:lpstr>
      <vt:lpstr>Aufgabe 2 – Addierer/Subtrahierer</vt:lpstr>
      <vt:lpstr>Aufgabe 2 – Addierer/Subtrahierer</vt:lpstr>
      <vt:lpstr>Aufgabe 2 – Addierer/Subtrahierer</vt:lpstr>
      <vt:lpstr>Aufgabe 2 – Addierer/Subtrahierer</vt:lpstr>
      <vt:lpstr>Aufgabe 2 – Addierer/Subtrahierer</vt:lpstr>
      <vt:lpstr>Aufgabe 2 – Addierer/Subtrahierer</vt:lpstr>
      <vt:lpstr>Aufgabe 2 – Addierer/Subtrahierer</vt:lpstr>
      <vt:lpstr>Aufgabe 2 – Addierer/Subtrahierer</vt:lpstr>
      <vt:lpstr>Aufgabe 2 – Addierer/Subtrahierer</vt:lpstr>
      <vt:lpstr>Aufgabe 2 – Addierer/Subtrahierer</vt:lpstr>
      <vt:lpstr>Aufgabe 2 – Addierer/Subtrahierer</vt:lpstr>
      <vt:lpstr>Aufgabe 2 – Addierer/Subtrahierer</vt:lpstr>
      <vt:lpstr>Aufgabe 2 – Addierer/Subtrahierer</vt:lpstr>
      <vt:lpstr>Denkpause</vt:lpstr>
      <vt:lpstr>Denkpause</vt:lpstr>
      <vt:lpstr>Aufgabe 2 – Addierer/Subtrahierer</vt:lpstr>
      <vt:lpstr>Aufgabe 2 – Addierer/Subtrahierer</vt:lpstr>
      <vt:lpstr>Aufgabe 2 – Addierer/Subtrahierer</vt:lpstr>
      <vt:lpstr>Aufgabe 2 – Addierer/Subtrahierer</vt:lpstr>
      <vt:lpstr>Aufgabe 2 – Addierer/Subtrahierer</vt:lpstr>
      <vt:lpstr>Aufgabe 2 – Addierer/Subtrahierer</vt:lpstr>
      <vt:lpstr>Aufgabe 2 – Addierer/Subtrahierer</vt:lpstr>
      <vt:lpstr>Aufgabe 2 – Addierer/Subtrahierer</vt:lpstr>
      <vt:lpstr>Aufgabe 2 – Addierer/Subtrahierer</vt:lpstr>
      <vt:lpstr>Aufgabe 2 – Addierer/Subtrahierer</vt:lpstr>
      <vt:lpstr>Aufgabe 2 – Addierer/Subtrahierer</vt:lpstr>
      <vt:lpstr>Aufgabe 2 – Addierer/Subtrahierer</vt:lpstr>
      <vt:lpstr>Aufgabe 2 – Addierer/Subtrahierer</vt:lpstr>
      <vt:lpstr>Aufgabe 2 – Addierer/Subtrahierer</vt:lpstr>
      <vt:lpstr>Aufgabe 2 – Addierer/Subtrahierer</vt:lpstr>
      <vt:lpstr>Aufgabe 3 – MO - Addierer</vt:lpstr>
      <vt:lpstr>Aufgabe 3 – MO - Addierer</vt:lpstr>
      <vt:lpstr>Aufgabe 3 – MO - Addierer</vt:lpstr>
      <vt:lpstr>Aufgabe 3 – MO - Addierer</vt:lpstr>
      <vt:lpstr>Aufgabe 3 – MO - Addierer</vt:lpstr>
      <vt:lpstr>Aufgabe 3 – MO - Addierer</vt:lpstr>
      <vt:lpstr>Aufgabe 3 – MO - Addierer</vt:lpstr>
      <vt:lpstr>Aufgabe 3 – MO - Addierer</vt:lpstr>
      <vt:lpstr>Aufgabe 3 – MO - Addierer</vt:lpstr>
      <vt:lpstr>Aufgabe 3 – MO - Addierer</vt:lpstr>
      <vt:lpstr>Aufgabe 3 – MO - Addierer</vt:lpstr>
      <vt:lpstr>Aufgabe 3 – MO - Addierer</vt:lpstr>
      <vt:lpstr>Aufgabe 3 – MO - Addierer</vt:lpstr>
      <vt:lpstr>Aufgabe 3 – MO - Addierer</vt:lpstr>
      <vt:lpstr>Vielen Dank für die schmeichelnde Aufmerksamkeit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GTI – ÜBUNG 1</dc:title>
  <dc:creator>an92elam</dc:creator>
  <cp:lastModifiedBy>Jan Spieck</cp:lastModifiedBy>
  <cp:revision>518</cp:revision>
  <dcterms:created xsi:type="dcterms:W3CDTF">2014-10-07T14:19:11Z</dcterms:created>
  <dcterms:modified xsi:type="dcterms:W3CDTF">2018-01-16T16:13:03Z</dcterms:modified>
</cp:coreProperties>
</file>