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521" r:id="rId3"/>
    <p:sldId id="566" r:id="rId4"/>
    <p:sldId id="585" r:id="rId5"/>
    <p:sldId id="522" r:id="rId6"/>
    <p:sldId id="524" r:id="rId7"/>
    <p:sldId id="525" r:id="rId8"/>
    <p:sldId id="567" r:id="rId9"/>
    <p:sldId id="526" r:id="rId10"/>
    <p:sldId id="527" r:id="rId11"/>
    <p:sldId id="528" r:id="rId12"/>
    <p:sldId id="529" r:id="rId13"/>
    <p:sldId id="530" r:id="rId14"/>
    <p:sldId id="531" r:id="rId15"/>
    <p:sldId id="532" r:id="rId16"/>
    <p:sldId id="533" r:id="rId17"/>
    <p:sldId id="534" r:id="rId18"/>
    <p:sldId id="535" r:id="rId19"/>
    <p:sldId id="551" r:id="rId20"/>
    <p:sldId id="568" r:id="rId21"/>
    <p:sldId id="569" r:id="rId22"/>
    <p:sldId id="570" r:id="rId23"/>
    <p:sldId id="571" r:id="rId24"/>
    <p:sldId id="572" r:id="rId25"/>
    <p:sldId id="573" r:id="rId26"/>
    <p:sldId id="574" r:id="rId27"/>
    <p:sldId id="564" r:id="rId28"/>
    <p:sldId id="565" r:id="rId29"/>
    <p:sldId id="575" r:id="rId30"/>
    <p:sldId id="576" r:id="rId31"/>
    <p:sldId id="577" r:id="rId32"/>
    <p:sldId id="578" r:id="rId33"/>
    <p:sldId id="579" r:id="rId34"/>
    <p:sldId id="580" r:id="rId35"/>
    <p:sldId id="581" r:id="rId36"/>
    <p:sldId id="582" r:id="rId37"/>
    <p:sldId id="583" r:id="rId38"/>
    <p:sldId id="584" r:id="rId39"/>
    <p:sldId id="257" r:id="rId40"/>
    <p:sldId id="506" r:id="rId41"/>
    <p:sldId id="508" r:id="rId42"/>
    <p:sldId id="509" r:id="rId43"/>
    <p:sldId id="510" r:id="rId44"/>
    <p:sldId id="511" r:id="rId45"/>
    <p:sldId id="512" r:id="rId46"/>
    <p:sldId id="514" r:id="rId47"/>
    <p:sldId id="513" r:id="rId48"/>
    <p:sldId id="517" r:id="rId49"/>
    <p:sldId id="518" r:id="rId50"/>
    <p:sldId id="519" r:id="rId51"/>
    <p:sldId id="520" r:id="rId52"/>
    <p:sldId id="54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6433" autoAdjust="0"/>
  </p:normalViewPr>
  <p:slideViewPr>
    <p:cSldViewPr snapToGrid="0">
      <p:cViewPr varScale="1">
        <p:scale>
          <a:sx n="44" d="100"/>
          <a:sy n="44" d="100"/>
        </p:scale>
        <p:origin x="68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E938B-CB66-47F3-97C0-8ACF93BC66B8}" type="datetimeFigureOut">
              <a:rPr lang="de-DE" smtClean="0"/>
              <a:t>18.01.2017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521B7-6CE9-48A5-9510-21D8EFE6DBF0}" type="slidenum">
              <a:rPr lang="de-DE" smtClean="0"/>
              <a:t>‹Nr.›</a:t>
            </a:fld>
            <a:endParaRPr lang="de-DE"/>
          </a:p>
        </p:txBody>
      </p:sp>
    </p:spTree>
    <p:extLst>
      <p:ext uri="{BB962C8B-B14F-4D97-AF65-F5344CB8AC3E}">
        <p14:creationId xmlns:p14="http://schemas.microsoft.com/office/powerpoint/2010/main" val="131163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a:t>
            </a:fld>
            <a:endParaRPr lang="de-DE"/>
          </a:p>
        </p:txBody>
      </p:sp>
    </p:spTree>
    <p:extLst>
      <p:ext uri="{BB962C8B-B14F-4D97-AF65-F5344CB8AC3E}">
        <p14:creationId xmlns:p14="http://schemas.microsoft.com/office/powerpoint/2010/main" val="335326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45</a:t>
            </a:fld>
            <a:endParaRPr lang="de-DE"/>
          </a:p>
        </p:txBody>
      </p:sp>
    </p:spTree>
    <p:extLst>
      <p:ext uri="{BB962C8B-B14F-4D97-AF65-F5344CB8AC3E}">
        <p14:creationId xmlns:p14="http://schemas.microsoft.com/office/powerpoint/2010/main" val="60319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46</a:t>
            </a:fld>
            <a:endParaRPr lang="de-DE"/>
          </a:p>
        </p:txBody>
      </p:sp>
    </p:spTree>
    <p:extLst>
      <p:ext uri="{BB962C8B-B14F-4D97-AF65-F5344CB8AC3E}">
        <p14:creationId xmlns:p14="http://schemas.microsoft.com/office/powerpoint/2010/main" val="168712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47</a:t>
            </a:fld>
            <a:endParaRPr lang="de-DE"/>
          </a:p>
        </p:txBody>
      </p:sp>
    </p:spTree>
    <p:extLst>
      <p:ext uri="{BB962C8B-B14F-4D97-AF65-F5344CB8AC3E}">
        <p14:creationId xmlns:p14="http://schemas.microsoft.com/office/powerpoint/2010/main" val="244284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48</a:t>
            </a:fld>
            <a:endParaRPr lang="de-DE"/>
          </a:p>
        </p:txBody>
      </p:sp>
    </p:spTree>
    <p:extLst>
      <p:ext uri="{BB962C8B-B14F-4D97-AF65-F5344CB8AC3E}">
        <p14:creationId xmlns:p14="http://schemas.microsoft.com/office/powerpoint/2010/main" val="391228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49</a:t>
            </a:fld>
            <a:endParaRPr lang="de-DE"/>
          </a:p>
        </p:txBody>
      </p:sp>
    </p:spTree>
    <p:extLst>
      <p:ext uri="{BB962C8B-B14F-4D97-AF65-F5344CB8AC3E}">
        <p14:creationId xmlns:p14="http://schemas.microsoft.com/office/powerpoint/2010/main" val="317923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50</a:t>
            </a:fld>
            <a:endParaRPr lang="de-DE"/>
          </a:p>
        </p:txBody>
      </p:sp>
    </p:spTree>
    <p:extLst>
      <p:ext uri="{BB962C8B-B14F-4D97-AF65-F5344CB8AC3E}">
        <p14:creationId xmlns:p14="http://schemas.microsoft.com/office/powerpoint/2010/main" val="295001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51</a:t>
            </a:fld>
            <a:endParaRPr lang="de-DE"/>
          </a:p>
        </p:txBody>
      </p:sp>
    </p:spTree>
    <p:extLst>
      <p:ext uri="{BB962C8B-B14F-4D97-AF65-F5344CB8AC3E}">
        <p14:creationId xmlns:p14="http://schemas.microsoft.com/office/powerpoint/2010/main" val="274849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a:t>
            </a:fld>
            <a:endParaRPr lang="de-DE"/>
          </a:p>
        </p:txBody>
      </p:sp>
    </p:spTree>
    <p:extLst>
      <p:ext uri="{BB962C8B-B14F-4D97-AF65-F5344CB8AC3E}">
        <p14:creationId xmlns:p14="http://schemas.microsoft.com/office/powerpoint/2010/main" val="301599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8</a:t>
            </a:fld>
            <a:endParaRPr lang="de-DE"/>
          </a:p>
        </p:txBody>
      </p:sp>
    </p:spTree>
    <p:extLst>
      <p:ext uri="{BB962C8B-B14F-4D97-AF65-F5344CB8AC3E}">
        <p14:creationId xmlns:p14="http://schemas.microsoft.com/office/powerpoint/2010/main" val="40881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39</a:t>
            </a:fld>
            <a:endParaRPr lang="de-DE"/>
          </a:p>
        </p:txBody>
      </p:sp>
    </p:spTree>
    <p:extLst>
      <p:ext uri="{BB962C8B-B14F-4D97-AF65-F5344CB8AC3E}">
        <p14:creationId xmlns:p14="http://schemas.microsoft.com/office/powerpoint/2010/main" val="369492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40</a:t>
            </a:fld>
            <a:endParaRPr lang="de-DE"/>
          </a:p>
        </p:txBody>
      </p:sp>
    </p:spTree>
    <p:extLst>
      <p:ext uri="{BB962C8B-B14F-4D97-AF65-F5344CB8AC3E}">
        <p14:creationId xmlns:p14="http://schemas.microsoft.com/office/powerpoint/2010/main" val="37504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41</a:t>
            </a:fld>
            <a:endParaRPr lang="de-DE"/>
          </a:p>
        </p:txBody>
      </p:sp>
    </p:spTree>
    <p:extLst>
      <p:ext uri="{BB962C8B-B14F-4D97-AF65-F5344CB8AC3E}">
        <p14:creationId xmlns:p14="http://schemas.microsoft.com/office/powerpoint/2010/main" val="124532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42</a:t>
            </a:fld>
            <a:endParaRPr lang="de-DE"/>
          </a:p>
        </p:txBody>
      </p:sp>
    </p:spTree>
    <p:extLst>
      <p:ext uri="{BB962C8B-B14F-4D97-AF65-F5344CB8AC3E}">
        <p14:creationId xmlns:p14="http://schemas.microsoft.com/office/powerpoint/2010/main" val="233894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43</a:t>
            </a:fld>
            <a:endParaRPr lang="de-DE"/>
          </a:p>
        </p:txBody>
      </p:sp>
    </p:spTree>
    <p:extLst>
      <p:ext uri="{BB962C8B-B14F-4D97-AF65-F5344CB8AC3E}">
        <p14:creationId xmlns:p14="http://schemas.microsoft.com/office/powerpoint/2010/main" val="286073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44</a:t>
            </a:fld>
            <a:endParaRPr lang="de-DE"/>
          </a:p>
        </p:txBody>
      </p:sp>
    </p:spTree>
    <p:extLst>
      <p:ext uri="{BB962C8B-B14F-4D97-AF65-F5344CB8AC3E}">
        <p14:creationId xmlns:p14="http://schemas.microsoft.com/office/powerpoint/2010/main" val="316240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BBF8146-CE03-4D2E-90A5-091F31F50A43}" type="datetime1">
              <a:rPr lang="en-US" smtClean="0"/>
              <a:t>1/18/2017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8938DE-7610-4B04-9571-FCD363E37FD1}" type="datetime1">
              <a:rPr lang="en-US" smtClean="0"/>
              <a:t>1/18/2017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3C51DA00-78CC-49BA-8192-B26F3DD16809}" type="datetime1">
              <a:rPr lang="en-US" smtClean="0"/>
              <a:t>1/18/2017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62313F5D-9A0D-45E6-AD3A-A4A364817247}" type="datetime1">
              <a:rPr lang="en-US" smtClean="0"/>
              <a:t>1/18/2017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8DC95F1-0DF2-4FAF-BBA0-068B37F1D8DB}" type="datetime1">
              <a:rPr lang="en-US" smtClean="0"/>
              <a:t>1/18/2017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A3127-3627-4D75-9EF5-38052F96E724}" type="datetime1">
              <a:rPr lang="en-US" smtClean="0"/>
              <a:t>1/18/2017</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4D9016-E361-4C26-81E4-2E442C76CF40}" type="datetime1">
              <a:rPr lang="en-US" smtClean="0"/>
              <a:t>1/18/2017</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90AD78C-3F53-4F7C-AABF-66CDF1E3C6FB}" type="datetime1">
              <a:rPr lang="en-US" smtClean="0"/>
              <a:t>1/18/2017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6A9320-819E-4C5B-9170-207F1245EAB4}" type="datetime1">
              <a:rPr lang="en-US" smtClean="0"/>
              <a:t>1/18/2017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165DAFFF-69FE-497D-82C6-1B5D93420A0A}" type="datetime1">
              <a:rPr lang="en-US" smtClean="0"/>
              <a:t>1/18/2017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E56F09EB-8EA5-464E-92C4-96E5A6C37948}" type="datetime1">
              <a:rPr lang="en-US" smtClean="0"/>
              <a:t>1/18/2017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1342E36-5B46-4824-B3AA-16DE75FA5A2E}" type="datetime1">
              <a:rPr lang="en-US" smtClean="0"/>
              <a:t>1/18/2017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56F1ECD-25A9-4E74-A886-8B92CAADEA1E}" type="datetime1">
              <a:rPr lang="en-US" smtClean="0"/>
              <a:t>1/18/2017</a:t>
            </a:fld>
            <a:endParaRPr lang="en-US" dirty="0"/>
          </a:p>
        </p:txBody>
      </p:sp>
      <p:sp>
        <p:nvSpPr>
          <p:cNvPr id="8" name="Footer Placeholder 7"/>
          <p:cNvSpPr>
            <a:spLocks noGrp="1"/>
          </p:cNvSpPr>
          <p:nvPr>
            <p:ph type="ftr" sz="quarter" idx="11"/>
          </p:nvPr>
        </p:nvSpPr>
        <p:spPr/>
        <p:txBody>
          <a:bodyPr/>
          <a:lstStyle/>
          <a:p>
            <a:r>
              <a:rPr lang="de-DE"/>
              <a:t>Friedrich-Alexander Universität Erlangen-Nürnberg                      Jan Spieck</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53773B6F-D133-44D1-98C0-5384956B7536}" type="datetime1">
              <a:rPr lang="en-US" smtClean="0"/>
              <a:t>1/18/2017</a:t>
            </a:fld>
            <a:endParaRPr lang="en-US" dirty="0"/>
          </a:p>
        </p:txBody>
      </p:sp>
      <p:sp>
        <p:nvSpPr>
          <p:cNvPr id="5" name="Footer Placeholder 3"/>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1CED0A-922A-4641-BF10-85A4BB769A9E}" type="datetime1">
              <a:rPr lang="en-US" smtClean="0"/>
              <a:t>1/18/2017</a:t>
            </a:fld>
            <a:endParaRPr lang="en-US" dirty="0"/>
          </a:p>
        </p:txBody>
      </p:sp>
      <p:sp>
        <p:nvSpPr>
          <p:cNvPr id="5" name="Footer Placeholder 2"/>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BA6B4FE1-F81E-441D-96BF-BAAD590C2414}" type="datetime1">
              <a:rPr lang="en-US" smtClean="0"/>
              <a:t>1/18/2017</a:t>
            </a:fld>
            <a:endParaRPr lang="en-US" dirty="0"/>
          </a:p>
        </p:txBody>
      </p:sp>
      <p:sp>
        <p:nvSpPr>
          <p:cNvPr id="5"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DB6A11-5140-455B-BFDA-6B108E8EF857}" type="datetime1">
              <a:rPr lang="en-US" smtClean="0"/>
              <a:t>1/18/2017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17FB43-EE47-45D2-B876-771BC433A0AA}" type="datetime1">
              <a:rPr lang="en-US" smtClean="0"/>
              <a:t>1/18/2017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de-DE"/>
              <a:t>Friedrich-Alexander Universität Erlangen-Nürnberg                      Jan Spieck</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0.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60.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10.png"/><Relationship Id="rId21" Type="http://schemas.openxmlformats.org/officeDocument/2006/relationships/image" Target="../media/image24.png"/><Relationship Id="rId7" Type="http://schemas.openxmlformats.org/officeDocument/2006/relationships/image" Target="../media/image1010.png"/><Relationship Id="rId12" Type="http://schemas.openxmlformats.org/officeDocument/2006/relationships/image" Target="../media/image150.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10.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10.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0.png"/><Relationship Id="rId19" Type="http://schemas.openxmlformats.org/officeDocument/2006/relationships/image" Target="../media/image22.png"/><Relationship Id="rId4" Type="http://schemas.openxmlformats.org/officeDocument/2006/relationships/image" Target="../media/image74.png"/><Relationship Id="rId9" Type="http://schemas.openxmlformats.org/officeDocument/2006/relationships/image" Target="../media/image120.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4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31.png"/><Relationship Id="rId3" Type="http://schemas.openxmlformats.org/officeDocument/2006/relationships/image" Target="../media/image610.png"/><Relationship Id="rId7" Type="http://schemas.openxmlformats.org/officeDocument/2006/relationships/image" Target="../media/image1010.png"/><Relationship Id="rId12"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10.png"/><Relationship Id="rId11" Type="http://schemas.openxmlformats.org/officeDocument/2006/relationships/image" Target="../media/image14.png"/><Relationship Id="rId5" Type="http://schemas.openxmlformats.org/officeDocument/2006/relationships/image" Target="../media/image810.png"/><Relationship Id="rId10" Type="http://schemas.openxmlformats.org/officeDocument/2006/relationships/image" Target="../media/image130.png"/><Relationship Id="rId4" Type="http://schemas.openxmlformats.org/officeDocument/2006/relationships/image" Target="../media/image74.png"/><Relationship Id="rId9" Type="http://schemas.openxmlformats.org/officeDocument/2006/relationships/image" Target="../media/image120.png"/><Relationship Id="rId1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0.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470.png"/><Relationship Id="rId12"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0.png"/><Relationship Id="rId11" Type="http://schemas.openxmlformats.org/officeDocument/2006/relationships/image" Target="../media/image51.png"/><Relationship Id="rId5" Type="http://schemas.openxmlformats.org/officeDocument/2006/relationships/image" Target="../media/image450.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49.png"/></Relationships>
</file>

<file path=ppt/slides/_rels/slide52.xml.rels><?xml version="1.0" encoding="UTF-8" standalone="yes"?>
<Relationships xmlns="http://schemas.openxmlformats.org/package/2006/relationships"><Relationship Id="rId2" Type="http://schemas.openxmlformats.org/officeDocument/2006/relationships/hyperlink" Target="http://www.ted.com/talks/pico_iyer_where_is_home?language=de#t-2873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3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GTI – ÜBUNG 11</a:t>
            </a:r>
          </a:p>
        </p:txBody>
      </p:sp>
      <p:sp>
        <p:nvSpPr>
          <p:cNvPr id="3" name="Untertitel 2"/>
          <p:cNvSpPr>
            <a:spLocks noGrp="1"/>
          </p:cNvSpPr>
          <p:nvPr>
            <p:ph type="subTitle" idx="1"/>
          </p:nvPr>
        </p:nvSpPr>
        <p:spPr/>
        <p:txBody>
          <a:bodyPr/>
          <a:lstStyle/>
          <a:p>
            <a:r>
              <a:rPr lang="de-DE" dirty="0"/>
              <a:t>AUTOMATEN</a:t>
            </a:r>
          </a:p>
          <a:p>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71383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Zustände</a:t>
            </a:r>
          </a:p>
          <a:p>
            <a:pPr marL="0" indent="0">
              <a:buNone/>
            </a:pPr>
            <a:endParaRPr lang="de-DE" sz="1100" dirty="0"/>
          </a:p>
          <a:p>
            <a:pPr marL="0" indent="0">
              <a:buNone/>
            </a:pPr>
            <a:r>
              <a:rPr lang="de-DE" dirty="0">
                <a:latin typeface="Calibri" panose="020F0502020204030204" pitchFamily="34" charset="0"/>
              </a:rPr>
              <a:t>Wir haben also schon mal vier Zustände:</a:t>
            </a:r>
          </a:p>
          <a:p>
            <a:pPr marL="0" indent="0">
              <a:buNone/>
            </a:pPr>
            <a:r>
              <a:rPr lang="de-DE" dirty="0">
                <a:solidFill>
                  <a:schemeClr val="accent3">
                    <a:lumMod val="60000"/>
                    <a:lumOff val="40000"/>
                  </a:schemeClr>
                </a:solidFill>
                <a:latin typeface="Calibri" panose="020F0502020204030204" pitchFamily="34" charset="0"/>
              </a:rPr>
              <a:t>Uhrzeit (s</a:t>
            </a:r>
            <a:r>
              <a:rPr lang="de-DE" baseline="-25000" dirty="0">
                <a:solidFill>
                  <a:schemeClr val="accent3">
                    <a:lumMod val="60000"/>
                    <a:lumOff val="40000"/>
                  </a:schemeClr>
                </a:solidFill>
                <a:latin typeface="Calibri" panose="020F0502020204030204" pitchFamily="34" charset="0"/>
              </a:rPr>
              <a:t>1</a:t>
            </a:r>
            <a:r>
              <a:rPr lang="de-DE" dirty="0">
                <a:solidFill>
                  <a:schemeClr val="accent3">
                    <a:lumMod val="60000"/>
                    <a:lumOff val="40000"/>
                  </a:schemeClr>
                </a:solidFill>
                <a:latin typeface="Calibri" panose="020F0502020204030204" pitchFamily="34" charset="0"/>
              </a:rPr>
              <a:t>s</a:t>
            </a:r>
            <a:r>
              <a:rPr lang="de-DE" baseline="-25000" dirty="0">
                <a:solidFill>
                  <a:schemeClr val="accent3">
                    <a:lumMod val="60000"/>
                    <a:lumOff val="40000"/>
                  </a:schemeClr>
                </a:solidFill>
                <a:latin typeface="Calibri" panose="020F0502020204030204" pitchFamily="34" charset="0"/>
              </a:rPr>
              <a:t>0</a:t>
            </a:r>
            <a:r>
              <a:rPr lang="de-DE" dirty="0">
                <a:solidFill>
                  <a:schemeClr val="accent3">
                    <a:lumMod val="60000"/>
                    <a:lumOff val="40000"/>
                  </a:schemeClr>
                </a:solidFill>
                <a:latin typeface="Calibri" panose="020F0502020204030204" pitchFamily="34" charset="0"/>
              </a:rPr>
              <a:t> = 00)		Alarmeinstellung (01)</a:t>
            </a:r>
          </a:p>
          <a:p>
            <a:pPr marL="0" indent="0">
              <a:buNone/>
            </a:pPr>
            <a:r>
              <a:rPr lang="de-DE" dirty="0">
                <a:solidFill>
                  <a:schemeClr val="accent3">
                    <a:lumMod val="60000"/>
                    <a:lumOff val="40000"/>
                  </a:schemeClr>
                </a:solidFill>
                <a:latin typeface="Calibri" panose="020F0502020204030204" pitchFamily="34" charset="0"/>
              </a:rPr>
              <a:t>Datums (10) 				Stoppuhr (11). </a:t>
            </a:r>
          </a:p>
          <a:p>
            <a:pPr marL="0" indent="0">
              <a:buNone/>
            </a:pP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10</a:t>
            </a:fld>
            <a:endParaRPr lang="en-US" dirty="0"/>
          </a:p>
        </p:txBody>
      </p:sp>
      <p:sp>
        <p:nvSpPr>
          <p:cNvPr id="6" name="Ellipse 5"/>
          <p:cNvSpPr/>
          <p:nvPr/>
        </p:nvSpPr>
        <p:spPr>
          <a:xfrm>
            <a:off x="3110625" y="382474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Zeit</a:t>
            </a:r>
          </a:p>
          <a:p>
            <a:pPr algn="ctr"/>
            <a:r>
              <a:rPr lang="de-DE" dirty="0"/>
              <a:t>00</a:t>
            </a:r>
          </a:p>
        </p:txBody>
      </p:sp>
      <p:sp>
        <p:nvSpPr>
          <p:cNvPr id="7" name="Ellipse 6"/>
          <p:cNvSpPr/>
          <p:nvPr/>
        </p:nvSpPr>
        <p:spPr>
          <a:xfrm>
            <a:off x="5914104" y="382474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Alarm</a:t>
            </a:r>
          </a:p>
          <a:p>
            <a:pPr algn="ctr"/>
            <a:r>
              <a:rPr lang="de-DE" dirty="0"/>
              <a:t>01</a:t>
            </a:r>
          </a:p>
        </p:txBody>
      </p:sp>
      <p:sp>
        <p:nvSpPr>
          <p:cNvPr id="8" name="Ellipse 7"/>
          <p:cNvSpPr/>
          <p:nvPr/>
        </p:nvSpPr>
        <p:spPr>
          <a:xfrm>
            <a:off x="5914104" y="553449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Datum</a:t>
            </a:r>
            <a:r>
              <a:rPr lang="de-DE" dirty="0"/>
              <a:t>10</a:t>
            </a:r>
          </a:p>
        </p:txBody>
      </p:sp>
      <p:sp>
        <p:nvSpPr>
          <p:cNvPr id="9" name="Ellipse 8"/>
          <p:cNvSpPr/>
          <p:nvPr/>
        </p:nvSpPr>
        <p:spPr>
          <a:xfrm>
            <a:off x="3110625" y="553449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Stopp</a:t>
            </a:r>
            <a:r>
              <a:rPr lang="de-DE" dirty="0"/>
              <a:t>11</a:t>
            </a:r>
          </a:p>
        </p:txBody>
      </p:sp>
    </p:spTree>
    <p:extLst>
      <p:ext uri="{BB962C8B-B14F-4D97-AF65-F5344CB8AC3E}">
        <p14:creationId xmlns:p14="http://schemas.microsoft.com/office/powerpoint/2010/main" val="205892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Übergang (naiv)</a:t>
            </a:r>
          </a:p>
          <a:p>
            <a:pPr marL="0" indent="0">
              <a:buNone/>
            </a:pPr>
            <a:endParaRPr lang="de-DE" sz="1100" dirty="0"/>
          </a:p>
          <a:p>
            <a:pPr marL="0" indent="0">
              <a:buNone/>
            </a:pPr>
            <a:r>
              <a:rPr lang="de-DE" dirty="0">
                <a:solidFill>
                  <a:schemeClr val="accent3">
                    <a:lumMod val="60000"/>
                    <a:lumOff val="40000"/>
                  </a:schemeClr>
                </a:solidFill>
                <a:latin typeface="Calibri" panose="020F0502020204030204" pitchFamily="34" charset="0"/>
              </a:rPr>
              <a:t>Eingabe b: 	</a:t>
            </a:r>
            <a:r>
              <a:rPr lang="de-DE" dirty="0">
                <a:latin typeface="Calibri" panose="020F0502020204030204" pitchFamily="34" charset="0"/>
              </a:rPr>
              <a:t>oben genannten Reihenfolge zyklisch auszulesen (U – A – D – S) </a:t>
            </a:r>
          </a:p>
          <a:p>
            <a:pPr marL="0" indent="0">
              <a:buNone/>
            </a:pPr>
            <a:r>
              <a:rPr lang="de-DE" dirty="0">
                <a:latin typeface="Calibri" panose="020F0502020204030204" pitchFamily="34" charset="0"/>
              </a:rPr>
              <a:t>			beim Drücken synchron zum Takt für eine Taktperiode auf 1 </a:t>
            </a:r>
          </a:p>
          <a:p>
            <a:pPr marL="0" indent="0">
              <a:buNone/>
            </a:pP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11</a:t>
            </a:fld>
            <a:endParaRPr lang="en-US" dirty="0"/>
          </a:p>
        </p:txBody>
      </p:sp>
      <p:sp>
        <p:nvSpPr>
          <p:cNvPr id="6" name="Ellipse 5"/>
          <p:cNvSpPr/>
          <p:nvPr/>
        </p:nvSpPr>
        <p:spPr>
          <a:xfrm>
            <a:off x="3110625" y="382474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Zeit</a:t>
            </a:r>
          </a:p>
          <a:p>
            <a:pPr algn="ctr"/>
            <a:r>
              <a:rPr lang="de-DE" dirty="0"/>
              <a:t>00</a:t>
            </a:r>
          </a:p>
        </p:txBody>
      </p:sp>
      <p:sp>
        <p:nvSpPr>
          <p:cNvPr id="7" name="Ellipse 6"/>
          <p:cNvSpPr/>
          <p:nvPr/>
        </p:nvSpPr>
        <p:spPr>
          <a:xfrm>
            <a:off x="5914104" y="382474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Alarm</a:t>
            </a:r>
          </a:p>
          <a:p>
            <a:pPr algn="ctr"/>
            <a:r>
              <a:rPr lang="de-DE" dirty="0"/>
              <a:t>01</a:t>
            </a:r>
          </a:p>
        </p:txBody>
      </p:sp>
      <p:sp>
        <p:nvSpPr>
          <p:cNvPr id="8" name="Ellipse 7"/>
          <p:cNvSpPr/>
          <p:nvPr/>
        </p:nvSpPr>
        <p:spPr>
          <a:xfrm>
            <a:off x="5914104" y="553449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Datum</a:t>
            </a:r>
            <a:r>
              <a:rPr lang="de-DE" dirty="0"/>
              <a:t>10</a:t>
            </a:r>
          </a:p>
        </p:txBody>
      </p:sp>
      <p:sp>
        <p:nvSpPr>
          <p:cNvPr id="9" name="Ellipse 8"/>
          <p:cNvSpPr/>
          <p:nvPr/>
        </p:nvSpPr>
        <p:spPr>
          <a:xfrm>
            <a:off x="3110625" y="553449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Stopp</a:t>
            </a:r>
            <a:r>
              <a:rPr lang="de-DE" dirty="0"/>
              <a:t>11</a:t>
            </a:r>
          </a:p>
        </p:txBody>
      </p:sp>
      <p:cxnSp>
        <p:nvCxnSpPr>
          <p:cNvPr id="11" name="Gerade Verbindung mit Pfeil 10"/>
          <p:cNvCxnSpPr>
            <a:stCxn id="6" idx="6"/>
            <a:endCxn id="7" idx="2"/>
          </p:cNvCxnSpPr>
          <p:nvPr/>
        </p:nvCxnSpPr>
        <p:spPr>
          <a:xfrm>
            <a:off x="4084018" y="4311446"/>
            <a:ext cx="1830086"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a:stCxn id="7" idx="4"/>
            <a:endCxn id="8" idx="0"/>
          </p:cNvCxnSpPr>
          <p:nvPr/>
        </p:nvCxnSpPr>
        <p:spPr>
          <a:xfrm>
            <a:off x="6400801" y="4798142"/>
            <a:ext cx="0" cy="7363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a:stCxn id="8" idx="2"/>
            <a:endCxn id="9" idx="6"/>
          </p:cNvCxnSpPr>
          <p:nvPr/>
        </p:nvCxnSpPr>
        <p:spPr>
          <a:xfrm flipH="1">
            <a:off x="4084018" y="6021196"/>
            <a:ext cx="1830086"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a:stCxn id="9" idx="0"/>
            <a:endCxn id="6" idx="4"/>
          </p:cNvCxnSpPr>
          <p:nvPr/>
        </p:nvCxnSpPr>
        <p:spPr>
          <a:xfrm flipV="1">
            <a:off x="3597322" y="4798142"/>
            <a:ext cx="0" cy="7363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4769831" y="3942113"/>
            <a:ext cx="341760" cy="369332"/>
          </a:xfrm>
          <a:prstGeom prst="rect">
            <a:avLst/>
          </a:prstGeom>
          <a:noFill/>
        </p:spPr>
        <p:txBody>
          <a:bodyPr wrap="none" rtlCol="0">
            <a:spAutoFit/>
          </a:bodyPr>
          <a:lstStyle/>
          <a:p>
            <a:r>
              <a:rPr lang="de-DE" dirty="0"/>
              <a:t>b</a:t>
            </a:r>
          </a:p>
        </p:txBody>
      </p:sp>
      <p:sp>
        <p:nvSpPr>
          <p:cNvPr id="22" name="Textfeld 21"/>
          <p:cNvSpPr txBox="1"/>
          <p:nvPr/>
        </p:nvSpPr>
        <p:spPr>
          <a:xfrm>
            <a:off x="6400800" y="4908284"/>
            <a:ext cx="341760" cy="369332"/>
          </a:xfrm>
          <a:prstGeom prst="rect">
            <a:avLst/>
          </a:prstGeom>
          <a:noFill/>
        </p:spPr>
        <p:txBody>
          <a:bodyPr wrap="none" rtlCol="0">
            <a:spAutoFit/>
          </a:bodyPr>
          <a:lstStyle/>
          <a:p>
            <a:r>
              <a:rPr lang="de-DE" dirty="0"/>
              <a:t>b</a:t>
            </a:r>
          </a:p>
        </p:txBody>
      </p:sp>
      <p:sp>
        <p:nvSpPr>
          <p:cNvPr id="23" name="Textfeld 22"/>
          <p:cNvSpPr txBox="1"/>
          <p:nvPr/>
        </p:nvSpPr>
        <p:spPr>
          <a:xfrm>
            <a:off x="4828181" y="5651862"/>
            <a:ext cx="341760" cy="369332"/>
          </a:xfrm>
          <a:prstGeom prst="rect">
            <a:avLst/>
          </a:prstGeom>
          <a:noFill/>
        </p:spPr>
        <p:txBody>
          <a:bodyPr wrap="none" rtlCol="0">
            <a:spAutoFit/>
          </a:bodyPr>
          <a:lstStyle/>
          <a:p>
            <a:r>
              <a:rPr lang="de-DE" dirty="0"/>
              <a:t>b</a:t>
            </a:r>
          </a:p>
        </p:txBody>
      </p:sp>
      <p:sp>
        <p:nvSpPr>
          <p:cNvPr id="24" name="Textfeld 23"/>
          <p:cNvSpPr txBox="1"/>
          <p:nvPr/>
        </p:nvSpPr>
        <p:spPr>
          <a:xfrm>
            <a:off x="3241019" y="4938263"/>
            <a:ext cx="341760" cy="369332"/>
          </a:xfrm>
          <a:prstGeom prst="rect">
            <a:avLst/>
          </a:prstGeom>
          <a:noFill/>
        </p:spPr>
        <p:txBody>
          <a:bodyPr wrap="none" rtlCol="0">
            <a:spAutoFit/>
          </a:bodyPr>
          <a:lstStyle/>
          <a:p>
            <a:r>
              <a:rPr lang="de-DE" dirty="0"/>
              <a:t>b</a:t>
            </a:r>
          </a:p>
        </p:txBody>
      </p:sp>
      <p:sp>
        <p:nvSpPr>
          <p:cNvPr id="25" name="Ellipse 24"/>
          <p:cNvSpPr/>
          <p:nvPr/>
        </p:nvSpPr>
        <p:spPr>
          <a:xfrm>
            <a:off x="3015710" y="3524392"/>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6" name="Flussdiagramm: Zusammenführen 25"/>
          <p:cNvSpPr/>
          <p:nvPr/>
        </p:nvSpPr>
        <p:spPr>
          <a:xfrm rot="15898599">
            <a:off x="3234157" y="3880861"/>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rot="9212323">
            <a:off x="6517250" y="3497102"/>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8" name="Flussdiagramm: Zusammenführen 27"/>
          <p:cNvSpPr/>
          <p:nvPr/>
        </p:nvSpPr>
        <p:spPr>
          <a:xfrm rot="3510922">
            <a:off x="6735697" y="3853571"/>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9" name="Ellipse 28"/>
          <p:cNvSpPr/>
          <p:nvPr/>
        </p:nvSpPr>
        <p:spPr>
          <a:xfrm rot="10108170">
            <a:off x="6662680" y="5356388"/>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0" name="Flussdiagramm: Zusammenführen 29"/>
          <p:cNvSpPr/>
          <p:nvPr/>
        </p:nvSpPr>
        <p:spPr>
          <a:xfrm rot="4406769">
            <a:off x="6881127" y="5712857"/>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1" name="Ellipse 30"/>
          <p:cNvSpPr/>
          <p:nvPr/>
        </p:nvSpPr>
        <p:spPr>
          <a:xfrm>
            <a:off x="2845895" y="5354308"/>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2" name="Flussdiagramm: Zusammenführen 31"/>
          <p:cNvSpPr/>
          <p:nvPr/>
        </p:nvSpPr>
        <p:spPr>
          <a:xfrm rot="15898599">
            <a:off x="3064342" y="5710777"/>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3" name="Textfeld 32"/>
              <p:cNvSpPr txBox="1"/>
              <p:nvPr/>
            </p:nvSpPr>
            <p:spPr>
              <a:xfrm>
                <a:off x="6977407" y="3399828"/>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3" name="Textfeld 32"/>
              <p:cNvSpPr txBox="1">
                <a:spLocks noRot="1" noChangeAspect="1" noMove="1" noResize="1" noEditPoints="1" noAdjustHandles="1" noChangeArrowheads="1" noChangeShapeType="1" noTextEdit="1"/>
              </p:cNvSpPr>
              <p:nvPr/>
            </p:nvSpPr>
            <p:spPr>
              <a:xfrm>
                <a:off x="6977407" y="3399828"/>
                <a:ext cx="378886" cy="375424"/>
              </a:xfrm>
              <a:prstGeom prst="rect">
                <a:avLst/>
              </a:prstGeom>
              <a:blipFill rotWithShape="0">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p:cNvSpPr txBox="1"/>
              <p:nvPr/>
            </p:nvSpPr>
            <p:spPr>
              <a:xfrm>
                <a:off x="7058003" y="5358752"/>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4" name="Textfeld 33"/>
              <p:cNvSpPr txBox="1">
                <a:spLocks noRot="1" noChangeAspect="1" noMove="1" noResize="1" noEditPoints="1" noAdjustHandles="1" noChangeArrowheads="1" noChangeShapeType="1" noTextEdit="1"/>
              </p:cNvSpPr>
              <p:nvPr/>
            </p:nvSpPr>
            <p:spPr>
              <a:xfrm>
                <a:off x="7058003" y="5358752"/>
                <a:ext cx="378886" cy="375424"/>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5" name="Textfeld 34"/>
              <p:cNvSpPr txBox="1"/>
              <p:nvPr/>
            </p:nvSpPr>
            <p:spPr>
              <a:xfrm>
                <a:off x="2530211" y="5394707"/>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5" name="Textfeld 34"/>
              <p:cNvSpPr txBox="1">
                <a:spLocks noRot="1" noChangeAspect="1" noMove="1" noResize="1" noEditPoints="1" noAdjustHandles="1" noChangeArrowheads="1" noChangeShapeType="1" noTextEdit="1"/>
              </p:cNvSpPr>
              <p:nvPr/>
            </p:nvSpPr>
            <p:spPr>
              <a:xfrm>
                <a:off x="2530211" y="5394707"/>
                <a:ext cx="378886" cy="375424"/>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2684282" y="3495730"/>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6" name="Textfeld 35"/>
              <p:cNvSpPr txBox="1">
                <a:spLocks noRot="1" noChangeAspect="1" noMove="1" noResize="1" noEditPoints="1" noAdjustHandles="1" noChangeArrowheads="1" noChangeShapeType="1" noTextEdit="1"/>
              </p:cNvSpPr>
              <p:nvPr/>
            </p:nvSpPr>
            <p:spPr>
              <a:xfrm>
                <a:off x="2684282" y="3495730"/>
                <a:ext cx="378886" cy="375424"/>
              </a:xfrm>
              <a:prstGeom prst="rect">
                <a:avLst/>
              </a:prstGeom>
              <a:blipFill rotWithShape="0">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25148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Ausgabe</a:t>
            </a:r>
          </a:p>
          <a:p>
            <a:endParaRPr lang="de-DE" sz="1100" dirty="0"/>
          </a:p>
          <a:p>
            <a:pPr marL="0" indent="0">
              <a:buNone/>
            </a:pPr>
            <a:r>
              <a:rPr lang="de-DE" dirty="0">
                <a:solidFill>
                  <a:schemeClr val="accent3">
                    <a:lumMod val="60000"/>
                    <a:lumOff val="40000"/>
                  </a:schemeClr>
                </a:solidFill>
                <a:latin typeface="Calibri" panose="020F0502020204030204" pitchFamily="34" charset="0"/>
              </a:rPr>
              <a:t>Ausgabe p: 	 </a:t>
            </a:r>
            <a:r>
              <a:rPr lang="de-DE" dirty="0">
                <a:latin typeface="Calibri" panose="020F0502020204030204" pitchFamily="34" charset="0"/>
              </a:rPr>
              <a:t>bei jedem Drücken (b) für </a:t>
            </a:r>
            <a:r>
              <a:rPr lang="de-DE" dirty="0">
                <a:solidFill>
                  <a:schemeClr val="accent1">
                    <a:lumMod val="40000"/>
                    <a:lumOff val="60000"/>
                  </a:schemeClr>
                </a:solidFill>
                <a:latin typeface="Calibri" panose="020F0502020204030204" pitchFamily="34" charset="0"/>
              </a:rPr>
              <a:t>eine Taktperiode </a:t>
            </a:r>
            <a:r>
              <a:rPr lang="de-DE" dirty="0">
                <a:latin typeface="Calibri" panose="020F0502020204030204" pitchFamily="34" charset="0"/>
              </a:rPr>
              <a:t>auf 1</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Moore bedeutet:</a:t>
            </a:r>
          </a:p>
          <a:p>
            <a:pPr marL="0" indent="0">
              <a:buNone/>
            </a:pPr>
            <a:r>
              <a:rPr lang="de-DE" dirty="0">
                <a:latin typeface="Calibri" panose="020F0502020204030204" pitchFamily="34" charset="0"/>
              </a:rPr>
              <a:t>Ausgabe hängt nur vom Zustand ab</a:t>
            </a:r>
          </a:p>
          <a:p>
            <a:pPr marL="0" indent="0">
              <a:buNone/>
            </a:pPr>
            <a:r>
              <a:rPr lang="de-DE" dirty="0">
                <a:latin typeface="Calibri" panose="020F0502020204030204" pitchFamily="34" charset="0"/>
              </a:rPr>
              <a:t>d.h. jeder Zustand legt die Ausgabe fest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Problem:</a:t>
            </a:r>
          </a:p>
          <a:p>
            <a:pPr marL="0" indent="0">
              <a:buNone/>
            </a:pPr>
            <a:r>
              <a:rPr lang="de-DE" dirty="0">
                <a:latin typeface="Calibri" panose="020F0502020204030204" pitchFamily="34" charset="0"/>
              </a:rPr>
              <a:t>Jeder Zustand müsste erst 1 und einen</a:t>
            </a:r>
          </a:p>
          <a:p>
            <a:pPr marL="0" indent="0">
              <a:buNone/>
            </a:pPr>
            <a:r>
              <a:rPr lang="de-DE" dirty="0">
                <a:latin typeface="Calibri" panose="020F0502020204030204" pitchFamily="34" charset="0"/>
              </a:rPr>
              <a:t>Takt später 0 ausgeben -&gt; geht nicht</a:t>
            </a:r>
          </a:p>
          <a:p>
            <a:pPr marL="0" indent="0">
              <a:buNone/>
            </a:pP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12</a:t>
            </a:fld>
            <a:endParaRPr lang="en-US" dirty="0"/>
          </a:p>
        </p:txBody>
      </p:sp>
      <p:sp>
        <p:nvSpPr>
          <p:cNvPr id="6" name="Ellipse 5"/>
          <p:cNvSpPr/>
          <p:nvPr/>
        </p:nvSpPr>
        <p:spPr>
          <a:xfrm>
            <a:off x="5853825" y="3618272"/>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Zeit</a:t>
            </a:r>
          </a:p>
          <a:p>
            <a:pPr algn="ctr"/>
            <a:r>
              <a:rPr lang="de-DE" dirty="0"/>
              <a:t>00</a:t>
            </a:r>
          </a:p>
        </p:txBody>
      </p:sp>
      <p:sp>
        <p:nvSpPr>
          <p:cNvPr id="7" name="Ellipse 6"/>
          <p:cNvSpPr/>
          <p:nvPr/>
        </p:nvSpPr>
        <p:spPr>
          <a:xfrm>
            <a:off x="8657304" y="3618272"/>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Alarm</a:t>
            </a:r>
          </a:p>
          <a:p>
            <a:pPr algn="ctr"/>
            <a:r>
              <a:rPr lang="de-DE" dirty="0"/>
              <a:t>01</a:t>
            </a:r>
          </a:p>
        </p:txBody>
      </p:sp>
      <p:sp>
        <p:nvSpPr>
          <p:cNvPr id="8" name="Ellipse 7"/>
          <p:cNvSpPr/>
          <p:nvPr/>
        </p:nvSpPr>
        <p:spPr>
          <a:xfrm>
            <a:off x="8657304" y="5328022"/>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Datum</a:t>
            </a:r>
            <a:r>
              <a:rPr lang="de-DE" dirty="0"/>
              <a:t>10</a:t>
            </a:r>
          </a:p>
        </p:txBody>
      </p:sp>
      <p:sp>
        <p:nvSpPr>
          <p:cNvPr id="9" name="Ellipse 8"/>
          <p:cNvSpPr/>
          <p:nvPr/>
        </p:nvSpPr>
        <p:spPr>
          <a:xfrm>
            <a:off x="5853825" y="5328022"/>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Stopp</a:t>
            </a:r>
            <a:r>
              <a:rPr lang="de-DE" dirty="0"/>
              <a:t>11</a:t>
            </a:r>
          </a:p>
        </p:txBody>
      </p:sp>
      <p:cxnSp>
        <p:nvCxnSpPr>
          <p:cNvPr id="11" name="Gerade Verbindung mit Pfeil 10"/>
          <p:cNvCxnSpPr>
            <a:stCxn id="6" idx="6"/>
            <a:endCxn id="7" idx="2"/>
          </p:cNvCxnSpPr>
          <p:nvPr/>
        </p:nvCxnSpPr>
        <p:spPr>
          <a:xfrm>
            <a:off x="6827218" y="4104969"/>
            <a:ext cx="1830086"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a:stCxn id="7" idx="4"/>
            <a:endCxn id="8" idx="0"/>
          </p:cNvCxnSpPr>
          <p:nvPr/>
        </p:nvCxnSpPr>
        <p:spPr>
          <a:xfrm>
            <a:off x="9144001" y="4591665"/>
            <a:ext cx="0" cy="7363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a:stCxn id="8" idx="2"/>
            <a:endCxn id="9" idx="6"/>
          </p:cNvCxnSpPr>
          <p:nvPr/>
        </p:nvCxnSpPr>
        <p:spPr>
          <a:xfrm flipH="1">
            <a:off x="6827218" y="5814719"/>
            <a:ext cx="1830086"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a:stCxn id="9" idx="0"/>
            <a:endCxn id="6" idx="4"/>
          </p:cNvCxnSpPr>
          <p:nvPr/>
        </p:nvCxnSpPr>
        <p:spPr>
          <a:xfrm flipV="1">
            <a:off x="6340522" y="4591665"/>
            <a:ext cx="0" cy="7363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7513031" y="3735636"/>
            <a:ext cx="341760" cy="369332"/>
          </a:xfrm>
          <a:prstGeom prst="rect">
            <a:avLst/>
          </a:prstGeom>
          <a:noFill/>
        </p:spPr>
        <p:txBody>
          <a:bodyPr wrap="none" rtlCol="0">
            <a:spAutoFit/>
          </a:bodyPr>
          <a:lstStyle/>
          <a:p>
            <a:r>
              <a:rPr lang="de-DE" dirty="0"/>
              <a:t>b</a:t>
            </a:r>
          </a:p>
        </p:txBody>
      </p:sp>
      <p:sp>
        <p:nvSpPr>
          <p:cNvPr id="22" name="Textfeld 21"/>
          <p:cNvSpPr txBox="1"/>
          <p:nvPr/>
        </p:nvSpPr>
        <p:spPr>
          <a:xfrm>
            <a:off x="9144000" y="4701807"/>
            <a:ext cx="341760" cy="369332"/>
          </a:xfrm>
          <a:prstGeom prst="rect">
            <a:avLst/>
          </a:prstGeom>
          <a:noFill/>
        </p:spPr>
        <p:txBody>
          <a:bodyPr wrap="none" rtlCol="0">
            <a:spAutoFit/>
          </a:bodyPr>
          <a:lstStyle/>
          <a:p>
            <a:r>
              <a:rPr lang="de-DE" dirty="0"/>
              <a:t>b</a:t>
            </a:r>
          </a:p>
        </p:txBody>
      </p:sp>
      <p:sp>
        <p:nvSpPr>
          <p:cNvPr id="23" name="Textfeld 22"/>
          <p:cNvSpPr txBox="1"/>
          <p:nvPr/>
        </p:nvSpPr>
        <p:spPr>
          <a:xfrm>
            <a:off x="7571381" y="5445385"/>
            <a:ext cx="341760" cy="369332"/>
          </a:xfrm>
          <a:prstGeom prst="rect">
            <a:avLst/>
          </a:prstGeom>
          <a:noFill/>
        </p:spPr>
        <p:txBody>
          <a:bodyPr wrap="none" rtlCol="0">
            <a:spAutoFit/>
          </a:bodyPr>
          <a:lstStyle/>
          <a:p>
            <a:r>
              <a:rPr lang="de-DE" dirty="0"/>
              <a:t>b</a:t>
            </a:r>
          </a:p>
        </p:txBody>
      </p:sp>
      <p:sp>
        <p:nvSpPr>
          <p:cNvPr id="24" name="Textfeld 23"/>
          <p:cNvSpPr txBox="1"/>
          <p:nvPr/>
        </p:nvSpPr>
        <p:spPr>
          <a:xfrm>
            <a:off x="5984219" y="4731786"/>
            <a:ext cx="341760" cy="369332"/>
          </a:xfrm>
          <a:prstGeom prst="rect">
            <a:avLst/>
          </a:prstGeom>
          <a:noFill/>
        </p:spPr>
        <p:txBody>
          <a:bodyPr wrap="none" rtlCol="0">
            <a:spAutoFit/>
          </a:bodyPr>
          <a:lstStyle/>
          <a:p>
            <a:r>
              <a:rPr lang="de-DE" dirty="0"/>
              <a:t>b</a:t>
            </a:r>
          </a:p>
        </p:txBody>
      </p:sp>
      <p:sp>
        <p:nvSpPr>
          <p:cNvPr id="25" name="Ellipse 24"/>
          <p:cNvSpPr/>
          <p:nvPr/>
        </p:nvSpPr>
        <p:spPr>
          <a:xfrm>
            <a:off x="5758910" y="3317915"/>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6" name="Flussdiagramm: Zusammenführen 25"/>
          <p:cNvSpPr/>
          <p:nvPr/>
        </p:nvSpPr>
        <p:spPr>
          <a:xfrm rot="15898599">
            <a:off x="5977357" y="3674384"/>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rot="9212323">
            <a:off x="9260450" y="3290625"/>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8" name="Flussdiagramm: Zusammenführen 27"/>
          <p:cNvSpPr/>
          <p:nvPr/>
        </p:nvSpPr>
        <p:spPr>
          <a:xfrm rot="3510922">
            <a:off x="9478897" y="3647094"/>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9" name="Ellipse 28"/>
          <p:cNvSpPr/>
          <p:nvPr/>
        </p:nvSpPr>
        <p:spPr>
          <a:xfrm rot="10108170">
            <a:off x="9405880" y="5149911"/>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0" name="Flussdiagramm: Zusammenführen 29"/>
          <p:cNvSpPr/>
          <p:nvPr/>
        </p:nvSpPr>
        <p:spPr>
          <a:xfrm rot="4406769">
            <a:off x="9624327" y="5506380"/>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1" name="Ellipse 30"/>
          <p:cNvSpPr/>
          <p:nvPr/>
        </p:nvSpPr>
        <p:spPr>
          <a:xfrm>
            <a:off x="5589095" y="5147831"/>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2" name="Flussdiagramm: Zusammenführen 31"/>
          <p:cNvSpPr/>
          <p:nvPr/>
        </p:nvSpPr>
        <p:spPr>
          <a:xfrm rot="15898599">
            <a:off x="5807542" y="5504300"/>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3" name="Textfeld 32"/>
              <p:cNvSpPr txBox="1"/>
              <p:nvPr/>
            </p:nvSpPr>
            <p:spPr>
              <a:xfrm>
                <a:off x="9720607" y="3193351"/>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3" name="Textfeld 32"/>
              <p:cNvSpPr txBox="1">
                <a:spLocks noRot="1" noChangeAspect="1" noMove="1" noResize="1" noEditPoints="1" noAdjustHandles="1" noChangeArrowheads="1" noChangeShapeType="1" noTextEdit="1"/>
              </p:cNvSpPr>
              <p:nvPr/>
            </p:nvSpPr>
            <p:spPr>
              <a:xfrm>
                <a:off x="9720607" y="3193351"/>
                <a:ext cx="378886" cy="375424"/>
              </a:xfrm>
              <a:prstGeom prst="rect">
                <a:avLst/>
              </a:prstGeom>
              <a:blipFill rotWithShape="0">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p:cNvSpPr txBox="1"/>
              <p:nvPr/>
            </p:nvSpPr>
            <p:spPr>
              <a:xfrm>
                <a:off x="9801203" y="5152275"/>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4" name="Textfeld 33"/>
              <p:cNvSpPr txBox="1">
                <a:spLocks noRot="1" noChangeAspect="1" noMove="1" noResize="1" noEditPoints="1" noAdjustHandles="1" noChangeArrowheads="1" noChangeShapeType="1" noTextEdit="1"/>
              </p:cNvSpPr>
              <p:nvPr/>
            </p:nvSpPr>
            <p:spPr>
              <a:xfrm>
                <a:off x="9801203" y="5152275"/>
                <a:ext cx="378886" cy="375424"/>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5" name="Textfeld 34"/>
              <p:cNvSpPr txBox="1"/>
              <p:nvPr/>
            </p:nvSpPr>
            <p:spPr>
              <a:xfrm>
                <a:off x="5273411" y="5188230"/>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5" name="Textfeld 34"/>
              <p:cNvSpPr txBox="1">
                <a:spLocks noRot="1" noChangeAspect="1" noMove="1" noResize="1" noEditPoints="1" noAdjustHandles="1" noChangeArrowheads="1" noChangeShapeType="1" noTextEdit="1"/>
              </p:cNvSpPr>
              <p:nvPr/>
            </p:nvSpPr>
            <p:spPr>
              <a:xfrm>
                <a:off x="5273411" y="5188230"/>
                <a:ext cx="378886" cy="375424"/>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5427482" y="3289253"/>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6" name="Textfeld 35"/>
              <p:cNvSpPr txBox="1">
                <a:spLocks noRot="1" noChangeAspect="1" noMove="1" noResize="1" noEditPoints="1" noAdjustHandles="1" noChangeArrowheads="1" noChangeShapeType="1" noTextEdit="1"/>
              </p:cNvSpPr>
              <p:nvPr/>
            </p:nvSpPr>
            <p:spPr>
              <a:xfrm>
                <a:off x="5427482" y="3289253"/>
                <a:ext cx="378886" cy="375424"/>
              </a:xfrm>
              <a:prstGeom prst="rect">
                <a:avLst/>
              </a:prstGeom>
              <a:blipFill rotWithShape="0">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88339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Ausgabe</a:t>
            </a:r>
          </a:p>
          <a:p>
            <a:endParaRPr lang="de-DE" sz="1100" dirty="0"/>
          </a:p>
          <a:p>
            <a:pPr marL="0" indent="0">
              <a:buNone/>
            </a:pPr>
            <a:r>
              <a:rPr lang="de-DE" dirty="0">
                <a:solidFill>
                  <a:schemeClr val="accent3">
                    <a:lumMod val="60000"/>
                    <a:lumOff val="40000"/>
                  </a:schemeClr>
                </a:solidFill>
                <a:latin typeface="Calibri" panose="020F0502020204030204" pitchFamily="34" charset="0"/>
              </a:rPr>
              <a:t>Ausgabe p: 	</a:t>
            </a:r>
            <a:r>
              <a:rPr lang="de-DE" dirty="0">
                <a:latin typeface="Calibri" panose="020F0502020204030204" pitchFamily="34" charset="0"/>
              </a:rPr>
              <a:t>bei jedem Drücken (b) für </a:t>
            </a:r>
            <a:r>
              <a:rPr lang="de-DE" dirty="0">
                <a:solidFill>
                  <a:schemeClr val="accent1">
                    <a:lumMod val="40000"/>
                    <a:lumOff val="60000"/>
                  </a:schemeClr>
                </a:solidFill>
                <a:latin typeface="Calibri" panose="020F0502020204030204" pitchFamily="34" charset="0"/>
              </a:rPr>
              <a:t>eine Taktperiode </a:t>
            </a:r>
            <a:r>
              <a:rPr lang="de-DE" dirty="0">
                <a:latin typeface="Calibri" panose="020F0502020204030204" pitchFamily="34" charset="0"/>
              </a:rPr>
              <a:t>auf 1</a:t>
            </a:r>
          </a:p>
          <a:p>
            <a:pPr marL="0" indent="0">
              <a:buNone/>
            </a:pPr>
            <a:r>
              <a:rPr lang="de-DE" dirty="0">
                <a:latin typeface="Calibri" panose="020F0502020204030204" pitchFamily="34" charset="0"/>
              </a:rPr>
              <a:t>Lösung:		Zwischenzustände, die nur einen Takt angenommen werden</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13</a:t>
            </a:fld>
            <a:endParaRPr lang="en-US" dirty="0"/>
          </a:p>
        </p:txBody>
      </p:sp>
      <p:sp>
        <p:nvSpPr>
          <p:cNvPr id="6" name="Ellipse 5"/>
          <p:cNvSpPr/>
          <p:nvPr/>
        </p:nvSpPr>
        <p:spPr>
          <a:xfrm>
            <a:off x="3680896" y="382474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Zeit</a:t>
            </a:r>
          </a:p>
          <a:p>
            <a:pPr algn="ctr"/>
            <a:r>
              <a:rPr lang="de-DE" dirty="0"/>
              <a:t>00</a:t>
            </a:r>
          </a:p>
          <a:p>
            <a:pPr algn="ctr"/>
            <a:r>
              <a:rPr lang="de-DE" sz="1600" dirty="0"/>
              <a:t>P = 0</a:t>
            </a:r>
          </a:p>
        </p:txBody>
      </p:sp>
      <p:sp>
        <p:nvSpPr>
          <p:cNvPr id="7" name="Ellipse 6"/>
          <p:cNvSpPr/>
          <p:nvPr/>
        </p:nvSpPr>
        <p:spPr>
          <a:xfrm>
            <a:off x="6484375" y="382474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Alarm</a:t>
            </a:r>
          </a:p>
          <a:p>
            <a:pPr algn="ctr"/>
            <a:r>
              <a:rPr lang="de-DE" dirty="0"/>
              <a:t>01</a:t>
            </a:r>
          </a:p>
          <a:p>
            <a:pPr algn="ctr"/>
            <a:r>
              <a:rPr lang="de-DE" sz="1400" dirty="0"/>
              <a:t>P = 0</a:t>
            </a:r>
          </a:p>
        </p:txBody>
      </p:sp>
      <p:sp>
        <p:nvSpPr>
          <p:cNvPr id="8" name="Ellipse 7"/>
          <p:cNvSpPr/>
          <p:nvPr/>
        </p:nvSpPr>
        <p:spPr>
          <a:xfrm>
            <a:off x="6484375" y="553449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Datum</a:t>
            </a:r>
            <a:r>
              <a:rPr lang="de-DE" dirty="0"/>
              <a:t>10</a:t>
            </a:r>
          </a:p>
          <a:p>
            <a:pPr algn="ctr"/>
            <a:r>
              <a:rPr lang="de-DE" sz="1400" dirty="0"/>
              <a:t>P = 0</a:t>
            </a:r>
          </a:p>
        </p:txBody>
      </p:sp>
      <p:sp>
        <p:nvSpPr>
          <p:cNvPr id="9" name="Ellipse 8"/>
          <p:cNvSpPr/>
          <p:nvPr/>
        </p:nvSpPr>
        <p:spPr>
          <a:xfrm>
            <a:off x="3680896" y="553449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Stopp</a:t>
            </a:r>
            <a:r>
              <a:rPr lang="de-DE" dirty="0"/>
              <a:t>11</a:t>
            </a:r>
          </a:p>
          <a:p>
            <a:pPr algn="ctr"/>
            <a:r>
              <a:rPr lang="de-DE" sz="1400" dirty="0"/>
              <a:t>P = 0</a:t>
            </a:r>
          </a:p>
        </p:txBody>
      </p:sp>
      <p:cxnSp>
        <p:nvCxnSpPr>
          <p:cNvPr id="11" name="Gerade Verbindung mit Pfeil 10"/>
          <p:cNvCxnSpPr>
            <a:stCxn id="6" idx="6"/>
            <a:endCxn id="37" idx="2"/>
          </p:cNvCxnSpPr>
          <p:nvPr/>
        </p:nvCxnSpPr>
        <p:spPr>
          <a:xfrm flipV="1">
            <a:off x="4654289" y="3824749"/>
            <a:ext cx="379686" cy="48669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a:stCxn id="7" idx="6"/>
            <a:endCxn id="40" idx="1"/>
          </p:cNvCxnSpPr>
          <p:nvPr/>
        </p:nvCxnSpPr>
        <p:spPr>
          <a:xfrm>
            <a:off x="7457768" y="4311446"/>
            <a:ext cx="635344" cy="4204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a:stCxn id="8" idx="2"/>
            <a:endCxn id="46" idx="5"/>
          </p:cNvCxnSpPr>
          <p:nvPr/>
        </p:nvCxnSpPr>
        <p:spPr>
          <a:xfrm flipH="1" flipV="1">
            <a:off x="5924883" y="5642419"/>
            <a:ext cx="559492" cy="37877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a:stCxn id="9" idx="1"/>
            <a:endCxn id="55" idx="5"/>
          </p:cNvCxnSpPr>
          <p:nvPr/>
        </p:nvCxnSpPr>
        <p:spPr>
          <a:xfrm flipH="1" flipV="1">
            <a:off x="3294810" y="5441229"/>
            <a:ext cx="528636" cy="2358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4613580" y="3683442"/>
            <a:ext cx="341760" cy="369332"/>
          </a:xfrm>
          <a:prstGeom prst="rect">
            <a:avLst/>
          </a:prstGeom>
          <a:noFill/>
        </p:spPr>
        <p:txBody>
          <a:bodyPr wrap="none" rtlCol="0">
            <a:spAutoFit/>
          </a:bodyPr>
          <a:lstStyle/>
          <a:p>
            <a:r>
              <a:rPr lang="de-DE" dirty="0"/>
              <a:t>b</a:t>
            </a:r>
          </a:p>
        </p:txBody>
      </p:sp>
      <p:sp>
        <p:nvSpPr>
          <p:cNvPr id="22" name="Textfeld 21"/>
          <p:cNvSpPr txBox="1"/>
          <p:nvPr/>
        </p:nvSpPr>
        <p:spPr>
          <a:xfrm>
            <a:off x="7752144" y="4077606"/>
            <a:ext cx="341760" cy="369332"/>
          </a:xfrm>
          <a:prstGeom prst="rect">
            <a:avLst/>
          </a:prstGeom>
          <a:noFill/>
        </p:spPr>
        <p:txBody>
          <a:bodyPr wrap="none" rtlCol="0">
            <a:spAutoFit/>
          </a:bodyPr>
          <a:lstStyle/>
          <a:p>
            <a:r>
              <a:rPr lang="de-DE" dirty="0"/>
              <a:t>b</a:t>
            </a:r>
          </a:p>
        </p:txBody>
      </p:sp>
      <p:sp>
        <p:nvSpPr>
          <p:cNvPr id="23" name="Textfeld 22"/>
          <p:cNvSpPr txBox="1"/>
          <p:nvPr/>
        </p:nvSpPr>
        <p:spPr>
          <a:xfrm>
            <a:off x="6102393" y="5338321"/>
            <a:ext cx="341760" cy="369332"/>
          </a:xfrm>
          <a:prstGeom prst="rect">
            <a:avLst/>
          </a:prstGeom>
          <a:noFill/>
        </p:spPr>
        <p:txBody>
          <a:bodyPr wrap="none" rtlCol="0">
            <a:spAutoFit/>
          </a:bodyPr>
          <a:lstStyle/>
          <a:p>
            <a:r>
              <a:rPr lang="de-DE" dirty="0"/>
              <a:t>b</a:t>
            </a:r>
          </a:p>
        </p:txBody>
      </p:sp>
      <p:sp>
        <p:nvSpPr>
          <p:cNvPr id="24" name="Textfeld 23"/>
          <p:cNvSpPr txBox="1"/>
          <p:nvPr/>
        </p:nvSpPr>
        <p:spPr>
          <a:xfrm>
            <a:off x="3525164" y="5273087"/>
            <a:ext cx="341760" cy="369332"/>
          </a:xfrm>
          <a:prstGeom prst="rect">
            <a:avLst/>
          </a:prstGeom>
          <a:noFill/>
        </p:spPr>
        <p:txBody>
          <a:bodyPr wrap="square" rtlCol="0">
            <a:spAutoFit/>
          </a:bodyPr>
          <a:lstStyle/>
          <a:p>
            <a:r>
              <a:rPr lang="de-DE" dirty="0"/>
              <a:t>b</a:t>
            </a:r>
          </a:p>
        </p:txBody>
      </p:sp>
      <p:sp>
        <p:nvSpPr>
          <p:cNvPr id="25" name="Ellipse 24"/>
          <p:cNvSpPr/>
          <p:nvPr/>
        </p:nvSpPr>
        <p:spPr>
          <a:xfrm>
            <a:off x="3585981" y="3524392"/>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6" name="Flussdiagramm: Zusammenführen 25"/>
          <p:cNvSpPr/>
          <p:nvPr/>
        </p:nvSpPr>
        <p:spPr>
          <a:xfrm rot="15898599">
            <a:off x="3804428" y="3880861"/>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rot="9212323">
            <a:off x="7087521" y="3497102"/>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8" name="Flussdiagramm: Zusammenführen 27"/>
          <p:cNvSpPr/>
          <p:nvPr/>
        </p:nvSpPr>
        <p:spPr>
          <a:xfrm rot="3510922">
            <a:off x="7305968" y="3853571"/>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9" name="Ellipse 28"/>
          <p:cNvSpPr/>
          <p:nvPr/>
        </p:nvSpPr>
        <p:spPr>
          <a:xfrm rot="10108170">
            <a:off x="7377546" y="6214955"/>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0" name="Flussdiagramm: Zusammenführen 29"/>
          <p:cNvSpPr/>
          <p:nvPr/>
        </p:nvSpPr>
        <p:spPr>
          <a:xfrm rot="4406769">
            <a:off x="7406901" y="6222972"/>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1" name="Ellipse 30"/>
          <p:cNvSpPr/>
          <p:nvPr/>
        </p:nvSpPr>
        <p:spPr>
          <a:xfrm>
            <a:off x="3439081" y="6270199"/>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2" name="Flussdiagramm: Zusammenführen 31"/>
          <p:cNvSpPr/>
          <p:nvPr/>
        </p:nvSpPr>
        <p:spPr>
          <a:xfrm rot="15898599">
            <a:off x="3656318" y="6210843"/>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3" name="Textfeld 32"/>
              <p:cNvSpPr txBox="1"/>
              <p:nvPr/>
            </p:nvSpPr>
            <p:spPr>
              <a:xfrm>
                <a:off x="7547678" y="3399828"/>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3" name="Textfeld 32"/>
              <p:cNvSpPr txBox="1">
                <a:spLocks noRot="1" noChangeAspect="1" noMove="1" noResize="1" noEditPoints="1" noAdjustHandles="1" noChangeArrowheads="1" noChangeShapeType="1" noTextEdit="1"/>
              </p:cNvSpPr>
              <p:nvPr/>
            </p:nvSpPr>
            <p:spPr>
              <a:xfrm>
                <a:off x="7547678" y="3399828"/>
                <a:ext cx="378886" cy="375424"/>
              </a:xfrm>
              <a:prstGeom prst="rect">
                <a:avLst/>
              </a:prstGeom>
              <a:blipFill rotWithShape="0">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p:cNvSpPr txBox="1"/>
              <p:nvPr/>
            </p:nvSpPr>
            <p:spPr>
              <a:xfrm>
                <a:off x="7827815" y="6165572"/>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4" name="Textfeld 33"/>
              <p:cNvSpPr txBox="1">
                <a:spLocks noRot="1" noChangeAspect="1" noMove="1" noResize="1" noEditPoints="1" noAdjustHandles="1" noChangeArrowheads="1" noChangeShapeType="1" noTextEdit="1"/>
              </p:cNvSpPr>
              <p:nvPr/>
            </p:nvSpPr>
            <p:spPr>
              <a:xfrm>
                <a:off x="7827815" y="6165572"/>
                <a:ext cx="378886" cy="375424"/>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5" name="Textfeld 34"/>
              <p:cNvSpPr txBox="1"/>
              <p:nvPr/>
            </p:nvSpPr>
            <p:spPr>
              <a:xfrm>
                <a:off x="3255183" y="6005764"/>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5" name="Textfeld 34"/>
              <p:cNvSpPr txBox="1">
                <a:spLocks noRot="1" noChangeAspect="1" noMove="1" noResize="1" noEditPoints="1" noAdjustHandles="1" noChangeArrowheads="1" noChangeShapeType="1" noTextEdit="1"/>
              </p:cNvSpPr>
              <p:nvPr/>
            </p:nvSpPr>
            <p:spPr>
              <a:xfrm>
                <a:off x="3255183" y="6005764"/>
                <a:ext cx="378886" cy="375424"/>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3254553" y="3495730"/>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6" name="Textfeld 35"/>
              <p:cNvSpPr txBox="1">
                <a:spLocks noRot="1" noChangeAspect="1" noMove="1" noResize="1" noEditPoints="1" noAdjustHandles="1" noChangeArrowheads="1" noChangeShapeType="1" noTextEdit="1"/>
              </p:cNvSpPr>
              <p:nvPr/>
            </p:nvSpPr>
            <p:spPr>
              <a:xfrm>
                <a:off x="3254553" y="3495730"/>
                <a:ext cx="378886" cy="375424"/>
              </a:xfrm>
              <a:prstGeom prst="rect">
                <a:avLst/>
              </a:prstGeom>
              <a:blipFill rotWithShape="0">
                <a:blip r:embed="rId5"/>
                <a:stretch>
                  <a:fillRect/>
                </a:stretch>
              </a:blipFill>
            </p:spPr>
            <p:txBody>
              <a:bodyPr/>
              <a:lstStyle/>
              <a:p>
                <a:r>
                  <a:rPr lang="de-DE">
                    <a:noFill/>
                  </a:rPr>
                  <a:t> </a:t>
                </a:r>
              </a:p>
            </p:txBody>
          </p:sp>
        </mc:Fallback>
      </mc:AlternateContent>
      <p:sp>
        <p:nvSpPr>
          <p:cNvPr id="37" name="Ellipse 36"/>
          <p:cNvSpPr/>
          <p:nvPr/>
        </p:nvSpPr>
        <p:spPr>
          <a:xfrm>
            <a:off x="5033975" y="3323203"/>
            <a:ext cx="985144" cy="1003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Z2</a:t>
            </a:r>
          </a:p>
          <a:p>
            <a:pPr algn="ctr"/>
            <a:r>
              <a:rPr lang="de-DE" dirty="0"/>
              <a:t>00</a:t>
            </a:r>
          </a:p>
          <a:p>
            <a:pPr algn="ctr"/>
            <a:r>
              <a:rPr lang="de-DE" sz="1400" dirty="0"/>
              <a:t>P = 1</a:t>
            </a:r>
          </a:p>
        </p:txBody>
      </p:sp>
      <p:cxnSp>
        <p:nvCxnSpPr>
          <p:cNvPr id="38" name="Gerade Verbindung mit Pfeil 37"/>
          <p:cNvCxnSpPr>
            <a:stCxn id="37" idx="6"/>
            <a:endCxn id="7" idx="2"/>
          </p:cNvCxnSpPr>
          <p:nvPr/>
        </p:nvCxnSpPr>
        <p:spPr>
          <a:xfrm>
            <a:off x="6019119" y="3824749"/>
            <a:ext cx="465256" cy="48669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9" name="Textfeld 38"/>
          <p:cNvSpPr txBox="1"/>
          <p:nvPr/>
        </p:nvSpPr>
        <p:spPr>
          <a:xfrm>
            <a:off x="6084696" y="3663382"/>
            <a:ext cx="282450" cy="369332"/>
          </a:xfrm>
          <a:prstGeom prst="rect">
            <a:avLst/>
          </a:prstGeom>
          <a:noFill/>
        </p:spPr>
        <p:txBody>
          <a:bodyPr wrap="none" rtlCol="0">
            <a:spAutoFit/>
          </a:bodyPr>
          <a:lstStyle/>
          <a:p>
            <a:r>
              <a:rPr lang="de-DE" dirty="0"/>
              <a:t>*</a:t>
            </a:r>
          </a:p>
        </p:txBody>
      </p:sp>
      <p:sp>
        <p:nvSpPr>
          <p:cNvPr id="40" name="Ellipse 39"/>
          <p:cNvSpPr/>
          <p:nvPr/>
        </p:nvSpPr>
        <p:spPr>
          <a:xfrm>
            <a:off x="7948841" y="4585036"/>
            <a:ext cx="985144" cy="1003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A2</a:t>
            </a:r>
          </a:p>
          <a:p>
            <a:pPr algn="ctr"/>
            <a:r>
              <a:rPr lang="de-DE" dirty="0"/>
              <a:t>01</a:t>
            </a:r>
          </a:p>
          <a:p>
            <a:pPr algn="ctr"/>
            <a:r>
              <a:rPr lang="de-DE" sz="1400" dirty="0"/>
              <a:t>P = 1</a:t>
            </a:r>
          </a:p>
        </p:txBody>
      </p:sp>
      <p:cxnSp>
        <p:nvCxnSpPr>
          <p:cNvPr id="42" name="Gerade Verbindung mit Pfeil 41"/>
          <p:cNvCxnSpPr>
            <a:stCxn id="40" idx="3"/>
            <a:endCxn id="8" idx="6"/>
          </p:cNvCxnSpPr>
          <p:nvPr/>
        </p:nvCxnSpPr>
        <p:spPr>
          <a:xfrm flipH="1">
            <a:off x="7457768" y="5441229"/>
            <a:ext cx="635344" cy="57996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5" name="Textfeld 44"/>
          <p:cNvSpPr txBox="1"/>
          <p:nvPr/>
        </p:nvSpPr>
        <p:spPr>
          <a:xfrm>
            <a:off x="7788227" y="5604652"/>
            <a:ext cx="282450" cy="369332"/>
          </a:xfrm>
          <a:prstGeom prst="rect">
            <a:avLst/>
          </a:prstGeom>
          <a:noFill/>
        </p:spPr>
        <p:txBody>
          <a:bodyPr wrap="none" rtlCol="0">
            <a:spAutoFit/>
          </a:bodyPr>
          <a:lstStyle/>
          <a:p>
            <a:r>
              <a:rPr lang="de-DE" dirty="0"/>
              <a:t>*</a:t>
            </a:r>
          </a:p>
        </p:txBody>
      </p:sp>
      <p:sp>
        <p:nvSpPr>
          <p:cNvPr id="46" name="Ellipse 45"/>
          <p:cNvSpPr/>
          <p:nvPr/>
        </p:nvSpPr>
        <p:spPr>
          <a:xfrm>
            <a:off x="5084010" y="4786226"/>
            <a:ext cx="985144" cy="1003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D2</a:t>
            </a:r>
          </a:p>
          <a:p>
            <a:pPr algn="ctr"/>
            <a:r>
              <a:rPr lang="de-DE" dirty="0"/>
              <a:t>10</a:t>
            </a:r>
          </a:p>
          <a:p>
            <a:pPr algn="ctr"/>
            <a:r>
              <a:rPr lang="de-DE" sz="1400" dirty="0"/>
              <a:t>P = 1</a:t>
            </a:r>
          </a:p>
        </p:txBody>
      </p:sp>
      <p:cxnSp>
        <p:nvCxnSpPr>
          <p:cNvPr id="48" name="Gerade Verbindung mit Pfeil 47"/>
          <p:cNvCxnSpPr>
            <a:stCxn id="46" idx="3"/>
            <a:endCxn id="9" idx="6"/>
          </p:cNvCxnSpPr>
          <p:nvPr/>
        </p:nvCxnSpPr>
        <p:spPr>
          <a:xfrm flipH="1">
            <a:off x="4654289" y="5642419"/>
            <a:ext cx="573992" cy="37877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1" name="Textfeld 50"/>
          <p:cNvSpPr txBox="1"/>
          <p:nvPr/>
        </p:nvSpPr>
        <p:spPr>
          <a:xfrm>
            <a:off x="4745717" y="5464205"/>
            <a:ext cx="282450" cy="369332"/>
          </a:xfrm>
          <a:prstGeom prst="rect">
            <a:avLst/>
          </a:prstGeom>
          <a:noFill/>
        </p:spPr>
        <p:txBody>
          <a:bodyPr wrap="none" rtlCol="0">
            <a:spAutoFit/>
          </a:bodyPr>
          <a:lstStyle/>
          <a:p>
            <a:r>
              <a:rPr lang="de-DE" dirty="0"/>
              <a:t>*</a:t>
            </a:r>
          </a:p>
        </p:txBody>
      </p:sp>
      <p:sp>
        <p:nvSpPr>
          <p:cNvPr id="55" name="Ellipse 54"/>
          <p:cNvSpPr/>
          <p:nvPr/>
        </p:nvSpPr>
        <p:spPr>
          <a:xfrm>
            <a:off x="2453937" y="4585036"/>
            <a:ext cx="985144" cy="1003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S2</a:t>
            </a:r>
          </a:p>
          <a:p>
            <a:pPr algn="ctr"/>
            <a:r>
              <a:rPr lang="de-DE" dirty="0"/>
              <a:t>11</a:t>
            </a:r>
          </a:p>
          <a:p>
            <a:pPr algn="ctr"/>
            <a:r>
              <a:rPr lang="de-DE" sz="1400" dirty="0"/>
              <a:t>P = 1</a:t>
            </a:r>
          </a:p>
        </p:txBody>
      </p:sp>
      <p:cxnSp>
        <p:nvCxnSpPr>
          <p:cNvPr id="59" name="Gerade Verbindung mit Pfeil 58"/>
          <p:cNvCxnSpPr>
            <a:stCxn id="55" idx="7"/>
            <a:endCxn id="6" idx="2"/>
          </p:cNvCxnSpPr>
          <p:nvPr/>
        </p:nvCxnSpPr>
        <p:spPr>
          <a:xfrm flipV="1">
            <a:off x="3294810" y="4311446"/>
            <a:ext cx="386086" cy="4204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2" name="Textfeld 61"/>
          <p:cNvSpPr txBox="1"/>
          <p:nvPr/>
        </p:nvSpPr>
        <p:spPr>
          <a:xfrm>
            <a:off x="3199673" y="4269298"/>
            <a:ext cx="282450" cy="369332"/>
          </a:xfrm>
          <a:prstGeom prst="rect">
            <a:avLst/>
          </a:prstGeom>
          <a:noFill/>
        </p:spPr>
        <p:txBody>
          <a:bodyPr wrap="none" rtlCol="0">
            <a:spAutoFit/>
          </a:bodyPr>
          <a:lstStyle/>
          <a:p>
            <a:r>
              <a:rPr lang="de-DE" dirty="0"/>
              <a:t>*</a:t>
            </a:r>
          </a:p>
        </p:txBody>
      </p:sp>
      <p:cxnSp>
        <p:nvCxnSpPr>
          <p:cNvPr id="63" name="Gerade Verbindung mit Pfeil 62"/>
          <p:cNvCxnSpPr/>
          <p:nvPr/>
        </p:nvCxnSpPr>
        <p:spPr>
          <a:xfrm>
            <a:off x="3001679" y="3848048"/>
            <a:ext cx="714292" cy="2704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5827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Modellieren Sie den Zustandsautomat als </a:t>
            </a:r>
            <a:r>
              <a:rPr lang="de-DE" dirty="0" err="1"/>
              <a:t>Mealy</a:t>
            </a:r>
            <a:r>
              <a:rPr lang="de-DE" dirty="0"/>
              <a:t>-Automat</a:t>
            </a:r>
          </a:p>
          <a:p>
            <a:endParaRPr lang="de-DE" sz="1000" dirty="0">
              <a:latin typeface="Calibri" panose="020F0502020204030204" pitchFamily="34" charset="0"/>
            </a:endParaRPr>
          </a:p>
          <a:p>
            <a:pPr marL="0" indent="0">
              <a:buNone/>
            </a:pPr>
            <a:r>
              <a:rPr lang="de-DE" dirty="0">
                <a:solidFill>
                  <a:schemeClr val="accent3">
                    <a:lumMod val="60000"/>
                    <a:lumOff val="40000"/>
                  </a:schemeClr>
                </a:solidFill>
                <a:latin typeface="Calibri" panose="020F0502020204030204" pitchFamily="34" charset="0"/>
              </a:rPr>
              <a:t>Hinweis:	</a:t>
            </a:r>
            <a:r>
              <a:rPr lang="de-DE" dirty="0">
                <a:latin typeface="Calibri" panose="020F0502020204030204" pitchFamily="34" charset="0"/>
              </a:rPr>
              <a:t>	die Ausgabe hängt nur vom Zustand und der Eingabe ab</a:t>
            </a:r>
            <a:r>
              <a:rPr lang="de-DE" sz="1000" dirty="0">
                <a:latin typeface="Calibri" panose="020F0502020204030204" pitchFamily="34" charset="0"/>
              </a:rPr>
              <a:t>	</a:t>
            </a:r>
          </a:p>
          <a:p>
            <a:pPr marL="0" indent="0">
              <a:buNone/>
            </a:pPr>
            <a:r>
              <a:rPr lang="de-DE" dirty="0">
                <a:latin typeface="Calibri" panose="020F0502020204030204" pitchFamily="34" charset="0"/>
              </a:rPr>
              <a:t>			</a:t>
            </a:r>
          </a:p>
          <a:p>
            <a:pPr marL="0" indent="0">
              <a:buNone/>
            </a:pPr>
            <a:r>
              <a:rPr lang="de-DE" dirty="0">
                <a:solidFill>
                  <a:schemeClr val="accent1">
                    <a:lumMod val="40000"/>
                    <a:lumOff val="60000"/>
                  </a:schemeClr>
                </a:solidFill>
                <a:latin typeface="Calibri" panose="020F0502020204030204" pitchFamily="34" charset="0"/>
              </a:rPr>
              <a:t>Wichtig:</a:t>
            </a:r>
          </a:p>
          <a:p>
            <a:pPr>
              <a:buFont typeface="Courier New" panose="02070309020205020404" pitchFamily="49" charset="0"/>
              <a:buChar char="o"/>
            </a:pPr>
            <a:r>
              <a:rPr lang="de-DE" dirty="0">
                <a:latin typeface="Calibri" panose="020F0502020204030204" pitchFamily="34" charset="0"/>
              </a:rPr>
              <a:t>Jeder Zustand </a:t>
            </a:r>
            <a:r>
              <a:rPr lang="de-DE">
                <a:latin typeface="Calibri" panose="020F0502020204030204" pitchFamily="34" charset="0"/>
              </a:rPr>
              <a:t>wird einen </a:t>
            </a:r>
            <a:r>
              <a:rPr lang="de-DE" dirty="0">
                <a:latin typeface="Calibri" panose="020F0502020204030204" pitchFamily="34" charset="0"/>
              </a:rPr>
              <a:t>Takt angenommen</a:t>
            </a:r>
          </a:p>
          <a:p>
            <a:pPr>
              <a:buFont typeface="Courier New" panose="02070309020205020404" pitchFamily="49" charset="0"/>
              <a:buChar char="o"/>
            </a:pPr>
            <a:r>
              <a:rPr lang="de-DE" dirty="0">
                <a:latin typeface="Calibri" panose="020F0502020204030204" pitchFamily="34" charset="0"/>
              </a:rPr>
              <a:t>dann wird abhängig von der Eingabe der nächste Zustand aufgesucht</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14</a:t>
            </a:fld>
            <a:endParaRPr lang="en-US" dirty="0"/>
          </a:p>
        </p:txBody>
      </p:sp>
      <p:pic>
        <p:nvPicPr>
          <p:cNvPr id="6" name="Grafik 5"/>
          <p:cNvPicPr>
            <a:picLocks noChangeAspect="1"/>
          </p:cNvPicPr>
          <p:nvPr/>
        </p:nvPicPr>
        <p:blipFill>
          <a:blip r:embed="rId2"/>
          <a:stretch>
            <a:fillRect/>
          </a:stretch>
        </p:blipFill>
        <p:spPr>
          <a:xfrm>
            <a:off x="3454811" y="4640826"/>
            <a:ext cx="4740225" cy="1723718"/>
          </a:xfrm>
          <a:prstGeom prst="rect">
            <a:avLst/>
          </a:prstGeom>
        </p:spPr>
      </p:pic>
    </p:spTree>
    <p:extLst>
      <p:ext uri="{BB962C8B-B14F-4D97-AF65-F5344CB8AC3E}">
        <p14:creationId xmlns:p14="http://schemas.microsoft.com/office/powerpoint/2010/main" val="391277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Werfen wir einen Blick auf den Moore-Automaten</a:t>
            </a:r>
          </a:p>
          <a:p>
            <a:endParaRPr lang="de-DE" sz="1100" dirty="0"/>
          </a:p>
          <a:p>
            <a:pPr marL="0" indent="0">
              <a:buNone/>
            </a:pPr>
            <a:r>
              <a:rPr lang="de-DE" dirty="0">
                <a:solidFill>
                  <a:schemeClr val="accent3">
                    <a:lumMod val="60000"/>
                    <a:lumOff val="40000"/>
                  </a:schemeClr>
                </a:solidFill>
                <a:latin typeface="Calibri" panose="020F0502020204030204" pitchFamily="34" charset="0"/>
              </a:rPr>
              <a:t>Die Ausgabe beim </a:t>
            </a:r>
            <a:r>
              <a:rPr lang="de-DE" dirty="0" err="1">
                <a:solidFill>
                  <a:schemeClr val="accent3">
                    <a:lumMod val="60000"/>
                    <a:lumOff val="40000"/>
                  </a:schemeClr>
                </a:solidFill>
                <a:latin typeface="Calibri" panose="020F0502020204030204" pitchFamily="34" charset="0"/>
              </a:rPr>
              <a:t>Mealy</a:t>
            </a:r>
            <a:r>
              <a:rPr lang="de-DE" dirty="0">
                <a:solidFill>
                  <a:schemeClr val="accent3">
                    <a:lumMod val="60000"/>
                    <a:lumOff val="40000"/>
                  </a:schemeClr>
                </a:solidFill>
                <a:latin typeface="Calibri" panose="020F0502020204030204" pitchFamily="34" charset="0"/>
              </a:rPr>
              <a:t>-Automaten hängt von der Zustandsübergangsfunktion ab und wird deshalb auch dort notiert (nicht im Zustand). Wir sparen uns die Zwischenzustände.</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15</a:t>
            </a:fld>
            <a:endParaRPr lang="en-US" dirty="0"/>
          </a:p>
        </p:txBody>
      </p:sp>
      <p:sp>
        <p:nvSpPr>
          <p:cNvPr id="6" name="Ellipse 5"/>
          <p:cNvSpPr/>
          <p:nvPr/>
        </p:nvSpPr>
        <p:spPr>
          <a:xfrm>
            <a:off x="3680896" y="382474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Zeit</a:t>
            </a:r>
          </a:p>
          <a:p>
            <a:pPr algn="ctr"/>
            <a:r>
              <a:rPr lang="de-DE" dirty="0"/>
              <a:t>00</a:t>
            </a:r>
          </a:p>
          <a:p>
            <a:pPr algn="ctr"/>
            <a:r>
              <a:rPr lang="de-DE" sz="1600" dirty="0"/>
              <a:t>P = 0</a:t>
            </a:r>
          </a:p>
        </p:txBody>
      </p:sp>
      <p:sp>
        <p:nvSpPr>
          <p:cNvPr id="7" name="Ellipse 6"/>
          <p:cNvSpPr/>
          <p:nvPr/>
        </p:nvSpPr>
        <p:spPr>
          <a:xfrm>
            <a:off x="6484375" y="382474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Alarm</a:t>
            </a:r>
          </a:p>
          <a:p>
            <a:pPr algn="ctr"/>
            <a:r>
              <a:rPr lang="de-DE" dirty="0"/>
              <a:t>01</a:t>
            </a:r>
          </a:p>
          <a:p>
            <a:pPr algn="ctr"/>
            <a:r>
              <a:rPr lang="de-DE" sz="1400" dirty="0"/>
              <a:t>P = 0</a:t>
            </a:r>
          </a:p>
        </p:txBody>
      </p:sp>
      <p:sp>
        <p:nvSpPr>
          <p:cNvPr id="8" name="Ellipse 7"/>
          <p:cNvSpPr/>
          <p:nvPr/>
        </p:nvSpPr>
        <p:spPr>
          <a:xfrm>
            <a:off x="6484375" y="553449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Datum</a:t>
            </a:r>
            <a:r>
              <a:rPr lang="de-DE" dirty="0"/>
              <a:t>10</a:t>
            </a:r>
          </a:p>
          <a:p>
            <a:pPr algn="ctr"/>
            <a:r>
              <a:rPr lang="de-DE" sz="1400" dirty="0"/>
              <a:t>P = 0</a:t>
            </a:r>
          </a:p>
        </p:txBody>
      </p:sp>
      <p:sp>
        <p:nvSpPr>
          <p:cNvPr id="9" name="Ellipse 8"/>
          <p:cNvSpPr/>
          <p:nvPr/>
        </p:nvSpPr>
        <p:spPr>
          <a:xfrm>
            <a:off x="3680896" y="5534499"/>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Stopp</a:t>
            </a:r>
            <a:r>
              <a:rPr lang="de-DE" dirty="0"/>
              <a:t>11</a:t>
            </a:r>
          </a:p>
          <a:p>
            <a:pPr algn="ctr"/>
            <a:r>
              <a:rPr lang="de-DE" sz="1400" dirty="0"/>
              <a:t>P = 0</a:t>
            </a:r>
          </a:p>
        </p:txBody>
      </p:sp>
      <p:cxnSp>
        <p:nvCxnSpPr>
          <p:cNvPr id="11" name="Gerade Verbindung mit Pfeil 10"/>
          <p:cNvCxnSpPr>
            <a:stCxn id="6" idx="6"/>
            <a:endCxn id="37" idx="2"/>
          </p:cNvCxnSpPr>
          <p:nvPr/>
        </p:nvCxnSpPr>
        <p:spPr>
          <a:xfrm flipV="1">
            <a:off x="4654289" y="3824749"/>
            <a:ext cx="379686" cy="48669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a:stCxn id="7" idx="6"/>
            <a:endCxn id="40" idx="1"/>
          </p:cNvCxnSpPr>
          <p:nvPr/>
        </p:nvCxnSpPr>
        <p:spPr>
          <a:xfrm>
            <a:off x="7457768" y="4311446"/>
            <a:ext cx="635344" cy="4204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a:stCxn id="8" idx="2"/>
            <a:endCxn id="46" idx="5"/>
          </p:cNvCxnSpPr>
          <p:nvPr/>
        </p:nvCxnSpPr>
        <p:spPr>
          <a:xfrm flipH="1" flipV="1">
            <a:off x="5924883" y="5642419"/>
            <a:ext cx="559492" cy="37877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a:stCxn id="9" idx="1"/>
            <a:endCxn id="55" idx="5"/>
          </p:cNvCxnSpPr>
          <p:nvPr/>
        </p:nvCxnSpPr>
        <p:spPr>
          <a:xfrm flipH="1" flipV="1">
            <a:off x="3294810" y="5441229"/>
            <a:ext cx="528636" cy="2358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4613580" y="3683442"/>
            <a:ext cx="341760" cy="369332"/>
          </a:xfrm>
          <a:prstGeom prst="rect">
            <a:avLst/>
          </a:prstGeom>
          <a:noFill/>
        </p:spPr>
        <p:txBody>
          <a:bodyPr wrap="none" rtlCol="0">
            <a:spAutoFit/>
          </a:bodyPr>
          <a:lstStyle/>
          <a:p>
            <a:r>
              <a:rPr lang="de-DE" dirty="0"/>
              <a:t>b</a:t>
            </a:r>
          </a:p>
        </p:txBody>
      </p:sp>
      <p:sp>
        <p:nvSpPr>
          <p:cNvPr id="22" name="Textfeld 21"/>
          <p:cNvSpPr txBox="1"/>
          <p:nvPr/>
        </p:nvSpPr>
        <p:spPr>
          <a:xfrm>
            <a:off x="7752144" y="4077606"/>
            <a:ext cx="341760" cy="369332"/>
          </a:xfrm>
          <a:prstGeom prst="rect">
            <a:avLst/>
          </a:prstGeom>
          <a:noFill/>
        </p:spPr>
        <p:txBody>
          <a:bodyPr wrap="none" rtlCol="0">
            <a:spAutoFit/>
          </a:bodyPr>
          <a:lstStyle/>
          <a:p>
            <a:r>
              <a:rPr lang="de-DE" dirty="0"/>
              <a:t>b</a:t>
            </a:r>
          </a:p>
        </p:txBody>
      </p:sp>
      <p:sp>
        <p:nvSpPr>
          <p:cNvPr id="23" name="Textfeld 22"/>
          <p:cNvSpPr txBox="1"/>
          <p:nvPr/>
        </p:nvSpPr>
        <p:spPr>
          <a:xfrm>
            <a:off x="6102393" y="5338321"/>
            <a:ext cx="341760" cy="369332"/>
          </a:xfrm>
          <a:prstGeom prst="rect">
            <a:avLst/>
          </a:prstGeom>
          <a:noFill/>
        </p:spPr>
        <p:txBody>
          <a:bodyPr wrap="none" rtlCol="0">
            <a:spAutoFit/>
          </a:bodyPr>
          <a:lstStyle/>
          <a:p>
            <a:r>
              <a:rPr lang="de-DE" dirty="0"/>
              <a:t>b</a:t>
            </a:r>
          </a:p>
        </p:txBody>
      </p:sp>
      <p:sp>
        <p:nvSpPr>
          <p:cNvPr id="24" name="Textfeld 23"/>
          <p:cNvSpPr txBox="1"/>
          <p:nvPr/>
        </p:nvSpPr>
        <p:spPr>
          <a:xfrm>
            <a:off x="3525164" y="5273087"/>
            <a:ext cx="341760" cy="369332"/>
          </a:xfrm>
          <a:prstGeom prst="rect">
            <a:avLst/>
          </a:prstGeom>
          <a:noFill/>
        </p:spPr>
        <p:txBody>
          <a:bodyPr wrap="square" rtlCol="0">
            <a:spAutoFit/>
          </a:bodyPr>
          <a:lstStyle/>
          <a:p>
            <a:r>
              <a:rPr lang="de-DE" dirty="0"/>
              <a:t>b</a:t>
            </a:r>
          </a:p>
        </p:txBody>
      </p:sp>
      <p:sp>
        <p:nvSpPr>
          <p:cNvPr id="25" name="Ellipse 24"/>
          <p:cNvSpPr/>
          <p:nvPr/>
        </p:nvSpPr>
        <p:spPr>
          <a:xfrm>
            <a:off x="3585981" y="3524392"/>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6" name="Flussdiagramm: Zusammenführen 25"/>
          <p:cNvSpPr/>
          <p:nvPr/>
        </p:nvSpPr>
        <p:spPr>
          <a:xfrm rot="15898599">
            <a:off x="3804428" y="3880861"/>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rot="9212323">
            <a:off x="7087521" y="3497102"/>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8" name="Flussdiagramm: Zusammenführen 27"/>
          <p:cNvSpPr/>
          <p:nvPr/>
        </p:nvSpPr>
        <p:spPr>
          <a:xfrm rot="3510922">
            <a:off x="7305968" y="3853571"/>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9" name="Ellipse 28"/>
          <p:cNvSpPr/>
          <p:nvPr/>
        </p:nvSpPr>
        <p:spPr>
          <a:xfrm rot="10108170">
            <a:off x="7377546" y="6214955"/>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0" name="Flussdiagramm: Zusammenführen 29"/>
          <p:cNvSpPr/>
          <p:nvPr/>
        </p:nvSpPr>
        <p:spPr>
          <a:xfrm rot="4406769">
            <a:off x="7406901" y="6222972"/>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1" name="Ellipse 30"/>
          <p:cNvSpPr/>
          <p:nvPr/>
        </p:nvSpPr>
        <p:spPr>
          <a:xfrm>
            <a:off x="3439081" y="6270199"/>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2" name="Flussdiagramm: Zusammenführen 31"/>
          <p:cNvSpPr/>
          <p:nvPr/>
        </p:nvSpPr>
        <p:spPr>
          <a:xfrm rot="15898599">
            <a:off x="3656318" y="6210843"/>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3" name="Textfeld 32"/>
              <p:cNvSpPr txBox="1"/>
              <p:nvPr/>
            </p:nvSpPr>
            <p:spPr>
              <a:xfrm>
                <a:off x="7547678" y="3399828"/>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3" name="Textfeld 32"/>
              <p:cNvSpPr txBox="1">
                <a:spLocks noRot="1" noChangeAspect="1" noMove="1" noResize="1" noEditPoints="1" noAdjustHandles="1" noChangeArrowheads="1" noChangeShapeType="1" noTextEdit="1"/>
              </p:cNvSpPr>
              <p:nvPr/>
            </p:nvSpPr>
            <p:spPr>
              <a:xfrm>
                <a:off x="7547678" y="3399828"/>
                <a:ext cx="378886" cy="375424"/>
              </a:xfrm>
              <a:prstGeom prst="rect">
                <a:avLst/>
              </a:prstGeom>
              <a:blipFill rotWithShape="0">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p:cNvSpPr txBox="1"/>
              <p:nvPr/>
            </p:nvSpPr>
            <p:spPr>
              <a:xfrm>
                <a:off x="7827815" y="6165572"/>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4" name="Textfeld 33"/>
              <p:cNvSpPr txBox="1">
                <a:spLocks noRot="1" noChangeAspect="1" noMove="1" noResize="1" noEditPoints="1" noAdjustHandles="1" noChangeArrowheads="1" noChangeShapeType="1" noTextEdit="1"/>
              </p:cNvSpPr>
              <p:nvPr/>
            </p:nvSpPr>
            <p:spPr>
              <a:xfrm>
                <a:off x="7827815" y="6165572"/>
                <a:ext cx="378886" cy="375424"/>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5" name="Textfeld 34"/>
              <p:cNvSpPr txBox="1"/>
              <p:nvPr/>
            </p:nvSpPr>
            <p:spPr>
              <a:xfrm>
                <a:off x="3255183" y="6005764"/>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5" name="Textfeld 34"/>
              <p:cNvSpPr txBox="1">
                <a:spLocks noRot="1" noChangeAspect="1" noMove="1" noResize="1" noEditPoints="1" noAdjustHandles="1" noChangeArrowheads="1" noChangeShapeType="1" noTextEdit="1"/>
              </p:cNvSpPr>
              <p:nvPr/>
            </p:nvSpPr>
            <p:spPr>
              <a:xfrm>
                <a:off x="3255183" y="6005764"/>
                <a:ext cx="378886" cy="375424"/>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3254553" y="3495730"/>
                <a:ext cx="378886" cy="37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m:oMathPara>
                </a14:m>
                <a:endParaRPr lang="de-DE" dirty="0"/>
              </a:p>
            </p:txBody>
          </p:sp>
        </mc:Choice>
        <mc:Fallback xmlns="">
          <p:sp>
            <p:nvSpPr>
              <p:cNvPr id="36" name="Textfeld 35"/>
              <p:cNvSpPr txBox="1">
                <a:spLocks noRot="1" noChangeAspect="1" noMove="1" noResize="1" noEditPoints="1" noAdjustHandles="1" noChangeArrowheads="1" noChangeShapeType="1" noTextEdit="1"/>
              </p:cNvSpPr>
              <p:nvPr/>
            </p:nvSpPr>
            <p:spPr>
              <a:xfrm>
                <a:off x="3254553" y="3495730"/>
                <a:ext cx="378886" cy="375424"/>
              </a:xfrm>
              <a:prstGeom prst="rect">
                <a:avLst/>
              </a:prstGeom>
              <a:blipFill rotWithShape="0">
                <a:blip r:embed="rId5"/>
                <a:stretch>
                  <a:fillRect/>
                </a:stretch>
              </a:blipFill>
            </p:spPr>
            <p:txBody>
              <a:bodyPr/>
              <a:lstStyle/>
              <a:p>
                <a:r>
                  <a:rPr lang="de-DE">
                    <a:noFill/>
                  </a:rPr>
                  <a:t> </a:t>
                </a:r>
              </a:p>
            </p:txBody>
          </p:sp>
        </mc:Fallback>
      </mc:AlternateContent>
      <p:sp>
        <p:nvSpPr>
          <p:cNvPr id="37" name="Ellipse 36"/>
          <p:cNvSpPr/>
          <p:nvPr/>
        </p:nvSpPr>
        <p:spPr>
          <a:xfrm>
            <a:off x="5033975" y="3323203"/>
            <a:ext cx="985144" cy="1003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Z2</a:t>
            </a:r>
          </a:p>
          <a:p>
            <a:pPr algn="ctr"/>
            <a:r>
              <a:rPr lang="de-DE" dirty="0"/>
              <a:t>00</a:t>
            </a:r>
          </a:p>
          <a:p>
            <a:pPr algn="ctr"/>
            <a:r>
              <a:rPr lang="de-DE" sz="1400" dirty="0"/>
              <a:t>P = 1</a:t>
            </a:r>
          </a:p>
        </p:txBody>
      </p:sp>
      <p:cxnSp>
        <p:nvCxnSpPr>
          <p:cNvPr id="38" name="Gerade Verbindung mit Pfeil 37"/>
          <p:cNvCxnSpPr>
            <a:stCxn id="37" idx="6"/>
            <a:endCxn id="7" idx="2"/>
          </p:cNvCxnSpPr>
          <p:nvPr/>
        </p:nvCxnSpPr>
        <p:spPr>
          <a:xfrm>
            <a:off x="6019119" y="3824749"/>
            <a:ext cx="465256" cy="48669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9" name="Textfeld 38"/>
          <p:cNvSpPr txBox="1"/>
          <p:nvPr/>
        </p:nvSpPr>
        <p:spPr>
          <a:xfrm>
            <a:off x="6084696" y="3663382"/>
            <a:ext cx="282450" cy="369332"/>
          </a:xfrm>
          <a:prstGeom prst="rect">
            <a:avLst/>
          </a:prstGeom>
          <a:noFill/>
        </p:spPr>
        <p:txBody>
          <a:bodyPr wrap="none" rtlCol="0">
            <a:spAutoFit/>
          </a:bodyPr>
          <a:lstStyle/>
          <a:p>
            <a:r>
              <a:rPr lang="de-DE" dirty="0"/>
              <a:t>*</a:t>
            </a:r>
          </a:p>
        </p:txBody>
      </p:sp>
      <p:sp>
        <p:nvSpPr>
          <p:cNvPr id="40" name="Ellipse 39"/>
          <p:cNvSpPr/>
          <p:nvPr/>
        </p:nvSpPr>
        <p:spPr>
          <a:xfrm>
            <a:off x="7948841" y="4585036"/>
            <a:ext cx="985144" cy="1003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A2</a:t>
            </a:r>
          </a:p>
          <a:p>
            <a:pPr algn="ctr"/>
            <a:r>
              <a:rPr lang="de-DE" dirty="0"/>
              <a:t>01</a:t>
            </a:r>
          </a:p>
          <a:p>
            <a:pPr algn="ctr"/>
            <a:r>
              <a:rPr lang="de-DE" sz="1400" dirty="0"/>
              <a:t>P = 1</a:t>
            </a:r>
          </a:p>
        </p:txBody>
      </p:sp>
      <p:cxnSp>
        <p:nvCxnSpPr>
          <p:cNvPr id="42" name="Gerade Verbindung mit Pfeil 41"/>
          <p:cNvCxnSpPr>
            <a:stCxn id="40" idx="3"/>
            <a:endCxn id="8" idx="6"/>
          </p:cNvCxnSpPr>
          <p:nvPr/>
        </p:nvCxnSpPr>
        <p:spPr>
          <a:xfrm flipH="1">
            <a:off x="7457768" y="5441229"/>
            <a:ext cx="635344" cy="57996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5" name="Textfeld 44"/>
          <p:cNvSpPr txBox="1"/>
          <p:nvPr/>
        </p:nvSpPr>
        <p:spPr>
          <a:xfrm>
            <a:off x="7788227" y="5604652"/>
            <a:ext cx="282450" cy="369332"/>
          </a:xfrm>
          <a:prstGeom prst="rect">
            <a:avLst/>
          </a:prstGeom>
          <a:noFill/>
        </p:spPr>
        <p:txBody>
          <a:bodyPr wrap="none" rtlCol="0">
            <a:spAutoFit/>
          </a:bodyPr>
          <a:lstStyle/>
          <a:p>
            <a:r>
              <a:rPr lang="de-DE" dirty="0"/>
              <a:t>*</a:t>
            </a:r>
          </a:p>
        </p:txBody>
      </p:sp>
      <p:sp>
        <p:nvSpPr>
          <p:cNvPr id="46" name="Ellipse 45"/>
          <p:cNvSpPr/>
          <p:nvPr/>
        </p:nvSpPr>
        <p:spPr>
          <a:xfrm>
            <a:off x="5084010" y="4786226"/>
            <a:ext cx="985144" cy="1003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D2</a:t>
            </a:r>
          </a:p>
          <a:p>
            <a:pPr algn="ctr"/>
            <a:r>
              <a:rPr lang="de-DE" dirty="0"/>
              <a:t>10</a:t>
            </a:r>
          </a:p>
          <a:p>
            <a:pPr algn="ctr"/>
            <a:r>
              <a:rPr lang="de-DE" sz="1400" dirty="0"/>
              <a:t>P = 1</a:t>
            </a:r>
          </a:p>
        </p:txBody>
      </p:sp>
      <p:cxnSp>
        <p:nvCxnSpPr>
          <p:cNvPr id="48" name="Gerade Verbindung mit Pfeil 47"/>
          <p:cNvCxnSpPr>
            <a:stCxn id="46" idx="3"/>
            <a:endCxn id="9" idx="6"/>
          </p:cNvCxnSpPr>
          <p:nvPr/>
        </p:nvCxnSpPr>
        <p:spPr>
          <a:xfrm flipH="1">
            <a:off x="4654289" y="5642419"/>
            <a:ext cx="573992" cy="37877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1" name="Textfeld 50"/>
          <p:cNvSpPr txBox="1"/>
          <p:nvPr/>
        </p:nvSpPr>
        <p:spPr>
          <a:xfrm>
            <a:off x="4745717" y="5464205"/>
            <a:ext cx="282450" cy="369332"/>
          </a:xfrm>
          <a:prstGeom prst="rect">
            <a:avLst/>
          </a:prstGeom>
          <a:noFill/>
        </p:spPr>
        <p:txBody>
          <a:bodyPr wrap="none" rtlCol="0">
            <a:spAutoFit/>
          </a:bodyPr>
          <a:lstStyle/>
          <a:p>
            <a:r>
              <a:rPr lang="de-DE" dirty="0"/>
              <a:t>*</a:t>
            </a:r>
          </a:p>
        </p:txBody>
      </p:sp>
      <p:sp>
        <p:nvSpPr>
          <p:cNvPr id="55" name="Ellipse 54"/>
          <p:cNvSpPr/>
          <p:nvPr/>
        </p:nvSpPr>
        <p:spPr>
          <a:xfrm>
            <a:off x="2453937" y="4585036"/>
            <a:ext cx="985144" cy="1003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S2</a:t>
            </a:r>
          </a:p>
          <a:p>
            <a:pPr algn="ctr"/>
            <a:r>
              <a:rPr lang="de-DE" dirty="0"/>
              <a:t>11</a:t>
            </a:r>
          </a:p>
          <a:p>
            <a:pPr algn="ctr"/>
            <a:r>
              <a:rPr lang="de-DE" sz="1400" dirty="0"/>
              <a:t>P = 1</a:t>
            </a:r>
          </a:p>
        </p:txBody>
      </p:sp>
      <p:cxnSp>
        <p:nvCxnSpPr>
          <p:cNvPr id="59" name="Gerade Verbindung mit Pfeil 58"/>
          <p:cNvCxnSpPr>
            <a:stCxn id="55" idx="7"/>
            <a:endCxn id="6" idx="2"/>
          </p:cNvCxnSpPr>
          <p:nvPr/>
        </p:nvCxnSpPr>
        <p:spPr>
          <a:xfrm flipV="1">
            <a:off x="3294810" y="4311446"/>
            <a:ext cx="386086" cy="4204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2" name="Textfeld 61"/>
          <p:cNvSpPr txBox="1"/>
          <p:nvPr/>
        </p:nvSpPr>
        <p:spPr>
          <a:xfrm>
            <a:off x="3199673" y="4269298"/>
            <a:ext cx="282450" cy="369332"/>
          </a:xfrm>
          <a:prstGeom prst="rect">
            <a:avLst/>
          </a:prstGeom>
          <a:noFill/>
        </p:spPr>
        <p:txBody>
          <a:bodyPr wrap="none" rtlCol="0">
            <a:spAutoFit/>
          </a:bodyPr>
          <a:lstStyle/>
          <a:p>
            <a:r>
              <a:rPr lang="de-DE" dirty="0"/>
              <a:t>*</a:t>
            </a:r>
          </a:p>
        </p:txBody>
      </p:sp>
      <p:cxnSp>
        <p:nvCxnSpPr>
          <p:cNvPr id="43" name="Gerade Verbindung mit Pfeil 42"/>
          <p:cNvCxnSpPr/>
          <p:nvPr/>
        </p:nvCxnSpPr>
        <p:spPr>
          <a:xfrm>
            <a:off x="3001679" y="3848048"/>
            <a:ext cx="714292" cy="2704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5285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Eliminieren der Zwischenzustände</a:t>
            </a:r>
          </a:p>
          <a:p>
            <a:endParaRPr lang="de-DE" sz="1100" dirty="0"/>
          </a:p>
          <a:p>
            <a:pPr marL="0" indent="0">
              <a:buNone/>
            </a:pP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16</a:t>
            </a:fld>
            <a:endParaRPr lang="en-US" dirty="0"/>
          </a:p>
        </p:txBody>
      </p:sp>
      <p:sp>
        <p:nvSpPr>
          <p:cNvPr id="6" name="Ellipse 5"/>
          <p:cNvSpPr/>
          <p:nvPr/>
        </p:nvSpPr>
        <p:spPr>
          <a:xfrm>
            <a:off x="3454754" y="2991113"/>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Zeit</a:t>
            </a:r>
          </a:p>
        </p:txBody>
      </p:sp>
      <p:sp>
        <p:nvSpPr>
          <p:cNvPr id="7" name="Ellipse 6"/>
          <p:cNvSpPr/>
          <p:nvPr/>
        </p:nvSpPr>
        <p:spPr>
          <a:xfrm>
            <a:off x="6258233" y="2991113"/>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Alarm</a:t>
            </a:r>
          </a:p>
        </p:txBody>
      </p:sp>
      <p:sp>
        <p:nvSpPr>
          <p:cNvPr id="8" name="Ellipse 7"/>
          <p:cNvSpPr/>
          <p:nvPr/>
        </p:nvSpPr>
        <p:spPr>
          <a:xfrm>
            <a:off x="6258233" y="4700863"/>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Datum</a:t>
            </a:r>
            <a:endParaRPr lang="de-DE" dirty="0"/>
          </a:p>
        </p:txBody>
      </p:sp>
      <p:sp>
        <p:nvSpPr>
          <p:cNvPr id="9" name="Ellipse 8"/>
          <p:cNvSpPr/>
          <p:nvPr/>
        </p:nvSpPr>
        <p:spPr>
          <a:xfrm>
            <a:off x="3454754" y="4700863"/>
            <a:ext cx="973393" cy="9733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t>Stopp</a:t>
            </a:r>
            <a:endParaRPr lang="de-DE" dirty="0"/>
          </a:p>
        </p:txBody>
      </p:sp>
      <p:cxnSp>
        <p:nvCxnSpPr>
          <p:cNvPr id="11" name="Gerade Verbindung mit Pfeil 10"/>
          <p:cNvCxnSpPr>
            <a:stCxn id="6" idx="6"/>
            <a:endCxn id="7" idx="2"/>
          </p:cNvCxnSpPr>
          <p:nvPr/>
        </p:nvCxnSpPr>
        <p:spPr>
          <a:xfrm>
            <a:off x="4428147" y="3477810"/>
            <a:ext cx="1830086"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a:stCxn id="7" idx="4"/>
            <a:endCxn id="8" idx="0"/>
          </p:cNvCxnSpPr>
          <p:nvPr/>
        </p:nvCxnSpPr>
        <p:spPr>
          <a:xfrm>
            <a:off x="6744930" y="3964506"/>
            <a:ext cx="0" cy="7363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a:stCxn id="8" idx="2"/>
            <a:endCxn id="9" idx="6"/>
          </p:cNvCxnSpPr>
          <p:nvPr/>
        </p:nvCxnSpPr>
        <p:spPr>
          <a:xfrm flipH="1">
            <a:off x="4428147" y="5187560"/>
            <a:ext cx="1830086"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a:stCxn id="9" idx="0"/>
            <a:endCxn id="6" idx="4"/>
          </p:cNvCxnSpPr>
          <p:nvPr/>
        </p:nvCxnSpPr>
        <p:spPr>
          <a:xfrm flipV="1">
            <a:off x="3941451" y="3964506"/>
            <a:ext cx="0" cy="7363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4676932" y="3076302"/>
            <a:ext cx="1316386" cy="369332"/>
          </a:xfrm>
          <a:prstGeom prst="rect">
            <a:avLst/>
          </a:prstGeom>
          <a:noFill/>
        </p:spPr>
        <p:txBody>
          <a:bodyPr wrap="none" rtlCol="0">
            <a:spAutoFit/>
          </a:bodyPr>
          <a:lstStyle/>
          <a:p>
            <a:r>
              <a:rPr lang="de-DE" dirty="0"/>
              <a:t>b/01 p = 1</a:t>
            </a:r>
          </a:p>
        </p:txBody>
      </p:sp>
      <p:sp>
        <p:nvSpPr>
          <p:cNvPr id="22" name="Textfeld 21"/>
          <p:cNvSpPr txBox="1"/>
          <p:nvPr/>
        </p:nvSpPr>
        <p:spPr>
          <a:xfrm>
            <a:off x="6770714" y="4084804"/>
            <a:ext cx="716863" cy="646331"/>
          </a:xfrm>
          <a:prstGeom prst="rect">
            <a:avLst/>
          </a:prstGeom>
          <a:noFill/>
        </p:spPr>
        <p:txBody>
          <a:bodyPr wrap="none" rtlCol="0">
            <a:spAutoFit/>
          </a:bodyPr>
          <a:lstStyle/>
          <a:p>
            <a:r>
              <a:rPr lang="de-DE" dirty="0"/>
              <a:t>b/10</a:t>
            </a:r>
          </a:p>
          <a:p>
            <a:r>
              <a:rPr lang="de-DE" dirty="0"/>
              <a:t>P = 1</a:t>
            </a:r>
          </a:p>
        </p:txBody>
      </p:sp>
      <p:sp>
        <p:nvSpPr>
          <p:cNvPr id="23" name="Textfeld 22"/>
          <p:cNvSpPr txBox="1"/>
          <p:nvPr/>
        </p:nvSpPr>
        <p:spPr>
          <a:xfrm>
            <a:off x="4725295" y="4793697"/>
            <a:ext cx="1316386" cy="369332"/>
          </a:xfrm>
          <a:prstGeom prst="rect">
            <a:avLst/>
          </a:prstGeom>
          <a:noFill/>
        </p:spPr>
        <p:txBody>
          <a:bodyPr wrap="none" rtlCol="0">
            <a:spAutoFit/>
          </a:bodyPr>
          <a:lstStyle/>
          <a:p>
            <a:r>
              <a:rPr lang="de-DE" dirty="0"/>
              <a:t>b/11 p = 1</a:t>
            </a:r>
          </a:p>
        </p:txBody>
      </p:sp>
      <p:sp>
        <p:nvSpPr>
          <p:cNvPr id="24" name="Textfeld 23"/>
          <p:cNvSpPr txBox="1"/>
          <p:nvPr/>
        </p:nvSpPr>
        <p:spPr>
          <a:xfrm>
            <a:off x="3922016" y="4038637"/>
            <a:ext cx="1033441" cy="646331"/>
          </a:xfrm>
          <a:prstGeom prst="rect">
            <a:avLst/>
          </a:prstGeom>
          <a:noFill/>
        </p:spPr>
        <p:txBody>
          <a:bodyPr wrap="square" rtlCol="0">
            <a:spAutoFit/>
          </a:bodyPr>
          <a:lstStyle/>
          <a:p>
            <a:r>
              <a:rPr lang="de-DE" dirty="0"/>
              <a:t>b/00</a:t>
            </a:r>
          </a:p>
          <a:p>
            <a:r>
              <a:rPr lang="de-DE" dirty="0"/>
              <a:t>p = 1</a:t>
            </a:r>
          </a:p>
        </p:txBody>
      </p:sp>
      <p:sp>
        <p:nvSpPr>
          <p:cNvPr id="25" name="Ellipse 24"/>
          <p:cNvSpPr/>
          <p:nvPr/>
        </p:nvSpPr>
        <p:spPr>
          <a:xfrm>
            <a:off x="3359839" y="2690756"/>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6" name="Flussdiagramm: Zusammenführen 25"/>
          <p:cNvSpPr/>
          <p:nvPr/>
        </p:nvSpPr>
        <p:spPr>
          <a:xfrm rot="15898599">
            <a:off x="3578286" y="3047225"/>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rot="9212323">
            <a:off x="6861379" y="2663466"/>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8" name="Flussdiagramm: Zusammenführen 27"/>
          <p:cNvSpPr/>
          <p:nvPr/>
        </p:nvSpPr>
        <p:spPr>
          <a:xfrm rot="3510922">
            <a:off x="7079826" y="3019935"/>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9" name="Ellipse 28"/>
          <p:cNvSpPr/>
          <p:nvPr/>
        </p:nvSpPr>
        <p:spPr>
          <a:xfrm rot="10108170">
            <a:off x="7151404" y="5381319"/>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0" name="Flussdiagramm: Zusammenführen 29"/>
          <p:cNvSpPr/>
          <p:nvPr/>
        </p:nvSpPr>
        <p:spPr>
          <a:xfrm rot="4406769">
            <a:off x="7180759" y="5389336"/>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1" name="Ellipse 30"/>
          <p:cNvSpPr/>
          <p:nvPr/>
        </p:nvSpPr>
        <p:spPr>
          <a:xfrm>
            <a:off x="3212939" y="5436563"/>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32" name="Flussdiagramm: Zusammenführen 31"/>
          <p:cNvSpPr/>
          <p:nvPr/>
        </p:nvSpPr>
        <p:spPr>
          <a:xfrm rot="15898599">
            <a:off x="3430176" y="5377207"/>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6" name="Textfeld 35"/>
              <p:cNvSpPr txBox="1"/>
              <p:nvPr/>
            </p:nvSpPr>
            <p:spPr>
              <a:xfrm>
                <a:off x="2940451" y="2300516"/>
                <a:ext cx="1289392" cy="375424"/>
              </a:xfrm>
              <a:prstGeom prst="rect">
                <a:avLst/>
              </a:prstGeom>
              <a:noFill/>
            </p:spPr>
            <p:txBody>
              <a:bodyPr wrap="none" rtlCol="0">
                <a:spAutoFit/>
              </a:bodyPr>
              <a:lstStyle/>
              <a:p>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a14:m>
                <a:r>
                  <a:rPr lang="de-DE" dirty="0"/>
                  <a:t>/00 p = 0</a:t>
                </a:r>
              </a:p>
            </p:txBody>
          </p:sp>
        </mc:Choice>
        <mc:Fallback xmlns="">
          <p:sp>
            <p:nvSpPr>
              <p:cNvPr id="36" name="Textfeld 35"/>
              <p:cNvSpPr txBox="1">
                <a:spLocks noRot="1" noChangeAspect="1" noMove="1" noResize="1" noEditPoints="1" noAdjustHandles="1" noChangeArrowheads="1" noChangeShapeType="1" noTextEdit="1"/>
              </p:cNvSpPr>
              <p:nvPr/>
            </p:nvSpPr>
            <p:spPr>
              <a:xfrm>
                <a:off x="2940451" y="2300516"/>
                <a:ext cx="1289392" cy="375424"/>
              </a:xfrm>
              <a:prstGeom prst="rect">
                <a:avLst/>
              </a:prstGeom>
              <a:blipFill rotWithShape="0">
                <a:blip r:embed="rId2"/>
                <a:stretch>
                  <a:fillRect t="-6452" r="-2830" b="-2419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feld 49"/>
              <p:cNvSpPr txBox="1"/>
              <p:nvPr/>
            </p:nvSpPr>
            <p:spPr>
              <a:xfrm>
                <a:off x="6586930" y="2310468"/>
                <a:ext cx="1289392" cy="375424"/>
              </a:xfrm>
              <a:prstGeom prst="rect">
                <a:avLst/>
              </a:prstGeom>
              <a:noFill/>
            </p:spPr>
            <p:txBody>
              <a:bodyPr wrap="none" rtlCol="0">
                <a:spAutoFit/>
              </a:bodyPr>
              <a:lstStyle/>
              <a:p>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a14:m>
                <a:r>
                  <a:rPr lang="de-DE" dirty="0"/>
                  <a:t>/01 p = 0</a:t>
                </a:r>
              </a:p>
            </p:txBody>
          </p:sp>
        </mc:Choice>
        <mc:Fallback xmlns="">
          <p:sp>
            <p:nvSpPr>
              <p:cNvPr id="50" name="Textfeld 49"/>
              <p:cNvSpPr txBox="1">
                <a:spLocks noRot="1" noChangeAspect="1" noMove="1" noResize="1" noEditPoints="1" noAdjustHandles="1" noChangeArrowheads="1" noChangeShapeType="1" noTextEdit="1"/>
              </p:cNvSpPr>
              <p:nvPr/>
            </p:nvSpPr>
            <p:spPr>
              <a:xfrm>
                <a:off x="6586930" y="2310468"/>
                <a:ext cx="1289392" cy="375424"/>
              </a:xfrm>
              <a:prstGeom prst="rect">
                <a:avLst/>
              </a:prstGeom>
              <a:blipFill rotWithShape="0">
                <a:blip r:embed="rId3"/>
                <a:stretch>
                  <a:fillRect t="-6452" r="-2844" b="-2419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6956977" y="5921324"/>
                <a:ext cx="1289392" cy="375424"/>
              </a:xfrm>
              <a:prstGeom prst="rect">
                <a:avLst/>
              </a:prstGeom>
              <a:noFill/>
            </p:spPr>
            <p:txBody>
              <a:bodyPr wrap="none" rtlCol="0">
                <a:spAutoFit/>
              </a:bodyPr>
              <a:lstStyle/>
              <a:p>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a14:m>
                <a:r>
                  <a:rPr lang="de-DE" dirty="0"/>
                  <a:t>/10 p = 0</a:t>
                </a:r>
              </a:p>
            </p:txBody>
          </p:sp>
        </mc:Choice>
        <mc:Fallback xmlns="">
          <p:sp>
            <p:nvSpPr>
              <p:cNvPr id="52" name="Textfeld 51"/>
              <p:cNvSpPr txBox="1">
                <a:spLocks noRot="1" noChangeAspect="1" noMove="1" noResize="1" noEditPoints="1" noAdjustHandles="1" noChangeArrowheads="1" noChangeShapeType="1" noTextEdit="1"/>
              </p:cNvSpPr>
              <p:nvPr/>
            </p:nvSpPr>
            <p:spPr>
              <a:xfrm>
                <a:off x="6956977" y="5921324"/>
                <a:ext cx="1289392" cy="375424"/>
              </a:xfrm>
              <a:prstGeom prst="rect">
                <a:avLst/>
              </a:prstGeom>
              <a:blipFill rotWithShape="0">
                <a:blip r:embed="rId4"/>
                <a:stretch>
                  <a:fillRect t="-6452" r="-2830" b="-2419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Textfeld 52"/>
              <p:cNvSpPr txBox="1"/>
              <p:nvPr/>
            </p:nvSpPr>
            <p:spPr>
              <a:xfrm>
                <a:off x="2762600" y="5907828"/>
                <a:ext cx="1289392" cy="375424"/>
              </a:xfrm>
              <a:prstGeom prst="rect">
                <a:avLst/>
              </a:prstGeom>
              <a:noFill/>
            </p:spPr>
            <p:txBody>
              <a:bodyPr wrap="none" rtlCol="0">
                <a:spAutoFit/>
              </a:bodyPr>
              <a:lstStyle/>
              <a:p>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oMath>
                </a14:m>
                <a:r>
                  <a:rPr lang="de-DE" dirty="0"/>
                  <a:t>/11 p = 0</a:t>
                </a:r>
              </a:p>
            </p:txBody>
          </p:sp>
        </mc:Choice>
        <mc:Fallback xmlns="">
          <p:sp>
            <p:nvSpPr>
              <p:cNvPr id="53" name="Textfeld 52"/>
              <p:cNvSpPr txBox="1">
                <a:spLocks noRot="1" noChangeAspect="1" noMove="1" noResize="1" noEditPoints="1" noAdjustHandles="1" noChangeArrowheads="1" noChangeShapeType="1" noTextEdit="1"/>
              </p:cNvSpPr>
              <p:nvPr/>
            </p:nvSpPr>
            <p:spPr>
              <a:xfrm>
                <a:off x="2762600" y="5907828"/>
                <a:ext cx="1289392" cy="375424"/>
              </a:xfrm>
              <a:prstGeom prst="rect">
                <a:avLst/>
              </a:prstGeom>
              <a:blipFill rotWithShape="0">
                <a:blip r:embed="rId5"/>
                <a:stretch>
                  <a:fillRect t="-6452" r="-2830" b="-24194"/>
                </a:stretch>
              </a:blipFill>
            </p:spPr>
            <p:txBody>
              <a:bodyPr/>
              <a:lstStyle/>
              <a:p>
                <a:r>
                  <a:rPr lang="de-DE">
                    <a:noFill/>
                  </a:rPr>
                  <a:t> </a:t>
                </a:r>
              </a:p>
            </p:txBody>
          </p:sp>
        </mc:Fallback>
      </mc:AlternateContent>
      <p:cxnSp>
        <p:nvCxnSpPr>
          <p:cNvPr id="54" name="Gerade Verbindung mit Pfeil 53"/>
          <p:cNvCxnSpPr/>
          <p:nvPr/>
        </p:nvCxnSpPr>
        <p:spPr>
          <a:xfrm>
            <a:off x="2739481" y="3157923"/>
            <a:ext cx="714292" cy="2704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7069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Welche Vorteile bietet die Realisierung des </a:t>
            </a:r>
            <a:r>
              <a:rPr lang="de-DE" dirty="0" err="1"/>
              <a:t>Zustandsautomats</a:t>
            </a:r>
            <a:r>
              <a:rPr lang="de-DE" dirty="0"/>
              <a:t> als </a:t>
            </a:r>
            <a:r>
              <a:rPr lang="de-DE" dirty="0" err="1"/>
              <a:t>Mealy</a:t>
            </a:r>
            <a:r>
              <a:rPr lang="de-DE" dirty="0"/>
              <a:t>-Automat und welche potentielle Probleme müssen beachtet werden?</a:t>
            </a:r>
          </a:p>
          <a:p>
            <a:pPr marL="0" indent="0">
              <a:buNone/>
            </a:pPr>
            <a:endParaRPr lang="de-DE" sz="1000" dirty="0">
              <a:latin typeface="Calibri" panose="020F0502020204030204" pitchFamily="34" charset="0"/>
            </a:endParaRPr>
          </a:p>
          <a:p>
            <a:pPr marL="0" indent="0">
              <a:buNone/>
            </a:pPr>
            <a:r>
              <a:rPr lang="de-DE" dirty="0">
                <a:solidFill>
                  <a:schemeClr val="accent3">
                    <a:lumMod val="60000"/>
                    <a:lumOff val="40000"/>
                  </a:schemeClr>
                </a:solidFill>
                <a:latin typeface="Calibri" panose="020F0502020204030204" pitchFamily="34" charset="0"/>
              </a:rPr>
              <a:t>Hinweis:	</a:t>
            </a:r>
            <a:r>
              <a:rPr lang="de-DE" dirty="0">
                <a:latin typeface="Calibri" panose="020F0502020204030204" pitchFamily="34" charset="0"/>
              </a:rPr>
              <a:t>	ist das Zeitverhalten gewährleistet?</a:t>
            </a:r>
            <a:r>
              <a:rPr lang="de-DE" sz="1000" dirty="0">
                <a:latin typeface="Calibri" panose="020F0502020204030204" pitchFamily="34" charset="0"/>
              </a:rPr>
              <a:t>	</a:t>
            </a:r>
          </a:p>
          <a:p>
            <a:pPr marL="0" indent="0">
              <a:buNone/>
            </a:pPr>
            <a:r>
              <a:rPr lang="de-DE" dirty="0">
                <a:latin typeface="Calibri" panose="020F0502020204030204" pitchFamily="34" charset="0"/>
              </a:rPr>
              <a:t>			</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89845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Welche Vorteile bietet die Realisierung des </a:t>
            </a:r>
            <a:r>
              <a:rPr lang="de-DE" dirty="0" err="1"/>
              <a:t>Zustandsautomats</a:t>
            </a:r>
            <a:r>
              <a:rPr lang="de-DE" dirty="0"/>
              <a:t> als </a:t>
            </a:r>
            <a:r>
              <a:rPr lang="de-DE" dirty="0" err="1"/>
              <a:t>Mealy</a:t>
            </a:r>
            <a:r>
              <a:rPr lang="de-DE" dirty="0"/>
              <a:t>-Automat und welche potentielle Probleme müssen beachtet werden?</a:t>
            </a:r>
          </a:p>
          <a:p>
            <a:pPr marL="0" indent="0">
              <a:buNone/>
            </a:pPr>
            <a:endParaRPr lang="de-DE" sz="1000" dirty="0">
              <a:latin typeface="Calibri" panose="020F0502020204030204" pitchFamily="34" charset="0"/>
            </a:endParaRPr>
          </a:p>
          <a:p>
            <a:pPr marL="0" indent="0">
              <a:buNone/>
            </a:pPr>
            <a:r>
              <a:rPr lang="de-DE" dirty="0">
                <a:solidFill>
                  <a:schemeClr val="accent3">
                    <a:lumMod val="60000"/>
                    <a:lumOff val="40000"/>
                  </a:schemeClr>
                </a:solidFill>
                <a:latin typeface="Calibri" panose="020F0502020204030204" pitchFamily="34" charset="0"/>
              </a:rPr>
              <a:t>Vorteil:	</a:t>
            </a:r>
            <a:r>
              <a:rPr lang="de-DE" dirty="0">
                <a:latin typeface="Calibri" panose="020F0502020204030204" pitchFamily="34" charset="0"/>
              </a:rPr>
              <a:t>		wir brauchen vier statt acht Zustände (weniger Flipflops)</a:t>
            </a:r>
          </a:p>
          <a:p>
            <a:pPr marL="0" indent="0">
              <a:buNone/>
            </a:pPr>
            <a:endParaRPr lang="de-DE" sz="1000" dirty="0">
              <a:latin typeface="Calibri" panose="020F0502020204030204" pitchFamily="34" charset="0"/>
            </a:endParaRPr>
          </a:p>
          <a:p>
            <a:pPr marL="0" indent="0">
              <a:buNone/>
            </a:pPr>
            <a:r>
              <a:rPr lang="de-DE" dirty="0">
                <a:solidFill>
                  <a:schemeClr val="accent1">
                    <a:lumMod val="40000"/>
                    <a:lumOff val="60000"/>
                  </a:schemeClr>
                </a:solidFill>
                <a:latin typeface="Calibri" panose="020F0502020204030204" pitchFamily="34" charset="0"/>
              </a:rPr>
              <a:t>Nachteil:</a:t>
            </a:r>
            <a:r>
              <a:rPr lang="de-DE" dirty="0">
                <a:latin typeface="Calibri" panose="020F0502020204030204" pitchFamily="34" charset="0"/>
              </a:rPr>
              <a:t>		eventuelle Timing-Probleme bei der Ausgabe</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Timing-Probleme entstehen dadurch, dass die Ausgabe nicht mehr an einen Zustand gebunden ist. Wir also durch Drücken und Loslassen von b bei nicht koordinierten Zeitverhalten komische Rückmeldungen bekommen können.</a:t>
            </a:r>
          </a:p>
          <a:p>
            <a:pPr marL="0" indent="0">
              <a:buNone/>
            </a:pPr>
            <a:r>
              <a:rPr lang="de-DE" dirty="0">
                <a:latin typeface="Calibri" panose="020F0502020204030204" pitchFamily="34" charset="0"/>
              </a:rPr>
              <a:t>			</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410689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p:txBody>
          <a:bodyPr/>
          <a:lstStyle/>
          <a:p>
            <a:r>
              <a:rPr lang="de-DE" dirty="0"/>
              <a:t>Weiteres wichtiges Beispiel </a:t>
            </a:r>
          </a:p>
          <a:p>
            <a:pPr marL="0" indent="0">
              <a:buNone/>
            </a:pPr>
            <a:r>
              <a:rPr lang="de-DE" dirty="0"/>
              <a:t>eines Automaten</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19</a:t>
            </a:fld>
            <a:endParaRPr lang="en-US" dirty="0"/>
          </a:p>
        </p:txBody>
      </p:sp>
      <p:pic>
        <p:nvPicPr>
          <p:cNvPr id="3074" name="Picture 2" descr="http://cdn.themetapicture.com/media/funny-machine-insert-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192" y="1520737"/>
            <a:ext cx="3331186" cy="487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6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Beschreibung (kurz und knackig)</a:t>
            </a:r>
          </a:p>
          <a:p>
            <a:pPr marL="0" indent="0">
              <a:buNone/>
            </a:pPr>
            <a:endParaRPr lang="de-DE" sz="1100" dirty="0"/>
          </a:p>
          <a:p>
            <a:pPr marL="0" indent="0">
              <a:buNone/>
            </a:pPr>
            <a:r>
              <a:rPr lang="de-DE" dirty="0"/>
              <a:t>Entwerfen Sie einen endlichen Zustandsautomat (FSM) für eine Armbanduhr, der </a:t>
            </a:r>
            <a:r>
              <a:rPr lang="de-DE" dirty="0">
                <a:solidFill>
                  <a:schemeClr val="accent3">
                    <a:lumMod val="60000"/>
                    <a:lumOff val="40000"/>
                  </a:schemeClr>
                </a:solidFill>
              </a:rPr>
              <a:t>eines von vier internen Registern </a:t>
            </a:r>
            <a:r>
              <a:rPr lang="de-DE" dirty="0"/>
              <a:t>auf dem Display anzeigt. Die Auswahl des Registers erfolgt durch einen </a:t>
            </a:r>
            <a:r>
              <a:rPr lang="de-DE" dirty="0">
                <a:solidFill>
                  <a:schemeClr val="accent3">
                    <a:lumMod val="60000"/>
                    <a:lumOff val="40000"/>
                  </a:schemeClr>
                </a:solidFill>
              </a:rPr>
              <a:t>4:1-Multiplexer</a:t>
            </a:r>
            <a:r>
              <a:rPr lang="de-DE" dirty="0"/>
              <a:t>, dessen Kontrolleingänge mit </a:t>
            </a:r>
            <a:r>
              <a:rPr lang="de-DE" dirty="0">
                <a:solidFill>
                  <a:schemeClr val="accent3">
                    <a:lumMod val="60000"/>
                    <a:lumOff val="40000"/>
                  </a:schemeClr>
                </a:solidFill>
              </a:rPr>
              <a:t>s</a:t>
            </a:r>
            <a:r>
              <a:rPr lang="de-DE" baseline="-25000" dirty="0">
                <a:solidFill>
                  <a:schemeClr val="accent3">
                    <a:lumMod val="60000"/>
                    <a:lumOff val="40000"/>
                  </a:schemeClr>
                </a:solidFill>
              </a:rPr>
              <a:t>1</a:t>
            </a:r>
            <a:r>
              <a:rPr lang="de-DE" dirty="0">
                <a:solidFill>
                  <a:schemeClr val="accent3">
                    <a:lumMod val="60000"/>
                    <a:lumOff val="40000"/>
                  </a:schemeClr>
                </a:solidFill>
              </a:rPr>
              <a:t> und s</a:t>
            </a:r>
            <a:r>
              <a:rPr lang="de-DE" baseline="-25000" dirty="0">
                <a:solidFill>
                  <a:schemeClr val="accent3">
                    <a:lumMod val="60000"/>
                    <a:lumOff val="40000"/>
                  </a:schemeClr>
                </a:solidFill>
              </a:rPr>
              <a:t>0</a:t>
            </a:r>
            <a:r>
              <a:rPr lang="de-DE" dirty="0"/>
              <a:t> bezeichnet werden. Die Register entsprechen den aktuellen Werten der </a:t>
            </a:r>
            <a:r>
              <a:rPr lang="de-DE" dirty="0">
                <a:solidFill>
                  <a:schemeClr val="accent3">
                    <a:lumMod val="60000"/>
                    <a:lumOff val="40000"/>
                  </a:schemeClr>
                </a:solidFill>
              </a:rPr>
              <a:t>Uhrzeit (s</a:t>
            </a:r>
            <a:r>
              <a:rPr lang="de-DE" baseline="-25000" dirty="0">
                <a:solidFill>
                  <a:schemeClr val="accent3">
                    <a:lumMod val="60000"/>
                    <a:lumOff val="40000"/>
                  </a:schemeClr>
                </a:solidFill>
              </a:rPr>
              <a:t>1</a:t>
            </a:r>
            <a:r>
              <a:rPr lang="de-DE" dirty="0">
                <a:solidFill>
                  <a:schemeClr val="accent3">
                    <a:lumMod val="60000"/>
                    <a:lumOff val="40000"/>
                  </a:schemeClr>
                </a:solidFill>
              </a:rPr>
              <a:t>s</a:t>
            </a:r>
            <a:r>
              <a:rPr lang="de-DE" baseline="-25000" dirty="0">
                <a:solidFill>
                  <a:schemeClr val="accent3">
                    <a:lumMod val="60000"/>
                    <a:lumOff val="40000"/>
                  </a:schemeClr>
                </a:solidFill>
              </a:rPr>
              <a:t>0</a:t>
            </a:r>
            <a:r>
              <a:rPr lang="de-DE" dirty="0">
                <a:solidFill>
                  <a:schemeClr val="accent3">
                    <a:lumMod val="60000"/>
                    <a:lumOff val="40000"/>
                  </a:schemeClr>
                </a:solidFill>
              </a:rPr>
              <a:t> = 00)</a:t>
            </a:r>
            <a:r>
              <a:rPr lang="de-DE" dirty="0"/>
              <a:t>, der </a:t>
            </a:r>
            <a:r>
              <a:rPr lang="de-DE" dirty="0">
                <a:solidFill>
                  <a:schemeClr val="accent3">
                    <a:lumMod val="60000"/>
                    <a:lumOff val="40000"/>
                  </a:schemeClr>
                </a:solidFill>
              </a:rPr>
              <a:t>Alarmeinstellung (01), </a:t>
            </a:r>
            <a:r>
              <a:rPr lang="de-DE" dirty="0"/>
              <a:t>des </a:t>
            </a:r>
            <a:r>
              <a:rPr lang="de-DE" dirty="0">
                <a:solidFill>
                  <a:schemeClr val="accent3">
                    <a:lumMod val="60000"/>
                    <a:lumOff val="40000"/>
                  </a:schemeClr>
                </a:solidFill>
              </a:rPr>
              <a:t>Datums (10) </a:t>
            </a:r>
            <a:r>
              <a:rPr lang="de-DE" dirty="0"/>
              <a:t>und der </a:t>
            </a:r>
            <a:r>
              <a:rPr lang="de-DE" dirty="0">
                <a:solidFill>
                  <a:schemeClr val="accent3">
                    <a:lumMod val="60000"/>
                    <a:lumOff val="40000"/>
                  </a:schemeClr>
                </a:solidFill>
              </a:rPr>
              <a:t>Stoppuhr (11). </a:t>
            </a:r>
            <a:r>
              <a:rPr lang="de-DE" dirty="0"/>
              <a:t>Durch wiederholtes Drücken des Knopfes</a:t>
            </a:r>
            <a:r>
              <a:rPr lang="de-DE" dirty="0">
                <a:solidFill>
                  <a:schemeClr val="accent3">
                    <a:lumMod val="60000"/>
                    <a:lumOff val="40000"/>
                  </a:schemeClr>
                </a:solidFill>
              </a:rPr>
              <a:t> b </a:t>
            </a:r>
            <a:r>
              <a:rPr lang="de-DE" dirty="0"/>
              <a:t>soll es möglich sein die vier Register in der </a:t>
            </a:r>
            <a:r>
              <a:rPr lang="de-DE" dirty="0">
                <a:solidFill>
                  <a:schemeClr val="accent3">
                    <a:lumMod val="60000"/>
                    <a:lumOff val="40000"/>
                  </a:schemeClr>
                </a:solidFill>
              </a:rPr>
              <a:t>oben genannten Reihenfolge zyklisch auszulesen</a:t>
            </a:r>
            <a:r>
              <a:rPr lang="de-DE" dirty="0"/>
              <a:t>. Gehen Sie davon aus, dass durch Drücken des Knopfes der Wert von b </a:t>
            </a:r>
            <a:r>
              <a:rPr lang="de-DE" dirty="0">
                <a:solidFill>
                  <a:schemeClr val="accent3">
                    <a:lumMod val="60000"/>
                    <a:lumOff val="40000"/>
                  </a:schemeClr>
                </a:solidFill>
              </a:rPr>
              <a:t>synchron zum Takt für eine Taktperiode auf 1 </a:t>
            </a:r>
            <a:r>
              <a:rPr lang="de-DE" dirty="0"/>
              <a:t>gesetzt wird. Zusätzlich soll der Wechsel des Registers durch einen hörbaren </a:t>
            </a:r>
            <a:r>
              <a:rPr lang="de-DE" dirty="0">
                <a:solidFill>
                  <a:schemeClr val="accent3">
                    <a:lumMod val="60000"/>
                    <a:lumOff val="40000"/>
                  </a:schemeClr>
                </a:solidFill>
              </a:rPr>
              <a:t>Ton </a:t>
            </a:r>
            <a:r>
              <a:rPr lang="de-DE" dirty="0"/>
              <a:t>angezeigt werden, indem der Ausgang </a:t>
            </a:r>
            <a:r>
              <a:rPr lang="de-DE" dirty="0">
                <a:solidFill>
                  <a:schemeClr val="accent3">
                    <a:lumMod val="60000"/>
                    <a:lumOff val="40000"/>
                  </a:schemeClr>
                </a:solidFill>
              </a:rPr>
              <a:t>p</a:t>
            </a:r>
            <a:r>
              <a:rPr lang="de-DE" dirty="0"/>
              <a:t> </a:t>
            </a:r>
            <a:r>
              <a:rPr lang="de-DE" dirty="0">
                <a:solidFill>
                  <a:schemeClr val="accent3">
                    <a:lumMod val="60000"/>
                    <a:lumOff val="40000"/>
                  </a:schemeClr>
                </a:solidFill>
              </a:rPr>
              <a:t>bei jedem Drücken </a:t>
            </a:r>
            <a:r>
              <a:rPr lang="de-DE" dirty="0"/>
              <a:t>des Knopfes für eine Taktperiode </a:t>
            </a:r>
            <a:r>
              <a:rPr lang="de-DE" dirty="0">
                <a:solidFill>
                  <a:schemeClr val="accent3">
                    <a:lumMod val="60000"/>
                    <a:lumOff val="40000"/>
                  </a:schemeClr>
                </a:solidFill>
              </a:rPr>
              <a:t>auf 1 </a:t>
            </a:r>
            <a:r>
              <a:rPr lang="de-DE" dirty="0"/>
              <a:t>gesetzt wird.</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71802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8946541" cy="4195481"/>
          </a:xfrm>
        </p:spPr>
        <p:txBody>
          <a:bodyPr/>
          <a:lstStyle/>
          <a:p>
            <a:r>
              <a:rPr lang="de-DE" dirty="0"/>
              <a:t>Bestimmen Sie die Ansteuerfunktion (J</a:t>
            </a:r>
            <a:r>
              <a:rPr lang="de-DE" baseline="-25000" dirty="0"/>
              <a:t>2</a:t>
            </a:r>
            <a:r>
              <a:rPr lang="de-DE" dirty="0"/>
              <a:t>, K</a:t>
            </a:r>
            <a:r>
              <a:rPr lang="de-DE" baseline="-25000" dirty="0"/>
              <a:t>2</a:t>
            </a:r>
            <a:r>
              <a:rPr lang="de-DE" dirty="0"/>
              <a:t>, J</a:t>
            </a:r>
            <a:r>
              <a:rPr lang="de-DE" baseline="-25000" dirty="0"/>
              <a:t>1</a:t>
            </a:r>
            <a:r>
              <a:rPr lang="de-DE" dirty="0"/>
              <a:t>, K</a:t>
            </a:r>
            <a:r>
              <a:rPr lang="de-DE" baseline="-25000" dirty="0"/>
              <a:t>1</a:t>
            </a:r>
            <a:r>
              <a:rPr lang="de-DE" dirty="0"/>
              <a:t>) für eine Realisierung des durch die Tabelle gegebenen Automaten mit JK-Flipflops.</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20</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513563" y="2676561"/>
              <a:ext cx="8128000" cy="372237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727987">
                      <a:extLst>
                        <a:ext uri="{9D8B030D-6E8A-4147-A177-3AD203B41FA5}">
                          <a16:colId xmlns:a16="http://schemas.microsoft.com/office/drawing/2014/main" val="20005"/>
                        </a:ext>
                      </a:extLst>
                    </a:gridCol>
                    <a:gridCol w="897613">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𝑱</m:t>
                                    </m:r>
                                  </m:e>
                                  <m:sub>
                                    <m:r>
                                      <a:rPr lang="de-DE" b="1" i="1" smtClean="0">
                                        <a:latin typeface="Cambria Math" panose="02040503050406030204" pitchFamily="18" charset="0"/>
                                      </a:rPr>
                                      <m:t>𝟐</m:t>
                                    </m:r>
                                  </m:sub>
                                </m:sSub>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𝑲</m:t>
                                    </m:r>
                                  </m:e>
                                  <m:sub>
                                    <m:r>
                                      <a:rPr lang="de-DE" b="1" i="1" smtClean="0">
                                        <a:latin typeface="Cambria Math" panose="02040503050406030204" pitchFamily="18" charset="0"/>
                                      </a:rPr>
                                      <m:t>𝟐</m:t>
                                    </m:r>
                                  </m:sub>
                                </m:sSub>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𝑱</m:t>
                                    </m:r>
                                  </m:e>
                                  <m:sub>
                                    <m:r>
                                      <a:rPr lang="de-DE" b="1" i="1" smtClean="0">
                                        <a:latin typeface="Cambria Math" panose="02040503050406030204" pitchFamily="18" charset="0"/>
                                      </a:rPr>
                                      <m:t>𝟏</m:t>
                                    </m:r>
                                  </m:sub>
                                </m:sSub>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𝑲</m:t>
                                    </m:r>
                                  </m:e>
                                  <m:sub>
                                    <m:r>
                                      <a:rPr lang="de-DE" b="1" i="1" smtClean="0">
                                        <a:latin typeface="Cambria Math" panose="02040503050406030204" pitchFamily="18" charset="0"/>
                                      </a:rPr>
                                      <m:t>𝟏</m:t>
                                    </m:r>
                                  </m:sub>
                                </m:sSub>
                              </m:oMath>
                            </m:oMathPara>
                          </a14:m>
                          <a:endParaRPr lang="de-DE" dirty="0"/>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1</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4"/>
                      </a:ext>
                    </a:extLst>
                  </a:tr>
                  <a:tr h="370840">
                    <a:tc>
                      <a:txBody>
                        <a:bodyPr/>
                        <a:lstStyle/>
                        <a:p>
                          <a:r>
                            <a:rPr lang="de-DE" dirty="0"/>
                            <a:t>0</a:t>
                          </a:r>
                        </a:p>
                      </a:txBody>
                      <a:tcPr/>
                    </a:tc>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5"/>
                      </a:ext>
                    </a:extLst>
                  </a:tr>
                  <a:tr h="370840">
                    <a:tc>
                      <a:txBody>
                        <a:bodyPr/>
                        <a:lstStyle/>
                        <a:p>
                          <a:r>
                            <a:rPr lang="de-DE" dirty="0"/>
                            <a:t>1</a:t>
                          </a:r>
                        </a:p>
                      </a:txBody>
                      <a:tcPr/>
                    </a:tc>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6"/>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0007"/>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0008"/>
                      </a:ext>
                    </a:extLst>
                  </a:tr>
                  <a:tr h="370840">
                    <a:tc>
                      <a:txBody>
                        <a:bodyPr/>
                        <a:lstStyle/>
                        <a:p>
                          <a:r>
                            <a:rPr lang="de-DE" dirty="0"/>
                            <a:t>1</a:t>
                          </a:r>
                        </a:p>
                      </a:txBody>
                      <a:tcPr/>
                    </a:tc>
                    <a:tc>
                      <a:txBody>
                        <a:bodyPr/>
                        <a:lstStyle/>
                        <a:p>
                          <a:r>
                            <a:rPr lang="de-DE" dirty="0"/>
                            <a:t>1</a:t>
                          </a:r>
                        </a:p>
                      </a:txBody>
                      <a:tcPr/>
                    </a:tc>
                    <a:tc>
                      <a:txBody>
                        <a:bodyPr/>
                        <a:lstStyle/>
                        <a:p>
                          <a:r>
                            <a:rPr lang="de-DE" dirty="0"/>
                            <a:t>-</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0009"/>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2478265036"/>
                  </p:ext>
                </p:extLst>
              </p:nvPr>
            </p:nvGraphicFramePr>
            <p:xfrm>
              <a:off x="1513563" y="2676561"/>
              <a:ext cx="8128000" cy="3722370"/>
            </p:xfrm>
            <a:graphic>
              <a:graphicData uri="http://schemas.openxmlformats.org/drawingml/2006/table">
                <a:tbl>
                  <a:tblPr firstRow="1" bandRow="1">
                    <a:tableStyleId>{7DF18680-E054-41AD-8BC1-D1AEF772440D}</a:tableStyleId>
                  </a:tblPr>
                  <a:tblGrid>
                    <a:gridCol w="812800"/>
                    <a:gridCol w="812800"/>
                    <a:gridCol w="812800"/>
                    <a:gridCol w="812800"/>
                    <a:gridCol w="812800"/>
                    <a:gridCol w="727987"/>
                    <a:gridCol w="897613"/>
                    <a:gridCol w="812800"/>
                    <a:gridCol w="812800"/>
                    <a:gridCol w="812800"/>
                  </a:tblGrid>
                  <a:tr h="384810">
                    <a:tc>
                      <a:txBody>
                        <a:bodyPr/>
                        <a:lstStyle/>
                        <a:p>
                          <a:endParaRPr lang="de-DE"/>
                        </a:p>
                      </a:txBody>
                      <a:tcPr>
                        <a:blipFill rotWithShape="0">
                          <a:blip r:embed="rId2"/>
                          <a:stretch>
                            <a:fillRect l="-752" t="-7937" r="-906015" b="-893651"/>
                          </a:stretch>
                        </a:blipFill>
                      </a:tcPr>
                    </a:tc>
                    <a:tc>
                      <a:txBody>
                        <a:bodyPr/>
                        <a:lstStyle/>
                        <a:p>
                          <a:endParaRPr lang="de-DE"/>
                        </a:p>
                      </a:txBody>
                      <a:tcPr>
                        <a:blipFill rotWithShape="0">
                          <a:blip r:embed="rId2"/>
                          <a:stretch>
                            <a:fillRect l="-100000" t="-7937" r="-799254" b="-893651"/>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2"/>
                          <a:stretch>
                            <a:fillRect l="-402256" t="-7937" r="-504511" b="-893651"/>
                          </a:stretch>
                        </a:blipFill>
                      </a:tcPr>
                    </a:tc>
                    <a:tc>
                      <a:txBody>
                        <a:bodyPr/>
                        <a:lstStyle/>
                        <a:p>
                          <a:endParaRPr lang="de-DE"/>
                        </a:p>
                      </a:txBody>
                      <a:tcPr>
                        <a:blipFill rotWithShape="0">
                          <a:blip r:embed="rId2"/>
                          <a:stretch>
                            <a:fillRect l="-561345" t="-7937" r="-463866" b="-893651"/>
                          </a:stretch>
                        </a:blipFill>
                      </a:tcPr>
                    </a:tc>
                    <a:tc>
                      <a:txBody>
                        <a:bodyPr/>
                        <a:lstStyle/>
                        <a:p>
                          <a:endParaRPr lang="de-DE"/>
                        </a:p>
                      </a:txBody>
                      <a:tcPr>
                        <a:blipFill rotWithShape="0">
                          <a:blip r:embed="rId2"/>
                          <a:stretch>
                            <a:fillRect l="-531757" t="-7937" r="-272973" b="-893651"/>
                          </a:stretch>
                        </a:blipFill>
                      </a:tcPr>
                    </a:tc>
                    <a:tc>
                      <a:txBody>
                        <a:bodyPr/>
                        <a:lstStyle/>
                        <a:p>
                          <a:endParaRPr lang="de-DE"/>
                        </a:p>
                      </a:txBody>
                      <a:tcPr>
                        <a:blipFill rotWithShape="0">
                          <a:blip r:embed="rId2"/>
                          <a:stretch>
                            <a:fillRect l="-703008" t="-7937" r="-203759" b="-893651"/>
                          </a:stretch>
                        </a:blipFill>
                      </a:tcPr>
                    </a:tc>
                    <a:tc>
                      <a:txBody>
                        <a:bodyPr/>
                        <a:lstStyle/>
                        <a:p>
                          <a:endParaRPr lang="de-DE"/>
                        </a:p>
                      </a:txBody>
                      <a:tcPr>
                        <a:blipFill rotWithShape="0">
                          <a:blip r:embed="rId2"/>
                          <a:stretch>
                            <a:fillRect l="-797015" t="-7937" r="-102239" b="-893651"/>
                          </a:stretch>
                        </a:blipFill>
                      </a:tcPr>
                    </a:tc>
                    <a:tc>
                      <a:txBody>
                        <a:bodyPr/>
                        <a:lstStyle/>
                        <a:p>
                          <a:endParaRPr lang="de-DE"/>
                        </a:p>
                      </a:txBody>
                      <a:tcPr>
                        <a:blipFill rotWithShape="0">
                          <a:blip r:embed="rId2"/>
                          <a:stretch>
                            <a:fillRect l="-903759" t="-7937" r="-3008" b="-893651"/>
                          </a:stretch>
                        </a:blipFill>
                      </a:tcPr>
                    </a:tc>
                  </a:tr>
                  <a:tr h="370840">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r>
                  <a:tr h="370840">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r>
                  <a:tr h="370840">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r>
                  <a:tr h="370840">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r>
                  <a:tr h="370840">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r>
                  <a:tr h="370840">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r>
                  <a:tr h="370840">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tr>
                  <a:tr h="370840">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tr>
                  <a:tr h="370840">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tr>
                </a:tbl>
              </a:graphicData>
            </a:graphic>
          </p:graphicFrame>
        </mc:Fallback>
      </mc:AlternateContent>
    </p:spTree>
    <p:extLst>
      <p:ext uri="{BB962C8B-B14F-4D97-AF65-F5344CB8AC3E}">
        <p14:creationId xmlns:p14="http://schemas.microsoft.com/office/powerpoint/2010/main" val="288154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4895850"/>
              </a:xfrm>
            </p:spPr>
            <p:txBody>
              <a:bodyPr/>
              <a:lstStyle/>
              <a:p>
                <a:r>
                  <a:rPr lang="de-DE" dirty="0"/>
                  <a:t>Der Automat</a:t>
                </a:r>
              </a:p>
              <a:p>
                <a:pPr marL="0" indent="0">
                  <a:buNone/>
                </a:pPr>
                <a:endParaRPr lang="de-DE" dirty="0"/>
              </a:p>
              <a:p>
                <a:pPr>
                  <a:buFont typeface="Courier New" panose="02070309020205020404" pitchFamily="49" charset="0"/>
                  <a:buChar char="o"/>
                </a:pPr>
                <a:r>
                  <a:rPr lang="de-DE" dirty="0">
                    <a:latin typeface="Calibri" panose="020F0502020204030204" pitchFamily="34" charset="0"/>
                  </a:rPr>
                  <a:t>Beschrieben durch:</a:t>
                </a:r>
              </a:p>
              <a:p>
                <a:pPr lvl="1">
                  <a:buFont typeface="Courier New" panose="02070309020205020404" pitchFamily="49" charset="0"/>
                  <a:buChar char="o"/>
                </a:pPr>
                <a:r>
                  <a:rPr lang="de-DE" dirty="0">
                    <a:latin typeface="Calibri" panose="020F0502020204030204" pitchFamily="34" charset="0"/>
                  </a:rPr>
                  <a:t>Q:	Zustandsmenge (hier: 4 Zustände)</a:t>
                </a:r>
              </a:p>
              <a:p>
                <a:pPr lvl="1">
                  <a:buFont typeface="Courier New" panose="02070309020205020404" pitchFamily="49" charset="0"/>
                  <a:buChar char="o"/>
                </a:pPr>
                <a:r>
                  <a:rPr lang="de-DE" dirty="0">
                    <a:latin typeface="Calibri" panose="020F0502020204030204" pitchFamily="34" charset="0"/>
                  </a:rPr>
                  <a:t>X:	Eingabemenge (hier: a, b)</a:t>
                </a:r>
              </a:p>
              <a:p>
                <a:pPr lvl="1">
                  <a:buFont typeface="Courier New" panose="02070309020205020404" pitchFamily="49" charset="0"/>
                  <a:buChar char="o"/>
                </a:pPr>
                <a:r>
                  <a:rPr lang="de-DE" dirty="0">
                    <a:latin typeface="Calibri" panose="020F0502020204030204" pitchFamily="34" charset="0"/>
                  </a:rPr>
                  <a:t>T:		Übergangsfunktion															hier: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r>
                          <a:rPr lang="de-DE" b="0" i="1" smtClean="0">
                            <a:latin typeface="Cambria Math" panose="02040503050406030204" pitchFamily="18" charset="0"/>
                          </a:rPr>
                          <m:t>+1</m:t>
                        </m:r>
                      </m:sup>
                    </m:sSup>
                  </m:oMath>
                </a14:m>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Besitzt neben einer tabellarischen, auch									   eine visuelle Repräsentation</a:t>
                </a:r>
              </a:p>
              <a:p>
                <a:pPr>
                  <a:buFont typeface="Courier New" panose="02070309020205020404" pitchFamily="49" charset="0"/>
                  <a:buChar char="o"/>
                </a:pPr>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Kann durch Gatterschaltung mit Flipflops (Q-Speicher) umgesetzt werden</a:t>
                </a:r>
              </a:p>
              <a:p>
                <a:pPr lvl="1">
                  <a:buFont typeface="Courier New" panose="02070309020205020404" pitchFamily="49" charset="0"/>
                  <a:buChar char="o"/>
                </a:pPr>
                <a:endParaRPr lang="de-DE" dirty="0">
                  <a:latin typeface="Calibri" panose="020F0502020204030204" pitchFamily="34" charset="0"/>
                </a:endParaRPr>
              </a:p>
              <a:p>
                <a:pPr marL="0" indent="0">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4895850"/>
              </a:xfrm>
              <a:blipFill>
                <a:blip r:embed="rId2"/>
                <a:stretch>
                  <a:fillRect l="-272" t="-747"/>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21</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5790288" y="1447800"/>
              <a:ext cx="4791987" cy="372237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727987">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1</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4"/>
                      </a:ext>
                    </a:extLst>
                  </a:tr>
                  <a:tr h="370840">
                    <a:tc>
                      <a:txBody>
                        <a:bodyPr/>
                        <a:lstStyle/>
                        <a:p>
                          <a:r>
                            <a:rPr lang="de-DE" dirty="0"/>
                            <a:t>0</a:t>
                          </a:r>
                        </a:p>
                      </a:txBody>
                      <a:tcPr/>
                    </a:tc>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5"/>
                      </a:ext>
                    </a:extLst>
                  </a:tr>
                  <a:tr h="370840">
                    <a:tc>
                      <a:txBody>
                        <a:bodyPr/>
                        <a:lstStyle/>
                        <a:p>
                          <a:r>
                            <a:rPr lang="de-DE" dirty="0"/>
                            <a:t>1</a:t>
                          </a:r>
                        </a:p>
                      </a:txBody>
                      <a:tcPr/>
                    </a:tc>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6"/>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tc>
                    <a:extLst>
                      <a:ext uri="{0D108BD9-81ED-4DB2-BD59-A6C34878D82A}">
                        <a16:rowId xmlns:a16="http://schemas.microsoft.com/office/drawing/2014/main" val="10007"/>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8"/>
                      </a:ext>
                    </a:extLst>
                  </a:tr>
                  <a:tr h="370840">
                    <a:tc>
                      <a:txBody>
                        <a:bodyPr/>
                        <a:lstStyle/>
                        <a:p>
                          <a:r>
                            <a:rPr lang="de-DE" dirty="0"/>
                            <a:t>1</a:t>
                          </a:r>
                        </a:p>
                      </a:txBody>
                      <a:tcPr/>
                    </a:tc>
                    <a:tc>
                      <a:txBody>
                        <a:bodyPr/>
                        <a:lstStyle/>
                        <a:p>
                          <a:r>
                            <a:rPr lang="de-DE" dirty="0"/>
                            <a:t>1</a:t>
                          </a:r>
                        </a:p>
                      </a:txBody>
                      <a:tcPr/>
                    </a:tc>
                    <a:tc>
                      <a:txBody>
                        <a:bodyPr/>
                        <a:lstStyle/>
                        <a:p>
                          <a:r>
                            <a:rPr lang="de-DE" dirty="0"/>
                            <a:t>-</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9"/>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1601811815"/>
                  </p:ext>
                </p:extLst>
              </p:nvPr>
            </p:nvGraphicFramePr>
            <p:xfrm>
              <a:off x="5790288" y="1447800"/>
              <a:ext cx="4791987" cy="3722370"/>
            </p:xfrm>
            <a:graphic>
              <a:graphicData uri="http://schemas.openxmlformats.org/drawingml/2006/table">
                <a:tbl>
                  <a:tblPr firstRow="1" bandRow="1">
                    <a:tableStyleId>{7DF18680-E054-41AD-8BC1-D1AEF772440D}</a:tableStyleId>
                  </a:tblPr>
                  <a:tblGrid>
                    <a:gridCol w="812800"/>
                    <a:gridCol w="812800"/>
                    <a:gridCol w="812800"/>
                    <a:gridCol w="812800"/>
                    <a:gridCol w="812800"/>
                    <a:gridCol w="727987"/>
                  </a:tblGrid>
                  <a:tr h="384810">
                    <a:tc>
                      <a:txBody>
                        <a:bodyPr/>
                        <a:lstStyle/>
                        <a:p>
                          <a:endParaRPr lang="de-DE"/>
                        </a:p>
                      </a:txBody>
                      <a:tcPr>
                        <a:blipFill rotWithShape="0">
                          <a:blip r:embed="rId3"/>
                          <a:stretch>
                            <a:fillRect l="-752" t="-7937" r="-495489" b="-893651"/>
                          </a:stretch>
                        </a:blipFill>
                      </a:tcPr>
                    </a:tc>
                    <a:tc>
                      <a:txBody>
                        <a:bodyPr/>
                        <a:lstStyle/>
                        <a:p>
                          <a:endParaRPr lang="de-DE"/>
                        </a:p>
                      </a:txBody>
                      <a:tcPr>
                        <a:blipFill rotWithShape="0">
                          <a:blip r:embed="rId3"/>
                          <a:stretch>
                            <a:fillRect l="-100000" t="-7937" r="-391791" b="-893651"/>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3"/>
                          <a:stretch>
                            <a:fillRect l="-402256" t="-7937" r="-93985" b="-893651"/>
                          </a:stretch>
                        </a:blipFill>
                      </a:tcPr>
                    </a:tc>
                    <a:tc>
                      <a:txBody>
                        <a:bodyPr/>
                        <a:lstStyle/>
                        <a:p>
                          <a:endParaRPr lang="de-DE"/>
                        </a:p>
                      </a:txBody>
                      <a:tcPr>
                        <a:blipFill rotWithShape="0">
                          <a:blip r:embed="rId3"/>
                          <a:stretch>
                            <a:fillRect l="-556667" t="-7937" r="-4167" b="-893651"/>
                          </a:stretch>
                        </a:blipFill>
                      </a:tcPr>
                    </a:tc>
                  </a:tr>
                  <a:tr h="370840">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r>
                  <a:tr h="370840">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r>
                  <a:tr h="370840">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r>
                  <a:tr h="370840">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r>
                  <a:tr h="370840">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r>
                  <a:tr h="370840">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r>
                  <a:tr h="370840">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r>
                  <a:tr h="370840">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bl>
              </a:graphicData>
            </a:graphic>
          </p:graphicFrame>
        </mc:Fallback>
      </mc:AlternateContent>
    </p:spTree>
    <p:extLst>
      <p:ext uri="{BB962C8B-B14F-4D97-AF65-F5344CB8AC3E}">
        <p14:creationId xmlns:p14="http://schemas.microsoft.com/office/powerpoint/2010/main" val="338463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8946541" cy="4895850"/>
          </a:xfrm>
        </p:spPr>
        <p:txBody>
          <a:bodyPr/>
          <a:lstStyle/>
          <a:p>
            <a:r>
              <a:rPr lang="de-DE" dirty="0"/>
              <a:t>Das JK-Flipflop</a:t>
            </a:r>
          </a:p>
          <a:p>
            <a:pPr marL="0" indent="0">
              <a:buNone/>
            </a:pPr>
            <a:endParaRPr lang="de-DE" sz="1400" dirty="0"/>
          </a:p>
          <a:p>
            <a:pPr>
              <a:buFont typeface="Courier New" panose="02070309020205020404" pitchFamily="49" charset="0"/>
              <a:buChar char="o"/>
            </a:pPr>
            <a:r>
              <a:rPr lang="de-DE" dirty="0">
                <a:latin typeface="Calibri" panose="020F0502020204030204" pitchFamily="34" charset="0"/>
              </a:rPr>
              <a:t>Eingänge</a:t>
            </a:r>
          </a:p>
          <a:p>
            <a:pPr lvl="1">
              <a:buFont typeface="Courier New" panose="02070309020205020404" pitchFamily="49" charset="0"/>
              <a:buChar char="o"/>
            </a:pPr>
            <a:r>
              <a:rPr lang="de-DE" dirty="0">
                <a:latin typeface="Calibri" panose="020F0502020204030204" pitchFamily="34" charset="0"/>
              </a:rPr>
              <a:t>Jump:		entspricht einem Set</a:t>
            </a:r>
          </a:p>
          <a:p>
            <a:pPr lvl="1">
              <a:buFont typeface="Courier New" panose="02070309020205020404" pitchFamily="49" charset="0"/>
              <a:buChar char="o"/>
            </a:pPr>
            <a:r>
              <a:rPr lang="de-DE" dirty="0">
                <a:latin typeface="Calibri" panose="020F0502020204030204" pitchFamily="34" charset="0"/>
              </a:rPr>
              <a:t>Kill:		entspricht einem </a:t>
            </a:r>
            <a:r>
              <a:rPr lang="de-DE" dirty="0" err="1">
                <a:latin typeface="Calibri" panose="020F0502020204030204" pitchFamily="34" charset="0"/>
              </a:rPr>
              <a:t>Reset</a:t>
            </a:r>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Besitzt keinen ungültigen Zustand</a:t>
            </a:r>
          </a:p>
          <a:p>
            <a:pPr>
              <a:buFont typeface="Courier New" panose="02070309020205020404" pitchFamily="49" charset="0"/>
              <a:buChar char="o"/>
            </a:pPr>
            <a:r>
              <a:rPr lang="de-DE" dirty="0">
                <a:latin typeface="Calibri" panose="020F0502020204030204" pitchFamily="34" charset="0"/>
              </a:rPr>
              <a:t>Umgesetzt in Übung 9 </a:t>
            </a:r>
          </a:p>
          <a:p>
            <a:pPr>
              <a:buFont typeface="Courier New" panose="02070309020205020404" pitchFamily="49" charset="0"/>
              <a:buChar char="o"/>
            </a:pPr>
            <a:r>
              <a:rPr lang="de-DE" dirty="0">
                <a:latin typeface="Calibri" panose="020F0502020204030204" pitchFamily="34" charset="0"/>
              </a:rPr>
              <a:t>Für uns jetzt wichtig ist die Schaltfunktion:</a:t>
            </a:r>
          </a:p>
          <a:p>
            <a:pPr marL="0" indent="0">
              <a:buNone/>
            </a:pPr>
            <a:endParaRPr lang="de-DE" dirty="0"/>
          </a:p>
          <a:p>
            <a:pPr marL="457200" lvl="1" indent="0">
              <a:buNone/>
            </a:pPr>
            <a:endParaRPr lang="de-DE" dirty="0">
              <a:latin typeface="Calibri" panose="020F0502020204030204" pitchFamily="34" charset="0"/>
            </a:endParaRPr>
          </a:p>
          <a:p>
            <a:pPr marL="0" indent="0">
              <a:buNone/>
            </a:pPr>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22</a:t>
            </a:fld>
            <a:endParaRPr lang="en-US" dirty="0"/>
          </a:p>
        </p:txBody>
      </p:sp>
      <p:cxnSp>
        <p:nvCxnSpPr>
          <p:cNvPr id="7" name="Gerader Verbinder 6"/>
          <p:cNvCxnSpPr/>
          <p:nvPr/>
        </p:nvCxnSpPr>
        <p:spPr>
          <a:xfrm>
            <a:off x="7285084" y="2675326"/>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7285084" y="4001352"/>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Ellipse 8"/>
          <p:cNvSpPr/>
          <p:nvPr/>
        </p:nvSpPr>
        <p:spPr>
          <a:xfrm>
            <a:off x="8949127" y="2765942"/>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0" name="Ellipse 9"/>
          <p:cNvSpPr/>
          <p:nvPr/>
        </p:nvSpPr>
        <p:spPr>
          <a:xfrm>
            <a:off x="8949127" y="375511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1" name="Gerader Verbinder 10"/>
          <p:cNvCxnSpPr/>
          <p:nvPr/>
        </p:nvCxnSpPr>
        <p:spPr>
          <a:xfrm>
            <a:off x="9003127" y="281994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Gerader Verbinder 11"/>
          <p:cNvCxnSpPr/>
          <p:nvPr/>
        </p:nvCxnSpPr>
        <p:spPr>
          <a:xfrm>
            <a:off x="9057127" y="380911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3" name="Ellipse 12"/>
          <p:cNvSpPr/>
          <p:nvPr/>
        </p:nvSpPr>
        <p:spPr>
          <a:xfrm>
            <a:off x="9534013" y="2764768"/>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Ellipse 13"/>
          <p:cNvSpPr/>
          <p:nvPr/>
        </p:nvSpPr>
        <p:spPr>
          <a:xfrm>
            <a:off x="9551397" y="375394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5" name="Gerader Verbinder 14"/>
          <p:cNvCxnSpPr>
            <a:endCxn id="14" idx="0"/>
          </p:cNvCxnSpPr>
          <p:nvPr/>
        </p:nvCxnSpPr>
        <p:spPr>
          <a:xfrm>
            <a:off x="9605397" y="348048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Gerader Verbinder 15"/>
          <p:cNvCxnSpPr/>
          <p:nvPr/>
        </p:nvCxnSpPr>
        <p:spPr>
          <a:xfrm>
            <a:off x="9581137" y="287142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p:cNvCxnSpPr/>
          <p:nvPr/>
        </p:nvCxnSpPr>
        <p:spPr>
          <a:xfrm>
            <a:off x="8143634" y="297869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Gerader Verbinder 17"/>
          <p:cNvCxnSpPr/>
          <p:nvPr/>
        </p:nvCxnSpPr>
        <p:spPr>
          <a:xfrm>
            <a:off x="8141330" y="3426485"/>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H="1">
            <a:off x="8141330" y="3144883"/>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flipH="1" flipV="1">
            <a:off x="8141330" y="3252158"/>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flipH="1">
            <a:off x="8141330" y="2978698"/>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r Verbinder 21"/>
          <p:cNvCxnSpPr/>
          <p:nvPr/>
        </p:nvCxnSpPr>
        <p:spPr>
          <a:xfrm flipH="1">
            <a:off x="8141330" y="3699945"/>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23" name="Textfeld 22"/>
          <p:cNvSpPr txBox="1"/>
          <p:nvPr/>
        </p:nvSpPr>
        <p:spPr>
          <a:xfrm>
            <a:off x="5335368" y="2359782"/>
            <a:ext cx="320922" cy="369332"/>
          </a:xfrm>
          <a:prstGeom prst="rect">
            <a:avLst/>
          </a:prstGeom>
          <a:noFill/>
        </p:spPr>
        <p:txBody>
          <a:bodyPr wrap="none" rtlCol="0">
            <a:spAutoFit/>
          </a:bodyPr>
          <a:lstStyle/>
          <a:p>
            <a:r>
              <a:rPr lang="de-DE" dirty="0"/>
              <a:t>K</a:t>
            </a:r>
          </a:p>
        </p:txBody>
      </p:sp>
      <p:sp>
        <p:nvSpPr>
          <p:cNvPr id="24" name="Textfeld 23"/>
          <p:cNvSpPr txBox="1"/>
          <p:nvPr/>
        </p:nvSpPr>
        <p:spPr>
          <a:xfrm>
            <a:off x="5337472" y="3157331"/>
            <a:ext cx="372218" cy="369332"/>
          </a:xfrm>
          <a:prstGeom prst="rect">
            <a:avLst/>
          </a:prstGeom>
          <a:noFill/>
        </p:spPr>
        <p:txBody>
          <a:bodyPr wrap="none" rtlCol="0">
            <a:spAutoFit/>
          </a:bodyPr>
          <a:lstStyle/>
          <a:p>
            <a:r>
              <a:rPr lang="de-DE" dirty="0"/>
              <a:t>C</a:t>
            </a:r>
          </a:p>
        </p:txBody>
      </p:sp>
      <mc:AlternateContent xmlns:mc="http://schemas.openxmlformats.org/markup-compatibility/2006" xmlns:a14="http://schemas.microsoft.com/office/drawing/2010/main">
        <mc:Choice Requires="a14">
          <p:sp>
            <p:nvSpPr>
              <p:cNvPr id="25" name="Textfeld 24"/>
              <p:cNvSpPr txBox="1"/>
              <p:nvPr/>
            </p:nvSpPr>
            <p:spPr>
              <a:xfrm>
                <a:off x="10139688" y="2638821"/>
                <a:ext cx="411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𝑄</m:t>
                      </m:r>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10139688" y="2638821"/>
                <a:ext cx="411010" cy="369332"/>
              </a:xfrm>
              <a:prstGeom prst="rect">
                <a:avLst/>
              </a:prstGeom>
              <a:blipFill rotWithShape="0">
                <a:blip r:embed="rId2"/>
                <a:stretch>
                  <a:fillRect b="-1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10147089" y="3623278"/>
                <a:ext cx="458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Q</m:t>
                      </m:r>
                      <m:r>
                        <a:rPr lang="de-DE" b="0" i="0" smtClean="0">
                          <a:latin typeface="Cambria Math" panose="02040503050406030204" pitchFamily="18" charset="0"/>
                        </a:rPr>
                        <m:t>′</m:t>
                      </m:r>
                    </m:oMath>
                  </m:oMathPara>
                </a14:m>
                <a:endParaRPr lang="de-DE" dirty="0"/>
              </a:p>
            </p:txBody>
          </p:sp>
        </mc:Choice>
        <mc:Fallback xmlns="">
          <p:sp>
            <p:nvSpPr>
              <p:cNvPr id="26" name="Textfeld 25"/>
              <p:cNvSpPr txBox="1">
                <a:spLocks noRot="1" noChangeAspect="1" noMove="1" noResize="1" noEditPoints="1" noAdjustHandles="1" noChangeArrowheads="1" noChangeShapeType="1" noTextEdit="1"/>
              </p:cNvSpPr>
              <p:nvPr/>
            </p:nvSpPr>
            <p:spPr>
              <a:xfrm>
                <a:off x="10147089" y="3623278"/>
                <a:ext cx="458779" cy="369332"/>
              </a:xfrm>
              <a:prstGeom prst="rect">
                <a:avLst/>
              </a:prstGeom>
              <a:blipFill rotWithShape="0">
                <a:blip r:embed="rId3"/>
                <a:stretch>
                  <a:fillRect b="-13115"/>
                </a:stretch>
              </a:blipFill>
            </p:spPr>
            <p:txBody>
              <a:bodyPr/>
              <a:lstStyle/>
              <a:p>
                <a:r>
                  <a:rPr lang="de-DE">
                    <a:noFill/>
                  </a:rPr>
                  <a:t> </a:t>
                </a:r>
              </a:p>
            </p:txBody>
          </p:sp>
        </mc:Fallback>
      </mc:AlternateContent>
      <p:sp>
        <p:nvSpPr>
          <p:cNvPr id="27" name="Flussdiagramm: Gespeicherte Daten 26"/>
          <p:cNvSpPr/>
          <p:nvPr/>
        </p:nvSpPr>
        <p:spPr>
          <a:xfrm flipH="1">
            <a:off x="8358319" y="2568425"/>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8" name="Flussdiagramm: Gespeicherte Daten 27"/>
          <p:cNvSpPr/>
          <p:nvPr/>
        </p:nvSpPr>
        <p:spPr>
          <a:xfrm flipH="1">
            <a:off x="8353291" y="3591525"/>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9" name="Flussdiagramm: Verzögerung 28"/>
          <p:cNvSpPr/>
          <p:nvPr/>
        </p:nvSpPr>
        <p:spPr>
          <a:xfrm>
            <a:off x="6861034" y="241195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0" name="Flussdiagramm: Verzögerung 29"/>
          <p:cNvSpPr/>
          <p:nvPr/>
        </p:nvSpPr>
        <p:spPr>
          <a:xfrm>
            <a:off x="6856546" y="3660233"/>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31" name="Gerader Verbinder 30"/>
          <p:cNvCxnSpPr/>
          <p:nvPr/>
        </p:nvCxnSpPr>
        <p:spPr>
          <a:xfrm>
            <a:off x="5686773" y="251056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Gerader Verbinder 31"/>
          <p:cNvCxnSpPr/>
          <p:nvPr/>
        </p:nvCxnSpPr>
        <p:spPr>
          <a:xfrm>
            <a:off x="5686773" y="4186969"/>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3" name="Textfeld 32"/>
          <p:cNvSpPr txBox="1"/>
          <p:nvPr/>
        </p:nvSpPr>
        <p:spPr>
          <a:xfrm>
            <a:off x="5330766" y="4030318"/>
            <a:ext cx="295274" cy="369332"/>
          </a:xfrm>
          <a:prstGeom prst="rect">
            <a:avLst/>
          </a:prstGeom>
          <a:noFill/>
        </p:spPr>
        <p:txBody>
          <a:bodyPr wrap="none" rtlCol="0">
            <a:spAutoFit/>
          </a:bodyPr>
          <a:lstStyle/>
          <a:p>
            <a:r>
              <a:rPr lang="de-DE" dirty="0"/>
              <a:t>J</a:t>
            </a:r>
          </a:p>
        </p:txBody>
      </p:sp>
      <p:cxnSp>
        <p:nvCxnSpPr>
          <p:cNvPr id="34" name="Gerader Verbinder 33"/>
          <p:cNvCxnSpPr/>
          <p:nvPr/>
        </p:nvCxnSpPr>
        <p:spPr>
          <a:xfrm flipH="1">
            <a:off x="6543019" y="2871423"/>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p:nvPr/>
        </p:nvCxnSpPr>
        <p:spPr>
          <a:xfrm flipH="1">
            <a:off x="6543019" y="3861944"/>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a:off x="6543019" y="2883871"/>
            <a:ext cx="0" cy="978073"/>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a:off x="5709691" y="3341997"/>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38" name="Ellipse 37"/>
          <p:cNvSpPr/>
          <p:nvPr/>
        </p:nvSpPr>
        <p:spPr>
          <a:xfrm>
            <a:off x="6489020" y="3303978"/>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39" name="Gerader Verbinder 38"/>
          <p:cNvCxnSpPr/>
          <p:nvPr/>
        </p:nvCxnSpPr>
        <p:spPr>
          <a:xfrm>
            <a:off x="6597019" y="2234344"/>
            <a:ext cx="2988000" cy="0"/>
          </a:xfrm>
          <a:prstGeom prst="line">
            <a:avLst/>
          </a:prstGeom>
          <a:ln>
            <a:solidFill>
              <a:schemeClr val="accent1">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0" name="Gerader Verbinder 39"/>
          <p:cNvCxnSpPr/>
          <p:nvPr/>
        </p:nvCxnSpPr>
        <p:spPr>
          <a:xfrm>
            <a:off x="9585334" y="2237109"/>
            <a:ext cx="5328" cy="492005"/>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6604205" y="2217584"/>
            <a:ext cx="5328" cy="492005"/>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flipH="1">
            <a:off x="6604205" y="2705118"/>
            <a:ext cx="252000" cy="0"/>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flipH="1">
            <a:off x="6604205" y="4093310"/>
            <a:ext cx="252000" cy="0"/>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a:off x="6615135" y="4068064"/>
            <a:ext cx="5328" cy="288000"/>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a:off x="6611444" y="4378531"/>
            <a:ext cx="2988000" cy="0"/>
          </a:xfrm>
          <a:prstGeom prst="line">
            <a:avLst/>
          </a:prstGeom>
          <a:ln>
            <a:solidFill>
              <a:schemeClr val="accent1">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6" name="Gerader Verbinder 45"/>
          <p:cNvCxnSpPr/>
          <p:nvPr/>
        </p:nvCxnSpPr>
        <p:spPr>
          <a:xfrm>
            <a:off x="9599444" y="3886526"/>
            <a:ext cx="5328" cy="492005"/>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graphicFrame>
        <p:nvGraphicFramePr>
          <p:cNvPr id="47" name="Tabelle 46"/>
          <p:cNvGraphicFramePr>
            <a:graphicFrameLocks noGrp="1"/>
          </p:cNvGraphicFramePr>
          <p:nvPr>
            <p:extLst/>
          </p:nvPr>
        </p:nvGraphicFramePr>
        <p:xfrm>
          <a:off x="1612386" y="4777316"/>
          <a:ext cx="3616327" cy="1854200"/>
        </p:xfrm>
        <a:graphic>
          <a:graphicData uri="http://schemas.openxmlformats.org/drawingml/2006/table">
            <a:tbl>
              <a:tblPr firstRow="1" bandRow="1">
                <a:tableStyleId>{00A15C55-8517-42AA-B614-E9B94910E393}</a:tableStyleId>
              </a:tblPr>
              <a:tblGrid>
                <a:gridCol w="373380">
                  <a:extLst>
                    <a:ext uri="{9D8B030D-6E8A-4147-A177-3AD203B41FA5}">
                      <a16:colId xmlns:a16="http://schemas.microsoft.com/office/drawing/2014/main" val="20000"/>
                    </a:ext>
                  </a:extLst>
                </a:gridCol>
                <a:gridCol w="387668">
                  <a:extLst>
                    <a:ext uri="{9D8B030D-6E8A-4147-A177-3AD203B41FA5}">
                      <a16:colId xmlns:a16="http://schemas.microsoft.com/office/drawing/2014/main" val="20001"/>
                    </a:ext>
                  </a:extLst>
                </a:gridCol>
                <a:gridCol w="2855279">
                  <a:extLst>
                    <a:ext uri="{9D8B030D-6E8A-4147-A177-3AD203B41FA5}">
                      <a16:colId xmlns:a16="http://schemas.microsoft.com/office/drawing/2014/main" val="20002"/>
                    </a:ext>
                  </a:extLst>
                </a:gridCol>
              </a:tblGrid>
              <a:tr h="370840">
                <a:tc>
                  <a:txBody>
                    <a:bodyPr/>
                    <a:lstStyle/>
                    <a:p>
                      <a:r>
                        <a:rPr lang="de-DE" dirty="0"/>
                        <a:t>J</a:t>
                      </a:r>
                    </a:p>
                  </a:txBody>
                  <a:tcPr/>
                </a:tc>
                <a:tc>
                  <a:txBody>
                    <a:bodyPr/>
                    <a:lstStyle/>
                    <a:p>
                      <a:r>
                        <a:rPr lang="de-DE" dirty="0"/>
                        <a:t>K</a:t>
                      </a:r>
                    </a:p>
                  </a:txBody>
                  <a:tcPr/>
                </a:tc>
                <a:tc>
                  <a:txBody>
                    <a:bodyPr/>
                    <a:lstStyle/>
                    <a:p>
                      <a:r>
                        <a:rPr lang="de-DE" dirty="0"/>
                        <a:t>Ausgang</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a:t>
                      </a:r>
                    </a:p>
                  </a:txBody>
                  <a:tcPr/>
                </a:tc>
                <a:tc>
                  <a:txBody>
                    <a:bodyPr/>
                    <a:lstStyle/>
                    <a:p>
                      <a:r>
                        <a:rPr lang="de-DE" dirty="0" err="1"/>
                        <a:t>Reset</a:t>
                      </a:r>
                      <a:r>
                        <a:rPr lang="de-DE" dirty="0"/>
                        <a:t>/</a:t>
                      </a:r>
                      <a:r>
                        <a:rPr lang="de-DE" baseline="0" dirty="0"/>
                        <a:t> keine Änderung</a:t>
                      </a:r>
                      <a:endParaRPr lang="de-DE" dirty="0"/>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a:t>
                      </a:r>
                    </a:p>
                  </a:txBody>
                  <a:tcPr/>
                </a:tc>
                <a:tc>
                  <a:txBody>
                    <a:bodyPr/>
                    <a:lstStyle/>
                    <a:p>
                      <a:r>
                        <a:rPr lang="de-DE" dirty="0"/>
                        <a:t>Set/ </a:t>
                      </a:r>
                      <a:r>
                        <a:rPr lang="de-DE" dirty="0" err="1"/>
                        <a:t>Toggle</a:t>
                      </a:r>
                      <a:endParaRPr lang="de-DE" dirty="0"/>
                    </a:p>
                  </a:txBody>
                  <a:tcPr/>
                </a:tc>
                <a:extLst>
                  <a:ext uri="{0D108BD9-81ED-4DB2-BD59-A6C34878D82A}">
                    <a16:rowId xmlns:a16="http://schemas.microsoft.com/office/drawing/2014/main" val="10002"/>
                  </a:ext>
                </a:extLst>
              </a:tr>
              <a:tr h="370840">
                <a:tc>
                  <a:txBody>
                    <a:bodyPr/>
                    <a:lstStyle/>
                    <a:p>
                      <a:r>
                        <a:rPr lang="de-DE" dirty="0"/>
                        <a:t>-</a:t>
                      </a:r>
                    </a:p>
                  </a:txBody>
                  <a:tcPr/>
                </a:tc>
                <a:tc>
                  <a:txBody>
                    <a:bodyPr/>
                    <a:lstStyle/>
                    <a:p>
                      <a:r>
                        <a:rPr lang="de-DE" dirty="0"/>
                        <a:t>0</a:t>
                      </a:r>
                    </a:p>
                  </a:txBody>
                  <a:tcPr/>
                </a:tc>
                <a:tc>
                  <a:txBody>
                    <a:bodyPr/>
                    <a:lstStyle/>
                    <a:p>
                      <a:r>
                        <a:rPr lang="de-DE" dirty="0"/>
                        <a:t>Keine Änderung/ Set</a:t>
                      </a:r>
                    </a:p>
                  </a:txBody>
                  <a:tcPr/>
                </a:tc>
                <a:extLst>
                  <a:ext uri="{0D108BD9-81ED-4DB2-BD59-A6C34878D82A}">
                    <a16:rowId xmlns:a16="http://schemas.microsoft.com/office/drawing/2014/main" val="10003"/>
                  </a:ext>
                </a:extLst>
              </a:tr>
              <a:tr h="370840">
                <a:tc>
                  <a:txBody>
                    <a:bodyPr/>
                    <a:lstStyle/>
                    <a:p>
                      <a:r>
                        <a:rPr lang="de-DE" dirty="0"/>
                        <a:t>-</a:t>
                      </a:r>
                    </a:p>
                  </a:txBody>
                  <a:tcPr/>
                </a:tc>
                <a:tc>
                  <a:txBody>
                    <a:bodyPr/>
                    <a:lstStyle/>
                    <a:p>
                      <a:r>
                        <a:rPr lang="de-DE" dirty="0"/>
                        <a:t>1</a:t>
                      </a:r>
                    </a:p>
                  </a:txBody>
                  <a:tcPr/>
                </a:tc>
                <a:tc>
                  <a:txBody>
                    <a:bodyPr/>
                    <a:lstStyle/>
                    <a:p>
                      <a:r>
                        <a:rPr lang="de-DE" dirty="0" err="1"/>
                        <a:t>Reset</a:t>
                      </a:r>
                      <a:r>
                        <a:rPr lang="de-DE" dirty="0"/>
                        <a:t>/ </a:t>
                      </a:r>
                      <a:r>
                        <a:rPr lang="de-DE" dirty="0" err="1"/>
                        <a:t>Toggle</a:t>
                      </a:r>
                      <a:endParaRPr lang="de-DE"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348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9392257" cy="5324475"/>
          </a:xfrm>
        </p:spPr>
        <p:txBody>
          <a:bodyPr/>
          <a:lstStyle/>
          <a:p>
            <a:r>
              <a:rPr lang="de-DE" dirty="0">
                <a:latin typeface="Calibri" panose="020F0502020204030204" pitchFamily="34" charset="0"/>
              </a:rPr>
              <a:t>Wir wenden unser Wissen aus der Tabelle an:</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r>
              <a:rPr lang="de-DE" dirty="0">
                <a:latin typeface="Calibri" panose="020F0502020204030204" pitchFamily="34" charset="0"/>
              </a:rPr>
              <a:t>Wir setzen </a:t>
            </a:r>
            <a:r>
              <a:rPr lang="de-DE" dirty="0" err="1">
                <a:latin typeface="Calibri" panose="020F0502020204030204" pitchFamily="34" charset="0"/>
              </a:rPr>
              <a:t>Don‘t</a:t>
            </a:r>
            <a:r>
              <a:rPr lang="de-DE" dirty="0">
                <a:latin typeface="Calibri" panose="020F0502020204030204" pitchFamily="34" charset="0"/>
              </a:rPr>
              <a:t> </a:t>
            </a:r>
            <a:r>
              <a:rPr lang="de-DE" dirty="0" err="1">
                <a:latin typeface="Calibri" panose="020F0502020204030204" pitchFamily="34" charset="0"/>
              </a:rPr>
              <a:t>Cares</a:t>
            </a:r>
            <a:r>
              <a:rPr lang="de-DE" dirty="0">
                <a:latin typeface="Calibri" panose="020F0502020204030204" pitchFamily="34" charset="0"/>
              </a:rPr>
              <a:t> da wir auf Grund 										                der Tabelle nicht entscheiden können, 										                       welcher der beiden Fälle aufgetreten ist												        (z.B. </a:t>
            </a:r>
            <a:r>
              <a:rPr lang="de-DE" dirty="0" err="1">
                <a:latin typeface="Calibri" panose="020F0502020204030204" pitchFamily="34" charset="0"/>
              </a:rPr>
              <a:t>Reset</a:t>
            </a:r>
            <a:r>
              <a:rPr lang="de-DE" dirty="0">
                <a:latin typeface="Calibri" panose="020F0502020204030204" pitchFamily="34" charset="0"/>
              </a:rPr>
              <a:t> und </a:t>
            </a:r>
            <a:r>
              <a:rPr lang="de-DE" dirty="0" err="1">
                <a:latin typeface="Calibri" panose="020F0502020204030204" pitchFamily="34" charset="0"/>
              </a:rPr>
              <a:t>k.Ä</a:t>
            </a:r>
            <a:r>
              <a:rPr lang="de-DE" dirty="0">
                <a:latin typeface="Calibri" panose="020F0502020204030204" pitchFamily="34" charset="0"/>
              </a:rPr>
              <a:t>. setzen beide eine 0, 							                                             wenn eine 0 anliegt!). Wir haben also immer zwei mögliche Belegungen von J und K pro Übergang!</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23</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761123" y="2082627"/>
              <a:ext cx="3327901" cy="185420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89501">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sup>
                                </m:sSup>
                                <m:r>
                                  <a:rPr lang="de-DE" b="0" i="1" smtClean="0">
                                    <a:latin typeface="Cambria Math" panose="02040503050406030204" pitchFamily="18" charset="0"/>
                                  </a:rPr>
                                  <m:t>→</m:t>
                                </m:r>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r>
                                      <a:rPr lang="de-DE" b="0" i="1" smtClean="0">
                                        <a:latin typeface="Cambria Math" panose="02040503050406030204" pitchFamily="18" charset="0"/>
                                      </a:rPr>
                                      <m:t>+1</m:t>
                                    </m:r>
                                  </m:sup>
                                </m:sSup>
                              </m:oMath>
                            </m:oMathPara>
                          </a14:m>
                          <a:endParaRPr lang="de-DE" dirty="0"/>
                        </a:p>
                      </a:txBody>
                      <a:tcPr/>
                    </a:tc>
                    <a:tc>
                      <a:txBody>
                        <a:bodyPr/>
                        <a:lstStyle/>
                        <a:p>
                          <a:r>
                            <a:rPr lang="de-DE" dirty="0"/>
                            <a:t>J</a:t>
                          </a:r>
                        </a:p>
                      </a:txBody>
                      <a:tcPr/>
                    </a:tc>
                    <a:tc>
                      <a:txBody>
                        <a:bodyPr/>
                        <a:lstStyle/>
                        <a:p>
                          <a:r>
                            <a:rPr lang="de-DE" dirty="0"/>
                            <a:t>K</a:t>
                          </a:r>
                        </a:p>
                      </a:txBody>
                      <a:tcPr/>
                    </a:tc>
                    <a:extLst>
                      <a:ext uri="{0D108BD9-81ED-4DB2-BD59-A6C34878D82A}">
                        <a16:rowId xmlns:a16="http://schemas.microsoft.com/office/drawing/2014/main" val="10000"/>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accent1">
                                  <a:lumMod val="60000"/>
                                  <a:lumOff val="40000"/>
                                </a:schemeClr>
                              </a:solidFill>
                            </a:rPr>
                            <a:t>0</a:t>
                          </a:r>
                        </a:p>
                      </a:txBody>
                      <a:tcPr/>
                    </a:tc>
                    <a:tc>
                      <a:txBody>
                        <a:bodyPr/>
                        <a:lstStyle/>
                        <a:p>
                          <a:r>
                            <a:rPr lang="de-DE" dirty="0"/>
                            <a:t>0</a:t>
                          </a:r>
                        </a:p>
                      </a:txBody>
                      <a:tcPr/>
                    </a:tc>
                    <a:tc>
                      <a:txBody>
                        <a:bodyPr/>
                        <a:lstStyle/>
                        <a:p>
                          <a:r>
                            <a:rPr lang="de-DE" dirty="0"/>
                            <a:t>-</a:t>
                          </a:r>
                        </a:p>
                      </a:txBody>
                      <a:tcPr/>
                    </a:tc>
                    <a:extLst>
                      <a:ext uri="{0D108BD9-81ED-4DB2-BD59-A6C34878D82A}">
                        <a16:rowId xmlns:a16="http://schemas.microsoft.com/office/drawing/2014/main" val="10001"/>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accent1">
                                  <a:lumMod val="60000"/>
                                  <a:lumOff val="40000"/>
                                </a:schemeClr>
                              </a:solidFill>
                            </a:rPr>
                            <a:t>1</a:t>
                          </a:r>
                        </a:p>
                      </a:txBody>
                      <a:tcPr/>
                    </a:tc>
                    <a:tc>
                      <a:txBody>
                        <a:bodyPr/>
                        <a:lstStyle/>
                        <a:p>
                          <a:r>
                            <a:rPr lang="de-DE" dirty="0"/>
                            <a:t>1</a:t>
                          </a:r>
                        </a:p>
                      </a:txBody>
                      <a:tcPr/>
                    </a:tc>
                    <a:tc>
                      <a:txBody>
                        <a:bodyPr/>
                        <a:lstStyle/>
                        <a:p>
                          <a:r>
                            <a:rPr lang="de-DE" dirty="0"/>
                            <a:t>-</a:t>
                          </a:r>
                        </a:p>
                      </a:txBody>
                      <a:tcPr/>
                    </a:tc>
                    <a:extLst>
                      <a:ext uri="{0D108BD9-81ED-4DB2-BD59-A6C34878D82A}">
                        <a16:rowId xmlns:a16="http://schemas.microsoft.com/office/drawing/2014/main" val="10002"/>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accent1">
                                  <a:lumMod val="60000"/>
                                  <a:lumOff val="40000"/>
                                </a:schemeClr>
                              </a:solidFill>
                            </a:rPr>
                            <a:t>0</a:t>
                          </a:r>
                        </a:p>
                      </a:txBody>
                      <a:tcPr/>
                    </a:tc>
                    <a:tc>
                      <a:txBody>
                        <a:bodyPr/>
                        <a:lstStyle/>
                        <a:p>
                          <a:r>
                            <a:rPr lang="de-DE" dirty="0"/>
                            <a:t>-</a:t>
                          </a:r>
                        </a:p>
                      </a:txBody>
                      <a:tcPr/>
                    </a:tc>
                    <a:tc>
                      <a:txBody>
                        <a:bodyPr/>
                        <a:lstStyle/>
                        <a:p>
                          <a:r>
                            <a:rPr lang="de-DE" dirty="0"/>
                            <a:t>1</a:t>
                          </a:r>
                        </a:p>
                      </a:txBody>
                      <a:tcPr/>
                    </a:tc>
                    <a:extLst>
                      <a:ext uri="{0D108BD9-81ED-4DB2-BD59-A6C34878D82A}">
                        <a16:rowId xmlns:a16="http://schemas.microsoft.com/office/drawing/2014/main" val="10003"/>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accent1">
                                  <a:lumMod val="60000"/>
                                  <a:lumOff val="40000"/>
                                </a:schemeClr>
                              </a:solidFill>
                            </a:rPr>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972074206"/>
                  </p:ext>
                </p:extLst>
              </p:nvPr>
            </p:nvGraphicFramePr>
            <p:xfrm>
              <a:off x="1761123" y="2082627"/>
              <a:ext cx="3327901" cy="1854200"/>
            </p:xfrm>
            <a:graphic>
              <a:graphicData uri="http://schemas.openxmlformats.org/drawingml/2006/table">
                <a:tbl>
                  <a:tblPr firstRow="1" bandRow="1">
                    <a:tableStyleId>{7DF18680-E054-41AD-8BC1-D1AEF772440D}</a:tableStyleId>
                  </a:tblPr>
                  <a:tblGrid>
                    <a:gridCol w="812800"/>
                    <a:gridCol w="812800"/>
                    <a:gridCol w="889501"/>
                    <a:gridCol w="812800"/>
                  </a:tblGrid>
                  <a:tr h="370840">
                    <a:tc>
                      <a:txBody>
                        <a:bodyPr/>
                        <a:lstStyle/>
                        <a:p>
                          <a:endParaRPr lang="de-DE"/>
                        </a:p>
                      </a:txBody>
                      <a:tcPr>
                        <a:blipFill rotWithShape="0">
                          <a:blip r:embed="rId2"/>
                          <a:stretch>
                            <a:fillRect l="-746" t="-8197" r="-311194" b="-424590"/>
                          </a:stretch>
                        </a:blipFill>
                      </a:tcPr>
                    </a:tc>
                    <a:tc>
                      <a:txBody>
                        <a:bodyPr/>
                        <a:lstStyle/>
                        <a:p>
                          <a:endParaRPr lang="de-DE"/>
                        </a:p>
                      </a:txBody>
                      <a:tcPr>
                        <a:blipFill rotWithShape="0">
                          <a:blip r:embed="rId2"/>
                          <a:stretch>
                            <a:fillRect l="-101504" t="-8197" r="-213534" b="-424590"/>
                          </a:stretch>
                        </a:blipFill>
                      </a:tcPr>
                    </a:tc>
                    <a:tc>
                      <a:txBody>
                        <a:bodyPr/>
                        <a:lstStyle/>
                        <a:p>
                          <a:pPr/>
                          <a:r>
                            <a:rPr lang="de-DE" dirty="0"/>
                            <a:t>J</a:t>
                          </a:r>
                          <a:endParaRPr lang="de-DE" dirty="0" smtClean="0"/>
                        </a:p>
                      </a:txBody>
                      <a:tcPr/>
                    </a:tc>
                    <a:tc>
                      <a:txBody>
                        <a:bodyPr/>
                        <a:lstStyle/>
                        <a:p>
                          <a:pPr/>
                          <a:r>
                            <a:rPr lang="de-DE" dirty="0" smtClean="0"/>
                            <a:t>K</a:t>
                          </a:r>
                          <a:endParaRPr lang="de-DE" dirty="0"/>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0</a:t>
                          </a:r>
                          <a:endParaRPr lang="de-DE" dirty="0"/>
                        </a:p>
                      </a:txBody>
                      <a:tcPr/>
                    </a:tc>
                    <a:tc>
                      <a:txBody>
                        <a:bodyPr/>
                        <a:lstStyle/>
                        <a:p>
                          <a:r>
                            <a:rPr lang="de-DE" dirty="0" smtClean="0"/>
                            <a:t>-</a:t>
                          </a:r>
                          <a:endParaRPr lang="de-DE" dirty="0"/>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r>
                </a:tbl>
              </a:graphicData>
            </a:graphic>
          </p:graphicFrame>
        </mc:Fallback>
      </mc:AlternateContent>
      <p:graphicFrame>
        <p:nvGraphicFramePr>
          <p:cNvPr id="7" name="Tabelle 6"/>
          <p:cNvGraphicFramePr>
            <a:graphicFrameLocks noGrp="1"/>
          </p:cNvGraphicFramePr>
          <p:nvPr>
            <p:extLst/>
          </p:nvPr>
        </p:nvGraphicFramePr>
        <p:xfrm>
          <a:off x="5800421" y="2122491"/>
          <a:ext cx="2523491" cy="1854200"/>
        </p:xfrm>
        <a:graphic>
          <a:graphicData uri="http://schemas.openxmlformats.org/drawingml/2006/table">
            <a:tbl>
              <a:tblPr firstRow="1" bandRow="1">
                <a:tableStyleId>{00A15C55-8517-42AA-B614-E9B94910E393}</a:tableStyleId>
              </a:tblPr>
              <a:tblGrid>
                <a:gridCol w="373380">
                  <a:extLst>
                    <a:ext uri="{9D8B030D-6E8A-4147-A177-3AD203B41FA5}">
                      <a16:colId xmlns:a16="http://schemas.microsoft.com/office/drawing/2014/main" val="20000"/>
                    </a:ext>
                  </a:extLst>
                </a:gridCol>
                <a:gridCol w="387668">
                  <a:extLst>
                    <a:ext uri="{9D8B030D-6E8A-4147-A177-3AD203B41FA5}">
                      <a16:colId xmlns:a16="http://schemas.microsoft.com/office/drawing/2014/main" val="20001"/>
                    </a:ext>
                  </a:extLst>
                </a:gridCol>
                <a:gridCol w="1762443">
                  <a:extLst>
                    <a:ext uri="{9D8B030D-6E8A-4147-A177-3AD203B41FA5}">
                      <a16:colId xmlns:a16="http://schemas.microsoft.com/office/drawing/2014/main" val="20002"/>
                    </a:ext>
                  </a:extLst>
                </a:gridCol>
              </a:tblGrid>
              <a:tr h="370840">
                <a:tc>
                  <a:txBody>
                    <a:bodyPr/>
                    <a:lstStyle/>
                    <a:p>
                      <a:r>
                        <a:rPr lang="de-DE" dirty="0"/>
                        <a:t>J</a:t>
                      </a:r>
                    </a:p>
                  </a:txBody>
                  <a:tcPr/>
                </a:tc>
                <a:tc>
                  <a:txBody>
                    <a:bodyPr/>
                    <a:lstStyle/>
                    <a:p>
                      <a:r>
                        <a:rPr lang="de-DE" dirty="0"/>
                        <a:t>K</a:t>
                      </a:r>
                    </a:p>
                  </a:txBody>
                  <a:tcPr/>
                </a:tc>
                <a:tc>
                  <a:txBody>
                    <a:bodyPr/>
                    <a:lstStyle/>
                    <a:p>
                      <a:r>
                        <a:rPr lang="de-DE" dirty="0"/>
                        <a:t>Ausgang</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a:t>
                      </a:r>
                    </a:p>
                  </a:txBody>
                  <a:tcPr/>
                </a:tc>
                <a:tc>
                  <a:txBody>
                    <a:bodyPr/>
                    <a:lstStyle/>
                    <a:p>
                      <a:r>
                        <a:rPr lang="de-DE" dirty="0" err="1"/>
                        <a:t>Reset</a:t>
                      </a:r>
                      <a:r>
                        <a:rPr lang="de-DE" dirty="0"/>
                        <a:t>/</a:t>
                      </a:r>
                      <a:r>
                        <a:rPr lang="de-DE" baseline="0" dirty="0"/>
                        <a:t> k. Ä.</a:t>
                      </a:r>
                      <a:endParaRPr lang="de-DE" dirty="0"/>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a:t>
                      </a:r>
                    </a:p>
                  </a:txBody>
                  <a:tcPr/>
                </a:tc>
                <a:tc>
                  <a:txBody>
                    <a:bodyPr/>
                    <a:lstStyle/>
                    <a:p>
                      <a:r>
                        <a:rPr lang="de-DE" dirty="0"/>
                        <a:t>Set/ </a:t>
                      </a:r>
                      <a:r>
                        <a:rPr lang="de-DE" dirty="0" err="1"/>
                        <a:t>Toggle</a:t>
                      </a:r>
                      <a:endParaRPr lang="de-DE" dirty="0"/>
                    </a:p>
                  </a:txBody>
                  <a:tcPr/>
                </a:tc>
                <a:extLst>
                  <a:ext uri="{0D108BD9-81ED-4DB2-BD59-A6C34878D82A}">
                    <a16:rowId xmlns:a16="http://schemas.microsoft.com/office/drawing/2014/main" val="10002"/>
                  </a:ext>
                </a:extLst>
              </a:tr>
              <a:tr h="370840">
                <a:tc>
                  <a:txBody>
                    <a:bodyPr/>
                    <a:lstStyle/>
                    <a:p>
                      <a:r>
                        <a:rPr lang="de-DE" dirty="0"/>
                        <a:t>-</a:t>
                      </a:r>
                    </a:p>
                  </a:txBody>
                  <a:tcPr/>
                </a:tc>
                <a:tc>
                  <a:txBody>
                    <a:bodyPr/>
                    <a:lstStyle/>
                    <a:p>
                      <a:r>
                        <a:rPr lang="de-DE" dirty="0"/>
                        <a:t>0</a:t>
                      </a:r>
                    </a:p>
                  </a:txBody>
                  <a:tcPr/>
                </a:tc>
                <a:tc>
                  <a:txBody>
                    <a:bodyPr/>
                    <a:lstStyle/>
                    <a:p>
                      <a:r>
                        <a:rPr lang="de-DE" dirty="0"/>
                        <a:t>K. Ä./ Set</a:t>
                      </a:r>
                    </a:p>
                  </a:txBody>
                  <a:tcPr/>
                </a:tc>
                <a:extLst>
                  <a:ext uri="{0D108BD9-81ED-4DB2-BD59-A6C34878D82A}">
                    <a16:rowId xmlns:a16="http://schemas.microsoft.com/office/drawing/2014/main" val="10003"/>
                  </a:ext>
                </a:extLst>
              </a:tr>
              <a:tr h="370840">
                <a:tc>
                  <a:txBody>
                    <a:bodyPr/>
                    <a:lstStyle/>
                    <a:p>
                      <a:r>
                        <a:rPr lang="de-DE" dirty="0"/>
                        <a:t>-</a:t>
                      </a:r>
                    </a:p>
                  </a:txBody>
                  <a:tcPr/>
                </a:tc>
                <a:tc>
                  <a:txBody>
                    <a:bodyPr/>
                    <a:lstStyle/>
                    <a:p>
                      <a:r>
                        <a:rPr lang="de-DE" dirty="0"/>
                        <a:t>1</a:t>
                      </a:r>
                    </a:p>
                  </a:txBody>
                  <a:tcPr/>
                </a:tc>
                <a:tc>
                  <a:txBody>
                    <a:bodyPr/>
                    <a:lstStyle/>
                    <a:p>
                      <a:r>
                        <a:rPr lang="de-DE" dirty="0" err="1"/>
                        <a:t>Reset</a:t>
                      </a:r>
                      <a:r>
                        <a:rPr lang="de-DE" dirty="0"/>
                        <a:t>/ </a:t>
                      </a:r>
                      <a:r>
                        <a:rPr lang="de-DE" dirty="0" err="1"/>
                        <a:t>Toggle</a:t>
                      </a:r>
                      <a:endParaRPr lang="de-DE" dirty="0"/>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8" name="Textfeld 7"/>
              <p:cNvSpPr txBox="1"/>
              <p:nvPr/>
            </p:nvSpPr>
            <p:spPr>
              <a:xfrm>
                <a:off x="5777315" y="4110037"/>
                <a:ext cx="3048001" cy="1496564"/>
              </a:xfrm>
              <a:prstGeom prst="rect">
                <a:avLst/>
              </a:prstGeom>
              <a:noFill/>
            </p:spPr>
            <p:txBody>
              <a:bodyPr wrap="square" rtlCol="0">
                <a:spAutoFit/>
              </a:bodyPr>
              <a:lstStyle/>
              <a:p>
                <a:r>
                  <a:rPr lang="de-DE" i="1" dirty="0">
                    <a:latin typeface="Cambria Math" panose="02040503050406030204" pitchFamily="18" charset="0"/>
                  </a:rPr>
                  <a:t>Wir betrachten: </a:t>
                </a:r>
                <a14:m>
                  <m:oMath xmlns:m="http://schemas.openxmlformats.org/officeDocument/2006/math">
                    <m:sSubSup>
                      <m:sSubSupPr>
                        <m:ctrlPr>
                          <a:rPr lang="de-DE" i="1" smtClean="0">
                            <a:latin typeface="Cambria Math" panose="02040503050406030204" pitchFamily="18" charset="0"/>
                          </a:rPr>
                        </m:ctrlPr>
                      </m:sSubSupPr>
                      <m:e>
                        <m:r>
                          <a:rPr lang="de-DE" b="1" i="1">
                            <a:latin typeface="Cambria Math" panose="02040503050406030204" pitchFamily="18" charset="0"/>
                          </a:rPr>
                          <m:t>𝒒</m:t>
                        </m:r>
                      </m:e>
                      <m:sub>
                        <m:r>
                          <a:rPr lang="de-DE" b="1" i="1">
                            <a:latin typeface="Cambria Math" panose="02040503050406030204" pitchFamily="18" charset="0"/>
                          </a:rPr>
                          <m:t>𝟐</m:t>
                        </m:r>
                      </m:sub>
                      <m:sup>
                        <m:r>
                          <a:rPr lang="de-DE" b="1" i="1">
                            <a:latin typeface="Cambria Math" panose="02040503050406030204" pitchFamily="18" charset="0"/>
                          </a:rPr>
                          <m:t>𝒏</m:t>
                        </m:r>
                      </m:sup>
                    </m:sSubSup>
                    <m:r>
                      <a:rPr lang="de-DE" b="1" i="1" smtClean="0">
                        <a:latin typeface="Cambria Math" panose="02040503050406030204" pitchFamily="18" charset="0"/>
                      </a:rPr>
                      <m:t>→</m:t>
                    </m:r>
                    <m:sSubSup>
                      <m:sSubSupPr>
                        <m:ctrlPr>
                          <a:rPr lang="de-DE" i="1" smtClean="0">
                            <a:latin typeface="Cambria Math" panose="02040503050406030204" pitchFamily="18" charset="0"/>
                          </a:rPr>
                        </m:ctrlPr>
                      </m:sSubSupPr>
                      <m:e>
                        <m:r>
                          <a:rPr lang="de-DE" b="1" i="1">
                            <a:latin typeface="Cambria Math" panose="02040503050406030204" pitchFamily="18" charset="0"/>
                          </a:rPr>
                          <m:t>𝒒</m:t>
                        </m:r>
                      </m:e>
                      <m:sub>
                        <m:r>
                          <a:rPr lang="de-DE" b="1" i="1">
                            <a:latin typeface="Cambria Math" panose="02040503050406030204" pitchFamily="18" charset="0"/>
                          </a:rPr>
                          <m:t>𝟐</m:t>
                        </m:r>
                      </m:sub>
                      <m:sup>
                        <m:r>
                          <a:rPr lang="de-DE" b="1" i="1">
                            <a:latin typeface="Cambria Math" panose="02040503050406030204" pitchFamily="18" charset="0"/>
                          </a:rPr>
                          <m:t>𝒏</m:t>
                        </m:r>
                        <m:r>
                          <a:rPr lang="de-DE" b="1" i="1">
                            <a:latin typeface="Cambria Math" panose="02040503050406030204" pitchFamily="18" charset="0"/>
                          </a:rPr>
                          <m:t>+</m:t>
                        </m:r>
                        <m:r>
                          <a:rPr lang="de-DE" b="1" i="1">
                            <a:latin typeface="Cambria Math" panose="02040503050406030204" pitchFamily="18" charset="0"/>
                          </a:rPr>
                          <m:t>𝟏</m:t>
                        </m:r>
                      </m:sup>
                    </m:sSubSup>
                  </m:oMath>
                </a14:m>
                <a:endParaRPr lang="de-DE" dirty="0"/>
              </a:p>
              <a:p>
                <a:r>
                  <a:rPr lang="de-DE" dirty="0"/>
                  <a:t>0 zu 0:	</a:t>
                </a:r>
                <a:r>
                  <a:rPr lang="de-DE" dirty="0" err="1"/>
                  <a:t>Reset</a:t>
                </a:r>
                <a:r>
                  <a:rPr lang="de-DE" dirty="0"/>
                  <a:t>/</a:t>
                </a:r>
                <a:r>
                  <a:rPr lang="de-DE" dirty="0" err="1"/>
                  <a:t>k.Ä</a:t>
                </a:r>
                <a:r>
                  <a:rPr lang="de-DE" dirty="0"/>
                  <a:t>.</a:t>
                </a:r>
              </a:p>
              <a:p>
                <a:r>
                  <a:rPr lang="de-DE" dirty="0"/>
                  <a:t>0 zu 1:	Set/</a:t>
                </a:r>
                <a:r>
                  <a:rPr lang="de-DE" dirty="0" err="1"/>
                  <a:t>Toggle</a:t>
                </a:r>
                <a:endParaRPr lang="de-DE" dirty="0"/>
              </a:p>
              <a:p>
                <a:r>
                  <a:rPr lang="de-DE" dirty="0"/>
                  <a:t>1 zu 0:	</a:t>
                </a:r>
                <a:r>
                  <a:rPr lang="de-DE" dirty="0" err="1"/>
                  <a:t>Reset</a:t>
                </a:r>
                <a:r>
                  <a:rPr lang="de-DE" dirty="0"/>
                  <a:t>/</a:t>
                </a:r>
                <a:r>
                  <a:rPr lang="de-DE" dirty="0" err="1"/>
                  <a:t>Toggle</a:t>
                </a:r>
                <a:endParaRPr lang="de-DE" dirty="0"/>
              </a:p>
              <a:p>
                <a:r>
                  <a:rPr lang="de-DE" dirty="0"/>
                  <a:t>1 zu 1:	Set/</a:t>
                </a:r>
                <a:r>
                  <a:rPr lang="de-DE" dirty="0" err="1"/>
                  <a:t>k.Ä</a:t>
                </a:r>
                <a:r>
                  <a:rPr lang="de-DE" dirty="0"/>
                  <a:t>.</a:t>
                </a:r>
              </a:p>
            </p:txBody>
          </p:sp>
        </mc:Choice>
        <mc:Fallback xmlns="">
          <p:sp>
            <p:nvSpPr>
              <p:cNvPr id="8" name="Textfeld 7"/>
              <p:cNvSpPr txBox="1">
                <a:spLocks noRot="1" noChangeAspect="1" noMove="1" noResize="1" noEditPoints="1" noAdjustHandles="1" noChangeArrowheads="1" noChangeShapeType="1" noTextEdit="1"/>
              </p:cNvSpPr>
              <p:nvPr/>
            </p:nvSpPr>
            <p:spPr>
              <a:xfrm>
                <a:off x="5777315" y="4110037"/>
                <a:ext cx="3048001" cy="1496564"/>
              </a:xfrm>
              <a:prstGeom prst="rect">
                <a:avLst/>
              </a:prstGeom>
              <a:blipFill rotWithShape="0">
                <a:blip r:embed="rId3"/>
                <a:stretch>
                  <a:fillRect l="-1800" t="-1220" b="-5285"/>
                </a:stretch>
              </a:blipFill>
            </p:spPr>
            <p:txBody>
              <a:bodyPr/>
              <a:lstStyle/>
              <a:p>
                <a:r>
                  <a:rPr lang="de-DE">
                    <a:noFill/>
                  </a:rPr>
                  <a:t> </a:t>
                </a:r>
              </a:p>
            </p:txBody>
          </p:sp>
        </mc:Fallback>
      </mc:AlternateContent>
    </p:spTree>
    <p:extLst>
      <p:ext uri="{BB962C8B-B14F-4D97-AF65-F5344CB8AC3E}">
        <p14:creationId xmlns:p14="http://schemas.microsoft.com/office/powerpoint/2010/main" val="180925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9392257" cy="5324475"/>
          </a:xfrm>
        </p:spPr>
        <p:txBody>
          <a:bodyPr/>
          <a:lstStyle/>
          <a:p>
            <a:r>
              <a:rPr lang="de-DE" dirty="0">
                <a:latin typeface="Calibri" panose="020F0502020204030204" pitchFamily="34" charset="0"/>
              </a:rPr>
              <a:t>Wir wenden unser Wissen aus der Tabelle an:</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24</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646111" y="2114711"/>
              <a:ext cx="6502400" cy="372237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727987">
                      <a:extLst>
                        <a:ext uri="{9D8B030D-6E8A-4147-A177-3AD203B41FA5}">
                          <a16:colId xmlns:a16="http://schemas.microsoft.com/office/drawing/2014/main" val="20005"/>
                        </a:ext>
                      </a:extLst>
                    </a:gridCol>
                    <a:gridCol w="897613">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𝑱</m:t>
                                    </m:r>
                                  </m:e>
                                  <m:sub>
                                    <m:r>
                                      <a:rPr lang="de-DE" b="1" i="1" smtClean="0">
                                        <a:latin typeface="Cambria Math" panose="02040503050406030204" pitchFamily="18" charset="0"/>
                                      </a:rPr>
                                      <m:t>𝟐</m:t>
                                    </m:r>
                                  </m:sub>
                                </m:sSub>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𝑲</m:t>
                                    </m:r>
                                  </m:e>
                                  <m:sub>
                                    <m:r>
                                      <a:rPr lang="de-DE" b="1" i="1" smtClean="0">
                                        <a:latin typeface="Cambria Math" panose="02040503050406030204" pitchFamily="18" charset="0"/>
                                      </a:rPr>
                                      <m:t>𝟐</m:t>
                                    </m:r>
                                  </m:sub>
                                </m:sSub>
                              </m:oMath>
                            </m:oMathPara>
                          </a14:m>
                          <a:endParaRPr lang="de-DE" dirty="0"/>
                        </a:p>
                      </a:txBody>
                      <a:tcPr/>
                    </a:tc>
                    <a:extLst>
                      <a:ext uri="{0D108BD9-81ED-4DB2-BD59-A6C34878D82A}">
                        <a16:rowId xmlns:a16="http://schemas.microsoft.com/office/drawing/2014/main" val="10000"/>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val="10001"/>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2"/>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1</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3"/>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4"/>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1</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5"/>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r>
                            <a:rPr lang="de-DE" dirty="0"/>
                            <a:t>-</a:t>
                          </a:r>
                        </a:p>
                      </a:txBody>
                      <a:tcPr/>
                    </a:tc>
                    <a:tc>
                      <a:txBody>
                        <a:bodyPr/>
                        <a:lstStyle/>
                        <a:p>
                          <a:r>
                            <a:rPr lang="de-DE" dirty="0"/>
                            <a:t>0</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6"/>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1</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7"/>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8"/>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0009"/>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1633251064"/>
                  </p:ext>
                </p:extLst>
              </p:nvPr>
            </p:nvGraphicFramePr>
            <p:xfrm>
              <a:off x="646111" y="2114711"/>
              <a:ext cx="6502400" cy="3722370"/>
            </p:xfrm>
            <a:graphic>
              <a:graphicData uri="http://schemas.openxmlformats.org/drawingml/2006/table">
                <a:tbl>
                  <a:tblPr firstRow="1" bandRow="1">
                    <a:tableStyleId>{7DF18680-E054-41AD-8BC1-D1AEF772440D}</a:tableStyleId>
                  </a:tblPr>
                  <a:tblGrid>
                    <a:gridCol w="812800"/>
                    <a:gridCol w="812800"/>
                    <a:gridCol w="812800"/>
                    <a:gridCol w="812800"/>
                    <a:gridCol w="812800"/>
                    <a:gridCol w="727987"/>
                    <a:gridCol w="897613"/>
                    <a:gridCol w="812800"/>
                  </a:tblGrid>
                  <a:tr h="384810">
                    <a:tc>
                      <a:txBody>
                        <a:bodyPr/>
                        <a:lstStyle/>
                        <a:p>
                          <a:endParaRPr lang="de-DE"/>
                        </a:p>
                      </a:txBody>
                      <a:tcPr>
                        <a:blipFill rotWithShape="0">
                          <a:blip r:embed="rId2"/>
                          <a:stretch>
                            <a:fillRect l="-746" t="-7937" r="-700000" b="-895238"/>
                          </a:stretch>
                        </a:blipFill>
                      </a:tcPr>
                    </a:tc>
                    <a:tc>
                      <a:txBody>
                        <a:bodyPr/>
                        <a:lstStyle/>
                        <a:p>
                          <a:endParaRPr lang="de-DE"/>
                        </a:p>
                      </a:txBody>
                      <a:tcPr>
                        <a:blipFill rotWithShape="0">
                          <a:blip r:embed="rId2"/>
                          <a:stretch>
                            <a:fillRect l="-101504" t="-7937" r="-605263" b="-895238"/>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2"/>
                          <a:stretch>
                            <a:fillRect l="-399254" t="-7937" r="-301493" b="-895238"/>
                          </a:stretch>
                        </a:blipFill>
                      </a:tcPr>
                    </a:tc>
                    <a:tc>
                      <a:txBody>
                        <a:bodyPr/>
                        <a:lstStyle/>
                        <a:p>
                          <a:endParaRPr lang="de-DE"/>
                        </a:p>
                      </a:txBody>
                      <a:tcPr>
                        <a:blipFill rotWithShape="0">
                          <a:blip r:embed="rId2"/>
                          <a:stretch>
                            <a:fillRect l="-562185" t="-7937" r="-239496" b="-895238"/>
                          </a:stretch>
                        </a:blipFill>
                      </a:tcPr>
                    </a:tc>
                    <a:tc>
                      <a:txBody>
                        <a:bodyPr/>
                        <a:lstStyle/>
                        <a:p>
                          <a:endParaRPr lang="de-DE"/>
                        </a:p>
                      </a:txBody>
                      <a:tcPr>
                        <a:blipFill rotWithShape="0">
                          <a:blip r:embed="rId2"/>
                          <a:stretch>
                            <a:fillRect l="-532432" t="-7937" r="-92568" b="-895238"/>
                          </a:stretch>
                        </a:blipFill>
                      </a:tcPr>
                    </a:tc>
                    <a:tc>
                      <a:txBody>
                        <a:bodyPr/>
                        <a:lstStyle/>
                        <a:p>
                          <a:endParaRPr lang="de-DE"/>
                        </a:p>
                      </a:txBody>
                      <a:tcPr>
                        <a:blipFill rotWithShape="0">
                          <a:blip r:embed="rId2"/>
                          <a:stretch>
                            <a:fillRect l="-703759" t="-7937" r="-3008" b="-895238"/>
                          </a:stretch>
                        </a:blipFill>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endParaRPr lang="de-DE" dirty="0"/>
                        </a:p>
                      </a:txBody>
                      <a:tcPr/>
                    </a:tc>
                    <a:tc>
                      <a:txBody>
                        <a:bodyPr/>
                        <a:lstStyle/>
                        <a:p>
                          <a:endParaRPr lang="de-DE"/>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endParaRPr lang="de-DE"/>
                        </a:p>
                      </a:txBody>
                      <a:tcPr/>
                    </a:tc>
                    <a:tc>
                      <a:txBody>
                        <a:bodyPr/>
                        <a:lstStyle/>
                        <a:p>
                          <a:endParaRPr lang="de-DE"/>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endParaRPr lang="de-DE"/>
                        </a:p>
                      </a:txBody>
                      <a:tcPr/>
                    </a:tc>
                    <a:tc>
                      <a:txBody>
                        <a:bodyPr/>
                        <a:lstStyle/>
                        <a:p>
                          <a:endParaRPr lang="de-DE"/>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endParaRPr lang="de-DE"/>
                        </a:p>
                      </a:txBody>
                      <a:tcPr/>
                    </a:tc>
                    <a:tc>
                      <a:txBody>
                        <a:bodyPr/>
                        <a:lstStyle/>
                        <a:p>
                          <a:endParaRPr lang="de-DE"/>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endParaRPr lang="de-DE"/>
                        </a:p>
                      </a:txBody>
                      <a:tcPr/>
                    </a:tc>
                    <a:tc>
                      <a:txBody>
                        <a:bodyPr/>
                        <a:lstStyle/>
                        <a:p>
                          <a:endParaRPr lang="de-DE"/>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endParaRPr lang="de-DE"/>
                        </a:p>
                      </a:txBody>
                      <a:tcPr/>
                    </a:tc>
                    <a:tc>
                      <a:txBody>
                        <a:bodyPr/>
                        <a:lstStyle/>
                        <a:p>
                          <a:endParaRPr lang="de-DE"/>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endParaRPr lang="de-DE"/>
                        </a:p>
                      </a:txBody>
                      <a:tcPr/>
                    </a:tc>
                    <a:tc>
                      <a:txBody>
                        <a:bodyPr/>
                        <a:lstStyle/>
                        <a:p>
                          <a:endParaRPr lang="de-DE"/>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endParaRPr lang="de-DE"/>
                        </a:p>
                      </a:txBody>
                      <a:tcPr/>
                    </a:tc>
                    <a:tc>
                      <a:txBody>
                        <a:bodyPr/>
                        <a:lstStyle/>
                        <a:p>
                          <a:endParaRPr lang="de-DE"/>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endParaRPr lang="de-DE"/>
                        </a:p>
                      </a:txBody>
                      <a:tcPr/>
                    </a:tc>
                    <a:tc>
                      <a:txBody>
                        <a:bodyPr/>
                        <a:lstStyle/>
                        <a:p>
                          <a:endParaRPr lang="de-DE" dirty="0"/>
                        </a:p>
                      </a:txBody>
                      <a:tcPr/>
                    </a:tc>
                  </a:tr>
                </a:tbl>
              </a:graphicData>
            </a:graphic>
          </p:graphicFrame>
        </mc:Fallback>
      </mc:AlternateContent>
      <p:graphicFrame>
        <p:nvGraphicFramePr>
          <p:cNvPr id="7" name="Tabelle 6"/>
          <p:cNvGraphicFramePr>
            <a:graphicFrameLocks noGrp="1"/>
          </p:cNvGraphicFramePr>
          <p:nvPr>
            <p:extLst/>
          </p:nvPr>
        </p:nvGraphicFramePr>
        <p:xfrm>
          <a:off x="7829049" y="1936489"/>
          <a:ext cx="2523491" cy="1854200"/>
        </p:xfrm>
        <a:graphic>
          <a:graphicData uri="http://schemas.openxmlformats.org/drawingml/2006/table">
            <a:tbl>
              <a:tblPr firstRow="1" bandRow="1">
                <a:tableStyleId>{00A15C55-8517-42AA-B614-E9B94910E393}</a:tableStyleId>
              </a:tblPr>
              <a:tblGrid>
                <a:gridCol w="373380">
                  <a:extLst>
                    <a:ext uri="{9D8B030D-6E8A-4147-A177-3AD203B41FA5}">
                      <a16:colId xmlns:a16="http://schemas.microsoft.com/office/drawing/2014/main" val="20000"/>
                    </a:ext>
                  </a:extLst>
                </a:gridCol>
                <a:gridCol w="387668">
                  <a:extLst>
                    <a:ext uri="{9D8B030D-6E8A-4147-A177-3AD203B41FA5}">
                      <a16:colId xmlns:a16="http://schemas.microsoft.com/office/drawing/2014/main" val="20001"/>
                    </a:ext>
                  </a:extLst>
                </a:gridCol>
                <a:gridCol w="1762443">
                  <a:extLst>
                    <a:ext uri="{9D8B030D-6E8A-4147-A177-3AD203B41FA5}">
                      <a16:colId xmlns:a16="http://schemas.microsoft.com/office/drawing/2014/main" val="20002"/>
                    </a:ext>
                  </a:extLst>
                </a:gridCol>
              </a:tblGrid>
              <a:tr h="370840">
                <a:tc>
                  <a:txBody>
                    <a:bodyPr/>
                    <a:lstStyle/>
                    <a:p>
                      <a:r>
                        <a:rPr lang="de-DE" dirty="0"/>
                        <a:t>J</a:t>
                      </a:r>
                    </a:p>
                  </a:txBody>
                  <a:tcPr/>
                </a:tc>
                <a:tc>
                  <a:txBody>
                    <a:bodyPr/>
                    <a:lstStyle/>
                    <a:p>
                      <a:r>
                        <a:rPr lang="de-DE" dirty="0"/>
                        <a:t>K</a:t>
                      </a:r>
                    </a:p>
                  </a:txBody>
                  <a:tcPr/>
                </a:tc>
                <a:tc>
                  <a:txBody>
                    <a:bodyPr/>
                    <a:lstStyle/>
                    <a:p>
                      <a:r>
                        <a:rPr lang="de-DE" dirty="0"/>
                        <a:t>Ausgang</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a:t>
                      </a:r>
                    </a:p>
                  </a:txBody>
                  <a:tcPr/>
                </a:tc>
                <a:tc>
                  <a:txBody>
                    <a:bodyPr/>
                    <a:lstStyle/>
                    <a:p>
                      <a:r>
                        <a:rPr lang="de-DE" dirty="0" err="1"/>
                        <a:t>Reset</a:t>
                      </a:r>
                      <a:r>
                        <a:rPr lang="de-DE" dirty="0"/>
                        <a:t>/</a:t>
                      </a:r>
                      <a:r>
                        <a:rPr lang="de-DE" baseline="0" dirty="0"/>
                        <a:t> k. Ä.</a:t>
                      </a:r>
                      <a:endParaRPr lang="de-DE" dirty="0"/>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a:t>
                      </a:r>
                    </a:p>
                  </a:txBody>
                  <a:tcPr/>
                </a:tc>
                <a:tc>
                  <a:txBody>
                    <a:bodyPr/>
                    <a:lstStyle/>
                    <a:p>
                      <a:r>
                        <a:rPr lang="de-DE" dirty="0"/>
                        <a:t>Set/ </a:t>
                      </a:r>
                      <a:r>
                        <a:rPr lang="de-DE" dirty="0" err="1"/>
                        <a:t>Toggle</a:t>
                      </a:r>
                      <a:endParaRPr lang="de-DE" dirty="0"/>
                    </a:p>
                  </a:txBody>
                  <a:tcPr/>
                </a:tc>
                <a:extLst>
                  <a:ext uri="{0D108BD9-81ED-4DB2-BD59-A6C34878D82A}">
                    <a16:rowId xmlns:a16="http://schemas.microsoft.com/office/drawing/2014/main" val="10002"/>
                  </a:ext>
                </a:extLst>
              </a:tr>
              <a:tr h="370840">
                <a:tc>
                  <a:txBody>
                    <a:bodyPr/>
                    <a:lstStyle/>
                    <a:p>
                      <a:r>
                        <a:rPr lang="de-DE" dirty="0"/>
                        <a:t>-</a:t>
                      </a:r>
                    </a:p>
                  </a:txBody>
                  <a:tcPr/>
                </a:tc>
                <a:tc>
                  <a:txBody>
                    <a:bodyPr/>
                    <a:lstStyle/>
                    <a:p>
                      <a:r>
                        <a:rPr lang="de-DE" dirty="0"/>
                        <a:t>0</a:t>
                      </a:r>
                    </a:p>
                  </a:txBody>
                  <a:tcPr/>
                </a:tc>
                <a:tc>
                  <a:txBody>
                    <a:bodyPr/>
                    <a:lstStyle/>
                    <a:p>
                      <a:r>
                        <a:rPr lang="de-DE" dirty="0"/>
                        <a:t>K. Ä./ Set</a:t>
                      </a:r>
                    </a:p>
                  </a:txBody>
                  <a:tcPr/>
                </a:tc>
                <a:extLst>
                  <a:ext uri="{0D108BD9-81ED-4DB2-BD59-A6C34878D82A}">
                    <a16:rowId xmlns:a16="http://schemas.microsoft.com/office/drawing/2014/main" val="10003"/>
                  </a:ext>
                </a:extLst>
              </a:tr>
              <a:tr h="370840">
                <a:tc>
                  <a:txBody>
                    <a:bodyPr/>
                    <a:lstStyle/>
                    <a:p>
                      <a:r>
                        <a:rPr lang="de-DE" dirty="0"/>
                        <a:t>-</a:t>
                      </a:r>
                    </a:p>
                  </a:txBody>
                  <a:tcPr/>
                </a:tc>
                <a:tc>
                  <a:txBody>
                    <a:bodyPr/>
                    <a:lstStyle/>
                    <a:p>
                      <a:r>
                        <a:rPr lang="de-DE" dirty="0"/>
                        <a:t>1</a:t>
                      </a:r>
                    </a:p>
                  </a:txBody>
                  <a:tcPr/>
                </a:tc>
                <a:tc>
                  <a:txBody>
                    <a:bodyPr/>
                    <a:lstStyle/>
                    <a:p>
                      <a:r>
                        <a:rPr lang="de-DE" dirty="0" err="1"/>
                        <a:t>Reset</a:t>
                      </a:r>
                      <a:r>
                        <a:rPr lang="de-DE" dirty="0"/>
                        <a:t>/ </a:t>
                      </a:r>
                      <a:r>
                        <a:rPr lang="de-DE" dirty="0" err="1"/>
                        <a:t>Toggle</a:t>
                      </a:r>
                      <a:endParaRPr lang="de-DE" dirty="0"/>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9" name="Tabelle 8"/>
              <p:cNvGraphicFramePr>
                <a:graphicFrameLocks noGrp="1"/>
              </p:cNvGraphicFramePr>
              <p:nvPr>
                <p:extLst/>
              </p:nvPr>
            </p:nvGraphicFramePr>
            <p:xfrm>
              <a:off x="7401169" y="3982881"/>
              <a:ext cx="3327901" cy="185420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89501">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sup>
                                </m:sSup>
                                <m:r>
                                  <a:rPr lang="de-DE" b="0" i="1" smtClean="0">
                                    <a:latin typeface="Cambria Math" panose="02040503050406030204" pitchFamily="18" charset="0"/>
                                  </a:rPr>
                                  <m:t>→</m:t>
                                </m:r>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r>
                                      <a:rPr lang="de-DE" b="0" i="1" smtClean="0">
                                        <a:latin typeface="Cambria Math" panose="02040503050406030204" pitchFamily="18" charset="0"/>
                                      </a:rPr>
                                      <m:t>+1</m:t>
                                    </m:r>
                                  </m:sup>
                                </m:sSup>
                              </m:oMath>
                            </m:oMathPara>
                          </a14:m>
                          <a:endParaRPr lang="de-DE" dirty="0"/>
                        </a:p>
                      </a:txBody>
                      <a:tcPr/>
                    </a:tc>
                    <a:tc>
                      <a:txBody>
                        <a:bodyPr/>
                        <a:lstStyle/>
                        <a:p>
                          <a:r>
                            <a:rPr lang="de-DE" dirty="0"/>
                            <a:t>J</a:t>
                          </a:r>
                        </a:p>
                      </a:txBody>
                      <a:tcPr/>
                    </a:tc>
                    <a:tc>
                      <a:txBody>
                        <a:bodyPr/>
                        <a:lstStyle/>
                        <a:p>
                          <a:r>
                            <a:rPr lang="de-DE" dirty="0"/>
                            <a:t>K</a:t>
                          </a:r>
                        </a:p>
                      </a:txBody>
                      <a:tcPr/>
                    </a:tc>
                    <a:extLst>
                      <a:ext uri="{0D108BD9-81ED-4DB2-BD59-A6C34878D82A}">
                        <a16:rowId xmlns:a16="http://schemas.microsoft.com/office/drawing/2014/main" val="10000"/>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accent1">
                                  <a:lumMod val="60000"/>
                                  <a:lumOff val="40000"/>
                                </a:schemeClr>
                              </a:solidFill>
                            </a:rPr>
                            <a:t>0</a:t>
                          </a:r>
                        </a:p>
                      </a:txBody>
                      <a:tcPr/>
                    </a:tc>
                    <a:tc>
                      <a:txBody>
                        <a:bodyPr/>
                        <a:lstStyle/>
                        <a:p>
                          <a:r>
                            <a:rPr lang="de-DE" dirty="0"/>
                            <a:t>0</a:t>
                          </a:r>
                        </a:p>
                      </a:txBody>
                      <a:tcPr/>
                    </a:tc>
                    <a:tc>
                      <a:txBody>
                        <a:bodyPr/>
                        <a:lstStyle/>
                        <a:p>
                          <a:r>
                            <a:rPr lang="de-DE" dirty="0"/>
                            <a:t>-</a:t>
                          </a:r>
                        </a:p>
                      </a:txBody>
                      <a:tcPr/>
                    </a:tc>
                    <a:extLst>
                      <a:ext uri="{0D108BD9-81ED-4DB2-BD59-A6C34878D82A}">
                        <a16:rowId xmlns:a16="http://schemas.microsoft.com/office/drawing/2014/main" val="10001"/>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accent1">
                                  <a:lumMod val="60000"/>
                                  <a:lumOff val="40000"/>
                                </a:schemeClr>
                              </a:solidFill>
                            </a:rPr>
                            <a:t>1</a:t>
                          </a:r>
                        </a:p>
                      </a:txBody>
                      <a:tcPr/>
                    </a:tc>
                    <a:tc>
                      <a:txBody>
                        <a:bodyPr/>
                        <a:lstStyle/>
                        <a:p>
                          <a:r>
                            <a:rPr lang="de-DE" dirty="0"/>
                            <a:t>1</a:t>
                          </a:r>
                        </a:p>
                      </a:txBody>
                      <a:tcPr/>
                    </a:tc>
                    <a:tc>
                      <a:txBody>
                        <a:bodyPr/>
                        <a:lstStyle/>
                        <a:p>
                          <a:r>
                            <a:rPr lang="de-DE" dirty="0"/>
                            <a:t>-</a:t>
                          </a:r>
                        </a:p>
                      </a:txBody>
                      <a:tcPr/>
                    </a:tc>
                    <a:extLst>
                      <a:ext uri="{0D108BD9-81ED-4DB2-BD59-A6C34878D82A}">
                        <a16:rowId xmlns:a16="http://schemas.microsoft.com/office/drawing/2014/main" val="10002"/>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accent1">
                                  <a:lumMod val="60000"/>
                                  <a:lumOff val="40000"/>
                                </a:schemeClr>
                              </a:solidFill>
                            </a:rPr>
                            <a:t>0</a:t>
                          </a:r>
                        </a:p>
                      </a:txBody>
                      <a:tcPr/>
                    </a:tc>
                    <a:tc>
                      <a:txBody>
                        <a:bodyPr/>
                        <a:lstStyle/>
                        <a:p>
                          <a:r>
                            <a:rPr lang="de-DE" dirty="0"/>
                            <a:t>-</a:t>
                          </a:r>
                        </a:p>
                      </a:txBody>
                      <a:tcPr/>
                    </a:tc>
                    <a:tc>
                      <a:txBody>
                        <a:bodyPr/>
                        <a:lstStyle/>
                        <a:p>
                          <a:r>
                            <a:rPr lang="de-DE" dirty="0"/>
                            <a:t>1</a:t>
                          </a:r>
                        </a:p>
                      </a:txBody>
                      <a:tcPr/>
                    </a:tc>
                    <a:extLst>
                      <a:ext uri="{0D108BD9-81ED-4DB2-BD59-A6C34878D82A}">
                        <a16:rowId xmlns:a16="http://schemas.microsoft.com/office/drawing/2014/main" val="10003"/>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accent1">
                                  <a:lumMod val="60000"/>
                                  <a:lumOff val="40000"/>
                                </a:schemeClr>
                              </a:solidFill>
                            </a:rPr>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elle 8"/>
              <p:cNvGraphicFramePr>
                <a:graphicFrameLocks noGrp="1"/>
              </p:cNvGraphicFramePr>
              <p:nvPr>
                <p:extLst>
                  <p:ext uri="{D42A27DB-BD31-4B8C-83A1-F6EECF244321}">
                    <p14:modId xmlns:p14="http://schemas.microsoft.com/office/powerpoint/2010/main" val="3394696429"/>
                  </p:ext>
                </p:extLst>
              </p:nvPr>
            </p:nvGraphicFramePr>
            <p:xfrm>
              <a:off x="7401169" y="3982881"/>
              <a:ext cx="3327901" cy="1854200"/>
            </p:xfrm>
            <a:graphic>
              <a:graphicData uri="http://schemas.openxmlformats.org/drawingml/2006/table">
                <a:tbl>
                  <a:tblPr firstRow="1" bandRow="1">
                    <a:tableStyleId>{7DF18680-E054-41AD-8BC1-D1AEF772440D}</a:tableStyleId>
                  </a:tblPr>
                  <a:tblGrid>
                    <a:gridCol w="812800"/>
                    <a:gridCol w="812800"/>
                    <a:gridCol w="889501"/>
                    <a:gridCol w="812800"/>
                  </a:tblGrid>
                  <a:tr h="370840">
                    <a:tc>
                      <a:txBody>
                        <a:bodyPr/>
                        <a:lstStyle/>
                        <a:p>
                          <a:endParaRPr lang="de-DE"/>
                        </a:p>
                      </a:txBody>
                      <a:tcPr>
                        <a:blipFill rotWithShape="0">
                          <a:blip r:embed="rId3"/>
                          <a:stretch>
                            <a:fillRect l="-746" t="-8197" r="-311194" b="-424590"/>
                          </a:stretch>
                        </a:blipFill>
                      </a:tcPr>
                    </a:tc>
                    <a:tc>
                      <a:txBody>
                        <a:bodyPr/>
                        <a:lstStyle/>
                        <a:p>
                          <a:endParaRPr lang="de-DE"/>
                        </a:p>
                      </a:txBody>
                      <a:tcPr>
                        <a:blipFill rotWithShape="0">
                          <a:blip r:embed="rId3"/>
                          <a:stretch>
                            <a:fillRect l="-101504" t="-8197" r="-213534" b="-424590"/>
                          </a:stretch>
                        </a:blipFill>
                      </a:tcPr>
                    </a:tc>
                    <a:tc>
                      <a:txBody>
                        <a:bodyPr/>
                        <a:lstStyle/>
                        <a:p>
                          <a:pPr/>
                          <a:r>
                            <a:rPr lang="de-DE" dirty="0"/>
                            <a:t>J</a:t>
                          </a:r>
                          <a:endParaRPr lang="de-DE" dirty="0" smtClean="0"/>
                        </a:p>
                      </a:txBody>
                      <a:tcPr/>
                    </a:tc>
                    <a:tc>
                      <a:txBody>
                        <a:bodyPr/>
                        <a:lstStyle/>
                        <a:p>
                          <a:pPr/>
                          <a:r>
                            <a:rPr lang="de-DE" dirty="0" smtClean="0"/>
                            <a:t>K</a:t>
                          </a:r>
                          <a:endParaRPr lang="de-DE" dirty="0"/>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0</a:t>
                          </a:r>
                          <a:endParaRPr lang="de-DE" dirty="0"/>
                        </a:p>
                      </a:txBody>
                      <a:tcPr/>
                    </a:tc>
                    <a:tc>
                      <a:txBody>
                        <a:bodyPr/>
                        <a:lstStyle/>
                        <a:p>
                          <a:r>
                            <a:rPr lang="de-DE" dirty="0" smtClean="0"/>
                            <a:t>-</a:t>
                          </a:r>
                          <a:endParaRPr lang="de-DE" dirty="0"/>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r>
                </a:tbl>
              </a:graphicData>
            </a:graphic>
          </p:graphicFrame>
        </mc:Fallback>
      </mc:AlternateContent>
    </p:spTree>
    <p:extLst>
      <p:ext uri="{BB962C8B-B14F-4D97-AF65-F5344CB8AC3E}">
        <p14:creationId xmlns:p14="http://schemas.microsoft.com/office/powerpoint/2010/main" val="289424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9392257" cy="5324475"/>
          </a:xfrm>
        </p:spPr>
        <p:txBody>
          <a:bodyPr/>
          <a:lstStyle/>
          <a:p>
            <a:r>
              <a:rPr lang="de-DE" dirty="0">
                <a:latin typeface="Calibri" panose="020F0502020204030204" pitchFamily="34" charset="0"/>
              </a:rPr>
              <a:t>Wir wenden unser Wissen aus der Tabelle an:</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25</a:t>
            </a:fld>
            <a:endParaRPr lang="en-US" dirty="0"/>
          </a:p>
        </p:txBody>
      </p:sp>
      <p:graphicFrame>
        <p:nvGraphicFramePr>
          <p:cNvPr id="7" name="Tabelle 6"/>
          <p:cNvGraphicFramePr>
            <a:graphicFrameLocks noGrp="1"/>
          </p:cNvGraphicFramePr>
          <p:nvPr>
            <p:extLst/>
          </p:nvPr>
        </p:nvGraphicFramePr>
        <p:xfrm>
          <a:off x="7829049" y="1936489"/>
          <a:ext cx="2523491" cy="1854200"/>
        </p:xfrm>
        <a:graphic>
          <a:graphicData uri="http://schemas.openxmlformats.org/drawingml/2006/table">
            <a:tbl>
              <a:tblPr firstRow="1" bandRow="1">
                <a:tableStyleId>{00A15C55-8517-42AA-B614-E9B94910E393}</a:tableStyleId>
              </a:tblPr>
              <a:tblGrid>
                <a:gridCol w="373380">
                  <a:extLst>
                    <a:ext uri="{9D8B030D-6E8A-4147-A177-3AD203B41FA5}">
                      <a16:colId xmlns:a16="http://schemas.microsoft.com/office/drawing/2014/main" val="20000"/>
                    </a:ext>
                  </a:extLst>
                </a:gridCol>
                <a:gridCol w="387668">
                  <a:extLst>
                    <a:ext uri="{9D8B030D-6E8A-4147-A177-3AD203B41FA5}">
                      <a16:colId xmlns:a16="http://schemas.microsoft.com/office/drawing/2014/main" val="20001"/>
                    </a:ext>
                  </a:extLst>
                </a:gridCol>
                <a:gridCol w="1762443">
                  <a:extLst>
                    <a:ext uri="{9D8B030D-6E8A-4147-A177-3AD203B41FA5}">
                      <a16:colId xmlns:a16="http://schemas.microsoft.com/office/drawing/2014/main" val="20002"/>
                    </a:ext>
                  </a:extLst>
                </a:gridCol>
              </a:tblGrid>
              <a:tr h="370840">
                <a:tc>
                  <a:txBody>
                    <a:bodyPr/>
                    <a:lstStyle/>
                    <a:p>
                      <a:r>
                        <a:rPr lang="de-DE" dirty="0"/>
                        <a:t>J</a:t>
                      </a:r>
                    </a:p>
                  </a:txBody>
                  <a:tcPr/>
                </a:tc>
                <a:tc>
                  <a:txBody>
                    <a:bodyPr/>
                    <a:lstStyle/>
                    <a:p>
                      <a:r>
                        <a:rPr lang="de-DE" dirty="0"/>
                        <a:t>K</a:t>
                      </a:r>
                    </a:p>
                  </a:txBody>
                  <a:tcPr/>
                </a:tc>
                <a:tc>
                  <a:txBody>
                    <a:bodyPr/>
                    <a:lstStyle/>
                    <a:p>
                      <a:r>
                        <a:rPr lang="de-DE" dirty="0"/>
                        <a:t>Ausgang</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a:t>
                      </a:r>
                    </a:p>
                  </a:txBody>
                  <a:tcPr/>
                </a:tc>
                <a:tc>
                  <a:txBody>
                    <a:bodyPr/>
                    <a:lstStyle/>
                    <a:p>
                      <a:r>
                        <a:rPr lang="de-DE" dirty="0" err="1"/>
                        <a:t>Reset</a:t>
                      </a:r>
                      <a:r>
                        <a:rPr lang="de-DE" dirty="0"/>
                        <a:t>/</a:t>
                      </a:r>
                      <a:r>
                        <a:rPr lang="de-DE" baseline="0" dirty="0"/>
                        <a:t> k. Ä.</a:t>
                      </a:r>
                      <a:endParaRPr lang="de-DE" dirty="0"/>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a:t>
                      </a:r>
                    </a:p>
                  </a:txBody>
                  <a:tcPr/>
                </a:tc>
                <a:tc>
                  <a:txBody>
                    <a:bodyPr/>
                    <a:lstStyle/>
                    <a:p>
                      <a:r>
                        <a:rPr lang="de-DE" dirty="0"/>
                        <a:t>Set/ </a:t>
                      </a:r>
                      <a:r>
                        <a:rPr lang="de-DE" dirty="0" err="1"/>
                        <a:t>Toggle</a:t>
                      </a:r>
                      <a:endParaRPr lang="de-DE" dirty="0"/>
                    </a:p>
                  </a:txBody>
                  <a:tcPr/>
                </a:tc>
                <a:extLst>
                  <a:ext uri="{0D108BD9-81ED-4DB2-BD59-A6C34878D82A}">
                    <a16:rowId xmlns:a16="http://schemas.microsoft.com/office/drawing/2014/main" val="10002"/>
                  </a:ext>
                </a:extLst>
              </a:tr>
              <a:tr h="370840">
                <a:tc>
                  <a:txBody>
                    <a:bodyPr/>
                    <a:lstStyle/>
                    <a:p>
                      <a:r>
                        <a:rPr lang="de-DE" dirty="0"/>
                        <a:t>-</a:t>
                      </a:r>
                    </a:p>
                  </a:txBody>
                  <a:tcPr/>
                </a:tc>
                <a:tc>
                  <a:txBody>
                    <a:bodyPr/>
                    <a:lstStyle/>
                    <a:p>
                      <a:r>
                        <a:rPr lang="de-DE" dirty="0"/>
                        <a:t>0</a:t>
                      </a:r>
                    </a:p>
                  </a:txBody>
                  <a:tcPr/>
                </a:tc>
                <a:tc>
                  <a:txBody>
                    <a:bodyPr/>
                    <a:lstStyle/>
                    <a:p>
                      <a:r>
                        <a:rPr lang="de-DE" dirty="0"/>
                        <a:t>K. Ä./ Set</a:t>
                      </a:r>
                    </a:p>
                  </a:txBody>
                  <a:tcPr/>
                </a:tc>
                <a:extLst>
                  <a:ext uri="{0D108BD9-81ED-4DB2-BD59-A6C34878D82A}">
                    <a16:rowId xmlns:a16="http://schemas.microsoft.com/office/drawing/2014/main" val="10003"/>
                  </a:ext>
                </a:extLst>
              </a:tr>
              <a:tr h="370840">
                <a:tc>
                  <a:txBody>
                    <a:bodyPr/>
                    <a:lstStyle/>
                    <a:p>
                      <a:r>
                        <a:rPr lang="de-DE" dirty="0"/>
                        <a:t>-</a:t>
                      </a:r>
                    </a:p>
                  </a:txBody>
                  <a:tcPr/>
                </a:tc>
                <a:tc>
                  <a:txBody>
                    <a:bodyPr/>
                    <a:lstStyle/>
                    <a:p>
                      <a:r>
                        <a:rPr lang="de-DE" dirty="0"/>
                        <a:t>1</a:t>
                      </a:r>
                    </a:p>
                  </a:txBody>
                  <a:tcPr/>
                </a:tc>
                <a:tc>
                  <a:txBody>
                    <a:bodyPr/>
                    <a:lstStyle/>
                    <a:p>
                      <a:r>
                        <a:rPr lang="de-DE" dirty="0" err="1"/>
                        <a:t>Reset</a:t>
                      </a:r>
                      <a:r>
                        <a:rPr lang="de-DE" dirty="0"/>
                        <a:t>/ </a:t>
                      </a:r>
                      <a:r>
                        <a:rPr lang="de-DE" dirty="0" err="1"/>
                        <a:t>Toggle</a:t>
                      </a:r>
                      <a:endParaRPr lang="de-DE" dirty="0"/>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9" name="Tabelle 8"/>
              <p:cNvGraphicFramePr>
                <a:graphicFrameLocks noGrp="1"/>
              </p:cNvGraphicFramePr>
              <p:nvPr>
                <p:extLst/>
              </p:nvPr>
            </p:nvGraphicFramePr>
            <p:xfrm>
              <a:off x="7401169" y="3982881"/>
              <a:ext cx="3327901" cy="185420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89501">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sup>
                                </m:sSup>
                                <m:r>
                                  <a:rPr lang="de-DE" b="0" i="1" smtClean="0">
                                    <a:latin typeface="Cambria Math" panose="02040503050406030204" pitchFamily="18" charset="0"/>
                                  </a:rPr>
                                  <m:t>→</m:t>
                                </m:r>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r>
                                      <a:rPr lang="de-DE" b="0" i="1" smtClean="0">
                                        <a:latin typeface="Cambria Math" panose="02040503050406030204" pitchFamily="18" charset="0"/>
                                      </a:rPr>
                                      <m:t>+1</m:t>
                                    </m:r>
                                  </m:sup>
                                </m:sSup>
                              </m:oMath>
                            </m:oMathPara>
                          </a14:m>
                          <a:endParaRPr lang="de-DE" dirty="0"/>
                        </a:p>
                      </a:txBody>
                      <a:tcPr/>
                    </a:tc>
                    <a:tc>
                      <a:txBody>
                        <a:bodyPr/>
                        <a:lstStyle/>
                        <a:p>
                          <a:r>
                            <a:rPr lang="de-DE" dirty="0"/>
                            <a:t>J</a:t>
                          </a:r>
                        </a:p>
                      </a:txBody>
                      <a:tcPr/>
                    </a:tc>
                    <a:tc>
                      <a:txBody>
                        <a:bodyPr/>
                        <a:lstStyle/>
                        <a:p>
                          <a:r>
                            <a:rPr lang="de-DE" dirty="0"/>
                            <a:t>K</a:t>
                          </a:r>
                        </a:p>
                      </a:txBody>
                      <a:tcPr/>
                    </a:tc>
                    <a:extLst>
                      <a:ext uri="{0D108BD9-81ED-4DB2-BD59-A6C34878D82A}">
                        <a16:rowId xmlns:a16="http://schemas.microsoft.com/office/drawing/2014/main" val="10000"/>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accent1">
                                  <a:lumMod val="60000"/>
                                  <a:lumOff val="40000"/>
                                </a:schemeClr>
                              </a:solidFill>
                            </a:rPr>
                            <a:t>0</a:t>
                          </a:r>
                        </a:p>
                      </a:txBody>
                      <a:tcPr/>
                    </a:tc>
                    <a:tc>
                      <a:txBody>
                        <a:bodyPr/>
                        <a:lstStyle/>
                        <a:p>
                          <a:r>
                            <a:rPr lang="de-DE" dirty="0"/>
                            <a:t>0</a:t>
                          </a:r>
                        </a:p>
                      </a:txBody>
                      <a:tcPr/>
                    </a:tc>
                    <a:tc>
                      <a:txBody>
                        <a:bodyPr/>
                        <a:lstStyle/>
                        <a:p>
                          <a:r>
                            <a:rPr lang="de-DE" dirty="0"/>
                            <a:t>-</a:t>
                          </a:r>
                        </a:p>
                      </a:txBody>
                      <a:tcPr/>
                    </a:tc>
                    <a:extLst>
                      <a:ext uri="{0D108BD9-81ED-4DB2-BD59-A6C34878D82A}">
                        <a16:rowId xmlns:a16="http://schemas.microsoft.com/office/drawing/2014/main" val="10001"/>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accent1">
                                  <a:lumMod val="60000"/>
                                  <a:lumOff val="40000"/>
                                </a:schemeClr>
                              </a:solidFill>
                            </a:rPr>
                            <a:t>1</a:t>
                          </a:r>
                        </a:p>
                      </a:txBody>
                      <a:tcPr/>
                    </a:tc>
                    <a:tc>
                      <a:txBody>
                        <a:bodyPr/>
                        <a:lstStyle/>
                        <a:p>
                          <a:r>
                            <a:rPr lang="de-DE" dirty="0"/>
                            <a:t>1</a:t>
                          </a:r>
                        </a:p>
                      </a:txBody>
                      <a:tcPr/>
                    </a:tc>
                    <a:tc>
                      <a:txBody>
                        <a:bodyPr/>
                        <a:lstStyle/>
                        <a:p>
                          <a:r>
                            <a:rPr lang="de-DE" dirty="0"/>
                            <a:t>-</a:t>
                          </a:r>
                        </a:p>
                      </a:txBody>
                      <a:tcPr/>
                    </a:tc>
                    <a:extLst>
                      <a:ext uri="{0D108BD9-81ED-4DB2-BD59-A6C34878D82A}">
                        <a16:rowId xmlns:a16="http://schemas.microsoft.com/office/drawing/2014/main" val="10002"/>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accent1">
                                  <a:lumMod val="60000"/>
                                  <a:lumOff val="40000"/>
                                </a:schemeClr>
                              </a:solidFill>
                            </a:rPr>
                            <a:t>0</a:t>
                          </a:r>
                        </a:p>
                      </a:txBody>
                      <a:tcPr/>
                    </a:tc>
                    <a:tc>
                      <a:txBody>
                        <a:bodyPr/>
                        <a:lstStyle/>
                        <a:p>
                          <a:r>
                            <a:rPr lang="de-DE" dirty="0"/>
                            <a:t>-</a:t>
                          </a:r>
                        </a:p>
                      </a:txBody>
                      <a:tcPr/>
                    </a:tc>
                    <a:tc>
                      <a:txBody>
                        <a:bodyPr/>
                        <a:lstStyle/>
                        <a:p>
                          <a:r>
                            <a:rPr lang="de-DE" dirty="0"/>
                            <a:t>1</a:t>
                          </a:r>
                        </a:p>
                      </a:txBody>
                      <a:tcPr/>
                    </a:tc>
                    <a:extLst>
                      <a:ext uri="{0D108BD9-81ED-4DB2-BD59-A6C34878D82A}">
                        <a16:rowId xmlns:a16="http://schemas.microsoft.com/office/drawing/2014/main" val="10003"/>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accent1">
                                  <a:lumMod val="60000"/>
                                  <a:lumOff val="40000"/>
                                </a:schemeClr>
                              </a:solidFill>
                            </a:rPr>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elle 8"/>
              <p:cNvGraphicFramePr>
                <a:graphicFrameLocks noGrp="1"/>
              </p:cNvGraphicFramePr>
              <p:nvPr>
                <p:extLst>
                  <p:ext uri="{D42A27DB-BD31-4B8C-83A1-F6EECF244321}">
                    <p14:modId xmlns:p14="http://schemas.microsoft.com/office/powerpoint/2010/main" val="3394696429"/>
                  </p:ext>
                </p:extLst>
              </p:nvPr>
            </p:nvGraphicFramePr>
            <p:xfrm>
              <a:off x="7401169" y="3982881"/>
              <a:ext cx="3327901" cy="1854200"/>
            </p:xfrm>
            <a:graphic>
              <a:graphicData uri="http://schemas.openxmlformats.org/drawingml/2006/table">
                <a:tbl>
                  <a:tblPr firstRow="1" bandRow="1">
                    <a:tableStyleId>{7DF18680-E054-41AD-8BC1-D1AEF772440D}</a:tableStyleId>
                  </a:tblPr>
                  <a:tblGrid>
                    <a:gridCol w="812800"/>
                    <a:gridCol w="812800"/>
                    <a:gridCol w="889501"/>
                    <a:gridCol w="812800"/>
                  </a:tblGrid>
                  <a:tr h="370840">
                    <a:tc>
                      <a:txBody>
                        <a:bodyPr/>
                        <a:lstStyle/>
                        <a:p>
                          <a:endParaRPr lang="de-DE"/>
                        </a:p>
                      </a:txBody>
                      <a:tcPr>
                        <a:blipFill rotWithShape="0">
                          <a:blip r:embed="rId2"/>
                          <a:stretch>
                            <a:fillRect l="-746" t="-8197" r="-311194" b="-424590"/>
                          </a:stretch>
                        </a:blipFill>
                      </a:tcPr>
                    </a:tc>
                    <a:tc>
                      <a:txBody>
                        <a:bodyPr/>
                        <a:lstStyle/>
                        <a:p>
                          <a:endParaRPr lang="de-DE"/>
                        </a:p>
                      </a:txBody>
                      <a:tcPr>
                        <a:blipFill rotWithShape="0">
                          <a:blip r:embed="rId2"/>
                          <a:stretch>
                            <a:fillRect l="-101504" t="-8197" r="-213534" b="-424590"/>
                          </a:stretch>
                        </a:blipFill>
                      </a:tcPr>
                    </a:tc>
                    <a:tc>
                      <a:txBody>
                        <a:bodyPr/>
                        <a:lstStyle/>
                        <a:p>
                          <a:pPr/>
                          <a:r>
                            <a:rPr lang="de-DE" dirty="0"/>
                            <a:t>J</a:t>
                          </a:r>
                          <a:endParaRPr lang="de-DE" dirty="0" smtClean="0"/>
                        </a:p>
                      </a:txBody>
                      <a:tcPr/>
                    </a:tc>
                    <a:tc>
                      <a:txBody>
                        <a:bodyPr/>
                        <a:lstStyle/>
                        <a:p>
                          <a:pPr/>
                          <a:r>
                            <a:rPr lang="de-DE" dirty="0" smtClean="0"/>
                            <a:t>K</a:t>
                          </a:r>
                          <a:endParaRPr lang="de-DE" dirty="0"/>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0</a:t>
                          </a:r>
                          <a:endParaRPr lang="de-DE" dirty="0"/>
                        </a:p>
                      </a:txBody>
                      <a:tcPr/>
                    </a:tc>
                    <a:tc>
                      <a:txBody>
                        <a:bodyPr/>
                        <a:lstStyle/>
                        <a:p>
                          <a:r>
                            <a:rPr lang="de-DE" dirty="0" smtClean="0"/>
                            <a:t>-</a:t>
                          </a:r>
                          <a:endParaRPr lang="de-DE" dirty="0"/>
                        </a:p>
                      </a:txBody>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0" name="Tabelle 9"/>
              <p:cNvGraphicFramePr>
                <a:graphicFrameLocks noGrp="1"/>
              </p:cNvGraphicFramePr>
              <p:nvPr>
                <p:extLst/>
              </p:nvPr>
            </p:nvGraphicFramePr>
            <p:xfrm>
              <a:off x="669678" y="2114711"/>
              <a:ext cx="6502400" cy="372237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727987">
                      <a:extLst>
                        <a:ext uri="{9D8B030D-6E8A-4147-A177-3AD203B41FA5}">
                          <a16:colId xmlns:a16="http://schemas.microsoft.com/office/drawing/2014/main" val="20005"/>
                        </a:ext>
                      </a:extLst>
                    </a:gridCol>
                    <a:gridCol w="897613">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𝑱</m:t>
                                    </m:r>
                                  </m:e>
                                  <m:sub>
                                    <m:r>
                                      <a:rPr lang="de-DE" b="1" i="1" smtClean="0">
                                        <a:latin typeface="Cambria Math" panose="02040503050406030204" pitchFamily="18" charset="0"/>
                                      </a:rPr>
                                      <m:t>𝟐</m:t>
                                    </m:r>
                                  </m:sub>
                                </m:sSub>
                              </m:oMath>
                            </m:oMathPara>
                          </a14:m>
                          <a:endParaRPr lang="de-DE" dirty="0"/>
                        </a:p>
                      </a:txBody>
                      <a:tcPr>
                        <a:solidFill>
                          <a:schemeClr val="accent4">
                            <a:lumMod val="75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𝑲</m:t>
                                    </m:r>
                                  </m:e>
                                  <m:sub>
                                    <m:r>
                                      <a:rPr lang="de-DE" b="1" i="1" smtClean="0">
                                        <a:latin typeface="Cambria Math" panose="02040503050406030204" pitchFamily="18" charset="0"/>
                                      </a:rPr>
                                      <m:t>𝟐</m:t>
                                    </m:r>
                                  </m:sub>
                                </m:sSub>
                              </m:oMath>
                            </m:oMathPara>
                          </a14:m>
                          <a:endParaRPr lang="de-DE" dirty="0"/>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r>
                            <a:rPr lang="de-DE" dirty="0"/>
                            <a:t>0</a:t>
                          </a:r>
                        </a:p>
                      </a:txBody>
                      <a:tcPr>
                        <a:solidFill>
                          <a:schemeClr val="accent4">
                            <a:lumMod val="60000"/>
                            <a:lumOff val="40000"/>
                          </a:schemeClr>
                        </a:solidFill>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r>
                            <a:rPr lang="de-DE" dirty="0"/>
                            <a:t>0</a:t>
                          </a:r>
                        </a:p>
                      </a:txBody>
                      <a:tcPr>
                        <a:solidFill>
                          <a:schemeClr val="accent4">
                            <a:lumMod val="40000"/>
                            <a:lumOff val="60000"/>
                          </a:schemeClr>
                        </a:solidFill>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2"/>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1</a:t>
                          </a:r>
                        </a:p>
                      </a:txBody>
                      <a:tcPr/>
                    </a:tc>
                    <a:tc>
                      <a:txBody>
                        <a:bodyPr/>
                        <a:lstStyle/>
                        <a:p>
                          <a:r>
                            <a:rPr lang="de-DE" dirty="0"/>
                            <a:t>1</a:t>
                          </a:r>
                        </a:p>
                      </a:txBody>
                      <a:tcPr>
                        <a:solidFill>
                          <a:schemeClr val="accent4">
                            <a:lumMod val="60000"/>
                            <a:lumOff val="40000"/>
                          </a:schemeClr>
                        </a:solidFill>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3"/>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r>
                            <a:rPr lang="de-DE" dirty="0"/>
                            <a:t>1</a:t>
                          </a:r>
                        </a:p>
                      </a:txBody>
                      <a:tcPr>
                        <a:solidFill>
                          <a:schemeClr val="accent4">
                            <a:lumMod val="40000"/>
                            <a:lumOff val="60000"/>
                          </a:schemeClr>
                        </a:solidFill>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4"/>
                      </a:ext>
                    </a:extLst>
                  </a:tr>
                  <a:tr h="370840">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1</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1</a:t>
                          </a:r>
                        </a:p>
                      </a:txBody>
                      <a:tcPr/>
                    </a:tc>
                    <a:tc>
                      <a:txBody>
                        <a:bodyPr/>
                        <a:lstStyle/>
                        <a:p>
                          <a:r>
                            <a:rPr lang="de-DE" dirty="0"/>
                            <a:t>0</a:t>
                          </a:r>
                        </a:p>
                      </a:txBody>
                      <a:tcPr>
                        <a:solidFill>
                          <a:schemeClr val="accent4">
                            <a:lumMod val="60000"/>
                            <a:lumOff val="40000"/>
                          </a:schemeClr>
                        </a:solidFill>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5"/>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r>
                            <a:rPr lang="de-DE" dirty="0"/>
                            <a:t>-</a:t>
                          </a:r>
                        </a:p>
                      </a:txBody>
                      <a:tcPr/>
                    </a:tc>
                    <a:tc>
                      <a:txBody>
                        <a:bodyPr/>
                        <a:lstStyle/>
                        <a:p>
                          <a:r>
                            <a:rPr lang="de-DE" dirty="0"/>
                            <a:t>0</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r>
                            <a:rPr lang="de-DE" dirty="0"/>
                            <a:t>-</a:t>
                          </a:r>
                        </a:p>
                      </a:txBody>
                      <a:tcPr>
                        <a:solidFill>
                          <a:schemeClr val="accent4">
                            <a:lumMod val="40000"/>
                            <a:lumOff val="60000"/>
                          </a:schemeClr>
                        </a:solidFill>
                      </a:tcPr>
                    </a:tc>
                    <a:tc>
                      <a:txBody>
                        <a:bodyPr/>
                        <a:lstStyle/>
                        <a:p>
                          <a:r>
                            <a:rPr lang="de-DE" dirty="0"/>
                            <a:t>1</a:t>
                          </a:r>
                        </a:p>
                      </a:txBody>
                      <a:tcPr>
                        <a:solidFill>
                          <a:schemeClr val="accent4">
                            <a:lumMod val="40000"/>
                            <a:lumOff val="60000"/>
                          </a:schemeClr>
                        </a:solidFill>
                      </a:tcPr>
                    </a:tc>
                    <a:extLst>
                      <a:ext uri="{0D108BD9-81ED-4DB2-BD59-A6C34878D82A}">
                        <a16:rowId xmlns:a16="http://schemas.microsoft.com/office/drawing/2014/main" val="10006"/>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1</a:t>
                          </a:r>
                        </a:p>
                      </a:txBody>
                      <a:tcPr/>
                    </a:tc>
                    <a:tc>
                      <a:txBody>
                        <a:bodyPr/>
                        <a:lstStyle/>
                        <a:p>
                          <a:r>
                            <a:rPr lang="de-DE" dirty="0"/>
                            <a:t>-</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7"/>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tc>
                      <a:txBody>
                        <a:bodyPr/>
                        <a:lstStyle/>
                        <a:p>
                          <a:r>
                            <a:rPr lang="de-DE" dirty="0"/>
                            <a:t>-</a:t>
                          </a:r>
                        </a:p>
                      </a:txBody>
                      <a:tcPr>
                        <a:solidFill>
                          <a:schemeClr val="accent4">
                            <a:lumMod val="40000"/>
                            <a:lumOff val="60000"/>
                          </a:schemeClr>
                        </a:solidFill>
                      </a:tcPr>
                    </a:tc>
                    <a:tc>
                      <a:txBody>
                        <a:bodyPr/>
                        <a:lstStyle/>
                        <a:p>
                          <a:r>
                            <a:rPr lang="de-DE" dirty="0"/>
                            <a:t>0</a:t>
                          </a:r>
                        </a:p>
                      </a:txBody>
                      <a:tcPr>
                        <a:solidFill>
                          <a:schemeClr val="accent4">
                            <a:lumMod val="40000"/>
                            <a:lumOff val="60000"/>
                          </a:schemeClr>
                        </a:solidFill>
                      </a:tcPr>
                    </a:tc>
                    <a:extLst>
                      <a:ext uri="{0D108BD9-81ED-4DB2-BD59-A6C34878D82A}">
                        <a16:rowId xmlns:a16="http://schemas.microsoft.com/office/drawing/2014/main" val="10008"/>
                      </a:ext>
                    </a:extLst>
                  </a:tr>
                  <a:tr h="370840">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a:t>
                          </a:r>
                        </a:p>
                      </a:txBody>
                      <a:tcPr/>
                    </a:tc>
                    <a:tc>
                      <a:txBody>
                        <a:bodyPr/>
                        <a:lstStyle/>
                        <a:p>
                          <a:r>
                            <a:rPr lang="de-DE" dirty="0">
                              <a:solidFill>
                                <a:schemeClr val="accent1">
                                  <a:lumMod val="60000"/>
                                  <a:lumOff val="40000"/>
                                </a:schemeClr>
                              </a:solidFill>
                            </a:rPr>
                            <a:t>0</a:t>
                          </a:r>
                        </a:p>
                      </a:txBody>
                      <a:tcPr/>
                    </a:tc>
                    <a:tc>
                      <a:txBody>
                        <a:bodyPr/>
                        <a:lstStyle/>
                        <a:p>
                          <a:r>
                            <a:rPr lang="de-DE" dirty="0">
                              <a:solidFill>
                                <a:schemeClr val="bg1"/>
                              </a:solidFill>
                            </a:rPr>
                            <a:t>0</a:t>
                          </a:r>
                        </a:p>
                      </a:txBody>
                      <a:tcPr/>
                    </a:tc>
                    <a:tc>
                      <a:txBody>
                        <a:bodyPr/>
                        <a:lstStyle/>
                        <a:p>
                          <a:r>
                            <a:rPr lang="de-DE" dirty="0"/>
                            <a:t>-</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9"/>
                      </a:ext>
                    </a:extLst>
                  </a:tr>
                </a:tbl>
              </a:graphicData>
            </a:graphic>
          </p:graphicFrame>
        </mc:Choice>
        <mc:Fallback xmlns="">
          <p:graphicFrame>
            <p:nvGraphicFramePr>
              <p:cNvPr id="10" name="Tabelle 9"/>
              <p:cNvGraphicFramePr>
                <a:graphicFrameLocks noGrp="1"/>
              </p:cNvGraphicFramePr>
              <p:nvPr>
                <p:extLst>
                  <p:ext uri="{D42A27DB-BD31-4B8C-83A1-F6EECF244321}">
                    <p14:modId xmlns:p14="http://schemas.microsoft.com/office/powerpoint/2010/main" val="61715387"/>
                  </p:ext>
                </p:extLst>
              </p:nvPr>
            </p:nvGraphicFramePr>
            <p:xfrm>
              <a:off x="669678" y="2114711"/>
              <a:ext cx="6502400" cy="3722370"/>
            </p:xfrm>
            <a:graphic>
              <a:graphicData uri="http://schemas.openxmlformats.org/drawingml/2006/table">
                <a:tbl>
                  <a:tblPr firstRow="1" bandRow="1">
                    <a:tableStyleId>{7DF18680-E054-41AD-8BC1-D1AEF772440D}</a:tableStyleId>
                  </a:tblPr>
                  <a:tblGrid>
                    <a:gridCol w="812800"/>
                    <a:gridCol w="812800"/>
                    <a:gridCol w="812800"/>
                    <a:gridCol w="812800"/>
                    <a:gridCol w="812800"/>
                    <a:gridCol w="727987"/>
                    <a:gridCol w="897613"/>
                    <a:gridCol w="812800"/>
                  </a:tblGrid>
                  <a:tr h="384810">
                    <a:tc>
                      <a:txBody>
                        <a:bodyPr/>
                        <a:lstStyle/>
                        <a:p>
                          <a:endParaRPr lang="de-DE"/>
                        </a:p>
                      </a:txBody>
                      <a:tcPr>
                        <a:blipFill rotWithShape="0">
                          <a:blip r:embed="rId3"/>
                          <a:stretch>
                            <a:fillRect l="-746" t="-7937" r="-700000" b="-895238"/>
                          </a:stretch>
                        </a:blipFill>
                      </a:tcPr>
                    </a:tc>
                    <a:tc>
                      <a:txBody>
                        <a:bodyPr/>
                        <a:lstStyle/>
                        <a:p>
                          <a:endParaRPr lang="de-DE"/>
                        </a:p>
                      </a:txBody>
                      <a:tcPr>
                        <a:blipFill rotWithShape="0">
                          <a:blip r:embed="rId3"/>
                          <a:stretch>
                            <a:fillRect l="-101504" t="-7937" r="-605263" b="-895238"/>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3"/>
                          <a:stretch>
                            <a:fillRect l="-399254" t="-7937" r="-301493" b="-895238"/>
                          </a:stretch>
                        </a:blipFill>
                      </a:tcPr>
                    </a:tc>
                    <a:tc>
                      <a:txBody>
                        <a:bodyPr/>
                        <a:lstStyle/>
                        <a:p>
                          <a:endParaRPr lang="de-DE"/>
                        </a:p>
                      </a:txBody>
                      <a:tcPr>
                        <a:blipFill rotWithShape="0">
                          <a:blip r:embed="rId3"/>
                          <a:stretch>
                            <a:fillRect l="-562185" t="-7937" r="-239496" b="-895238"/>
                          </a:stretch>
                        </a:blipFill>
                      </a:tcPr>
                    </a:tc>
                    <a:tc>
                      <a:txBody>
                        <a:bodyPr/>
                        <a:lstStyle/>
                        <a:p>
                          <a:endParaRPr lang="de-DE"/>
                        </a:p>
                      </a:txBody>
                      <a:tcPr>
                        <a:blipFill rotWithShape="0">
                          <a:blip r:embed="rId3"/>
                          <a:stretch>
                            <a:fillRect l="-532432" t="-7937" r="-92568" b="-895238"/>
                          </a:stretch>
                        </a:blipFill>
                      </a:tcPr>
                    </a:tc>
                    <a:tc>
                      <a:txBody>
                        <a:bodyPr/>
                        <a:lstStyle/>
                        <a:p>
                          <a:endParaRPr lang="de-DE"/>
                        </a:p>
                      </a:txBody>
                      <a:tcPr>
                        <a:blipFill rotWithShape="0">
                          <a:blip r:embed="rId3"/>
                          <a:stretch>
                            <a:fillRect l="-703759" t="-7937" r="-3008" b="-895238"/>
                          </a:stretch>
                        </a:blipFill>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0</a:t>
                          </a:r>
                          <a:endParaRPr lang="de-DE" dirty="0"/>
                        </a:p>
                      </a:txBody>
                      <a:tcPr>
                        <a:solidFill>
                          <a:schemeClr val="accent4">
                            <a:lumMod val="60000"/>
                            <a:lumOff val="40000"/>
                          </a:schemeClr>
                        </a:solidFill>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0</a:t>
                          </a:r>
                          <a:endParaRPr lang="de-DE" dirty="0"/>
                        </a:p>
                      </a:txBody>
                      <a:tcPr>
                        <a:solidFill>
                          <a:schemeClr val="accent4">
                            <a:lumMod val="40000"/>
                            <a:lumOff val="60000"/>
                          </a:schemeClr>
                        </a:solidFill>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1</a:t>
                          </a:r>
                          <a:endParaRPr lang="de-DE" dirty="0"/>
                        </a:p>
                      </a:txBody>
                      <a:tcPr>
                        <a:solidFill>
                          <a:schemeClr val="accent4">
                            <a:lumMod val="60000"/>
                            <a:lumOff val="40000"/>
                          </a:schemeClr>
                        </a:solidFill>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solidFill>
                          <a:schemeClr val="accent4">
                            <a:lumMod val="40000"/>
                            <a:lumOff val="60000"/>
                          </a:schemeClr>
                        </a:solidFill>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0</a:t>
                          </a:r>
                          <a:endParaRPr lang="de-DE" dirty="0"/>
                        </a:p>
                      </a:txBody>
                      <a:tcPr>
                        <a:solidFill>
                          <a:schemeClr val="accent4">
                            <a:lumMod val="60000"/>
                            <a:lumOff val="40000"/>
                          </a:schemeClr>
                        </a:solidFill>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solidFill>
                          <a:schemeClr val="accent4">
                            <a:lumMod val="40000"/>
                            <a:lumOff val="60000"/>
                          </a:schemeClr>
                        </a:solidFill>
                      </a:tcPr>
                    </a:tc>
                    <a:tc>
                      <a:txBody>
                        <a:bodyPr/>
                        <a:lstStyle/>
                        <a:p>
                          <a:r>
                            <a:rPr lang="de-DE" dirty="0" smtClean="0"/>
                            <a:t>1</a:t>
                          </a:r>
                          <a:endParaRPr lang="de-DE" dirty="0"/>
                        </a:p>
                      </a:txBody>
                      <a:tcPr>
                        <a:solidFill>
                          <a:schemeClr val="accent4">
                            <a:lumMod val="40000"/>
                            <a:lumOff val="60000"/>
                          </a:schemeClr>
                        </a:solidFill>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solidFill>
                          <a:schemeClr val="accent4">
                            <a:lumMod val="60000"/>
                            <a:lumOff val="40000"/>
                          </a:schemeClr>
                        </a:solidFill>
                      </a:tcPr>
                    </a:tc>
                    <a:tc>
                      <a:txBody>
                        <a:bodyPr/>
                        <a:lstStyle/>
                        <a:p>
                          <a:r>
                            <a:rPr lang="de-DE" dirty="0" smtClean="0"/>
                            <a:t>0</a:t>
                          </a:r>
                          <a:endParaRPr lang="de-DE" dirty="0"/>
                        </a:p>
                      </a:txBody>
                      <a:tcPr>
                        <a:solidFill>
                          <a:schemeClr val="accent4">
                            <a:lumMod val="60000"/>
                            <a:lumOff val="40000"/>
                          </a:schemeClr>
                        </a:solidFill>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solidFill>
                          <a:schemeClr val="accent4">
                            <a:lumMod val="40000"/>
                            <a:lumOff val="60000"/>
                          </a:schemeClr>
                        </a:solidFill>
                      </a:tcPr>
                    </a:tc>
                    <a:tc>
                      <a:txBody>
                        <a:bodyPr/>
                        <a:lstStyle/>
                        <a:p>
                          <a:r>
                            <a:rPr lang="de-DE" dirty="0" smtClean="0"/>
                            <a:t>0</a:t>
                          </a:r>
                          <a:endParaRPr lang="de-DE" dirty="0"/>
                        </a:p>
                      </a:txBody>
                      <a:tcPr>
                        <a:solidFill>
                          <a:schemeClr val="accent4">
                            <a:lumMod val="40000"/>
                            <a:lumOff val="60000"/>
                          </a:schemeClr>
                        </a:solidFill>
                      </a:tcPr>
                    </a:tc>
                  </a:tr>
                  <a:tr h="370840">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solidFill>
                          <a:schemeClr val="accent4">
                            <a:lumMod val="60000"/>
                            <a:lumOff val="40000"/>
                          </a:schemeClr>
                        </a:solidFill>
                      </a:tcPr>
                    </a:tc>
                    <a:tc>
                      <a:txBody>
                        <a:bodyPr/>
                        <a:lstStyle/>
                        <a:p>
                          <a:r>
                            <a:rPr lang="de-DE" dirty="0" smtClean="0"/>
                            <a:t>1</a:t>
                          </a:r>
                          <a:endParaRPr lang="de-DE" dirty="0"/>
                        </a:p>
                      </a:txBody>
                      <a:tcPr>
                        <a:solidFill>
                          <a:schemeClr val="accent4">
                            <a:lumMod val="60000"/>
                            <a:lumOff val="40000"/>
                          </a:schemeClr>
                        </a:solidFill>
                      </a:tcPr>
                    </a:tc>
                  </a:tr>
                </a:tbl>
              </a:graphicData>
            </a:graphic>
          </p:graphicFrame>
        </mc:Fallback>
      </mc:AlternateContent>
    </p:spTree>
    <p:extLst>
      <p:ext uri="{BB962C8B-B14F-4D97-AF65-F5344CB8AC3E}">
        <p14:creationId xmlns:p14="http://schemas.microsoft.com/office/powerpoint/2010/main" val="3876954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9392257" cy="5324475"/>
          </a:xfrm>
        </p:spPr>
        <p:txBody>
          <a:bodyPr/>
          <a:lstStyle/>
          <a:p>
            <a:r>
              <a:rPr lang="de-DE" dirty="0">
                <a:latin typeface="Calibri" panose="020F0502020204030204" pitchFamily="34" charset="0"/>
              </a:rPr>
              <a:t>Wir wenden unser Wissen aus der Tabelle an:</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26</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247775" y="2174744"/>
              <a:ext cx="6502400" cy="372237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727987">
                      <a:extLst>
                        <a:ext uri="{9D8B030D-6E8A-4147-A177-3AD203B41FA5}">
                          <a16:colId xmlns:a16="http://schemas.microsoft.com/office/drawing/2014/main" val="20005"/>
                        </a:ext>
                      </a:extLst>
                    </a:gridCol>
                    <a:gridCol w="897613">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𝑱</m:t>
                                    </m:r>
                                  </m:e>
                                  <m:sub>
                                    <m:r>
                                      <a:rPr lang="de-DE" b="1" i="1" smtClean="0">
                                        <a:latin typeface="Cambria Math" panose="02040503050406030204" pitchFamily="18" charset="0"/>
                                      </a:rPr>
                                      <m:t>𝟏</m:t>
                                    </m:r>
                                  </m:sub>
                                </m:sSub>
                              </m:oMath>
                            </m:oMathPara>
                          </a14:m>
                          <a:endParaRPr lang="de-DE" dirty="0"/>
                        </a:p>
                      </a:txBody>
                      <a:tcPr>
                        <a:solidFill>
                          <a:schemeClr val="accent4">
                            <a:lumMod val="75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𝑲</m:t>
                                    </m:r>
                                  </m:e>
                                  <m:sub>
                                    <m:r>
                                      <a:rPr lang="de-DE" b="1" i="1" smtClean="0">
                                        <a:latin typeface="Cambria Math" panose="02040503050406030204" pitchFamily="18" charset="0"/>
                                      </a:rPr>
                                      <m:t>𝟏</m:t>
                                    </m:r>
                                  </m:sub>
                                </m:sSub>
                              </m:oMath>
                            </m:oMathPara>
                          </a14:m>
                          <a:endParaRPr lang="de-DE" dirty="0"/>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0</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1</a:t>
                          </a:r>
                        </a:p>
                      </a:txBody>
                      <a:tcPr/>
                    </a:tc>
                    <a:tc>
                      <a:txBody>
                        <a:bodyPr/>
                        <a:lstStyle/>
                        <a:p>
                          <a:r>
                            <a:rPr lang="de-DE" dirty="0"/>
                            <a:t>1</a:t>
                          </a:r>
                        </a:p>
                      </a:txBody>
                      <a:tcPr>
                        <a:solidFill>
                          <a:schemeClr val="accent4">
                            <a:lumMod val="60000"/>
                            <a:lumOff val="40000"/>
                          </a:schemeClr>
                        </a:solidFill>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1</a:t>
                          </a:r>
                        </a:p>
                      </a:txBody>
                      <a:tcPr/>
                    </a:tc>
                    <a:tc>
                      <a:txBody>
                        <a:bodyPr/>
                        <a:lstStyle/>
                        <a:p>
                          <a:r>
                            <a:rPr lang="de-DE" dirty="0"/>
                            <a:t>1</a:t>
                          </a:r>
                        </a:p>
                      </a:txBody>
                      <a:tcPr>
                        <a:solidFill>
                          <a:schemeClr val="accent4">
                            <a:lumMod val="40000"/>
                            <a:lumOff val="60000"/>
                          </a:schemeClr>
                        </a:solidFill>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2"/>
                      </a:ext>
                    </a:extLst>
                  </a:tr>
                  <a:tr h="370840">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0</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bg1"/>
                              </a:solidFill>
                            </a:rPr>
                            <a:t>1</a:t>
                          </a:r>
                        </a:p>
                      </a:txBody>
                      <a:tcPr/>
                    </a:tc>
                    <a:tc>
                      <a:txBody>
                        <a:bodyPr/>
                        <a:lstStyle/>
                        <a:p>
                          <a:r>
                            <a:rPr lang="de-DE" dirty="0">
                              <a:solidFill>
                                <a:schemeClr val="accent1">
                                  <a:lumMod val="60000"/>
                                  <a:lumOff val="40000"/>
                                </a:schemeClr>
                              </a:solidFill>
                            </a:rPr>
                            <a:t>1</a:t>
                          </a:r>
                        </a:p>
                      </a:txBody>
                      <a:tcPr/>
                    </a:tc>
                    <a:tc>
                      <a:txBody>
                        <a:bodyPr/>
                        <a:lstStyle/>
                        <a:p>
                          <a:r>
                            <a:rPr lang="de-DE" dirty="0"/>
                            <a:t>1</a:t>
                          </a:r>
                        </a:p>
                      </a:txBody>
                      <a:tcPr>
                        <a:solidFill>
                          <a:schemeClr val="accent4">
                            <a:lumMod val="60000"/>
                            <a:lumOff val="40000"/>
                          </a:schemeClr>
                        </a:solidFill>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3"/>
                      </a:ext>
                    </a:extLst>
                  </a:tr>
                  <a:tr h="370840">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1</a:t>
                          </a:r>
                        </a:p>
                      </a:txBody>
                      <a:tcPr/>
                    </a:tc>
                    <a:tc>
                      <a:txBody>
                        <a:bodyPr/>
                        <a:lstStyle/>
                        <a:p>
                          <a:r>
                            <a:rPr lang="de-DE" dirty="0"/>
                            <a:t>-</a:t>
                          </a:r>
                        </a:p>
                      </a:txBody>
                      <a:tcPr/>
                    </a:tc>
                    <a:tc>
                      <a:txBody>
                        <a:bodyPr/>
                        <a:lstStyle/>
                        <a:p>
                          <a:r>
                            <a:rPr lang="de-DE" dirty="0"/>
                            <a:t>0</a:t>
                          </a:r>
                        </a:p>
                      </a:txBody>
                      <a:tcPr/>
                    </a:tc>
                    <a:tc>
                      <a:txBody>
                        <a:bodyPr/>
                        <a:lstStyle/>
                        <a:p>
                          <a:r>
                            <a:rPr lang="de-DE" dirty="0">
                              <a:solidFill>
                                <a:schemeClr val="bg1"/>
                              </a:solidFill>
                            </a:rPr>
                            <a:t>1</a:t>
                          </a:r>
                        </a:p>
                      </a:txBody>
                      <a:tcPr/>
                    </a:tc>
                    <a:tc>
                      <a:txBody>
                        <a:bodyPr/>
                        <a:lstStyle/>
                        <a:p>
                          <a:r>
                            <a:rPr lang="de-DE" dirty="0">
                              <a:solidFill>
                                <a:schemeClr val="accent1">
                                  <a:lumMod val="60000"/>
                                  <a:lumOff val="40000"/>
                                </a:schemeClr>
                              </a:solidFill>
                            </a:rPr>
                            <a:t>0</a:t>
                          </a:r>
                        </a:p>
                      </a:txBody>
                      <a:tcPr/>
                    </a:tc>
                    <a:tc>
                      <a:txBody>
                        <a:bodyPr/>
                        <a:lstStyle/>
                        <a:p>
                          <a:r>
                            <a:rPr lang="de-DE" dirty="0"/>
                            <a:t>-</a:t>
                          </a:r>
                        </a:p>
                      </a:txBody>
                      <a:tcPr>
                        <a:solidFill>
                          <a:schemeClr val="accent4">
                            <a:lumMod val="40000"/>
                            <a:lumOff val="60000"/>
                          </a:schemeClr>
                        </a:solidFill>
                      </a:tcPr>
                    </a:tc>
                    <a:tc>
                      <a:txBody>
                        <a:bodyPr/>
                        <a:lstStyle/>
                        <a:p>
                          <a:r>
                            <a:rPr lang="de-DE" dirty="0"/>
                            <a:t>1</a:t>
                          </a:r>
                        </a:p>
                      </a:txBody>
                      <a:tcPr>
                        <a:solidFill>
                          <a:schemeClr val="accent4">
                            <a:lumMod val="40000"/>
                            <a:lumOff val="60000"/>
                          </a:schemeClr>
                        </a:solidFill>
                      </a:tcPr>
                    </a:tc>
                    <a:extLst>
                      <a:ext uri="{0D108BD9-81ED-4DB2-BD59-A6C34878D82A}">
                        <a16:rowId xmlns:a16="http://schemas.microsoft.com/office/drawing/2014/main" val="10004"/>
                      </a:ext>
                    </a:extLst>
                  </a:tr>
                  <a:tr h="370840">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1</a:t>
                          </a:r>
                        </a:p>
                      </a:txBody>
                      <a:tcPr/>
                    </a:tc>
                    <a:tc>
                      <a:txBody>
                        <a:bodyPr/>
                        <a:lstStyle/>
                        <a:p>
                          <a:r>
                            <a:rPr lang="de-DE" dirty="0"/>
                            <a:t>-</a:t>
                          </a:r>
                        </a:p>
                      </a:txBody>
                      <a:tcPr/>
                    </a:tc>
                    <a:tc>
                      <a:txBody>
                        <a:bodyPr/>
                        <a:lstStyle/>
                        <a:p>
                          <a:r>
                            <a:rPr lang="de-DE" dirty="0"/>
                            <a:t>1</a:t>
                          </a:r>
                        </a:p>
                      </a:txBody>
                      <a:tcPr/>
                    </a:tc>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1</a:t>
                          </a:r>
                        </a:p>
                      </a:txBody>
                      <a:tcPr/>
                    </a:tc>
                    <a:tc>
                      <a:txBody>
                        <a:bodyPr/>
                        <a:lstStyle/>
                        <a:p>
                          <a:r>
                            <a:rPr lang="de-DE" dirty="0"/>
                            <a:t>-</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5"/>
                      </a:ext>
                    </a:extLst>
                  </a:tr>
                  <a:tr h="370840">
                    <a:tc>
                      <a:txBody>
                        <a:bodyPr/>
                        <a:lstStyle/>
                        <a:p>
                          <a:r>
                            <a:rPr lang="de-DE" dirty="0">
                              <a:solidFill>
                                <a:schemeClr val="bg1"/>
                              </a:solidFill>
                            </a:rPr>
                            <a:t>1</a:t>
                          </a:r>
                        </a:p>
                      </a:txBody>
                      <a:tcPr/>
                    </a:tc>
                    <a:tc>
                      <a:txBody>
                        <a:bodyPr/>
                        <a:lstStyle/>
                        <a:p>
                          <a:r>
                            <a:rPr lang="de-DE" dirty="0">
                              <a:solidFill>
                                <a:schemeClr val="accent1">
                                  <a:lumMod val="60000"/>
                                  <a:lumOff val="40000"/>
                                </a:schemeClr>
                              </a:solidFill>
                            </a:rPr>
                            <a:t>0</a:t>
                          </a:r>
                        </a:p>
                      </a:txBody>
                      <a:tcPr/>
                    </a:tc>
                    <a:tc>
                      <a:txBody>
                        <a:bodyPr/>
                        <a:lstStyle/>
                        <a:p>
                          <a:r>
                            <a:rPr lang="de-DE" dirty="0"/>
                            <a:t>-</a:t>
                          </a:r>
                        </a:p>
                      </a:txBody>
                      <a:tcPr/>
                    </a:tc>
                    <a:tc>
                      <a:txBody>
                        <a:bodyPr/>
                        <a:lstStyle/>
                        <a:p>
                          <a:r>
                            <a:rPr lang="de-DE" dirty="0"/>
                            <a:t>0</a:t>
                          </a:r>
                        </a:p>
                      </a:txBody>
                      <a:tcPr/>
                    </a:tc>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0</a:t>
                          </a:r>
                        </a:p>
                      </a:txBody>
                      <a:tcPr/>
                    </a:tc>
                    <a:tc>
                      <a:txBody>
                        <a:bodyPr/>
                        <a:lstStyle/>
                        <a:p>
                          <a:r>
                            <a:rPr lang="de-DE" dirty="0"/>
                            <a:t>0</a:t>
                          </a:r>
                        </a:p>
                      </a:txBody>
                      <a:tcPr>
                        <a:solidFill>
                          <a:schemeClr val="accent4">
                            <a:lumMod val="40000"/>
                            <a:lumOff val="60000"/>
                          </a:schemeClr>
                        </a:solidFill>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6"/>
                      </a:ext>
                    </a:extLst>
                  </a:tr>
                  <a:tr h="370840">
                    <a:tc>
                      <a:txBody>
                        <a:bodyPr/>
                        <a:lstStyle/>
                        <a:p>
                          <a:r>
                            <a:rPr lang="de-DE" dirty="0">
                              <a:solidFill>
                                <a:schemeClr val="bg1"/>
                              </a:solidFill>
                            </a:rPr>
                            <a:t>1</a:t>
                          </a:r>
                        </a:p>
                      </a:txBody>
                      <a:tcPr/>
                    </a:tc>
                    <a:tc>
                      <a:txBody>
                        <a:bodyPr/>
                        <a:lstStyle/>
                        <a:p>
                          <a:r>
                            <a:rPr lang="de-DE" dirty="0">
                              <a:solidFill>
                                <a:schemeClr val="accent1">
                                  <a:lumMod val="60000"/>
                                  <a:lumOff val="40000"/>
                                </a:schemeClr>
                              </a:solidFill>
                            </a:rPr>
                            <a:t>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bg1"/>
                              </a:solidFill>
                            </a:rPr>
                            <a:t>1</a:t>
                          </a:r>
                        </a:p>
                      </a:txBody>
                      <a:tcPr/>
                    </a:tc>
                    <a:tc>
                      <a:txBody>
                        <a:bodyPr/>
                        <a:lstStyle/>
                        <a:p>
                          <a:r>
                            <a:rPr lang="de-DE" dirty="0">
                              <a:solidFill>
                                <a:schemeClr val="accent1">
                                  <a:lumMod val="60000"/>
                                  <a:lumOff val="40000"/>
                                </a:schemeClr>
                              </a:solidFill>
                            </a:rPr>
                            <a:t>1</a:t>
                          </a:r>
                        </a:p>
                      </a:txBody>
                      <a:tcPr/>
                    </a:tc>
                    <a:tc>
                      <a:txBody>
                        <a:bodyPr/>
                        <a:lstStyle/>
                        <a:p>
                          <a:r>
                            <a:rPr lang="de-DE" dirty="0"/>
                            <a:t>1</a:t>
                          </a:r>
                        </a:p>
                      </a:txBody>
                      <a:tcPr>
                        <a:solidFill>
                          <a:schemeClr val="accent4">
                            <a:lumMod val="60000"/>
                            <a:lumOff val="40000"/>
                          </a:schemeClr>
                        </a:solidFill>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7"/>
                      </a:ext>
                    </a:extLst>
                  </a:tr>
                  <a:tr h="370840">
                    <a:tc>
                      <a:txBody>
                        <a:bodyPr/>
                        <a:lstStyle/>
                        <a:p>
                          <a:r>
                            <a:rPr lang="de-DE" dirty="0">
                              <a:solidFill>
                                <a:schemeClr val="bg1"/>
                              </a:solidFill>
                            </a:rPr>
                            <a:t>1</a:t>
                          </a:r>
                        </a:p>
                      </a:txBody>
                      <a:tcPr/>
                    </a:tc>
                    <a:tc>
                      <a:txBody>
                        <a:bodyPr/>
                        <a:lstStyle/>
                        <a:p>
                          <a:r>
                            <a:rPr lang="de-DE" dirty="0">
                              <a:solidFill>
                                <a:schemeClr val="accent1">
                                  <a:lumMod val="60000"/>
                                  <a:lumOff val="40000"/>
                                </a:schemeClr>
                              </a:solidFill>
                            </a:rPr>
                            <a:t>0</a:t>
                          </a:r>
                        </a:p>
                      </a:txBody>
                      <a:tcPr/>
                    </a:tc>
                    <a:tc>
                      <a:txBody>
                        <a:bodyPr/>
                        <a:lstStyle/>
                        <a:p>
                          <a:r>
                            <a:rPr lang="de-DE" dirty="0"/>
                            <a:t>1</a:t>
                          </a:r>
                        </a:p>
                      </a:txBody>
                      <a:tcPr/>
                    </a:tc>
                    <a:tc>
                      <a:txBody>
                        <a:bodyPr/>
                        <a:lstStyle/>
                        <a:p>
                          <a:r>
                            <a:rPr lang="de-DE" dirty="0"/>
                            <a:t>1</a:t>
                          </a:r>
                        </a:p>
                      </a:txBody>
                      <a:tcPr/>
                    </a:tc>
                    <a:tc>
                      <a:txBody>
                        <a:bodyPr/>
                        <a:lstStyle/>
                        <a:p>
                          <a:r>
                            <a:rPr lang="de-DE" dirty="0">
                              <a:solidFill>
                                <a:schemeClr val="bg1"/>
                              </a:solidFill>
                            </a:rPr>
                            <a:t>1</a:t>
                          </a:r>
                        </a:p>
                      </a:txBody>
                      <a:tcPr/>
                    </a:tc>
                    <a:tc>
                      <a:txBody>
                        <a:bodyPr/>
                        <a:lstStyle/>
                        <a:p>
                          <a:r>
                            <a:rPr lang="de-DE" dirty="0">
                              <a:solidFill>
                                <a:schemeClr val="accent1">
                                  <a:lumMod val="60000"/>
                                  <a:lumOff val="40000"/>
                                </a:schemeClr>
                              </a:solidFill>
                            </a:rPr>
                            <a:t>0</a:t>
                          </a:r>
                        </a:p>
                      </a:txBody>
                      <a:tcPr/>
                    </a:tc>
                    <a:tc>
                      <a:txBody>
                        <a:bodyPr/>
                        <a:lstStyle/>
                        <a:p>
                          <a:r>
                            <a:rPr lang="de-DE" dirty="0"/>
                            <a:t>0</a:t>
                          </a:r>
                        </a:p>
                      </a:txBody>
                      <a:tcPr>
                        <a:solidFill>
                          <a:schemeClr val="accent4">
                            <a:lumMod val="40000"/>
                            <a:lumOff val="60000"/>
                          </a:schemeClr>
                        </a:solidFill>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8"/>
                      </a:ext>
                    </a:extLst>
                  </a:tr>
                  <a:tr h="370840">
                    <a:tc>
                      <a:txBody>
                        <a:bodyPr/>
                        <a:lstStyle/>
                        <a:p>
                          <a:r>
                            <a:rPr lang="de-DE" dirty="0">
                              <a:solidFill>
                                <a:schemeClr val="bg1"/>
                              </a:solidFill>
                            </a:rPr>
                            <a:t>1</a:t>
                          </a:r>
                        </a:p>
                      </a:txBody>
                      <a:tcPr/>
                    </a:tc>
                    <a:tc>
                      <a:txBody>
                        <a:bodyPr/>
                        <a:lstStyle/>
                        <a:p>
                          <a:r>
                            <a:rPr lang="de-DE" dirty="0">
                              <a:solidFill>
                                <a:schemeClr val="accent1">
                                  <a:lumMod val="60000"/>
                                  <a:lumOff val="40000"/>
                                </a:schemeClr>
                              </a:solidFill>
                            </a:rPr>
                            <a:t>1</a:t>
                          </a:r>
                        </a:p>
                      </a:txBody>
                      <a:tcPr/>
                    </a:tc>
                    <a:tc>
                      <a:txBody>
                        <a:bodyPr/>
                        <a:lstStyle/>
                        <a:p>
                          <a:r>
                            <a:rPr lang="de-DE" dirty="0"/>
                            <a:t>-</a:t>
                          </a:r>
                        </a:p>
                      </a:txBody>
                      <a:tcPr/>
                    </a:tc>
                    <a:tc>
                      <a:txBody>
                        <a:bodyPr/>
                        <a:lstStyle/>
                        <a:p>
                          <a:r>
                            <a:rPr lang="de-DE" dirty="0"/>
                            <a:t>-</a:t>
                          </a:r>
                        </a:p>
                      </a:txBody>
                      <a:tcPr/>
                    </a:tc>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0</a:t>
                          </a:r>
                        </a:p>
                      </a:txBody>
                      <a:tcPr/>
                    </a:tc>
                    <a:tc>
                      <a:txBody>
                        <a:bodyPr/>
                        <a:lstStyle/>
                        <a:p>
                          <a:r>
                            <a:rPr lang="de-DE" dirty="0"/>
                            <a:t>-</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9"/>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488333789"/>
                  </p:ext>
                </p:extLst>
              </p:nvPr>
            </p:nvGraphicFramePr>
            <p:xfrm>
              <a:off x="1247775" y="2174744"/>
              <a:ext cx="6502400" cy="3722370"/>
            </p:xfrm>
            <a:graphic>
              <a:graphicData uri="http://schemas.openxmlformats.org/drawingml/2006/table">
                <a:tbl>
                  <a:tblPr firstRow="1" bandRow="1">
                    <a:tableStyleId>{7DF18680-E054-41AD-8BC1-D1AEF772440D}</a:tableStyleId>
                  </a:tblPr>
                  <a:tblGrid>
                    <a:gridCol w="812800"/>
                    <a:gridCol w="812800"/>
                    <a:gridCol w="812800"/>
                    <a:gridCol w="812800"/>
                    <a:gridCol w="812800"/>
                    <a:gridCol w="727987"/>
                    <a:gridCol w="897613"/>
                    <a:gridCol w="812800"/>
                  </a:tblGrid>
                  <a:tr h="384810">
                    <a:tc>
                      <a:txBody>
                        <a:bodyPr/>
                        <a:lstStyle/>
                        <a:p>
                          <a:endParaRPr lang="de-DE"/>
                        </a:p>
                      </a:txBody>
                      <a:tcPr>
                        <a:blipFill rotWithShape="0">
                          <a:blip r:embed="rId2"/>
                          <a:stretch>
                            <a:fillRect l="-746" t="-7937" r="-700000" b="-895238"/>
                          </a:stretch>
                        </a:blipFill>
                      </a:tcPr>
                    </a:tc>
                    <a:tc>
                      <a:txBody>
                        <a:bodyPr/>
                        <a:lstStyle/>
                        <a:p>
                          <a:endParaRPr lang="de-DE"/>
                        </a:p>
                      </a:txBody>
                      <a:tcPr>
                        <a:blipFill rotWithShape="0">
                          <a:blip r:embed="rId2"/>
                          <a:stretch>
                            <a:fillRect l="-101504" t="-7937" r="-605263" b="-895238"/>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2"/>
                          <a:stretch>
                            <a:fillRect l="-399254" t="-7937" r="-301493" b="-895238"/>
                          </a:stretch>
                        </a:blipFill>
                      </a:tcPr>
                    </a:tc>
                    <a:tc>
                      <a:txBody>
                        <a:bodyPr/>
                        <a:lstStyle/>
                        <a:p>
                          <a:endParaRPr lang="de-DE"/>
                        </a:p>
                      </a:txBody>
                      <a:tcPr>
                        <a:blipFill rotWithShape="0">
                          <a:blip r:embed="rId2"/>
                          <a:stretch>
                            <a:fillRect l="-562185" t="-7937" r="-239496" b="-895238"/>
                          </a:stretch>
                        </a:blipFill>
                      </a:tcPr>
                    </a:tc>
                    <a:tc>
                      <a:txBody>
                        <a:bodyPr/>
                        <a:lstStyle/>
                        <a:p>
                          <a:endParaRPr lang="de-DE"/>
                        </a:p>
                      </a:txBody>
                      <a:tcPr>
                        <a:blipFill rotWithShape="0">
                          <a:blip r:embed="rId2"/>
                          <a:stretch>
                            <a:fillRect l="-532432" t="-7937" r="-92568" b="-895238"/>
                          </a:stretch>
                        </a:blipFill>
                      </a:tcPr>
                    </a:tc>
                    <a:tc>
                      <a:txBody>
                        <a:bodyPr/>
                        <a:lstStyle/>
                        <a:p>
                          <a:endParaRPr lang="de-DE"/>
                        </a:p>
                      </a:txBody>
                      <a:tcPr>
                        <a:blipFill rotWithShape="0">
                          <a:blip r:embed="rId2"/>
                          <a:stretch>
                            <a:fillRect l="-703759" t="-7937" r="-3008" b="-895238"/>
                          </a:stretch>
                        </a:blip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1</a:t>
                          </a:r>
                          <a:endParaRPr lang="de-DE" dirty="0"/>
                        </a:p>
                      </a:txBody>
                      <a:tcPr>
                        <a:solidFill>
                          <a:schemeClr val="accent4">
                            <a:lumMod val="60000"/>
                            <a:lumOff val="40000"/>
                          </a:schemeClr>
                        </a:solidFill>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1</a:t>
                          </a:r>
                          <a:endParaRPr lang="de-DE" dirty="0"/>
                        </a:p>
                      </a:txBody>
                      <a:tcPr>
                        <a:solidFill>
                          <a:schemeClr val="accent4">
                            <a:lumMod val="40000"/>
                            <a:lumOff val="60000"/>
                          </a:schemeClr>
                        </a:solidFill>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1</a:t>
                          </a:r>
                          <a:endParaRPr lang="de-DE" dirty="0"/>
                        </a:p>
                      </a:txBody>
                      <a:tcPr>
                        <a:solidFill>
                          <a:schemeClr val="accent4">
                            <a:lumMod val="60000"/>
                            <a:lumOff val="40000"/>
                          </a:schemeClr>
                        </a:solidFill>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a:t>
                          </a:r>
                          <a:endParaRPr lang="de-DE" dirty="0"/>
                        </a:p>
                      </a:txBody>
                      <a:tcPr>
                        <a:solidFill>
                          <a:schemeClr val="accent4">
                            <a:lumMod val="40000"/>
                            <a:lumOff val="60000"/>
                          </a:schemeClr>
                        </a:solidFill>
                      </a:tcPr>
                    </a:tc>
                    <a:tc>
                      <a:txBody>
                        <a:bodyPr/>
                        <a:lstStyle/>
                        <a:p>
                          <a:r>
                            <a:rPr lang="de-DE" dirty="0" smtClean="0"/>
                            <a:t>1</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a:t>
                          </a:r>
                          <a:endParaRPr lang="de-DE" dirty="0"/>
                        </a:p>
                      </a:txBody>
                      <a:tcPr>
                        <a:solidFill>
                          <a:schemeClr val="accent4">
                            <a:lumMod val="60000"/>
                            <a:lumOff val="40000"/>
                          </a:schemeClr>
                        </a:solidFill>
                      </a:tcPr>
                    </a:tc>
                    <a:tc>
                      <a:txBody>
                        <a:bodyPr/>
                        <a:lstStyle/>
                        <a:p>
                          <a:r>
                            <a:rPr lang="de-DE" dirty="0" smtClean="0"/>
                            <a:t>0</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0</a:t>
                          </a:r>
                          <a:endParaRPr lang="de-DE" dirty="0"/>
                        </a:p>
                      </a:txBody>
                      <a:tcPr>
                        <a:solidFill>
                          <a:schemeClr val="accent4">
                            <a:lumMod val="40000"/>
                            <a:lumOff val="60000"/>
                          </a:schemeClr>
                        </a:solidFill>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1</a:t>
                          </a:r>
                          <a:endParaRPr lang="de-DE" dirty="0"/>
                        </a:p>
                      </a:txBody>
                      <a:tcPr>
                        <a:solidFill>
                          <a:schemeClr val="accent4">
                            <a:lumMod val="60000"/>
                            <a:lumOff val="40000"/>
                          </a:schemeClr>
                        </a:solidFill>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0</a:t>
                          </a:r>
                          <a:endParaRPr lang="de-DE" dirty="0"/>
                        </a:p>
                      </a:txBody>
                      <a:tcPr>
                        <a:solidFill>
                          <a:schemeClr val="accent4">
                            <a:lumMod val="40000"/>
                            <a:lumOff val="60000"/>
                          </a:schemeClr>
                        </a:solidFill>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accent1">
                                  <a:lumMod val="60000"/>
                                  <a:lumOff val="40000"/>
                                </a:schemeClr>
                              </a:solidFill>
                            </a:rPr>
                            <a:t>0</a:t>
                          </a:r>
                          <a:endParaRPr lang="de-DE" dirty="0">
                            <a:solidFill>
                              <a:schemeClr val="accent1">
                                <a:lumMod val="60000"/>
                                <a:lumOff val="40000"/>
                              </a:schemeClr>
                            </a:solidFill>
                          </a:endParaRPr>
                        </a:p>
                      </a:txBody>
                      <a:tcPr/>
                    </a:tc>
                    <a:tc>
                      <a:txBody>
                        <a:bodyPr/>
                        <a:lstStyle/>
                        <a:p>
                          <a:r>
                            <a:rPr lang="de-DE" dirty="0" smtClean="0"/>
                            <a:t>-</a:t>
                          </a:r>
                          <a:endParaRPr lang="de-DE" dirty="0"/>
                        </a:p>
                      </a:txBody>
                      <a:tcPr>
                        <a:solidFill>
                          <a:schemeClr val="accent4">
                            <a:lumMod val="60000"/>
                            <a:lumOff val="40000"/>
                          </a:schemeClr>
                        </a:solidFill>
                      </a:tcPr>
                    </a:tc>
                    <a:tc>
                      <a:txBody>
                        <a:bodyPr/>
                        <a:lstStyle/>
                        <a:p>
                          <a:r>
                            <a:rPr lang="de-DE" dirty="0" smtClean="0"/>
                            <a:t>1</a:t>
                          </a:r>
                          <a:endParaRPr lang="de-DE" dirty="0"/>
                        </a:p>
                      </a:txBody>
                      <a:tcPr>
                        <a:solidFill>
                          <a:schemeClr val="accent4">
                            <a:lumMod val="60000"/>
                            <a:lumOff val="40000"/>
                          </a:schemeClr>
                        </a:solidFill>
                      </a:tcPr>
                    </a:tc>
                  </a:tr>
                </a:tbl>
              </a:graphicData>
            </a:graphic>
          </p:graphicFrame>
        </mc:Fallback>
      </mc:AlternateContent>
      <p:graphicFrame>
        <p:nvGraphicFramePr>
          <p:cNvPr id="7" name="Tabelle 6"/>
          <p:cNvGraphicFramePr>
            <a:graphicFrameLocks noGrp="1"/>
          </p:cNvGraphicFramePr>
          <p:nvPr>
            <p:extLst/>
          </p:nvPr>
        </p:nvGraphicFramePr>
        <p:xfrm>
          <a:off x="8022711" y="2186516"/>
          <a:ext cx="2523491" cy="1854200"/>
        </p:xfrm>
        <a:graphic>
          <a:graphicData uri="http://schemas.openxmlformats.org/drawingml/2006/table">
            <a:tbl>
              <a:tblPr firstRow="1" bandRow="1">
                <a:tableStyleId>{00A15C55-8517-42AA-B614-E9B94910E393}</a:tableStyleId>
              </a:tblPr>
              <a:tblGrid>
                <a:gridCol w="373380">
                  <a:extLst>
                    <a:ext uri="{9D8B030D-6E8A-4147-A177-3AD203B41FA5}">
                      <a16:colId xmlns:a16="http://schemas.microsoft.com/office/drawing/2014/main" val="20000"/>
                    </a:ext>
                  </a:extLst>
                </a:gridCol>
                <a:gridCol w="387668">
                  <a:extLst>
                    <a:ext uri="{9D8B030D-6E8A-4147-A177-3AD203B41FA5}">
                      <a16:colId xmlns:a16="http://schemas.microsoft.com/office/drawing/2014/main" val="20001"/>
                    </a:ext>
                  </a:extLst>
                </a:gridCol>
                <a:gridCol w="1762443">
                  <a:extLst>
                    <a:ext uri="{9D8B030D-6E8A-4147-A177-3AD203B41FA5}">
                      <a16:colId xmlns:a16="http://schemas.microsoft.com/office/drawing/2014/main" val="20002"/>
                    </a:ext>
                  </a:extLst>
                </a:gridCol>
              </a:tblGrid>
              <a:tr h="370840">
                <a:tc>
                  <a:txBody>
                    <a:bodyPr/>
                    <a:lstStyle/>
                    <a:p>
                      <a:r>
                        <a:rPr lang="de-DE" dirty="0"/>
                        <a:t>J</a:t>
                      </a:r>
                    </a:p>
                  </a:txBody>
                  <a:tcPr/>
                </a:tc>
                <a:tc>
                  <a:txBody>
                    <a:bodyPr/>
                    <a:lstStyle/>
                    <a:p>
                      <a:r>
                        <a:rPr lang="de-DE" dirty="0"/>
                        <a:t>K</a:t>
                      </a:r>
                    </a:p>
                  </a:txBody>
                  <a:tcPr/>
                </a:tc>
                <a:tc>
                  <a:txBody>
                    <a:bodyPr/>
                    <a:lstStyle/>
                    <a:p>
                      <a:r>
                        <a:rPr lang="de-DE" dirty="0"/>
                        <a:t>Ausgang</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a:t>
                      </a:r>
                    </a:p>
                  </a:txBody>
                  <a:tcPr/>
                </a:tc>
                <a:tc>
                  <a:txBody>
                    <a:bodyPr/>
                    <a:lstStyle/>
                    <a:p>
                      <a:r>
                        <a:rPr lang="de-DE" dirty="0" err="1"/>
                        <a:t>Reset</a:t>
                      </a:r>
                      <a:r>
                        <a:rPr lang="de-DE" dirty="0"/>
                        <a:t>/</a:t>
                      </a:r>
                      <a:r>
                        <a:rPr lang="de-DE" baseline="0" dirty="0"/>
                        <a:t> k. Ä.</a:t>
                      </a:r>
                      <a:endParaRPr lang="de-DE" dirty="0"/>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a:t>
                      </a:r>
                    </a:p>
                  </a:txBody>
                  <a:tcPr/>
                </a:tc>
                <a:tc>
                  <a:txBody>
                    <a:bodyPr/>
                    <a:lstStyle/>
                    <a:p>
                      <a:r>
                        <a:rPr lang="de-DE" dirty="0"/>
                        <a:t>Set/ </a:t>
                      </a:r>
                      <a:r>
                        <a:rPr lang="de-DE" dirty="0" err="1"/>
                        <a:t>Toggle</a:t>
                      </a:r>
                      <a:endParaRPr lang="de-DE" dirty="0"/>
                    </a:p>
                  </a:txBody>
                  <a:tcPr/>
                </a:tc>
                <a:extLst>
                  <a:ext uri="{0D108BD9-81ED-4DB2-BD59-A6C34878D82A}">
                    <a16:rowId xmlns:a16="http://schemas.microsoft.com/office/drawing/2014/main" val="10002"/>
                  </a:ext>
                </a:extLst>
              </a:tr>
              <a:tr h="370840">
                <a:tc>
                  <a:txBody>
                    <a:bodyPr/>
                    <a:lstStyle/>
                    <a:p>
                      <a:r>
                        <a:rPr lang="de-DE" dirty="0"/>
                        <a:t>-</a:t>
                      </a:r>
                    </a:p>
                  </a:txBody>
                  <a:tcPr/>
                </a:tc>
                <a:tc>
                  <a:txBody>
                    <a:bodyPr/>
                    <a:lstStyle/>
                    <a:p>
                      <a:r>
                        <a:rPr lang="de-DE" dirty="0"/>
                        <a:t>0</a:t>
                      </a:r>
                    </a:p>
                  </a:txBody>
                  <a:tcPr/>
                </a:tc>
                <a:tc>
                  <a:txBody>
                    <a:bodyPr/>
                    <a:lstStyle/>
                    <a:p>
                      <a:r>
                        <a:rPr lang="de-DE" dirty="0"/>
                        <a:t>K. Ä./ Set</a:t>
                      </a:r>
                    </a:p>
                  </a:txBody>
                  <a:tcPr/>
                </a:tc>
                <a:extLst>
                  <a:ext uri="{0D108BD9-81ED-4DB2-BD59-A6C34878D82A}">
                    <a16:rowId xmlns:a16="http://schemas.microsoft.com/office/drawing/2014/main" val="10003"/>
                  </a:ext>
                </a:extLst>
              </a:tr>
              <a:tr h="370840">
                <a:tc>
                  <a:txBody>
                    <a:bodyPr/>
                    <a:lstStyle/>
                    <a:p>
                      <a:r>
                        <a:rPr lang="de-DE" dirty="0"/>
                        <a:t>-</a:t>
                      </a:r>
                    </a:p>
                  </a:txBody>
                  <a:tcPr/>
                </a:tc>
                <a:tc>
                  <a:txBody>
                    <a:bodyPr/>
                    <a:lstStyle/>
                    <a:p>
                      <a:r>
                        <a:rPr lang="de-DE" dirty="0"/>
                        <a:t>1</a:t>
                      </a:r>
                    </a:p>
                  </a:txBody>
                  <a:tcPr/>
                </a:tc>
                <a:tc>
                  <a:txBody>
                    <a:bodyPr/>
                    <a:lstStyle/>
                    <a:p>
                      <a:r>
                        <a:rPr lang="de-DE" dirty="0" err="1"/>
                        <a:t>Reset</a:t>
                      </a:r>
                      <a:r>
                        <a:rPr lang="de-DE" dirty="0"/>
                        <a:t>/ </a:t>
                      </a:r>
                      <a:r>
                        <a:rPr lang="de-DE" dirty="0" err="1"/>
                        <a:t>Toggle</a:t>
                      </a:r>
                      <a:endParaRPr lang="de-DE" dirty="0"/>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8" name="Textfeld 7"/>
              <p:cNvSpPr txBox="1"/>
              <p:nvPr/>
            </p:nvSpPr>
            <p:spPr>
              <a:xfrm>
                <a:off x="7985870" y="4305300"/>
                <a:ext cx="3048001" cy="1496564"/>
              </a:xfrm>
              <a:prstGeom prst="rect">
                <a:avLst/>
              </a:prstGeom>
              <a:noFill/>
            </p:spPr>
            <p:txBody>
              <a:bodyPr wrap="square" rtlCol="0">
                <a:spAutoFit/>
              </a:bodyPr>
              <a:lstStyle/>
              <a:p>
                <a:r>
                  <a:rPr lang="de-DE" i="1" dirty="0">
                    <a:latin typeface="Cambria Math" panose="02040503050406030204" pitchFamily="18" charset="0"/>
                  </a:rPr>
                  <a:t>Wir betrachten: </a:t>
                </a:r>
                <a14:m>
                  <m:oMath xmlns:m="http://schemas.openxmlformats.org/officeDocument/2006/math">
                    <m:sSubSup>
                      <m:sSubSupPr>
                        <m:ctrlPr>
                          <a:rPr lang="de-DE" i="1" smtClean="0">
                            <a:latin typeface="Cambria Math" panose="02040503050406030204" pitchFamily="18" charset="0"/>
                          </a:rPr>
                        </m:ctrlPr>
                      </m:sSubSupPr>
                      <m:e>
                        <m:r>
                          <a:rPr lang="de-DE" b="1" i="1">
                            <a:latin typeface="Cambria Math" panose="02040503050406030204" pitchFamily="18" charset="0"/>
                          </a:rPr>
                          <m:t>𝒒</m:t>
                        </m:r>
                      </m:e>
                      <m:sub>
                        <m:r>
                          <a:rPr lang="de-DE" b="1" i="1">
                            <a:latin typeface="Cambria Math" panose="02040503050406030204" pitchFamily="18" charset="0"/>
                          </a:rPr>
                          <m:t>𝟐</m:t>
                        </m:r>
                      </m:sub>
                      <m:sup>
                        <m:r>
                          <a:rPr lang="de-DE" b="1" i="1">
                            <a:latin typeface="Cambria Math" panose="02040503050406030204" pitchFamily="18" charset="0"/>
                          </a:rPr>
                          <m:t>𝒏</m:t>
                        </m:r>
                      </m:sup>
                    </m:sSubSup>
                    <m:r>
                      <a:rPr lang="de-DE" b="1" i="1" smtClean="0">
                        <a:latin typeface="Cambria Math" panose="02040503050406030204" pitchFamily="18" charset="0"/>
                      </a:rPr>
                      <m:t>→</m:t>
                    </m:r>
                    <m:sSubSup>
                      <m:sSubSupPr>
                        <m:ctrlPr>
                          <a:rPr lang="de-DE" i="1" smtClean="0">
                            <a:latin typeface="Cambria Math" panose="02040503050406030204" pitchFamily="18" charset="0"/>
                          </a:rPr>
                        </m:ctrlPr>
                      </m:sSubSupPr>
                      <m:e>
                        <m:r>
                          <a:rPr lang="de-DE" b="1" i="1">
                            <a:latin typeface="Cambria Math" panose="02040503050406030204" pitchFamily="18" charset="0"/>
                          </a:rPr>
                          <m:t>𝒒</m:t>
                        </m:r>
                      </m:e>
                      <m:sub>
                        <m:r>
                          <a:rPr lang="de-DE" b="1" i="1">
                            <a:latin typeface="Cambria Math" panose="02040503050406030204" pitchFamily="18" charset="0"/>
                          </a:rPr>
                          <m:t>𝟐</m:t>
                        </m:r>
                      </m:sub>
                      <m:sup>
                        <m:r>
                          <a:rPr lang="de-DE" b="1" i="1">
                            <a:latin typeface="Cambria Math" panose="02040503050406030204" pitchFamily="18" charset="0"/>
                          </a:rPr>
                          <m:t>𝒏</m:t>
                        </m:r>
                        <m:r>
                          <a:rPr lang="de-DE" b="1" i="1">
                            <a:latin typeface="Cambria Math" panose="02040503050406030204" pitchFamily="18" charset="0"/>
                          </a:rPr>
                          <m:t>+</m:t>
                        </m:r>
                        <m:r>
                          <a:rPr lang="de-DE" b="1" i="1">
                            <a:latin typeface="Cambria Math" panose="02040503050406030204" pitchFamily="18" charset="0"/>
                          </a:rPr>
                          <m:t>𝟏</m:t>
                        </m:r>
                      </m:sup>
                    </m:sSubSup>
                  </m:oMath>
                </a14:m>
                <a:endParaRPr lang="de-DE" dirty="0"/>
              </a:p>
              <a:p>
                <a:r>
                  <a:rPr lang="de-DE" dirty="0"/>
                  <a:t>0 zu 0:	</a:t>
                </a:r>
                <a:r>
                  <a:rPr lang="de-DE" dirty="0" err="1"/>
                  <a:t>Reset</a:t>
                </a:r>
                <a:r>
                  <a:rPr lang="de-DE" dirty="0"/>
                  <a:t>/</a:t>
                </a:r>
                <a:r>
                  <a:rPr lang="de-DE" dirty="0" err="1"/>
                  <a:t>k.Ä</a:t>
                </a:r>
                <a:r>
                  <a:rPr lang="de-DE" dirty="0"/>
                  <a:t>.</a:t>
                </a:r>
              </a:p>
              <a:p>
                <a:r>
                  <a:rPr lang="de-DE" dirty="0"/>
                  <a:t>0 zu 1:	Set/</a:t>
                </a:r>
                <a:r>
                  <a:rPr lang="de-DE" dirty="0" err="1"/>
                  <a:t>Toggle</a:t>
                </a:r>
                <a:endParaRPr lang="de-DE" dirty="0"/>
              </a:p>
              <a:p>
                <a:r>
                  <a:rPr lang="de-DE" dirty="0"/>
                  <a:t>1 zu 0:	</a:t>
                </a:r>
                <a:r>
                  <a:rPr lang="de-DE" dirty="0" err="1"/>
                  <a:t>Reset</a:t>
                </a:r>
                <a:r>
                  <a:rPr lang="de-DE" dirty="0"/>
                  <a:t>/</a:t>
                </a:r>
                <a:r>
                  <a:rPr lang="de-DE" dirty="0" err="1"/>
                  <a:t>Toggle</a:t>
                </a:r>
                <a:endParaRPr lang="de-DE" dirty="0"/>
              </a:p>
              <a:p>
                <a:r>
                  <a:rPr lang="de-DE" dirty="0"/>
                  <a:t>1 zu 1:	Set/</a:t>
                </a:r>
                <a:r>
                  <a:rPr lang="de-DE" dirty="0" err="1"/>
                  <a:t>k.Ä</a:t>
                </a:r>
                <a:r>
                  <a:rPr lang="de-DE" dirty="0"/>
                  <a:t>.</a:t>
                </a:r>
              </a:p>
            </p:txBody>
          </p:sp>
        </mc:Choice>
        <mc:Fallback xmlns="">
          <p:sp>
            <p:nvSpPr>
              <p:cNvPr id="8" name="Textfeld 7"/>
              <p:cNvSpPr txBox="1">
                <a:spLocks noRot="1" noChangeAspect="1" noMove="1" noResize="1" noEditPoints="1" noAdjustHandles="1" noChangeArrowheads="1" noChangeShapeType="1" noTextEdit="1"/>
              </p:cNvSpPr>
              <p:nvPr/>
            </p:nvSpPr>
            <p:spPr>
              <a:xfrm>
                <a:off x="7985870" y="4305300"/>
                <a:ext cx="3048001" cy="1496564"/>
              </a:xfrm>
              <a:prstGeom prst="rect">
                <a:avLst/>
              </a:prstGeom>
              <a:blipFill rotWithShape="0">
                <a:blip r:embed="rId3"/>
                <a:stretch>
                  <a:fillRect l="-1600" t="-1220" b="-5285"/>
                </a:stretch>
              </a:blipFill>
            </p:spPr>
            <p:txBody>
              <a:bodyPr/>
              <a:lstStyle/>
              <a:p>
                <a:r>
                  <a:rPr lang="de-DE">
                    <a:noFill/>
                  </a:rPr>
                  <a:t> </a:t>
                </a:r>
              </a:p>
            </p:txBody>
          </p:sp>
        </mc:Fallback>
      </mc:AlternateContent>
    </p:spTree>
    <p:extLst>
      <p:ext uri="{BB962C8B-B14F-4D97-AF65-F5344CB8AC3E}">
        <p14:creationId xmlns:p14="http://schemas.microsoft.com/office/powerpoint/2010/main" val="411578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p:txBody>
          <a:bodyPr/>
          <a:lstStyle/>
          <a:p>
            <a:r>
              <a:rPr lang="de-DE" dirty="0"/>
              <a:t>1000 Ameisen auf einer Stange</a:t>
            </a:r>
          </a:p>
          <a:p>
            <a:endParaRPr lang="de-DE" dirty="0"/>
          </a:p>
          <a:p>
            <a:pPr marL="0" indent="0">
              <a:buNone/>
            </a:pPr>
            <a:r>
              <a:rPr lang="de-DE" sz="1800" dirty="0">
                <a:latin typeface="Calibri" panose="020F0502020204030204" pitchFamily="34" charset="0"/>
              </a:rPr>
              <a:t>1000 Ameisen befinden sich auf einer Stange, auf der sie nur geradeaus oder rückwärts laufen können. Alle Ameisen laufen mit konstanter Geschwindigkeit und gleich schnell. Wenn 2 Ameisen gegeneinanderstoßen, wechseln beide die Richtung. Wenn man eine Ameise auf eine Stange setzt läuft sie in eine zufällige Richtung und braucht maximal </a:t>
            </a:r>
            <a:r>
              <a:rPr lang="de-DE" sz="1800" b="1" dirty="0">
                <a:latin typeface="Calibri" panose="020F0502020204030204" pitchFamily="34" charset="0"/>
              </a:rPr>
              <a:t>1 Minute</a:t>
            </a:r>
            <a:r>
              <a:rPr lang="de-DE" sz="1800" dirty="0">
                <a:latin typeface="Calibri" panose="020F0502020204030204" pitchFamily="34" charset="0"/>
              </a:rPr>
              <a:t> bis sie an den Rand kommt, wo sie runterfällt.</a:t>
            </a:r>
            <a:br>
              <a:rPr lang="de-DE" sz="1800" dirty="0">
                <a:latin typeface="Calibri" panose="020F0502020204030204" pitchFamily="34" charset="0"/>
              </a:rPr>
            </a:br>
            <a:br>
              <a:rPr lang="de-DE" sz="1800" dirty="0">
                <a:latin typeface="Calibri" panose="020F0502020204030204" pitchFamily="34" charset="0"/>
              </a:rPr>
            </a:br>
            <a:r>
              <a:rPr lang="de-DE" sz="1800" dirty="0">
                <a:solidFill>
                  <a:schemeClr val="accent3">
                    <a:lumMod val="40000"/>
                    <a:lumOff val="60000"/>
                  </a:schemeClr>
                </a:solidFill>
                <a:latin typeface="Calibri" panose="020F0502020204030204" pitchFamily="34" charset="0"/>
              </a:rPr>
              <a:t>Wie lange braucht es maximal bis alle Ameisen runtergefallen sind, wenn man 1000 auf eine Stange setzt?</a:t>
            </a:r>
            <a:br>
              <a:rPr lang="de-DE" dirty="0"/>
            </a:br>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27</a:t>
            </a:fld>
            <a:endParaRPr lang="en-US" dirty="0"/>
          </a:p>
        </p:txBody>
      </p:sp>
      <p:pic>
        <p:nvPicPr>
          <p:cNvPr id="1026" name="Picture 2" descr="Tier, Ameise, Insekt, Nat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48" y="-276879"/>
            <a:ext cx="6898714" cy="344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83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p:txBody>
          <a:bodyPr>
            <a:normAutofit/>
          </a:bodyPr>
          <a:lstStyle/>
          <a:p>
            <a:r>
              <a:rPr lang="de-DE" dirty="0"/>
              <a:t>1000 Ameisen auf einer Stange</a:t>
            </a:r>
          </a:p>
          <a:p>
            <a:endParaRPr lang="de-DE" dirty="0"/>
          </a:p>
          <a:p>
            <a:pPr marL="0" indent="0">
              <a:buNone/>
            </a:pPr>
            <a:r>
              <a:rPr lang="de-DE" sz="1800" dirty="0">
                <a:latin typeface="Calibri" panose="020F0502020204030204" pitchFamily="34" charset="0"/>
              </a:rPr>
              <a:t>Antwort:		Sie brauchen auch nur eine Minute!</a:t>
            </a:r>
          </a:p>
          <a:p>
            <a:pPr marL="0" indent="0">
              <a:buNone/>
            </a:pPr>
            <a:endParaRPr lang="de-DE" sz="1800" dirty="0">
              <a:latin typeface="Calibri" panose="020F0502020204030204" pitchFamily="34" charset="0"/>
            </a:endParaRPr>
          </a:p>
          <a:p>
            <a:pPr marL="0" indent="0">
              <a:buNone/>
            </a:pPr>
            <a:r>
              <a:rPr lang="de-DE" sz="1800" dirty="0">
                <a:latin typeface="Calibri" panose="020F0502020204030204" pitchFamily="34" charset="0"/>
              </a:rPr>
              <a:t>Weil mich ja nur interessiert, wann alle Ameisen runtergefallen sind, brauche ich die einzelnen Ameisen nicht zu unterscheiden. Und wenn zwei gleich schnelle Ameisen, die ich nicht unterscheide, bei einem Zusammenstoß die Richtung ändern, ist das genau so, als würden sie völlig unbeeindruckt durcheinander durchlaufen und ihre Richtung beibehalten. Damit dauert es, bis alle 1000 unten sind, genau so lange, wie eine Ameise maximal braucht, also eine Minute.</a:t>
            </a:r>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28</a:t>
            </a:fld>
            <a:endParaRPr lang="en-US" dirty="0"/>
          </a:p>
        </p:txBody>
      </p:sp>
      <p:sp>
        <p:nvSpPr>
          <p:cNvPr id="6" name="Rechteck 5"/>
          <p:cNvSpPr/>
          <p:nvPr/>
        </p:nvSpPr>
        <p:spPr>
          <a:xfrm>
            <a:off x="1957137" y="6248399"/>
            <a:ext cx="8092716" cy="2486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2" descr="Tier, Ameise, Insekt, Nat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35705">
            <a:off x="2765173" y="5323637"/>
            <a:ext cx="2680590" cy="13402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er, Ameise, Insekt, Nat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64295" flipH="1">
            <a:off x="6472921" y="5323638"/>
            <a:ext cx="2680590" cy="13402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a:xfrm>
            <a:off x="4716379" y="5993784"/>
            <a:ext cx="107482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Gerade Verbindung mit Pfeil 12"/>
          <p:cNvCxnSpPr/>
          <p:nvPr/>
        </p:nvCxnSpPr>
        <p:spPr>
          <a:xfrm>
            <a:off x="5791200" y="5648879"/>
            <a:ext cx="107482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Gerade Verbindung mit Pfeil 13"/>
          <p:cNvCxnSpPr/>
          <p:nvPr/>
        </p:nvCxnSpPr>
        <p:spPr>
          <a:xfrm flipH="1">
            <a:off x="5791199" y="5993784"/>
            <a:ext cx="107482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Gerade Verbindung mit Pfeil 14"/>
          <p:cNvCxnSpPr/>
          <p:nvPr/>
        </p:nvCxnSpPr>
        <p:spPr>
          <a:xfrm flipH="1">
            <a:off x="4811061" y="5648879"/>
            <a:ext cx="107482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Wolke 11"/>
          <p:cNvSpPr/>
          <p:nvPr/>
        </p:nvSpPr>
        <p:spPr>
          <a:xfrm>
            <a:off x="5398548" y="5345770"/>
            <a:ext cx="765520" cy="59952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335512" y="5920279"/>
            <a:ext cx="891591" cy="369332"/>
          </a:xfrm>
          <a:prstGeom prst="rect">
            <a:avLst/>
          </a:prstGeom>
          <a:noFill/>
        </p:spPr>
        <p:txBody>
          <a:bodyPr wrap="none" rtlCol="0">
            <a:spAutoFit/>
          </a:bodyPr>
          <a:lstStyle/>
          <a:p>
            <a:r>
              <a:rPr lang="de-DE" dirty="0" err="1"/>
              <a:t>Bumm</a:t>
            </a:r>
            <a:endParaRPr lang="de-DE" dirty="0"/>
          </a:p>
        </p:txBody>
      </p:sp>
    </p:spTree>
    <p:extLst>
      <p:ext uri="{BB962C8B-B14F-4D97-AF65-F5344CB8AC3E}">
        <p14:creationId xmlns:p14="http://schemas.microsoft.com/office/powerpoint/2010/main" val="2832742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8946541" cy="4195481"/>
          </a:xfrm>
        </p:spPr>
        <p:txBody>
          <a:bodyPr/>
          <a:lstStyle/>
          <a:p>
            <a:r>
              <a:rPr lang="de-DE" dirty="0"/>
              <a:t>Können Sie anhand der Tabelle den Automatentypen angeben (mit Begründung)?</a:t>
            </a:r>
          </a:p>
          <a:p>
            <a:endParaRPr lang="de-DE" dirty="0"/>
          </a:p>
          <a:p>
            <a:pPr marL="0" indent="0">
              <a:buNone/>
            </a:pPr>
            <a:r>
              <a:rPr lang="de-DE" dirty="0">
                <a:solidFill>
                  <a:schemeClr val="accent2">
                    <a:lumMod val="40000"/>
                    <a:lumOff val="60000"/>
                  </a:schemeClr>
                </a:solidFill>
                <a:latin typeface="Calibri" panose="020F0502020204030204" pitchFamily="34" charset="0"/>
              </a:rPr>
              <a:t>Hinweis:	</a:t>
            </a:r>
            <a:r>
              <a:rPr lang="de-DE" dirty="0">
                <a:latin typeface="Calibri" panose="020F0502020204030204" pitchFamily="34" charset="0"/>
              </a:rPr>
              <a:t>	wie unterscheiden sich die Automaten voneinander?</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157840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Schaltnetz</a:t>
            </a:r>
          </a:p>
          <a:p>
            <a:pPr>
              <a:buFont typeface="Courier New" panose="02070309020205020404" pitchFamily="49" charset="0"/>
              <a:buChar char="o"/>
            </a:pPr>
            <a:r>
              <a:rPr lang="de-DE" dirty="0">
                <a:latin typeface="Calibri" panose="020F0502020204030204" pitchFamily="34" charset="0"/>
              </a:rPr>
              <a:t>Ausgabe ergibt sich unmittelbar als Funktion der Eingabewerte</a:t>
            </a:r>
          </a:p>
          <a:p>
            <a:endParaRPr lang="de-DE" dirty="0">
              <a:solidFill>
                <a:schemeClr val="accent2">
                  <a:lumMod val="40000"/>
                  <a:lumOff val="60000"/>
                </a:schemeClr>
              </a:solidFill>
              <a:latin typeface="Calibri" panose="020F0502020204030204" pitchFamily="34" charset="0"/>
            </a:endParaRPr>
          </a:p>
          <a:p>
            <a:r>
              <a:rPr lang="de-DE" dirty="0">
                <a:solidFill>
                  <a:schemeClr val="accent2">
                    <a:lumMod val="40000"/>
                    <a:lumOff val="60000"/>
                  </a:schemeClr>
                </a:solidFill>
                <a:latin typeface="Calibri" panose="020F0502020204030204" pitchFamily="34" charset="0"/>
              </a:rPr>
              <a:t>Schaltwerk</a:t>
            </a:r>
          </a:p>
          <a:p>
            <a:pPr>
              <a:buFont typeface="Courier New" panose="02070309020205020404" pitchFamily="49" charset="0"/>
              <a:buChar char="o"/>
            </a:pPr>
            <a:r>
              <a:rPr lang="de-DE" dirty="0">
                <a:latin typeface="Calibri" panose="020F0502020204030204" pitchFamily="34" charset="0"/>
              </a:rPr>
              <a:t>Besitzt als zeitliche Komponente Zustände</a:t>
            </a:r>
          </a:p>
          <a:p>
            <a:pPr>
              <a:buFont typeface="Courier New" panose="02070309020205020404" pitchFamily="49" charset="0"/>
              <a:buChar char="o"/>
            </a:pPr>
            <a:r>
              <a:rPr lang="de-DE" dirty="0">
                <a:latin typeface="Calibri" panose="020F0502020204030204" pitchFamily="34" charset="0"/>
              </a:rPr>
              <a:t>Ausgabe hängt vom jeweiligen Zustand ab</a:t>
            </a:r>
          </a:p>
          <a:p>
            <a:pPr>
              <a:buFont typeface="Courier New" panose="02070309020205020404" pitchFamily="49" charset="0"/>
              <a:buChar char="o"/>
            </a:pPr>
            <a:endParaRPr lang="de-DE" dirty="0">
              <a:latin typeface="Calibri" panose="020F0502020204030204" pitchFamily="34" charset="0"/>
            </a:endParaRPr>
          </a:p>
          <a:p>
            <a:r>
              <a:rPr lang="de-DE" dirty="0">
                <a:solidFill>
                  <a:schemeClr val="accent2">
                    <a:lumMod val="40000"/>
                    <a:lumOff val="60000"/>
                  </a:schemeClr>
                </a:solidFill>
                <a:latin typeface="Calibri" panose="020F0502020204030204" pitchFamily="34" charset="0"/>
              </a:rPr>
              <a:t>Vollständig spezifiziert (v. s.)</a:t>
            </a:r>
          </a:p>
          <a:p>
            <a:pPr>
              <a:buFont typeface="Courier New" panose="02070309020205020404" pitchFamily="49" charset="0"/>
              <a:buChar char="o"/>
            </a:pPr>
            <a:r>
              <a:rPr lang="de-DE" dirty="0">
                <a:latin typeface="Calibri" panose="020F0502020204030204" pitchFamily="34" charset="0"/>
              </a:rPr>
              <a:t>Ein Automat ist v. s., wenn jeder Zustand v. s. ist</a:t>
            </a:r>
          </a:p>
          <a:p>
            <a:pPr>
              <a:buFont typeface="Courier New" panose="02070309020205020404" pitchFamily="49" charset="0"/>
              <a:buChar char="o"/>
            </a:pPr>
            <a:r>
              <a:rPr lang="de-DE" dirty="0">
                <a:latin typeface="Calibri" panose="020F0502020204030204" pitchFamily="34" charset="0"/>
              </a:rPr>
              <a:t>Ein Zustand ist v. s., wenn das Verhalten für alle möglichen Eingaben spezifiziert ist, d.h. wenn eine Übergangsfunktion für jede Eingabe eine Ausgabe liefert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a:t>
            </a:fld>
            <a:endParaRPr lang="en-US" dirty="0"/>
          </a:p>
        </p:txBody>
      </p:sp>
      <p:pic>
        <p:nvPicPr>
          <p:cNvPr id="5" name="Grafik 4"/>
          <p:cNvPicPr>
            <a:picLocks noChangeAspect="1"/>
          </p:cNvPicPr>
          <p:nvPr/>
        </p:nvPicPr>
        <p:blipFill>
          <a:blip r:embed="rId3"/>
          <a:stretch>
            <a:fillRect/>
          </a:stretch>
        </p:blipFill>
        <p:spPr>
          <a:xfrm>
            <a:off x="6355420" y="2535821"/>
            <a:ext cx="3368684" cy="1888800"/>
          </a:xfrm>
          <a:prstGeom prst="rect">
            <a:avLst/>
          </a:prstGeom>
        </p:spPr>
      </p:pic>
    </p:spTree>
    <p:extLst>
      <p:ext uri="{BB962C8B-B14F-4D97-AF65-F5344CB8AC3E}">
        <p14:creationId xmlns:p14="http://schemas.microsoft.com/office/powerpoint/2010/main" val="399220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8946541" cy="4195481"/>
          </a:xfrm>
        </p:spPr>
        <p:txBody>
          <a:bodyPr/>
          <a:lstStyle/>
          <a:p>
            <a:r>
              <a:rPr lang="de-DE" dirty="0"/>
              <a:t>Können Sie anhand der Tabelle den Automatentypen angeben (mit Begründung)?</a:t>
            </a:r>
          </a:p>
          <a:p>
            <a:endParaRPr lang="de-DE" dirty="0"/>
          </a:p>
          <a:p>
            <a:pPr marL="0" indent="0">
              <a:buNone/>
            </a:pPr>
            <a:r>
              <a:rPr lang="de-DE" dirty="0">
                <a:solidFill>
                  <a:schemeClr val="accent2">
                    <a:lumMod val="40000"/>
                    <a:lumOff val="60000"/>
                  </a:schemeClr>
                </a:solidFill>
                <a:latin typeface="Calibri" panose="020F0502020204030204" pitchFamily="34" charset="0"/>
              </a:rPr>
              <a:t>Nein, das ist nicht möglich.</a:t>
            </a: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r>
              <a:rPr lang="de-DE" dirty="0">
                <a:latin typeface="Calibri" panose="020F0502020204030204" pitchFamily="34" charset="0"/>
              </a:rPr>
              <a:t>Die Unterscheidung der Automaten erfolgt anhand der Ausgabefunktion, welche hier nicht angegeben wurde.</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3733986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8946541" cy="4195481"/>
          </a:xfrm>
        </p:spPr>
        <p:txBody>
          <a:bodyPr/>
          <a:lstStyle/>
          <a:p>
            <a:r>
              <a:rPr lang="de-DE" dirty="0"/>
              <a:t>Tragen Sie die Ansteuerfunktion J</a:t>
            </a:r>
            <a:r>
              <a:rPr lang="de-DE" baseline="-25000" dirty="0"/>
              <a:t>1</a:t>
            </a:r>
            <a:r>
              <a:rPr lang="de-DE" dirty="0"/>
              <a:t>, K</a:t>
            </a:r>
            <a:r>
              <a:rPr lang="de-DE" baseline="-25000" dirty="0"/>
              <a:t>1</a:t>
            </a:r>
            <a:r>
              <a:rPr lang="de-DE" dirty="0"/>
              <a:t>, J</a:t>
            </a:r>
            <a:r>
              <a:rPr lang="de-DE" baseline="-25000" dirty="0"/>
              <a:t>2</a:t>
            </a:r>
            <a:r>
              <a:rPr lang="de-DE" dirty="0"/>
              <a:t>, K</a:t>
            </a:r>
            <a:r>
              <a:rPr lang="de-DE" baseline="-25000" dirty="0"/>
              <a:t>2</a:t>
            </a:r>
            <a:r>
              <a:rPr lang="de-DE" dirty="0"/>
              <a:t> in Symmetriediagramme ein und bestimmen Sie jeweils eine disjunktive Minimalform.</a:t>
            </a:r>
          </a:p>
          <a:p>
            <a:endParaRPr lang="de-DE" dirty="0"/>
          </a:p>
          <a:p>
            <a:pPr marL="0" indent="0">
              <a:buNone/>
            </a:pPr>
            <a:r>
              <a:rPr lang="de-DE" dirty="0">
                <a:solidFill>
                  <a:schemeClr val="accent2">
                    <a:lumMod val="40000"/>
                    <a:lumOff val="60000"/>
                  </a:schemeClr>
                </a:solidFill>
                <a:latin typeface="Calibri" panose="020F0502020204030204" pitchFamily="34" charset="0"/>
              </a:rPr>
              <a:t>Hinweis:	</a:t>
            </a:r>
            <a:r>
              <a:rPr lang="de-DE" dirty="0">
                <a:latin typeface="Calibri" panose="020F0502020204030204" pitchFamily="34" charset="0"/>
              </a:rPr>
              <a:t>	um eine Floskel zu bemühen: „ein alter Hut“</a:t>
            </a:r>
          </a:p>
          <a:p>
            <a:pPr marL="0" indent="0">
              <a:buNone/>
            </a:pPr>
            <a:r>
              <a:rPr lang="de-DE" dirty="0">
                <a:latin typeface="Calibri" panose="020F0502020204030204" pitchFamily="34" charset="0"/>
              </a:rPr>
              <a:t>			aber: Freistellen beachten, d.h. Tabelle expandieren</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448060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4638675"/>
              </a:xfrm>
            </p:spPr>
            <p:txBody>
              <a:bodyPr/>
              <a:lstStyle/>
              <a:p>
                <a:r>
                  <a:rPr lang="de-DE" dirty="0">
                    <a:latin typeface="Calibri" panose="020F0502020204030204" pitchFamily="34" charset="0"/>
                  </a:rPr>
                  <a:t>Zuerst J</a:t>
                </a:r>
                <a:r>
                  <a:rPr lang="de-DE" baseline="-25000" dirty="0">
                    <a:latin typeface="Calibri" panose="020F0502020204030204" pitchFamily="34" charset="0"/>
                  </a:rPr>
                  <a:t>1</a:t>
                </a:r>
                <a:r>
                  <a:rPr lang="de-DE" dirty="0">
                    <a:latin typeface="Calibri" panose="020F0502020204030204" pitchFamily="34" charset="0"/>
                  </a:rPr>
                  <a:t>:	</a:t>
                </a:r>
              </a:p>
              <a:p>
                <a:pPr marL="0" indent="0">
                  <a:buNone/>
                </a:pPr>
                <a:r>
                  <a:rPr lang="de-DE" dirty="0">
                    <a:latin typeface="Calibri" panose="020F0502020204030204" pitchFamily="34" charset="0"/>
                  </a:rPr>
                  <a:t>Freistellen werden expandiert; z.B.	0--1 -&gt; {0001, 0011, 0101, 0111} </a:t>
                </a: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baseline="-25000" dirty="0">
                    <a:latin typeface="Calibri" panose="020F0502020204030204" pitchFamily="34" charset="0"/>
                  </a:rPr>
                  <a: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𝐽</m:t>
                        </m:r>
                      </m:e>
                      <m:sub>
                        <m:r>
                          <a:rPr lang="de-DE" b="0" i="1" smtClean="0">
                            <a:latin typeface="Cambria Math" panose="02040503050406030204" pitchFamily="18" charset="0"/>
                          </a:rPr>
                          <m:t>1</m:t>
                        </m:r>
                      </m:sub>
                    </m:sSub>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𝑏</m:t>
                        </m:r>
                      </m:e>
                    </m:acc>
                    <m:r>
                      <a:rPr lang="de-DE" b="0" i="1" smtClean="0">
                        <a:latin typeface="Cambria Math" panose="02040503050406030204" pitchFamily="18" charset="0"/>
                      </a:rPr>
                      <m:t>𝑎</m:t>
                    </m:r>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4638675"/>
              </a:xfrm>
              <a:blipFill rotWithShape="0">
                <a:blip r:embed="rId2"/>
                <a:stretch>
                  <a:fillRect l="-681" t="-78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32</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092237" y="2376058"/>
              <a:ext cx="4148813" cy="370840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97613">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𝑱</m:t>
                                    </m:r>
                                  </m:e>
                                  <m:sub>
                                    <m:r>
                                      <a:rPr lang="de-DE" b="1" i="1" smtClean="0">
                                        <a:latin typeface="Cambria Math" panose="02040503050406030204" pitchFamily="18" charset="0"/>
                                      </a:rPr>
                                      <m:t>𝟏</m:t>
                                    </m:r>
                                  </m:sub>
                                </m:sSub>
                              </m:oMath>
                            </m:oMathPara>
                          </a14:m>
                          <a:endParaRPr lang="de-DE" dirty="0"/>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solidFill>
                          <a:schemeClr val="accent4">
                            <a:lumMod val="40000"/>
                            <a:lumOff val="60000"/>
                          </a:schemeClr>
                        </a:solidFill>
                      </a:tcPr>
                    </a:tc>
                    <a:extLst>
                      <a:ext uri="{0D108BD9-81ED-4DB2-BD59-A6C34878D82A}">
                        <a16:rowId xmlns:a16="http://schemas.microsoft.com/office/drawing/2014/main" val="10002"/>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a:t>
                          </a:r>
                        </a:p>
                      </a:txBody>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3"/>
                      </a:ext>
                    </a:extLst>
                  </a:tr>
                  <a:tr h="370840">
                    <a:tc>
                      <a:txBody>
                        <a:bodyPr/>
                        <a:lstStyle/>
                        <a:p>
                          <a:r>
                            <a:rPr lang="de-DE" dirty="0">
                              <a:solidFill>
                                <a:schemeClr val="bg1"/>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4"/>
                      </a:ext>
                    </a:extLst>
                  </a:tr>
                  <a:tr h="370840">
                    <a:tc>
                      <a:txBody>
                        <a:bodyPr/>
                        <a:lstStyle/>
                        <a:p>
                          <a:r>
                            <a:rPr lang="de-DE" dirty="0">
                              <a:solidFill>
                                <a:schemeClr val="bg1"/>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5"/>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solidFill>
                          <a:schemeClr val="accent4">
                            <a:lumMod val="40000"/>
                            <a:lumOff val="60000"/>
                          </a:schemeClr>
                        </a:solidFill>
                      </a:tcPr>
                    </a:tc>
                    <a:extLst>
                      <a:ext uri="{0D108BD9-81ED-4DB2-BD59-A6C34878D82A}">
                        <a16:rowId xmlns:a16="http://schemas.microsoft.com/office/drawing/2014/main" val="10006"/>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7"/>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solidFill>
                          <a:schemeClr val="accent4">
                            <a:lumMod val="40000"/>
                            <a:lumOff val="60000"/>
                          </a:schemeClr>
                        </a:solidFill>
                      </a:tcPr>
                    </a:tc>
                    <a:extLst>
                      <a:ext uri="{0D108BD9-81ED-4DB2-BD59-A6C34878D82A}">
                        <a16:rowId xmlns:a16="http://schemas.microsoft.com/office/drawing/2014/main" val="10008"/>
                      </a:ext>
                    </a:extLst>
                  </a:tr>
                  <a:tr h="370840">
                    <a:tc>
                      <a:txBody>
                        <a:bodyPr/>
                        <a:lstStyle/>
                        <a:p>
                          <a:r>
                            <a:rPr lang="de-DE" dirty="0">
                              <a:solidFill>
                                <a:schemeClr val="bg1"/>
                              </a:solidFill>
                            </a:rPr>
                            <a:t>1</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9"/>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583120579"/>
                  </p:ext>
                </p:extLst>
              </p:nvPr>
            </p:nvGraphicFramePr>
            <p:xfrm>
              <a:off x="1092237" y="2376058"/>
              <a:ext cx="4148813" cy="3708400"/>
            </p:xfrm>
            <a:graphic>
              <a:graphicData uri="http://schemas.openxmlformats.org/drawingml/2006/table">
                <a:tbl>
                  <a:tblPr firstRow="1" bandRow="1">
                    <a:tableStyleId>{7DF18680-E054-41AD-8BC1-D1AEF772440D}</a:tableStyleId>
                  </a:tblPr>
                  <a:tblGrid>
                    <a:gridCol w="812800"/>
                    <a:gridCol w="812800"/>
                    <a:gridCol w="812800"/>
                    <a:gridCol w="812800"/>
                    <a:gridCol w="897613"/>
                  </a:tblGrid>
                  <a:tr h="370840">
                    <a:tc>
                      <a:txBody>
                        <a:bodyPr/>
                        <a:lstStyle/>
                        <a:p>
                          <a:endParaRPr lang="de-DE"/>
                        </a:p>
                      </a:txBody>
                      <a:tcPr>
                        <a:blipFill rotWithShape="0">
                          <a:blip r:embed="rId3"/>
                          <a:stretch>
                            <a:fillRect l="-752" t="-8197" r="-415038" b="-922951"/>
                          </a:stretch>
                        </a:blipFill>
                      </a:tcPr>
                    </a:tc>
                    <a:tc>
                      <a:txBody>
                        <a:bodyPr/>
                        <a:lstStyle/>
                        <a:p>
                          <a:endParaRPr lang="de-DE"/>
                        </a:p>
                      </a:txBody>
                      <a:tcPr>
                        <a:blipFill rotWithShape="0">
                          <a:blip r:embed="rId3"/>
                          <a:stretch>
                            <a:fillRect l="-100000" t="-8197" r="-311940" b="-922951"/>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3"/>
                          <a:stretch>
                            <a:fillRect l="-363946" t="-8197" r="-2721" b="-922951"/>
                          </a:stretch>
                        </a:blip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1</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bl>
              </a:graphicData>
            </a:graphic>
          </p:graphicFrame>
        </mc:Fallback>
      </mc:AlternateContent>
      <p:sp>
        <p:nvSpPr>
          <p:cNvPr id="7" name="Rechteck 6"/>
          <p:cNvSpPr/>
          <p:nvPr/>
        </p:nvSpPr>
        <p:spPr>
          <a:xfrm>
            <a:off x="6695302"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197810"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700318"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8202826" y="285074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695302"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197810"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00318"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8202826" y="3353256"/>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6695302"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197810"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7700318"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8202826" y="3859749"/>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6695302"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197810"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700318"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flipV="1">
            <a:off x="7197810" y="2694229"/>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V="1">
            <a:off x="6444048" y="3368575"/>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V="1">
            <a:off x="8845378" y="3855765"/>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V="1">
            <a:off x="7679724" y="5042013"/>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26" name="Textfeld 25"/>
          <p:cNvSpPr txBox="1"/>
          <p:nvPr/>
        </p:nvSpPr>
        <p:spPr>
          <a:xfrm>
            <a:off x="7508844" y="2308286"/>
            <a:ext cx="341760" cy="369332"/>
          </a:xfrm>
          <a:prstGeom prst="rect">
            <a:avLst/>
          </a:prstGeom>
          <a:noFill/>
        </p:spPr>
        <p:txBody>
          <a:bodyPr wrap="none" rtlCol="0">
            <a:spAutoFit/>
          </a:bodyPr>
          <a:lstStyle/>
          <a:p>
            <a:r>
              <a:rPr lang="de-DE" dirty="0"/>
              <a:t>a</a:t>
            </a:r>
          </a:p>
        </p:txBody>
      </p:sp>
      <p:sp>
        <p:nvSpPr>
          <p:cNvPr id="27" name="Textfeld 26"/>
          <p:cNvSpPr txBox="1"/>
          <p:nvPr/>
        </p:nvSpPr>
        <p:spPr>
          <a:xfrm>
            <a:off x="6067022" y="3671099"/>
            <a:ext cx="341760" cy="369332"/>
          </a:xfrm>
          <a:prstGeom prst="rect">
            <a:avLst/>
          </a:prstGeom>
          <a:noFill/>
        </p:spPr>
        <p:txBody>
          <a:bodyPr wrap="none" rtlCol="0">
            <a:spAutoFit/>
          </a:bodyPr>
          <a:lstStyle/>
          <a:p>
            <a:r>
              <a:rPr lang="de-DE" dirty="0"/>
              <a:t>b</a:t>
            </a:r>
          </a:p>
        </p:txBody>
      </p:sp>
      <p:sp>
        <p:nvSpPr>
          <p:cNvPr id="28" name="Textfeld 27"/>
          <p:cNvSpPr txBox="1"/>
          <p:nvPr/>
        </p:nvSpPr>
        <p:spPr>
          <a:xfrm>
            <a:off x="8891192" y="4126607"/>
            <a:ext cx="426720" cy="369332"/>
          </a:xfrm>
          <a:prstGeom prst="rect">
            <a:avLst/>
          </a:prstGeom>
          <a:noFill/>
        </p:spPr>
        <p:txBody>
          <a:bodyPr wrap="none" rtlCol="0">
            <a:spAutoFit/>
          </a:bodyPr>
          <a:lstStyle/>
          <a:p>
            <a:r>
              <a:rPr lang="de-DE" dirty="0"/>
              <a:t>q</a:t>
            </a:r>
            <a:r>
              <a:rPr lang="de-DE" baseline="-25000" dirty="0"/>
              <a:t>2</a:t>
            </a:r>
          </a:p>
        </p:txBody>
      </p:sp>
      <p:sp>
        <p:nvSpPr>
          <p:cNvPr id="29" name="Textfeld 28"/>
          <p:cNvSpPr txBox="1"/>
          <p:nvPr/>
        </p:nvSpPr>
        <p:spPr>
          <a:xfrm>
            <a:off x="8055189" y="5058489"/>
            <a:ext cx="426720" cy="369332"/>
          </a:xfrm>
          <a:prstGeom prst="rect">
            <a:avLst/>
          </a:prstGeom>
          <a:noFill/>
        </p:spPr>
        <p:txBody>
          <a:bodyPr wrap="none" rtlCol="0">
            <a:spAutoFit/>
          </a:bodyPr>
          <a:lstStyle/>
          <a:p>
            <a:r>
              <a:rPr lang="de-DE" dirty="0"/>
              <a:t>q</a:t>
            </a:r>
            <a:r>
              <a:rPr lang="de-DE" baseline="-25000" dirty="0"/>
              <a:t>1</a:t>
            </a:r>
          </a:p>
        </p:txBody>
      </p:sp>
      <p:sp>
        <p:nvSpPr>
          <p:cNvPr id="30" name="Textfeld 29"/>
          <p:cNvSpPr txBox="1"/>
          <p:nvPr/>
        </p:nvSpPr>
        <p:spPr>
          <a:xfrm>
            <a:off x="6986889" y="3102002"/>
            <a:ext cx="263214" cy="261610"/>
          </a:xfrm>
          <a:prstGeom prst="rect">
            <a:avLst/>
          </a:prstGeom>
          <a:noFill/>
        </p:spPr>
        <p:txBody>
          <a:bodyPr wrap="none" rtlCol="0">
            <a:spAutoFit/>
          </a:bodyPr>
          <a:lstStyle/>
          <a:p>
            <a:r>
              <a:rPr lang="de-DE" sz="1100" dirty="0"/>
              <a:t>0</a:t>
            </a:r>
          </a:p>
        </p:txBody>
      </p:sp>
      <p:sp>
        <p:nvSpPr>
          <p:cNvPr id="31" name="Textfeld 30"/>
          <p:cNvSpPr txBox="1"/>
          <p:nvPr/>
        </p:nvSpPr>
        <p:spPr>
          <a:xfrm>
            <a:off x="7493715" y="3096825"/>
            <a:ext cx="263214" cy="261610"/>
          </a:xfrm>
          <a:prstGeom prst="rect">
            <a:avLst/>
          </a:prstGeom>
          <a:noFill/>
        </p:spPr>
        <p:txBody>
          <a:bodyPr wrap="none" rtlCol="0">
            <a:spAutoFit/>
          </a:bodyPr>
          <a:lstStyle/>
          <a:p>
            <a:r>
              <a:rPr lang="de-DE" sz="1100" dirty="0"/>
              <a:t>1</a:t>
            </a:r>
          </a:p>
        </p:txBody>
      </p:sp>
      <p:sp>
        <p:nvSpPr>
          <p:cNvPr id="32" name="Textfeld 31"/>
          <p:cNvSpPr txBox="1"/>
          <p:nvPr/>
        </p:nvSpPr>
        <p:spPr>
          <a:xfrm>
            <a:off x="6990801" y="3604510"/>
            <a:ext cx="263214" cy="261610"/>
          </a:xfrm>
          <a:prstGeom prst="rect">
            <a:avLst/>
          </a:prstGeom>
          <a:noFill/>
        </p:spPr>
        <p:txBody>
          <a:bodyPr wrap="none" rtlCol="0">
            <a:spAutoFit/>
          </a:bodyPr>
          <a:lstStyle/>
          <a:p>
            <a:r>
              <a:rPr lang="de-DE" sz="1100" dirty="0"/>
              <a:t>2</a:t>
            </a:r>
          </a:p>
        </p:txBody>
      </p:sp>
      <p:sp>
        <p:nvSpPr>
          <p:cNvPr id="33" name="Textfeld 32"/>
          <p:cNvSpPr txBox="1"/>
          <p:nvPr/>
        </p:nvSpPr>
        <p:spPr>
          <a:xfrm>
            <a:off x="7493715" y="3599333"/>
            <a:ext cx="263214" cy="261610"/>
          </a:xfrm>
          <a:prstGeom prst="rect">
            <a:avLst/>
          </a:prstGeom>
          <a:noFill/>
        </p:spPr>
        <p:txBody>
          <a:bodyPr wrap="none" rtlCol="0">
            <a:spAutoFit/>
          </a:bodyPr>
          <a:lstStyle/>
          <a:p>
            <a:r>
              <a:rPr lang="de-DE" sz="1100" dirty="0"/>
              <a:t>3</a:t>
            </a:r>
          </a:p>
        </p:txBody>
      </p:sp>
      <p:sp>
        <p:nvSpPr>
          <p:cNvPr id="34" name="Textfeld 33"/>
          <p:cNvSpPr txBox="1"/>
          <p:nvPr/>
        </p:nvSpPr>
        <p:spPr>
          <a:xfrm>
            <a:off x="8454080" y="3102002"/>
            <a:ext cx="263214" cy="261610"/>
          </a:xfrm>
          <a:prstGeom prst="rect">
            <a:avLst/>
          </a:prstGeom>
          <a:noFill/>
        </p:spPr>
        <p:txBody>
          <a:bodyPr wrap="none" rtlCol="0">
            <a:spAutoFit/>
          </a:bodyPr>
          <a:lstStyle/>
          <a:p>
            <a:r>
              <a:rPr lang="de-DE" sz="1100" dirty="0"/>
              <a:t>4</a:t>
            </a:r>
          </a:p>
        </p:txBody>
      </p:sp>
      <p:sp>
        <p:nvSpPr>
          <p:cNvPr id="35" name="Textfeld 34"/>
          <p:cNvSpPr txBox="1"/>
          <p:nvPr/>
        </p:nvSpPr>
        <p:spPr>
          <a:xfrm>
            <a:off x="7996223" y="3102002"/>
            <a:ext cx="263214" cy="261610"/>
          </a:xfrm>
          <a:prstGeom prst="rect">
            <a:avLst/>
          </a:prstGeom>
          <a:noFill/>
        </p:spPr>
        <p:txBody>
          <a:bodyPr wrap="none" rtlCol="0">
            <a:spAutoFit/>
          </a:bodyPr>
          <a:lstStyle/>
          <a:p>
            <a:r>
              <a:rPr lang="de-DE" sz="1100" dirty="0"/>
              <a:t>5</a:t>
            </a:r>
          </a:p>
        </p:txBody>
      </p:sp>
      <p:sp>
        <p:nvSpPr>
          <p:cNvPr id="36" name="Textfeld 35"/>
          <p:cNvSpPr txBox="1"/>
          <p:nvPr/>
        </p:nvSpPr>
        <p:spPr>
          <a:xfrm>
            <a:off x="8454080" y="3592961"/>
            <a:ext cx="263214" cy="261610"/>
          </a:xfrm>
          <a:prstGeom prst="rect">
            <a:avLst/>
          </a:prstGeom>
          <a:noFill/>
        </p:spPr>
        <p:txBody>
          <a:bodyPr wrap="none" rtlCol="0">
            <a:spAutoFit/>
          </a:bodyPr>
          <a:lstStyle/>
          <a:p>
            <a:r>
              <a:rPr lang="de-DE" sz="1100" dirty="0"/>
              <a:t>6</a:t>
            </a:r>
          </a:p>
        </p:txBody>
      </p:sp>
      <p:sp>
        <p:nvSpPr>
          <p:cNvPr id="37" name="Textfeld 36"/>
          <p:cNvSpPr txBox="1"/>
          <p:nvPr/>
        </p:nvSpPr>
        <p:spPr>
          <a:xfrm>
            <a:off x="7981328" y="3586973"/>
            <a:ext cx="263214" cy="261610"/>
          </a:xfrm>
          <a:prstGeom prst="rect">
            <a:avLst/>
          </a:prstGeom>
          <a:noFill/>
        </p:spPr>
        <p:txBody>
          <a:bodyPr wrap="none" rtlCol="0">
            <a:spAutoFit/>
          </a:bodyPr>
          <a:lstStyle/>
          <a:p>
            <a:r>
              <a:rPr lang="de-DE" sz="1100" dirty="0"/>
              <a:t>7</a:t>
            </a:r>
          </a:p>
        </p:txBody>
      </p:sp>
      <p:sp>
        <p:nvSpPr>
          <p:cNvPr id="38" name="Rechteck 37"/>
          <p:cNvSpPr/>
          <p:nvPr/>
        </p:nvSpPr>
        <p:spPr>
          <a:xfrm>
            <a:off x="8196346" y="4355884"/>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6922743" y="4104630"/>
            <a:ext cx="341760" cy="261610"/>
          </a:xfrm>
          <a:prstGeom prst="rect">
            <a:avLst/>
          </a:prstGeom>
          <a:noFill/>
        </p:spPr>
        <p:txBody>
          <a:bodyPr wrap="none" rtlCol="0">
            <a:spAutoFit/>
          </a:bodyPr>
          <a:lstStyle/>
          <a:p>
            <a:r>
              <a:rPr lang="de-DE" sz="1100" dirty="0"/>
              <a:t>12</a:t>
            </a:r>
          </a:p>
        </p:txBody>
      </p:sp>
      <p:sp>
        <p:nvSpPr>
          <p:cNvPr id="40" name="Textfeld 39"/>
          <p:cNvSpPr txBox="1"/>
          <p:nvPr/>
        </p:nvSpPr>
        <p:spPr>
          <a:xfrm>
            <a:off x="7429569" y="4099453"/>
            <a:ext cx="341760" cy="261610"/>
          </a:xfrm>
          <a:prstGeom prst="rect">
            <a:avLst/>
          </a:prstGeom>
          <a:noFill/>
        </p:spPr>
        <p:txBody>
          <a:bodyPr wrap="none" rtlCol="0">
            <a:spAutoFit/>
          </a:bodyPr>
          <a:lstStyle/>
          <a:p>
            <a:r>
              <a:rPr lang="de-DE" sz="1100" dirty="0"/>
              <a:t>13</a:t>
            </a:r>
          </a:p>
        </p:txBody>
      </p:sp>
      <p:sp>
        <p:nvSpPr>
          <p:cNvPr id="41" name="Textfeld 40"/>
          <p:cNvSpPr txBox="1"/>
          <p:nvPr/>
        </p:nvSpPr>
        <p:spPr>
          <a:xfrm>
            <a:off x="6910179" y="4607138"/>
            <a:ext cx="341760" cy="261610"/>
          </a:xfrm>
          <a:prstGeom prst="rect">
            <a:avLst/>
          </a:prstGeom>
          <a:noFill/>
        </p:spPr>
        <p:txBody>
          <a:bodyPr wrap="none" rtlCol="0">
            <a:spAutoFit/>
          </a:bodyPr>
          <a:lstStyle/>
          <a:p>
            <a:r>
              <a:rPr lang="de-DE" sz="1100" dirty="0"/>
              <a:t>10</a:t>
            </a:r>
          </a:p>
        </p:txBody>
      </p:sp>
      <p:sp>
        <p:nvSpPr>
          <p:cNvPr id="42" name="Textfeld 41"/>
          <p:cNvSpPr txBox="1"/>
          <p:nvPr/>
        </p:nvSpPr>
        <p:spPr>
          <a:xfrm>
            <a:off x="7413093" y="4601961"/>
            <a:ext cx="341760" cy="261610"/>
          </a:xfrm>
          <a:prstGeom prst="rect">
            <a:avLst/>
          </a:prstGeom>
          <a:noFill/>
        </p:spPr>
        <p:txBody>
          <a:bodyPr wrap="none" rtlCol="0">
            <a:spAutoFit/>
          </a:bodyPr>
          <a:lstStyle/>
          <a:p>
            <a:r>
              <a:rPr lang="de-DE" sz="1100" dirty="0"/>
              <a:t>11</a:t>
            </a:r>
          </a:p>
        </p:txBody>
      </p:sp>
      <p:sp>
        <p:nvSpPr>
          <p:cNvPr id="43" name="Textfeld 42"/>
          <p:cNvSpPr txBox="1"/>
          <p:nvPr/>
        </p:nvSpPr>
        <p:spPr>
          <a:xfrm>
            <a:off x="8389934" y="4104630"/>
            <a:ext cx="341760" cy="261610"/>
          </a:xfrm>
          <a:prstGeom prst="rect">
            <a:avLst/>
          </a:prstGeom>
          <a:noFill/>
        </p:spPr>
        <p:txBody>
          <a:bodyPr wrap="none" rtlCol="0">
            <a:spAutoFit/>
          </a:bodyPr>
          <a:lstStyle/>
          <a:p>
            <a:r>
              <a:rPr lang="de-DE" sz="1100" dirty="0"/>
              <a:t>16</a:t>
            </a:r>
          </a:p>
        </p:txBody>
      </p:sp>
      <p:sp>
        <p:nvSpPr>
          <p:cNvPr id="44" name="Textfeld 43"/>
          <p:cNvSpPr txBox="1"/>
          <p:nvPr/>
        </p:nvSpPr>
        <p:spPr>
          <a:xfrm>
            <a:off x="7932077" y="4104630"/>
            <a:ext cx="341760" cy="261610"/>
          </a:xfrm>
          <a:prstGeom prst="rect">
            <a:avLst/>
          </a:prstGeom>
          <a:noFill/>
        </p:spPr>
        <p:txBody>
          <a:bodyPr wrap="none" rtlCol="0">
            <a:spAutoFit/>
          </a:bodyPr>
          <a:lstStyle/>
          <a:p>
            <a:r>
              <a:rPr lang="de-DE" sz="1100" dirty="0"/>
              <a:t>17</a:t>
            </a:r>
          </a:p>
        </p:txBody>
      </p:sp>
      <p:sp>
        <p:nvSpPr>
          <p:cNvPr id="45" name="Textfeld 44"/>
          <p:cNvSpPr txBox="1"/>
          <p:nvPr/>
        </p:nvSpPr>
        <p:spPr>
          <a:xfrm>
            <a:off x="8373458" y="4595589"/>
            <a:ext cx="341760" cy="261610"/>
          </a:xfrm>
          <a:prstGeom prst="rect">
            <a:avLst/>
          </a:prstGeom>
          <a:noFill/>
        </p:spPr>
        <p:txBody>
          <a:bodyPr wrap="none" rtlCol="0">
            <a:spAutoFit/>
          </a:bodyPr>
          <a:lstStyle/>
          <a:p>
            <a:r>
              <a:rPr lang="de-DE" sz="1100" dirty="0"/>
              <a:t>14</a:t>
            </a:r>
          </a:p>
        </p:txBody>
      </p:sp>
      <p:sp>
        <p:nvSpPr>
          <p:cNvPr id="46" name="Textfeld 45"/>
          <p:cNvSpPr txBox="1"/>
          <p:nvPr/>
        </p:nvSpPr>
        <p:spPr>
          <a:xfrm>
            <a:off x="7900706" y="4589601"/>
            <a:ext cx="341760" cy="261610"/>
          </a:xfrm>
          <a:prstGeom prst="rect">
            <a:avLst/>
          </a:prstGeom>
          <a:noFill/>
        </p:spPr>
        <p:txBody>
          <a:bodyPr wrap="none" rtlCol="0">
            <a:spAutoFit/>
          </a:bodyPr>
          <a:lstStyle/>
          <a:p>
            <a:r>
              <a:rPr lang="de-DE" sz="1100" dirty="0"/>
              <a:t>15</a:t>
            </a:r>
          </a:p>
        </p:txBody>
      </p:sp>
      <p:sp>
        <p:nvSpPr>
          <p:cNvPr id="47" name="Textfeld 46"/>
          <p:cNvSpPr txBox="1"/>
          <p:nvPr/>
        </p:nvSpPr>
        <p:spPr>
          <a:xfrm>
            <a:off x="6823393" y="2885552"/>
            <a:ext cx="312906" cy="369332"/>
          </a:xfrm>
          <a:prstGeom prst="rect">
            <a:avLst/>
          </a:prstGeom>
          <a:noFill/>
        </p:spPr>
        <p:txBody>
          <a:bodyPr wrap="none" rtlCol="0">
            <a:spAutoFit/>
          </a:bodyPr>
          <a:lstStyle/>
          <a:p>
            <a:r>
              <a:rPr lang="de-DE" dirty="0"/>
              <a:t>1</a:t>
            </a:r>
          </a:p>
        </p:txBody>
      </p:sp>
      <p:sp>
        <p:nvSpPr>
          <p:cNvPr id="48" name="Textfeld 47"/>
          <p:cNvSpPr txBox="1"/>
          <p:nvPr/>
        </p:nvSpPr>
        <p:spPr>
          <a:xfrm>
            <a:off x="7329087" y="2892478"/>
            <a:ext cx="312906" cy="369332"/>
          </a:xfrm>
          <a:prstGeom prst="rect">
            <a:avLst/>
          </a:prstGeom>
          <a:noFill/>
        </p:spPr>
        <p:txBody>
          <a:bodyPr wrap="none" rtlCol="0">
            <a:spAutoFit/>
          </a:bodyPr>
          <a:lstStyle/>
          <a:p>
            <a:r>
              <a:rPr lang="de-DE" dirty="0"/>
              <a:t>1</a:t>
            </a:r>
          </a:p>
        </p:txBody>
      </p:sp>
      <p:sp>
        <p:nvSpPr>
          <p:cNvPr id="49" name="Textfeld 48"/>
          <p:cNvSpPr txBox="1"/>
          <p:nvPr/>
        </p:nvSpPr>
        <p:spPr>
          <a:xfrm>
            <a:off x="7807068" y="2892478"/>
            <a:ext cx="261610" cy="369332"/>
          </a:xfrm>
          <a:prstGeom prst="rect">
            <a:avLst/>
          </a:prstGeom>
          <a:noFill/>
        </p:spPr>
        <p:txBody>
          <a:bodyPr wrap="none" rtlCol="0">
            <a:spAutoFit/>
          </a:bodyPr>
          <a:lstStyle/>
          <a:p>
            <a:r>
              <a:rPr lang="de-DE" dirty="0"/>
              <a:t>-</a:t>
            </a:r>
          </a:p>
        </p:txBody>
      </p:sp>
      <p:sp>
        <p:nvSpPr>
          <p:cNvPr id="50" name="Textfeld 49"/>
          <p:cNvSpPr txBox="1"/>
          <p:nvPr/>
        </p:nvSpPr>
        <p:spPr>
          <a:xfrm>
            <a:off x="8305829" y="2902869"/>
            <a:ext cx="261610" cy="369332"/>
          </a:xfrm>
          <a:prstGeom prst="rect">
            <a:avLst/>
          </a:prstGeom>
          <a:noFill/>
        </p:spPr>
        <p:txBody>
          <a:bodyPr wrap="none" rtlCol="0">
            <a:spAutoFit/>
          </a:bodyPr>
          <a:lstStyle/>
          <a:p>
            <a:r>
              <a:rPr lang="de-DE" dirty="0"/>
              <a:t>-</a:t>
            </a:r>
          </a:p>
        </p:txBody>
      </p:sp>
      <p:sp>
        <p:nvSpPr>
          <p:cNvPr id="51" name="Textfeld 50"/>
          <p:cNvSpPr txBox="1"/>
          <p:nvPr/>
        </p:nvSpPr>
        <p:spPr>
          <a:xfrm>
            <a:off x="6830320" y="4419942"/>
            <a:ext cx="312906" cy="369332"/>
          </a:xfrm>
          <a:prstGeom prst="rect">
            <a:avLst/>
          </a:prstGeom>
          <a:noFill/>
        </p:spPr>
        <p:txBody>
          <a:bodyPr wrap="none" rtlCol="0">
            <a:spAutoFit/>
          </a:bodyPr>
          <a:lstStyle/>
          <a:p>
            <a:r>
              <a:rPr lang="de-DE" dirty="0"/>
              <a:t>0</a:t>
            </a:r>
          </a:p>
        </p:txBody>
      </p:sp>
      <p:sp>
        <p:nvSpPr>
          <p:cNvPr id="52" name="Textfeld 51"/>
          <p:cNvSpPr txBox="1"/>
          <p:nvPr/>
        </p:nvSpPr>
        <p:spPr>
          <a:xfrm>
            <a:off x="7318696" y="4419947"/>
            <a:ext cx="312906" cy="369332"/>
          </a:xfrm>
          <a:prstGeom prst="rect">
            <a:avLst/>
          </a:prstGeom>
          <a:noFill/>
        </p:spPr>
        <p:txBody>
          <a:bodyPr wrap="none" rtlCol="0">
            <a:spAutoFit/>
          </a:bodyPr>
          <a:lstStyle/>
          <a:p>
            <a:r>
              <a:rPr lang="de-DE" dirty="0"/>
              <a:t>1</a:t>
            </a:r>
          </a:p>
        </p:txBody>
      </p:sp>
      <p:sp>
        <p:nvSpPr>
          <p:cNvPr id="53" name="Textfeld 52"/>
          <p:cNvSpPr txBox="1"/>
          <p:nvPr/>
        </p:nvSpPr>
        <p:spPr>
          <a:xfrm>
            <a:off x="7817457" y="4430333"/>
            <a:ext cx="261610" cy="369332"/>
          </a:xfrm>
          <a:prstGeom prst="rect">
            <a:avLst/>
          </a:prstGeom>
          <a:noFill/>
        </p:spPr>
        <p:txBody>
          <a:bodyPr wrap="none" rtlCol="0">
            <a:spAutoFit/>
          </a:bodyPr>
          <a:lstStyle/>
          <a:p>
            <a:r>
              <a:rPr lang="de-DE" dirty="0"/>
              <a:t>-</a:t>
            </a:r>
          </a:p>
        </p:txBody>
      </p:sp>
      <p:sp>
        <p:nvSpPr>
          <p:cNvPr id="54" name="Textfeld 53"/>
          <p:cNvSpPr txBox="1"/>
          <p:nvPr/>
        </p:nvSpPr>
        <p:spPr>
          <a:xfrm>
            <a:off x="8305831" y="4430334"/>
            <a:ext cx="261610" cy="369332"/>
          </a:xfrm>
          <a:prstGeom prst="rect">
            <a:avLst/>
          </a:prstGeom>
          <a:noFill/>
        </p:spPr>
        <p:txBody>
          <a:bodyPr wrap="none" rtlCol="0">
            <a:spAutoFit/>
          </a:bodyPr>
          <a:lstStyle/>
          <a:p>
            <a:r>
              <a:rPr lang="de-DE" dirty="0"/>
              <a:t>-</a:t>
            </a:r>
          </a:p>
        </p:txBody>
      </p:sp>
      <p:sp>
        <p:nvSpPr>
          <p:cNvPr id="55" name="Textfeld 54"/>
          <p:cNvSpPr txBox="1"/>
          <p:nvPr/>
        </p:nvSpPr>
        <p:spPr>
          <a:xfrm>
            <a:off x="6819928" y="3391246"/>
            <a:ext cx="312906" cy="369332"/>
          </a:xfrm>
          <a:prstGeom prst="rect">
            <a:avLst/>
          </a:prstGeom>
          <a:noFill/>
        </p:spPr>
        <p:txBody>
          <a:bodyPr wrap="none" rtlCol="0">
            <a:spAutoFit/>
          </a:bodyPr>
          <a:lstStyle/>
          <a:p>
            <a:r>
              <a:rPr lang="de-DE" dirty="0"/>
              <a:t>1</a:t>
            </a:r>
          </a:p>
        </p:txBody>
      </p:sp>
      <p:sp>
        <p:nvSpPr>
          <p:cNvPr id="56" name="Textfeld 55"/>
          <p:cNvSpPr txBox="1"/>
          <p:nvPr/>
        </p:nvSpPr>
        <p:spPr>
          <a:xfrm>
            <a:off x="7304840" y="3387781"/>
            <a:ext cx="312906" cy="369332"/>
          </a:xfrm>
          <a:prstGeom prst="rect">
            <a:avLst/>
          </a:prstGeom>
          <a:noFill/>
        </p:spPr>
        <p:txBody>
          <a:bodyPr wrap="none" rtlCol="0">
            <a:spAutoFit/>
          </a:bodyPr>
          <a:lstStyle/>
          <a:p>
            <a:r>
              <a:rPr lang="de-DE" dirty="0"/>
              <a:t>1</a:t>
            </a:r>
          </a:p>
        </p:txBody>
      </p:sp>
      <p:sp>
        <p:nvSpPr>
          <p:cNvPr id="57" name="Textfeld 56"/>
          <p:cNvSpPr txBox="1"/>
          <p:nvPr/>
        </p:nvSpPr>
        <p:spPr>
          <a:xfrm>
            <a:off x="7793208" y="3387781"/>
            <a:ext cx="261610" cy="369332"/>
          </a:xfrm>
          <a:prstGeom prst="rect">
            <a:avLst/>
          </a:prstGeom>
          <a:noFill/>
        </p:spPr>
        <p:txBody>
          <a:bodyPr wrap="none" rtlCol="0">
            <a:spAutoFit/>
          </a:bodyPr>
          <a:lstStyle/>
          <a:p>
            <a:r>
              <a:rPr lang="de-DE" dirty="0"/>
              <a:t>-</a:t>
            </a:r>
          </a:p>
        </p:txBody>
      </p:sp>
      <p:sp>
        <p:nvSpPr>
          <p:cNvPr id="58" name="Textfeld 57"/>
          <p:cNvSpPr txBox="1"/>
          <p:nvPr/>
        </p:nvSpPr>
        <p:spPr>
          <a:xfrm>
            <a:off x="8281585" y="3387781"/>
            <a:ext cx="261610" cy="369332"/>
          </a:xfrm>
          <a:prstGeom prst="rect">
            <a:avLst/>
          </a:prstGeom>
          <a:noFill/>
        </p:spPr>
        <p:txBody>
          <a:bodyPr wrap="none" rtlCol="0">
            <a:spAutoFit/>
          </a:bodyPr>
          <a:lstStyle/>
          <a:p>
            <a:r>
              <a:rPr lang="de-DE" dirty="0"/>
              <a:t>-</a:t>
            </a:r>
          </a:p>
        </p:txBody>
      </p:sp>
      <p:sp>
        <p:nvSpPr>
          <p:cNvPr id="59" name="Textfeld 58"/>
          <p:cNvSpPr txBox="1"/>
          <p:nvPr/>
        </p:nvSpPr>
        <p:spPr>
          <a:xfrm>
            <a:off x="6813001" y="3903866"/>
            <a:ext cx="312906" cy="369332"/>
          </a:xfrm>
          <a:prstGeom prst="rect">
            <a:avLst/>
          </a:prstGeom>
          <a:noFill/>
        </p:spPr>
        <p:txBody>
          <a:bodyPr wrap="none" rtlCol="0">
            <a:spAutoFit/>
          </a:bodyPr>
          <a:lstStyle/>
          <a:p>
            <a:r>
              <a:rPr lang="de-DE" dirty="0"/>
              <a:t>0</a:t>
            </a:r>
          </a:p>
        </p:txBody>
      </p:sp>
      <p:sp>
        <p:nvSpPr>
          <p:cNvPr id="60" name="Textfeld 59"/>
          <p:cNvSpPr txBox="1"/>
          <p:nvPr/>
        </p:nvSpPr>
        <p:spPr>
          <a:xfrm>
            <a:off x="7800143" y="3935039"/>
            <a:ext cx="261610" cy="369332"/>
          </a:xfrm>
          <a:prstGeom prst="rect">
            <a:avLst/>
          </a:prstGeom>
          <a:noFill/>
        </p:spPr>
        <p:txBody>
          <a:bodyPr wrap="none" rtlCol="0">
            <a:spAutoFit/>
          </a:bodyPr>
          <a:lstStyle/>
          <a:p>
            <a:r>
              <a:rPr lang="de-DE" dirty="0"/>
              <a:t>-</a:t>
            </a:r>
          </a:p>
        </p:txBody>
      </p:sp>
      <p:sp>
        <p:nvSpPr>
          <p:cNvPr id="61" name="Textfeld 60"/>
          <p:cNvSpPr txBox="1"/>
          <p:nvPr/>
        </p:nvSpPr>
        <p:spPr>
          <a:xfrm>
            <a:off x="7304840" y="3907331"/>
            <a:ext cx="312906" cy="369332"/>
          </a:xfrm>
          <a:prstGeom prst="rect">
            <a:avLst/>
          </a:prstGeom>
          <a:noFill/>
        </p:spPr>
        <p:txBody>
          <a:bodyPr wrap="none" rtlCol="0">
            <a:spAutoFit/>
          </a:bodyPr>
          <a:lstStyle/>
          <a:p>
            <a:r>
              <a:rPr lang="de-DE" dirty="0"/>
              <a:t>0</a:t>
            </a:r>
          </a:p>
        </p:txBody>
      </p:sp>
      <p:sp>
        <p:nvSpPr>
          <p:cNvPr id="62" name="Textfeld 61"/>
          <p:cNvSpPr txBox="1"/>
          <p:nvPr/>
        </p:nvSpPr>
        <p:spPr>
          <a:xfrm>
            <a:off x="8291972" y="3928113"/>
            <a:ext cx="261610" cy="369332"/>
          </a:xfrm>
          <a:prstGeom prst="rect">
            <a:avLst/>
          </a:prstGeom>
          <a:noFill/>
        </p:spPr>
        <p:txBody>
          <a:bodyPr wrap="none" rtlCol="0">
            <a:spAutoFit/>
          </a:bodyPr>
          <a:lstStyle/>
          <a:p>
            <a:r>
              <a:rPr lang="de-DE" dirty="0"/>
              <a:t>-</a:t>
            </a:r>
          </a:p>
        </p:txBody>
      </p:sp>
      <p:sp>
        <p:nvSpPr>
          <p:cNvPr id="63" name="Rechteck 62"/>
          <p:cNvSpPr/>
          <p:nvPr/>
        </p:nvSpPr>
        <p:spPr>
          <a:xfrm>
            <a:off x="7315807" y="4451382"/>
            <a:ext cx="759261" cy="53190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6692790" y="2845181"/>
            <a:ext cx="2012544" cy="100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7325454" y="2764694"/>
            <a:ext cx="759261" cy="53190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145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4638675"/>
              </a:xfrm>
            </p:spPr>
            <p:txBody>
              <a:bodyPr/>
              <a:lstStyle/>
              <a:p>
                <a:r>
                  <a:rPr lang="de-DE" dirty="0">
                    <a:latin typeface="Calibri" panose="020F0502020204030204" pitchFamily="34" charset="0"/>
                  </a:rPr>
                  <a:t>Dann K</a:t>
                </a:r>
                <a:r>
                  <a:rPr lang="de-DE" baseline="-25000" dirty="0">
                    <a:latin typeface="Calibri" panose="020F0502020204030204" pitchFamily="34" charset="0"/>
                  </a:rPr>
                  <a:t>1</a:t>
                </a:r>
                <a:r>
                  <a:rPr lang="de-DE" dirty="0">
                    <a:latin typeface="Calibri" panose="020F0502020204030204" pitchFamily="34" charset="0"/>
                  </a:rPr>
                  <a:t>:	</a:t>
                </a:r>
              </a:p>
              <a:p>
                <a:pPr marL="0" indent="0">
                  <a:buNone/>
                </a:pPr>
                <a:r>
                  <a:rPr lang="de-DE" dirty="0">
                    <a:latin typeface="Calibri" panose="020F0502020204030204" pitchFamily="34" charset="0"/>
                  </a:rPr>
                  <a:t>Freistellen werden expandiert; z.B.	0--1 -&gt; {0001, 0011, 0101, 0111} </a:t>
                </a: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baseline="-25000" dirty="0">
                    <a:latin typeface="Calibri" panose="020F0502020204030204" pitchFamily="34" charset="0"/>
                  </a:rPr>
                  <a: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𝐾</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𝑎</m:t>
                        </m:r>
                      </m:e>
                    </m:acc>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4638675"/>
              </a:xfrm>
              <a:blipFill rotWithShape="0">
                <a:blip r:embed="rId2"/>
                <a:stretch>
                  <a:fillRect l="-681" t="-78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33</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092237" y="2376058"/>
              <a:ext cx="4148813" cy="370840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97613">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𝑲</m:t>
                                    </m:r>
                                  </m:e>
                                  <m:sub>
                                    <m:r>
                                      <a:rPr lang="de-DE" b="1" i="1" smtClean="0">
                                        <a:latin typeface="Cambria Math" panose="02040503050406030204" pitchFamily="18" charset="0"/>
                                      </a:rPr>
                                      <m:t>𝟏</m:t>
                                    </m:r>
                                  </m:sub>
                                </m:sSub>
                              </m:oMath>
                            </m:oMathPara>
                          </a14:m>
                          <a:endParaRPr lang="de-DE" dirty="0"/>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0</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2"/>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3"/>
                      </a:ext>
                    </a:extLst>
                  </a:tr>
                  <a:tr h="370840">
                    <a:tc>
                      <a:txBody>
                        <a:bodyPr/>
                        <a:lstStyle/>
                        <a:p>
                          <a:r>
                            <a:rPr lang="de-DE" dirty="0">
                              <a:solidFill>
                                <a:schemeClr val="bg1"/>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0</a:t>
                          </a:r>
                        </a:p>
                      </a:txBody>
                      <a:tcPr/>
                    </a:tc>
                    <a:tc>
                      <a:txBody>
                        <a:bodyPr/>
                        <a:lstStyle/>
                        <a:p>
                          <a:r>
                            <a:rPr lang="de-DE" dirty="0"/>
                            <a:t>1</a:t>
                          </a:r>
                        </a:p>
                      </a:txBody>
                      <a:tcPr>
                        <a:solidFill>
                          <a:schemeClr val="accent4">
                            <a:lumMod val="40000"/>
                            <a:lumOff val="60000"/>
                          </a:schemeClr>
                        </a:solidFill>
                      </a:tcPr>
                    </a:tc>
                    <a:extLst>
                      <a:ext uri="{0D108BD9-81ED-4DB2-BD59-A6C34878D82A}">
                        <a16:rowId xmlns:a16="http://schemas.microsoft.com/office/drawing/2014/main" val="10004"/>
                      </a:ext>
                    </a:extLst>
                  </a:tr>
                  <a:tr h="370840">
                    <a:tc>
                      <a:txBody>
                        <a:bodyPr/>
                        <a:lstStyle/>
                        <a:p>
                          <a:r>
                            <a:rPr lang="de-DE" dirty="0">
                              <a:solidFill>
                                <a:schemeClr val="bg1"/>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1</a:t>
                          </a:r>
                        </a:p>
                      </a:txBody>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5"/>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6"/>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7"/>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1</a:t>
                          </a:r>
                        </a:p>
                      </a:txBody>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8"/>
                      </a:ext>
                    </a:extLst>
                  </a:tr>
                  <a:tr h="370840">
                    <a:tc>
                      <a:txBody>
                        <a:bodyPr/>
                        <a:lstStyle/>
                        <a:p>
                          <a:r>
                            <a:rPr lang="de-DE" dirty="0">
                              <a:solidFill>
                                <a:schemeClr val="bg1"/>
                              </a:solidFill>
                            </a:rPr>
                            <a:t>1</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a:t>
                          </a:r>
                        </a:p>
                      </a:txBody>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9"/>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583120579"/>
                  </p:ext>
                </p:extLst>
              </p:nvPr>
            </p:nvGraphicFramePr>
            <p:xfrm>
              <a:off x="1092237" y="2376058"/>
              <a:ext cx="4148813" cy="3708400"/>
            </p:xfrm>
            <a:graphic>
              <a:graphicData uri="http://schemas.openxmlformats.org/drawingml/2006/table">
                <a:tbl>
                  <a:tblPr firstRow="1" bandRow="1">
                    <a:tableStyleId>{7DF18680-E054-41AD-8BC1-D1AEF772440D}</a:tableStyleId>
                  </a:tblPr>
                  <a:tblGrid>
                    <a:gridCol w="812800"/>
                    <a:gridCol w="812800"/>
                    <a:gridCol w="812800"/>
                    <a:gridCol w="812800"/>
                    <a:gridCol w="897613"/>
                  </a:tblGrid>
                  <a:tr h="370840">
                    <a:tc>
                      <a:txBody>
                        <a:bodyPr/>
                        <a:lstStyle/>
                        <a:p>
                          <a:endParaRPr lang="de-DE"/>
                        </a:p>
                      </a:txBody>
                      <a:tcPr>
                        <a:blipFill rotWithShape="0">
                          <a:blip r:embed="rId3"/>
                          <a:stretch>
                            <a:fillRect l="-752" t="-8197" r="-415038" b="-922951"/>
                          </a:stretch>
                        </a:blipFill>
                      </a:tcPr>
                    </a:tc>
                    <a:tc>
                      <a:txBody>
                        <a:bodyPr/>
                        <a:lstStyle/>
                        <a:p>
                          <a:endParaRPr lang="de-DE"/>
                        </a:p>
                      </a:txBody>
                      <a:tcPr>
                        <a:blipFill rotWithShape="0">
                          <a:blip r:embed="rId3"/>
                          <a:stretch>
                            <a:fillRect l="-100000" t="-8197" r="-311940" b="-922951"/>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3"/>
                          <a:stretch>
                            <a:fillRect l="-363946" t="-8197" r="-2721" b="-922951"/>
                          </a:stretch>
                        </a:blip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t>1</a:t>
                          </a:r>
                          <a:endParaRPr lang="de-DE" dirty="0"/>
                        </a:p>
                      </a:txBody>
                      <a:tcPr>
                        <a:solidFill>
                          <a:schemeClr val="accent4">
                            <a:lumMod val="60000"/>
                            <a:lumOff val="40000"/>
                          </a:schemeClr>
                        </a:solidFill>
                      </a:tcPr>
                    </a:tc>
                  </a:tr>
                </a:tbl>
              </a:graphicData>
            </a:graphic>
          </p:graphicFrame>
        </mc:Fallback>
      </mc:AlternateContent>
      <p:sp>
        <p:nvSpPr>
          <p:cNvPr id="7" name="Rechteck 6"/>
          <p:cNvSpPr/>
          <p:nvPr/>
        </p:nvSpPr>
        <p:spPr>
          <a:xfrm>
            <a:off x="6695302"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197810"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700318"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8202826" y="285074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695302"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197810"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00318"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8202826" y="3353256"/>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6695302"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197810"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7700318"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8202826" y="3859749"/>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6695302"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197810"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700318"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flipV="1">
            <a:off x="7197810" y="2694229"/>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V="1">
            <a:off x="6444048" y="3368575"/>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V="1">
            <a:off x="8845378" y="3855765"/>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V="1">
            <a:off x="7679724" y="5042013"/>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26" name="Textfeld 25"/>
          <p:cNvSpPr txBox="1"/>
          <p:nvPr/>
        </p:nvSpPr>
        <p:spPr>
          <a:xfrm>
            <a:off x="7508844" y="2308286"/>
            <a:ext cx="341760" cy="369332"/>
          </a:xfrm>
          <a:prstGeom prst="rect">
            <a:avLst/>
          </a:prstGeom>
          <a:noFill/>
        </p:spPr>
        <p:txBody>
          <a:bodyPr wrap="none" rtlCol="0">
            <a:spAutoFit/>
          </a:bodyPr>
          <a:lstStyle/>
          <a:p>
            <a:r>
              <a:rPr lang="de-DE" dirty="0"/>
              <a:t>a</a:t>
            </a:r>
          </a:p>
        </p:txBody>
      </p:sp>
      <p:sp>
        <p:nvSpPr>
          <p:cNvPr id="27" name="Textfeld 26"/>
          <p:cNvSpPr txBox="1"/>
          <p:nvPr/>
        </p:nvSpPr>
        <p:spPr>
          <a:xfrm>
            <a:off x="6067022" y="3671099"/>
            <a:ext cx="341760" cy="369332"/>
          </a:xfrm>
          <a:prstGeom prst="rect">
            <a:avLst/>
          </a:prstGeom>
          <a:noFill/>
        </p:spPr>
        <p:txBody>
          <a:bodyPr wrap="none" rtlCol="0">
            <a:spAutoFit/>
          </a:bodyPr>
          <a:lstStyle/>
          <a:p>
            <a:r>
              <a:rPr lang="de-DE" dirty="0"/>
              <a:t>b</a:t>
            </a:r>
          </a:p>
        </p:txBody>
      </p:sp>
      <p:sp>
        <p:nvSpPr>
          <p:cNvPr id="28" name="Textfeld 27"/>
          <p:cNvSpPr txBox="1"/>
          <p:nvPr/>
        </p:nvSpPr>
        <p:spPr>
          <a:xfrm>
            <a:off x="8891192" y="4126607"/>
            <a:ext cx="426720" cy="369332"/>
          </a:xfrm>
          <a:prstGeom prst="rect">
            <a:avLst/>
          </a:prstGeom>
          <a:noFill/>
        </p:spPr>
        <p:txBody>
          <a:bodyPr wrap="none" rtlCol="0">
            <a:spAutoFit/>
          </a:bodyPr>
          <a:lstStyle/>
          <a:p>
            <a:r>
              <a:rPr lang="de-DE" dirty="0"/>
              <a:t>q</a:t>
            </a:r>
            <a:r>
              <a:rPr lang="de-DE" baseline="-25000" dirty="0"/>
              <a:t>2</a:t>
            </a:r>
          </a:p>
        </p:txBody>
      </p:sp>
      <p:sp>
        <p:nvSpPr>
          <p:cNvPr id="29" name="Textfeld 28"/>
          <p:cNvSpPr txBox="1"/>
          <p:nvPr/>
        </p:nvSpPr>
        <p:spPr>
          <a:xfrm>
            <a:off x="8055189" y="5058489"/>
            <a:ext cx="426720" cy="369332"/>
          </a:xfrm>
          <a:prstGeom prst="rect">
            <a:avLst/>
          </a:prstGeom>
          <a:noFill/>
        </p:spPr>
        <p:txBody>
          <a:bodyPr wrap="none" rtlCol="0">
            <a:spAutoFit/>
          </a:bodyPr>
          <a:lstStyle/>
          <a:p>
            <a:r>
              <a:rPr lang="de-DE" dirty="0"/>
              <a:t>q</a:t>
            </a:r>
            <a:r>
              <a:rPr lang="de-DE" baseline="-25000" dirty="0"/>
              <a:t>1</a:t>
            </a:r>
          </a:p>
        </p:txBody>
      </p:sp>
      <p:sp>
        <p:nvSpPr>
          <p:cNvPr id="30" name="Textfeld 29"/>
          <p:cNvSpPr txBox="1"/>
          <p:nvPr/>
        </p:nvSpPr>
        <p:spPr>
          <a:xfrm>
            <a:off x="6986889" y="3102002"/>
            <a:ext cx="263214" cy="261610"/>
          </a:xfrm>
          <a:prstGeom prst="rect">
            <a:avLst/>
          </a:prstGeom>
          <a:noFill/>
        </p:spPr>
        <p:txBody>
          <a:bodyPr wrap="none" rtlCol="0">
            <a:spAutoFit/>
          </a:bodyPr>
          <a:lstStyle/>
          <a:p>
            <a:r>
              <a:rPr lang="de-DE" sz="1100" dirty="0"/>
              <a:t>0</a:t>
            </a:r>
          </a:p>
        </p:txBody>
      </p:sp>
      <p:sp>
        <p:nvSpPr>
          <p:cNvPr id="31" name="Textfeld 30"/>
          <p:cNvSpPr txBox="1"/>
          <p:nvPr/>
        </p:nvSpPr>
        <p:spPr>
          <a:xfrm>
            <a:off x="7493715" y="3096825"/>
            <a:ext cx="263214" cy="261610"/>
          </a:xfrm>
          <a:prstGeom prst="rect">
            <a:avLst/>
          </a:prstGeom>
          <a:noFill/>
        </p:spPr>
        <p:txBody>
          <a:bodyPr wrap="none" rtlCol="0">
            <a:spAutoFit/>
          </a:bodyPr>
          <a:lstStyle/>
          <a:p>
            <a:r>
              <a:rPr lang="de-DE" sz="1100" dirty="0"/>
              <a:t>1</a:t>
            </a:r>
          </a:p>
        </p:txBody>
      </p:sp>
      <p:sp>
        <p:nvSpPr>
          <p:cNvPr id="32" name="Textfeld 31"/>
          <p:cNvSpPr txBox="1"/>
          <p:nvPr/>
        </p:nvSpPr>
        <p:spPr>
          <a:xfrm>
            <a:off x="6990801" y="3604510"/>
            <a:ext cx="263214" cy="261610"/>
          </a:xfrm>
          <a:prstGeom prst="rect">
            <a:avLst/>
          </a:prstGeom>
          <a:noFill/>
        </p:spPr>
        <p:txBody>
          <a:bodyPr wrap="none" rtlCol="0">
            <a:spAutoFit/>
          </a:bodyPr>
          <a:lstStyle/>
          <a:p>
            <a:r>
              <a:rPr lang="de-DE" sz="1100" dirty="0"/>
              <a:t>2</a:t>
            </a:r>
          </a:p>
        </p:txBody>
      </p:sp>
      <p:sp>
        <p:nvSpPr>
          <p:cNvPr id="33" name="Textfeld 32"/>
          <p:cNvSpPr txBox="1"/>
          <p:nvPr/>
        </p:nvSpPr>
        <p:spPr>
          <a:xfrm>
            <a:off x="7493715" y="3599333"/>
            <a:ext cx="263214" cy="261610"/>
          </a:xfrm>
          <a:prstGeom prst="rect">
            <a:avLst/>
          </a:prstGeom>
          <a:noFill/>
        </p:spPr>
        <p:txBody>
          <a:bodyPr wrap="none" rtlCol="0">
            <a:spAutoFit/>
          </a:bodyPr>
          <a:lstStyle/>
          <a:p>
            <a:r>
              <a:rPr lang="de-DE" sz="1100" dirty="0"/>
              <a:t>3</a:t>
            </a:r>
          </a:p>
        </p:txBody>
      </p:sp>
      <p:sp>
        <p:nvSpPr>
          <p:cNvPr id="34" name="Textfeld 33"/>
          <p:cNvSpPr txBox="1"/>
          <p:nvPr/>
        </p:nvSpPr>
        <p:spPr>
          <a:xfrm>
            <a:off x="8454080" y="3102002"/>
            <a:ext cx="263214" cy="261610"/>
          </a:xfrm>
          <a:prstGeom prst="rect">
            <a:avLst/>
          </a:prstGeom>
          <a:noFill/>
        </p:spPr>
        <p:txBody>
          <a:bodyPr wrap="none" rtlCol="0">
            <a:spAutoFit/>
          </a:bodyPr>
          <a:lstStyle/>
          <a:p>
            <a:r>
              <a:rPr lang="de-DE" sz="1100" dirty="0"/>
              <a:t>4</a:t>
            </a:r>
          </a:p>
        </p:txBody>
      </p:sp>
      <p:sp>
        <p:nvSpPr>
          <p:cNvPr id="35" name="Textfeld 34"/>
          <p:cNvSpPr txBox="1"/>
          <p:nvPr/>
        </p:nvSpPr>
        <p:spPr>
          <a:xfrm>
            <a:off x="7996223" y="3102002"/>
            <a:ext cx="263214" cy="261610"/>
          </a:xfrm>
          <a:prstGeom prst="rect">
            <a:avLst/>
          </a:prstGeom>
          <a:noFill/>
        </p:spPr>
        <p:txBody>
          <a:bodyPr wrap="none" rtlCol="0">
            <a:spAutoFit/>
          </a:bodyPr>
          <a:lstStyle/>
          <a:p>
            <a:r>
              <a:rPr lang="de-DE" sz="1100" dirty="0"/>
              <a:t>5</a:t>
            </a:r>
          </a:p>
        </p:txBody>
      </p:sp>
      <p:sp>
        <p:nvSpPr>
          <p:cNvPr id="36" name="Textfeld 35"/>
          <p:cNvSpPr txBox="1"/>
          <p:nvPr/>
        </p:nvSpPr>
        <p:spPr>
          <a:xfrm>
            <a:off x="8454080" y="3592961"/>
            <a:ext cx="263214" cy="261610"/>
          </a:xfrm>
          <a:prstGeom prst="rect">
            <a:avLst/>
          </a:prstGeom>
          <a:noFill/>
        </p:spPr>
        <p:txBody>
          <a:bodyPr wrap="none" rtlCol="0">
            <a:spAutoFit/>
          </a:bodyPr>
          <a:lstStyle/>
          <a:p>
            <a:r>
              <a:rPr lang="de-DE" sz="1100" dirty="0"/>
              <a:t>6</a:t>
            </a:r>
          </a:p>
        </p:txBody>
      </p:sp>
      <p:sp>
        <p:nvSpPr>
          <p:cNvPr id="37" name="Textfeld 36"/>
          <p:cNvSpPr txBox="1"/>
          <p:nvPr/>
        </p:nvSpPr>
        <p:spPr>
          <a:xfrm>
            <a:off x="7981328" y="3586973"/>
            <a:ext cx="263214" cy="261610"/>
          </a:xfrm>
          <a:prstGeom prst="rect">
            <a:avLst/>
          </a:prstGeom>
          <a:noFill/>
        </p:spPr>
        <p:txBody>
          <a:bodyPr wrap="none" rtlCol="0">
            <a:spAutoFit/>
          </a:bodyPr>
          <a:lstStyle/>
          <a:p>
            <a:r>
              <a:rPr lang="de-DE" sz="1100" dirty="0"/>
              <a:t>7</a:t>
            </a:r>
          </a:p>
        </p:txBody>
      </p:sp>
      <p:sp>
        <p:nvSpPr>
          <p:cNvPr id="38" name="Rechteck 37"/>
          <p:cNvSpPr/>
          <p:nvPr/>
        </p:nvSpPr>
        <p:spPr>
          <a:xfrm>
            <a:off x="8196346" y="4355884"/>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6922743" y="4104630"/>
            <a:ext cx="341760" cy="261610"/>
          </a:xfrm>
          <a:prstGeom prst="rect">
            <a:avLst/>
          </a:prstGeom>
          <a:noFill/>
        </p:spPr>
        <p:txBody>
          <a:bodyPr wrap="none" rtlCol="0">
            <a:spAutoFit/>
          </a:bodyPr>
          <a:lstStyle/>
          <a:p>
            <a:r>
              <a:rPr lang="de-DE" sz="1100" dirty="0"/>
              <a:t>12</a:t>
            </a:r>
          </a:p>
        </p:txBody>
      </p:sp>
      <p:sp>
        <p:nvSpPr>
          <p:cNvPr id="40" name="Textfeld 39"/>
          <p:cNvSpPr txBox="1"/>
          <p:nvPr/>
        </p:nvSpPr>
        <p:spPr>
          <a:xfrm>
            <a:off x="7429569" y="4099453"/>
            <a:ext cx="341760" cy="261610"/>
          </a:xfrm>
          <a:prstGeom prst="rect">
            <a:avLst/>
          </a:prstGeom>
          <a:noFill/>
        </p:spPr>
        <p:txBody>
          <a:bodyPr wrap="none" rtlCol="0">
            <a:spAutoFit/>
          </a:bodyPr>
          <a:lstStyle/>
          <a:p>
            <a:r>
              <a:rPr lang="de-DE" sz="1100" dirty="0"/>
              <a:t>13</a:t>
            </a:r>
          </a:p>
        </p:txBody>
      </p:sp>
      <p:sp>
        <p:nvSpPr>
          <p:cNvPr id="41" name="Textfeld 40"/>
          <p:cNvSpPr txBox="1"/>
          <p:nvPr/>
        </p:nvSpPr>
        <p:spPr>
          <a:xfrm>
            <a:off x="6910179" y="4607138"/>
            <a:ext cx="341760" cy="261610"/>
          </a:xfrm>
          <a:prstGeom prst="rect">
            <a:avLst/>
          </a:prstGeom>
          <a:noFill/>
        </p:spPr>
        <p:txBody>
          <a:bodyPr wrap="none" rtlCol="0">
            <a:spAutoFit/>
          </a:bodyPr>
          <a:lstStyle/>
          <a:p>
            <a:r>
              <a:rPr lang="de-DE" sz="1100" dirty="0"/>
              <a:t>10</a:t>
            </a:r>
          </a:p>
        </p:txBody>
      </p:sp>
      <p:sp>
        <p:nvSpPr>
          <p:cNvPr id="42" name="Textfeld 41"/>
          <p:cNvSpPr txBox="1"/>
          <p:nvPr/>
        </p:nvSpPr>
        <p:spPr>
          <a:xfrm>
            <a:off x="7413093" y="4601961"/>
            <a:ext cx="341760" cy="261610"/>
          </a:xfrm>
          <a:prstGeom prst="rect">
            <a:avLst/>
          </a:prstGeom>
          <a:noFill/>
        </p:spPr>
        <p:txBody>
          <a:bodyPr wrap="none" rtlCol="0">
            <a:spAutoFit/>
          </a:bodyPr>
          <a:lstStyle/>
          <a:p>
            <a:r>
              <a:rPr lang="de-DE" sz="1100" dirty="0"/>
              <a:t>11</a:t>
            </a:r>
          </a:p>
        </p:txBody>
      </p:sp>
      <p:sp>
        <p:nvSpPr>
          <p:cNvPr id="43" name="Textfeld 42"/>
          <p:cNvSpPr txBox="1"/>
          <p:nvPr/>
        </p:nvSpPr>
        <p:spPr>
          <a:xfrm>
            <a:off x="8389934" y="4104630"/>
            <a:ext cx="341760" cy="261610"/>
          </a:xfrm>
          <a:prstGeom prst="rect">
            <a:avLst/>
          </a:prstGeom>
          <a:noFill/>
        </p:spPr>
        <p:txBody>
          <a:bodyPr wrap="none" rtlCol="0">
            <a:spAutoFit/>
          </a:bodyPr>
          <a:lstStyle/>
          <a:p>
            <a:r>
              <a:rPr lang="de-DE" sz="1100" dirty="0"/>
              <a:t>16</a:t>
            </a:r>
          </a:p>
        </p:txBody>
      </p:sp>
      <p:sp>
        <p:nvSpPr>
          <p:cNvPr id="44" name="Textfeld 43"/>
          <p:cNvSpPr txBox="1"/>
          <p:nvPr/>
        </p:nvSpPr>
        <p:spPr>
          <a:xfrm>
            <a:off x="7932077" y="4104630"/>
            <a:ext cx="341760" cy="261610"/>
          </a:xfrm>
          <a:prstGeom prst="rect">
            <a:avLst/>
          </a:prstGeom>
          <a:noFill/>
        </p:spPr>
        <p:txBody>
          <a:bodyPr wrap="none" rtlCol="0">
            <a:spAutoFit/>
          </a:bodyPr>
          <a:lstStyle/>
          <a:p>
            <a:r>
              <a:rPr lang="de-DE" sz="1100" dirty="0"/>
              <a:t>17</a:t>
            </a:r>
          </a:p>
        </p:txBody>
      </p:sp>
      <p:sp>
        <p:nvSpPr>
          <p:cNvPr id="45" name="Textfeld 44"/>
          <p:cNvSpPr txBox="1"/>
          <p:nvPr/>
        </p:nvSpPr>
        <p:spPr>
          <a:xfrm>
            <a:off x="8373458" y="4595589"/>
            <a:ext cx="341760" cy="261610"/>
          </a:xfrm>
          <a:prstGeom prst="rect">
            <a:avLst/>
          </a:prstGeom>
          <a:noFill/>
        </p:spPr>
        <p:txBody>
          <a:bodyPr wrap="none" rtlCol="0">
            <a:spAutoFit/>
          </a:bodyPr>
          <a:lstStyle/>
          <a:p>
            <a:r>
              <a:rPr lang="de-DE" sz="1100" dirty="0"/>
              <a:t>14</a:t>
            </a:r>
          </a:p>
        </p:txBody>
      </p:sp>
      <p:sp>
        <p:nvSpPr>
          <p:cNvPr id="46" name="Textfeld 45"/>
          <p:cNvSpPr txBox="1"/>
          <p:nvPr/>
        </p:nvSpPr>
        <p:spPr>
          <a:xfrm>
            <a:off x="7900706" y="4589601"/>
            <a:ext cx="341760" cy="261610"/>
          </a:xfrm>
          <a:prstGeom prst="rect">
            <a:avLst/>
          </a:prstGeom>
          <a:noFill/>
        </p:spPr>
        <p:txBody>
          <a:bodyPr wrap="none" rtlCol="0">
            <a:spAutoFit/>
          </a:bodyPr>
          <a:lstStyle/>
          <a:p>
            <a:r>
              <a:rPr lang="de-DE" sz="1100" dirty="0"/>
              <a:t>15</a:t>
            </a:r>
          </a:p>
        </p:txBody>
      </p:sp>
      <p:sp>
        <p:nvSpPr>
          <p:cNvPr id="47" name="Textfeld 46"/>
          <p:cNvSpPr txBox="1"/>
          <p:nvPr/>
        </p:nvSpPr>
        <p:spPr>
          <a:xfrm>
            <a:off x="6823393" y="2885552"/>
            <a:ext cx="261610" cy="369332"/>
          </a:xfrm>
          <a:prstGeom prst="rect">
            <a:avLst/>
          </a:prstGeom>
          <a:noFill/>
        </p:spPr>
        <p:txBody>
          <a:bodyPr wrap="none" rtlCol="0">
            <a:spAutoFit/>
          </a:bodyPr>
          <a:lstStyle/>
          <a:p>
            <a:r>
              <a:rPr lang="de-DE" dirty="0"/>
              <a:t>-</a:t>
            </a:r>
          </a:p>
        </p:txBody>
      </p:sp>
      <p:sp>
        <p:nvSpPr>
          <p:cNvPr id="48" name="Textfeld 47"/>
          <p:cNvSpPr txBox="1"/>
          <p:nvPr/>
        </p:nvSpPr>
        <p:spPr>
          <a:xfrm>
            <a:off x="7329087" y="2892478"/>
            <a:ext cx="261610" cy="369332"/>
          </a:xfrm>
          <a:prstGeom prst="rect">
            <a:avLst/>
          </a:prstGeom>
          <a:noFill/>
        </p:spPr>
        <p:txBody>
          <a:bodyPr wrap="none" rtlCol="0">
            <a:spAutoFit/>
          </a:bodyPr>
          <a:lstStyle/>
          <a:p>
            <a:r>
              <a:rPr lang="de-DE" dirty="0"/>
              <a:t>-</a:t>
            </a:r>
          </a:p>
        </p:txBody>
      </p:sp>
      <p:sp>
        <p:nvSpPr>
          <p:cNvPr id="49" name="Textfeld 48"/>
          <p:cNvSpPr txBox="1"/>
          <p:nvPr/>
        </p:nvSpPr>
        <p:spPr>
          <a:xfrm>
            <a:off x="7807068" y="2892478"/>
            <a:ext cx="312906" cy="369332"/>
          </a:xfrm>
          <a:prstGeom prst="rect">
            <a:avLst/>
          </a:prstGeom>
          <a:noFill/>
        </p:spPr>
        <p:txBody>
          <a:bodyPr wrap="none" rtlCol="0">
            <a:spAutoFit/>
          </a:bodyPr>
          <a:lstStyle/>
          <a:p>
            <a:r>
              <a:rPr lang="de-DE" dirty="0"/>
              <a:t>0</a:t>
            </a:r>
          </a:p>
        </p:txBody>
      </p:sp>
      <p:sp>
        <p:nvSpPr>
          <p:cNvPr id="50" name="Textfeld 49"/>
          <p:cNvSpPr txBox="1"/>
          <p:nvPr/>
        </p:nvSpPr>
        <p:spPr>
          <a:xfrm>
            <a:off x="8305829" y="2902869"/>
            <a:ext cx="312906" cy="369332"/>
          </a:xfrm>
          <a:prstGeom prst="rect">
            <a:avLst/>
          </a:prstGeom>
          <a:noFill/>
        </p:spPr>
        <p:txBody>
          <a:bodyPr wrap="none" rtlCol="0">
            <a:spAutoFit/>
          </a:bodyPr>
          <a:lstStyle/>
          <a:p>
            <a:r>
              <a:rPr lang="de-DE" dirty="0"/>
              <a:t>1</a:t>
            </a:r>
          </a:p>
        </p:txBody>
      </p:sp>
      <p:sp>
        <p:nvSpPr>
          <p:cNvPr id="51" name="Textfeld 50"/>
          <p:cNvSpPr txBox="1"/>
          <p:nvPr/>
        </p:nvSpPr>
        <p:spPr>
          <a:xfrm>
            <a:off x="6830320" y="4419942"/>
            <a:ext cx="261610" cy="369332"/>
          </a:xfrm>
          <a:prstGeom prst="rect">
            <a:avLst/>
          </a:prstGeom>
          <a:noFill/>
        </p:spPr>
        <p:txBody>
          <a:bodyPr wrap="none" rtlCol="0">
            <a:spAutoFit/>
          </a:bodyPr>
          <a:lstStyle/>
          <a:p>
            <a:r>
              <a:rPr lang="de-DE" dirty="0"/>
              <a:t>-</a:t>
            </a:r>
          </a:p>
        </p:txBody>
      </p:sp>
      <p:sp>
        <p:nvSpPr>
          <p:cNvPr id="52" name="Textfeld 51"/>
          <p:cNvSpPr txBox="1"/>
          <p:nvPr/>
        </p:nvSpPr>
        <p:spPr>
          <a:xfrm>
            <a:off x="7318696" y="4419947"/>
            <a:ext cx="261610" cy="369332"/>
          </a:xfrm>
          <a:prstGeom prst="rect">
            <a:avLst/>
          </a:prstGeom>
          <a:noFill/>
        </p:spPr>
        <p:txBody>
          <a:bodyPr wrap="none" rtlCol="0">
            <a:spAutoFit/>
          </a:bodyPr>
          <a:lstStyle/>
          <a:p>
            <a:r>
              <a:rPr lang="de-DE" dirty="0"/>
              <a:t>-</a:t>
            </a:r>
          </a:p>
        </p:txBody>
      </p:sp>
      <p:sp>
        <p:nvSpPr>
          <p:cNvPr id="53" name="Textfeld 52"/>
          <p:cNvSpPr txBox="1"/>
          <p:nvPr/>
        </p:nvSpPr>
        <p:spPr>
          <a:xfrm>
            <a:off x="7817457" y="4430333"/>
            <a:ext cx="312906" cy="369332"/>
          </a:xfrm>
          <a:prstGeom prst="rect">
            <a:avLst/>
          </a:prstGeom>
          <a:noFill/>
        </p:spPr>
        <p:txBody>
          <a:bodyPr wrap="none" rtlCol="0">
            <a:spAutoFit/>
          </a:bodyPr>
          <a:lstStyle/>
          <a:p>
            <a:r>
              <a:rPr lang="de-DE" dirty="0"/>
              <a:t>1</a:t>
            </a:r>
          </a:p>
        </p:txBody>
      </p:sp>
      <p:sp>
        <p:nvSpPr>
          <p:cNvPr id="54" name="Textfeld 53"/>
          <p:cNvSpPr txBox="1"/>
          <p:nvPr/>
        </p:nvSpPr>
        <p:spPr>
          <a:xfrm>
            <a:off x="8305831" y="4430334"/>
            <a:ext cx="312906" cy="369332"/>
          </a:xfrm>
          <a:prstGeom prst="rect">
            <a:avLst/>
          </a:prstGeom>
          <a:noFill/>
        </p:spPr>
        <p:txBody>
          <a:bodyPr wrap="none" rtlCol="0">
            <a:spAutoFit/>
          </a:bodyPr>
          <a:lstStyle/>
          <a:p>
            <a:r>
              <a:rPr lang="de-DE" dirty="0"/>
              <a:t>1</a:t>
            </a:r>
          </a:p>
        </p:txBody>
      </p:sp>
      <p:sp>
        <p:nvSpPr>
          <p:cNvPr id="55" name="Textfeld 54"/>
          <p:cNvSpPr txBox="1"/>
          <p:nvPr/>
        </p:nvSpPr>
        <p:spPr>
          <a:xfrm>
            <a:off x="6819928" y="3391246"/>
            <a:ext cx="261610" cy="369332"/>
          </a:xfrm>
          <a:prstGeom prst="rect">
            <a:avLst/>
          </a:prstGeom>
          <a:noFill/>
        </p:spPr>
        <p:txBody>
          <a:bodyPr wrap="none" rtlCol="0">
            <a:spAutoFit/>
          </a:bodyPr>
          <a:lstStyle/>
          <a:p>
            <a:r>
              <a:rPr lang="de-DE" dirty="0"/>
              <a:t>-</a:t>
            </a:r>
          </a:p>
        </p:txBody>
      </p:sp>
      <p:sp>
        <p:nvSpPr>
          <p:cNvPr id="56" name="Textfeld 55"/>
          <p:cNvSpPr txBox="1"/>
          <p:nvPr/>
        </p:nvSpPr>
        <p:spPr>
          <a:xfrm>
            <a:off x="7304840" y="3387781"/>
            <a:ext cx="261610" cy="369332"/>
          </a:xfrm>
          <a:prstGeom prst="rect">
            <a:avLst/>
          </a:prstGeom>
          <a:noFill/>
        </p:spPr>
        <p:txBody>
          <a:bodyPr wrap="none" rtlCol="0">
            <a:spAutoFit/>
          </a:bodyPr>
          <a:lstStyle/>
          <a:p>
            <a:r>
              <a:rPr lang="de-DE" dirty="0"/>
              <a:t>-</a:t>
            </a:r>
          </a:p>
        </p:txBody>
      </p:sp>
      <p:sp>
        <p:nvSpPr>
          <p:cNvPr id="57" name="Textfeld 56"/>
          <p:cNvSpPr txBox="1"/>
          <p:nvPr/>
        </p:nvSpPr>
        <p:spPr>
          <a:xfrm>
            <a:off x="7793208" y="3387781"/>
            <a:ext cx="312906" cy="369332"/>
          </a:xfrm>
          <a:prstGeom prst="rect">
            <a:avLst/>
          </a:prstGeom>
          <a:noFill/>
        </p:spPr>
        <p:txBody>
          <a:bodyPr wrap="none" rtlCol="0">
            <a:spAutoFit/>
          </a:bodyPr>
          <a:lstStyle/>
          <a:p>
            <a:r>
              <a:rPr lang="de-DE" dirty="0"/>
              <a:t>0</a:t>
            </a:r>
          </a:p>
        </p:txBody>
      </p:sp>
      <p:sp>
        <p:nvSpPr>
          <p:cNvPr id="58" name="Textfeld 57"/>
          <p:cNvSpPr txBox="1"/>
          <p:nvPr/>
        </p:nvSpPr>
        <p:spPr>
          <a:xfrm>
            <a:off x="8281585" y="3387781"/>
            <a:ext cx="312906" cy="369332"/>
          </a:xfrm>
          <a:prstGeom prst="rect">
            <a:avLst/>
          </a:prstGeom>
          <a:noFill/>
        </p:spPr>
        <p:txBody>
          <a:bodyPr wrap="none" rtlCol="0">
            <a:spAutoFit/>
          </a:bodyPr>
          <a:lstStyle/>
          <a:p>
            <a:r>
              <a:rPr lang="de-DE" dirty="0"/>
              <a:t>1</a:t>
            </a:r>
          </a:p>
        </p:txBody>
      </p:sp>
      <p:sp>
        <p:nvSpPr>
          <p:cNvPr id="59" name="Textfeld 58"/>
          <p:cNvSpPr txBox="1"/>
          <p:nvPr/>
        </p:nvSpPr>
        <p:spPr>
          <a:xfrm>
            <a:off x="6813001" y="3903866"/>
            <a:ext cx="261610" cy="369332"/>
          </a:xfrm>
          <a:prstGeom prst="rect">
            <a:avLst/>
          </a:prstGeom>
          <a:noFill/>
        </p:spPr>
        <p:txBody>
          <a:bodyPr wrap="none" rtlCol="0">
            <a:spAutoFit/>
          </a:bodyPr>
          <a:lstStyle/>
          <a:p>
            <a:r>
              <a:rPr lang="de-DE" dirty="0"/>
              <a:t>-</a:t>
            </a:r>
          </a:p>
        </p:txBody>
      </p:sp>
      <p:sp>
        <p:nvSpPr>
          <p:cNvPr id="60" name="Textfeld 59"/>
          <p:cNvSpPr txBox="1"/>
          <p:nvPr/>
        </p:nvSpPr>
        <p:spPr>
          <a:xfrm>
            <a:off x="7800143" y="3935039"/>
            <a:ext cx="312906" cy="369332"/>
          </a:xfrm>
          <a:prstGeom prst="rect">
            <a:avLst/>
          </a:prstGeom>
          <a:noFill/>
        </p:spPr>
        <p:txBody>
          <a:bodyPr wrap="none" rtlCol="0">
            <a:spAutoFit/>
          </a:bodyPr>
          <a:lstStyle/>
          <a:p>
            <a:r>
              <a:rPr lang="de-DE" dirty="0"/>
              <a:t>1</a:t>
            </a:r>
          </a:p>
        </p:txBody>
      </p:sp>
      <p:sp>
        <p:nvSpPr>
          <p:cNvPr id="61" name="Textfeld 60"/>
          <p:cNvSpPr txBox="1"/>
          <p:nvPr/>
        </p:nvSpPr>
        <p:spPr>
          <a:xfrm>
            <a:off x="7304840" y="3907331"/>
            <a:ext cx="261610" cy="369332"/>
          </a:xfrm>
          <a:prstGeom prst="rect">
            <a:avLst/>
          </a:prstGeom>
          <a:noFill/>
        </p:spPr>
        <p:txBody>
          <a:bodyPr wrap="none" rtlCol="0">
            <a:spAutoFit/>
          </a:bodyPr>
          <a:lstStyle/>
          <a:p>
            <a:r>
              <a:rPr lang="de-DE" dirty="0"/>
              <a:t>-</a:t>
            </a:r>
          </a:p>
        </p:txBody>
      </p:sp>
      <p:sp>
        <p:nvSpPr>
          <p:cNvPr id="62" name="Textfeld 61"/>
          <p:cNvSpPr txBox="1"/>
          <p:nvPr/>
        </p:nvSpPr>
        <p:spPr>
          <a:xfrm>
            <a:off x="8291972" y="3928113"/>
            <a:ext cx="312906" cy="369332"/>
          </a:xfrm>
          <a:prstGeom prst="rect">
            <a:avLst/>
          </a:prstGeom>
          <a:noFill/>
        </p:spPr>
        <p:txBody>
          <a:bodyPr wrap="none" rtlCol="0">
            <a:spAutoFit/>
          </a:bodyPr>
          <a:lstStyle/>
          <a:p>
            <a:r>
              <a:rPr lang="de-DE" dirty="0"/>
              <a:t>1</a:t>
            </a:r>
          </a:p>
        </p:txBody>
      </p:sp>
      <p:sp>
        <p:nvSpPr>
          <p:cNvPr id="66" name="Rechteck 65"/>
          <p:cNvSpPr/>
          <p:nvPr/>
        </p:nvSpPr>
        <p:spPr>
          <a:xfrm>
            <a:off x="6692790" y="3844047"/>
            <a:ext cx="2012544" cy="100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8202827" y="2850421"/>
            <a:ext cx="559554" cy="200079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6631776" y="2850421"/>
            <a:ext cx="559554" cy="200079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51168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4638675"/>
              </a:xfrm>
            </p:spPr>
            <p:txBody>
              <a:bodyPr/>
              <a:lstStyle/>
              <a:p>
                <a:r>
                  <a:rPr lang="de-DE" dirty="0">
                    <a:latin typeface="Calibri" panose="020F0502020204030204" pitchFamily="34" charset="0"/>
                  </a:rPr>
                  <a:t>Folgend J</a:t>
                </a:r>
                <a:r>
                  <a:rPr lang="de-DE" baseline="-25000" dirty="0">
                    <a:latin typeface="Calibri" panose="020F0502020204030204" pitchFamily="34" charset="0"/>
                  </a:rPr>
                  <a:t>2</a:t>
                </a:r>
                <a:r>
                  <a:rPr lang="de-DE" dirty="0">
                    <a:latin typeface="Calibri" panose="020F0502020204030204" pitchFamily="34" charset="0"/>
                  </a:rPr>
                  <a:t>:	</a:t>
                </a:r>
              </a:p>
              <a:p>
                <a:pPr marL="0" indent="0">
                  <a:buNone/>
                </a:pPr>
                <a:r>
                  <a:rPr lang="de-DE" dirty="0">
                    <a:latin typeface="Calibri" panose="020F0502020204030204" pitchFamily="34" charset="0"/>
                  </a:rPr>
                  <a:t>Freistellen werden expandiert; z.B.	0--1 -&gt; {0001, 0011, 0101, 0111} </a:t>
                </a: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baseline="-25000" dirty="0">
                    <a:latin typeface="Calibri" panose="020F0502020204030204" pitchFamily="34" charset="0"/>
                  </a:rPr>
                  <a: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𝐽</m:t>
                        </m:r>
                      </m:e>
                      <m:sub>
                        <m:r>
                          <a:rPr lang="de-DE" b="0" i="1" smtClean="0">
                            <a:latin typeface="Cambria Math" panose="02040503050406030204" pitchFamily="18" charset="0"/>
                          </a:rPr>
                          <m:t>2</m:t>
                        </m:r>
                      </m:sub>
                    </m:sSub>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r>
                      <a:rPr lang="de-DE" b="0" i="1" smtClean="0">
                        <a:latin typeface="Cambria Math" panose="02040503050406030204" pitchFamily="18" charset="0"/>
                      </a:rPr>
                      <m:t>𝑏</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𝑎</m:t>
                        </m:r>
                      </m:e>
                    </m:acc>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4638675"/>
              </a:xfrm>
              <a:blipFill rotWithShape="0">
                <a:blip r:embed="rId2"/>
                <a:stretch>
                  <a:fillRect l="-681" t="-78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34</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092237" y="2376058"/>
              <a:ext cx="4148813" cy="370840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97613">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𝑱</m:t>
                                    </m:r>
                                  </m:e>
                                  <m:sub>
                                    <m:r>
                                      <a:rPr lang="de-DE" b="1" i="1" smtClean="0">
                                        <a:latin typeface="Cambria Math" panose="02040503050406030204" pitchFamily="18" charset="0"/>
                                      </a:rPr>
                                      <m:t>𝟐</m:t>
                                    </m:r>
                                  </m:sub>
                                </m:sSub>
                              </m:oMath>
                            </m:oMathPara>
                          </a14:m>
                          <a:endParaRPr lang="de-DE" dirty="0"/>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solidFill>
                          <a:schemeClr val="accent4">
                            <a:lumMod val="40000"/>
                            <a:lumOff val="60000"/>
                          </a:schemeClr>
                        </a:solidFill>
                      </a:tcPr>
                    </a:tc>
                    <a:extLst>
                      <a:ext uri="{0D108BD9-81ED-4DB2-BD59-A6C34878D82A}">
                        <a16:rowId xmlns:a16="http://schemas.microsoft.com/office/drawing/2014/main" val="10002"/>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a:t>
                          </a:r>
                        </a:p>
                      </a:txBody>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3"/>
                      </a:ext>
                    </a:extLst>
                  </a:tr>
                  <a:tr h="370840">
                    <a:tc>
                      <a:txBody>
                        <a:bodyPr/>
                        <a:lstStyle/>
                        <a:p>
                          <a:r>
                            <a:rPr lang="de-DE" dirty="0">
                              <a:solidFill>
                                <a:schemeClr val="bg1"/>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0</a:t>
                          </a:r>
                        </a:p>
                      </a:txBody>
                      <a:tcPr/>
                    </a:tc>
                    <a:tc>
                      <a:txBody>
                        <a:bodyPr/>
                        <a:lstStyle/>
                        <a:p>
                          <a:r>
                            <a:rPr lang="de-DE" dirty="0"/>
                            <a:t>1</a:t>
                          </a:r>
                        </a:p>
                      </a:txBody>
                      <a:tcPr>
                        <a:solidFill>
                          <a:schemeClr val="accent4">
                            <a:lumMod val="40000"/>
                            <a:lumOff val="60000"/>
                          </a:schemeClr>
                        </a:solidFill>
                      </a:tcPr>
                    </a:tc>
                    <a:extLst>
                      <a:ext uri="{0D108BD9-81ED-4DB2-BD59-A6C34878D82A}">
                        <a16:rowId xmlns:a16="http://schemas.microsoft.com/office/drawing/2014/main" val="10004"/>
                      </a:ext>
                    </a:extLst>
                  </a:tr>
                  <a:tr h="370840">
                    <a:tc>
                      <a:txBody>
                        <a:bodyPr/>
                        <a:lstStyle/>
                        <a:p>
                          <a:r>
                            <a:rPr lang="de-DE" dirty="0">
                              <a:solidFill>
                                <a:schemeClr val="bg1"/>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1</a:t>
                          </a:r>
                        </a:p>
                      </a:txBody>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5"/>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6"/>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7"/>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1</a:t>
                          </a:r>
                        </a:p>
                      </a:txBody>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8"/>
                      </a:ext>
                    </a:extLst>
                  </a:tr>
                  <a:tr h="370840">
                    <a:tc>
                      <a:txBody>
                        <a:bodyPr/>
                        <a:lstStyle/>
                        <a:p>
                          <a:r>
                            <a:rPr lang="de-DE" dirty="0">
                              <a:solidFill>
                                <a:schemeClr val="bg1"/>
                              </a:solidFill>
                            </a:rPr>
                            <a:t>1</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9"/>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583120579"/>
                  </p:ext>
                </p:extLst>
              </p:nvPr>
            </p:nvGraphicFramePr>
            <p:xfrm>
              <a:off x="1092237" y="2376058"/>
              <a:ext cx="4148813" cy="3708400"/>
            </p:xfrm>
            <a:graphic>
              <a:graphicData uri="http://schemas.openxmlformats.org/drawingml/2006/table">
                <a:tbl>
                  <a:tblPr firstRow="1" bandRow="1">
                    <a:tableStyleId>{7DF18680-E054-41AD-8BC1-D1AEF772440D}</a:tableStyleId>
                  </a:tblPr>
                  <a:tblGrid>
                    <a:gridCol w="812800"/>
                    <a:gridCol w="812800"/>
                    <a:gridCol w="812800"/>
                    <a:gridCol w="812800"/>
                    <a:gridCol w="897613"/>
                  </a:tblGrid>
                  <a:tr h="370840">
                    <a:tc>
                      <a:txBody>
                        <a:bodyPr/>
                        <a:lstStyle/>
                        <a:p>
                          <a:endParaRPr lang="de-DE"/>
                        </a:p>
                      </a:txBody>
                      <a:tcPr>
                        <a:blipFill rotWithShape="0">
                          <a:blip r:embed="rId3"/>
                          <a:stretch>
                            <a:fillRect l="-752" t="-8197" r="-415038" b="-922951"/>
                          </a:stretch>
                        </a:blipFill>
                      </a:tcPr>
                    </a:tc>
                    <a:tc>
                      <a:txBody>
                        <a:bodyPr/>
                        <a:lstStyle/>
                        <a:p>
                          <a:endParaRPr lang="de-DE"/>
                        </a:p>
                      </a:txBody>
                      <a:tcPr>
                        <a:blipFill rotWithShape="0">
                          <a:blip r:embed="rId3"/>
                          <a:stretch>
                            <a:fillRect l="-100000" t="-8197" r="-311940" b="-922951"/>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3"/>
                          <a:stretch>
                            <a:fillRect l="-363946" t="-8197" r="-2721" b="-922951"/>
                          </a:stretch>
                        </a:blip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1</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bl>
              </a:graphicData>
            </a:graphic>
          </p:graphicFrame>
        </mc:Fallback>
      </mc:AlternateContent>
      <p:sp>
        <p:nvSpPr>
          <p:cNvPr id="7" name="Rechteck 6"/>
          <p:cNvSpPr/>
          <p:nvPr/>
        </p:nvSpPr>
        <p:spPr>
          <a:xfrm>
            <a:off x="6695302"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197810"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700318"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8202826" y="285074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695302"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197810"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00318"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8202826" y="3353256"/>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6695302"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197810"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7700318"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8202826" y="3859749"/>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6695302"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197810"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700318"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flipV="1">
            <a:off x="7197810" y="2694229"/>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V="1">
            <a:off x="6444048" y="3368575"/>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V="1">
            <a:off x="8845378" y="3855765"/>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V="1">
            <a:off x="7679724" y="5042013"/>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26" name="Textfeld 25"/>
          <p:cNvSpPr txBox="1"/>
          <p:nvPr/>
        </p:nvSpPr>
        <p:spPr>
          <a:xfrm>
            <a:off x="7508844" y="2308286"/>
            <a:ext cx="341760" cy="369332"/>
          </a:xfrm>
          <a:prstGeom prst="rect">
            <a:avLst/>
          </a:prstGeom>
          <a:noFill/>
        </p:spPr>
        <p:txBody>
          <a:bodyPr wrap="none" rtlCol="0">
            <a:spAutoFit/>
          </a:bodyPr>
          <a:lstStyle/>
          <a:p>
            <a:r>
              <a:rPr lang="de-DE" dirty="0"/>
              <a:t>a</a:t>
            </a:r>
          </a:p>
        </p:txBody>
      </p:sp>
      <p:sp>
        <p:nvSpPr>
          <p:cNvPr id="27" name="Textfeld 26"/>
          <p:cNvSpPr txBox="1"/>
          <p:nvPr/>
        </p:nvSpPr>
        <p:spPr>
          <a:xfrm>
            <a:off x="6067022" y="3671099"/>
            <a:ext cx="341760" cy="369332"/>
          </a:xfrm>
          <a:prstGeom prst="rect">
            <a:avLst/>
          </a:prstGeom>
          <a:noFill/>
        </p:spPr>
        <p:txBody>
          <a:bodyPr wrap="none" rtlCol="0">
            <a:spAutoFit/>
          </a:bodyPr>
          <a:lstStyle/>
          <a:p>
            <a:r>
              <a:rPr lang="de-DE" dirty="0"/>
              <a:t>b</a:t>
            </a:r>
          </a:p>
        </p:txBody>
      </p:sp>
      <p:sp>
        <p:nvSpPr>
          <p:cNvPr id="28" name="Textfeld 27"/>
          <p:cNvSpPr txBox="1"/>
          <p:nvPr/>
        </p:nvSpPr>
        <p:spPr>
          <a:xfrm>
            <a:off x="8891192" y="4126607"/>
            <a:ext cx="426720" cy="369332"/>
          </a:xfrm>
          <a:prstGeom prst="rect">
            <a:avLst/>
          </a:prstGeom>
          <a:noFill/>
        </p:spPr>
        <p:txBody>
          <a:bodyPr wrap="none" rtlCol="0">
            <a:spAutoFit/>
          </a:bodyPr>
          <a:lstStyle/>
          <a:p>
            <a:r>
              <a:rPr lang="de-DE" dirty="0"/>
              <a:t>q</a:t>
            </a:r>
            <a:r>
              <a:rPr lang="de-DE" baseline="-25000" dirty="0"/>
              <a:t>2</a:t>
            </a:r>
          </a:p>
        </p:txBody>
      </p:sp>
      <p:sp>
        <p:nvSpPr>
          <p:cNvPr id="29" name="Textfeld 28"/>
          <p:cNvSpPr txBox="1"/>
          <p:nvPr/>
        </p:nvSpPr>
        <p:spPr>
          <a:xfrm>
            <a:off x="8055189" y="5058489"/>
            <a:ext cx="426720" cy="369332"/>
          </a:xfrm>
          <a:prstGeom prst="rect">
            <a:avLst/>
          </a:prstGeom>
          <a:noFill/>
        </p:spPr>
        <p:txBody>
          <a:bodyPr wrap="none" rtlCol="0">
            <a:spAutoFit/>
          </a:bodyPr>
          <a:lstStyle/>
          <a:p>
            <a:r>
              <a:rPr lang="de-DE" dirty="0"/>
              <a:t>q</a:t>
            </a:r>
            <a:r>
              <a:rPr lang="de-DE" baseline="-25000" dirty="0"/>
              <a:t>1</a:t>
            </a:r>
          </a:p>
        </p:txBody>
      </p:sp>
      <p:sp>
        <p:nvSpPr>
          <p:cNvPr id="30" name="Textfeld 29"/>
          <p:cNvSpPr txBox="1"/>
          <p:nvPr/>
        </p:nvSpPr>
        <p:spPr>
          <a:xfrm>
            <a:off x="6986889" y="3102002"/>
            <a:ext cx="263214" cy="261610"/>
          </a:xfrm>
          <a:prstGeom prst="rect">
            <a:avLst/>
          </a:prstGeom>
          <a:noFill/>
        </p:spPr>
        <p:txBody>
          <a:bodyPr wrap="none" rtlCol="0">
            <a:spAutoFit/>
          </a:bodyPr>
          <a:lstStyle/>
          <a:p>
            <a:r>
              <a:rPr lang="de-DE" sz="1100" dirty="0"/>
              <a:t>0</a:t>
            </a:r>
          </a:p>
        </p:txBody>
      </p:sp>
      <p:sp>
        <p:nvSpPr>
          <p:cNvPr id="31" name="Textfeld 30"/>
          <p:cNvSpPr txBox="1"/>
          <p:nvPr/>
        </p:nvSpPr>
        <p:spPr>
          <a:xfrm>
            <a:off x="7493715" y="3096825"/>
            <a:ext cx="263214" cy="261610"/>
          </a:xfrm>
          <a:prstGeom prst="rect">
            <a:avLst/>
          </a:prstGeom>
          <a:noFill/>
        </p:spPr>
        <p:txBody>
          <a:bodyPr wrap="none" rtlCol="0">
            <a:spAutoFit/>
          </a:bodyPr>
          <a:lstStyle/>
          <a:p>
            <a:r>
              <a:rPr lang="de-DE" sz="1100" dirty="0"/>
              <a:t>1</a:t>
            </a:r>
          </a:p>
        </p:txBody>
      </p:sp>
      <p:sp>
        <p:nvSpPr>
          <p:cNvPr id="32" name="Textfeld 31"/>
          <p:cNvSpPr txBox="1"/>
          <p:nvPr/>
        </p:nvSpPr>
        <p:spPr>
          <a:xfrm>
            <a:off x="6990801" y="3604510"/>
            <a:ext cx="263214" cy="261610"/>
          </a:xfrm>
          <a:prstGeom prst="rect">
            <a:avLst/>
          </a:prstGeom>
          <a:noFill/>
        </p:spPr>
        <p:txBody>
          <a:bodyPr wrap="none" rtlCol="0">
            <a:spAutoFit/>
          </a:bodyPr>
          <a:lstStyle/>
          <a:p>
            <a:r>
              <a:rPr lang="de-DE" sz="1100" dirty="0"/>
              <a:t>2</a:t>
            </a:r>
          </a:p>
        </p:txBody>
      </p:sp>
      <p:sp>
        <p:nvSpPr>
          <p:cNvPr id="33" name="Textfeld 32"/>
          <p:cNvSpPr txBox="1"/>
          <p:nvPr/>
        </p:nvSpPr>
        <p:spPr>
          <a:xfrm>
            <a:off x="7493715" y="3599333"/>
            <a:ext cx="263214" cy="261610"/>
          </a:xfrm>
          <a:prstGeom prst="rect">
            <a:avLst/>
          </a:prstGeom>
          <a:noFill/>
        </p:spPr>
        <p:txBody>
          <a:bodyPr wrap="none" rtlCol="0">
            <a:spAutoFit/>
          </a:bodyPr>
          <a:lstStyle/>
          <a:p>
            <a:r>
              <a:rPr lang="de-DE" sz="1100" dirty="0"/>
              <a:t>3</a:t>
            </a:r>
          </a:p>
        </p:txBody>
      </p:sp>
      <p:sp>
        <p:nvSpPr>
          <p:cNvPr id="34" name="Textfeld 33"/>
          <p:cNvSpPr txBox="1"/>
          <p:nvPr/>
        </p:nvSpPr>
        <p:spPr>
          <a:xfrm>
            <a:off x="8454080" y="3102002"/>
            <a:ext cx="263214" cy="261610"/>
          </a:xfrm>
          <a:prstGeom prst="rect">
            <a:avLst/>
          </a:prstGeom>
          <a:noFill/>
        </p:spPr>
        <p:txBody>
          <a:bodyPr wrap="none" rtlCol="0">
            <a:spAutoFit/>
          </a:bodyPr>
          <a:lstStyle/>
          <a:p>
            <a:r>
              <a:rPr lang="de-DE" sz="1100" dirty="0"/>
              <a:t>4</a:t>
            </a:r>
          </a:p>
        </p:txBody>
      </p:sp>
      <p:sp>
        <p:nvSpPr>
          <p:cNvPr id="35" name="Textfeld 34"/>
          <p:cNvSpPr txBox="1"/>
          <p:nvPr/>
        </p:nvSpPr>
        <p:spPr>
          <a:xfrm>
            <a:off x="7996223" y="3102002"/>
            <a:ext cx="263214" cy="261610"/>
          </a:xfrm>
          <a:prstGeom prst="rect">
            <a:avLst/>
          </a:prstGeom>
          <a:noFill/>
        </p:spPr>
        <p:txBody>
          <a:bodyPr wrap="none" rtlCol="0">
            <a:spAutoFit/>
          </a:bodyPr>
          <a:lstStyle/>
          <a:p>
            <a:r>
              <a:rPr lang="de-DE" sz="1100" dirty="0"/>
              <a:t>5</a:t>
            </a:r>
          </a:p>
        </p:txBody>
      </p:sp>
      <p:sp>
        <p:nvSpPr>
          <p:cNvPr id="36" name="Textfeld 35"/>
          <p:cNvSpPr txBox="1"/>
          <p:nvPr/>
        </p:nvSpPr>
        <p:spPr>
          <a:xfrm>
            <a:off x="8454080" y="3592961"/>
            <a:ext cx="263214" cy="261610"/>
          </a:xfrm>
          <a:prstGeom prst="rect">
            <a:avLst/>
          </a:prstGeom>
          <a:noFill/>
        </p:spPr>
        <p:txBody>
          <a:bodyPr wrap="none" rtlCol="0">
            <a:spAutoFit/>
          </a:bodyPr>
          <a:lstStyle/>
          <a:p>
            <a:r>
              <a:rPr lang="de-DE" sz="1100" dirty="0"/>
              <a:t>6</a:t>
            </a:r>
          </a:p>
        </p:txBody>
      </p:sp>
      <p:sp>
        <p:nvSpPr>
          <p:cNvPr id="37" name="Textfeld 36"/>
          <p:cNvSpPr txBox="1"/>
          <p:nvPr/>
        </p:nvSpPr>
        <p:spPr>
          <a:xfrm>
            <a:off x="7981328" y="3586973"/>
            <a:ext cx="263214" cy="261610"/>
          </a:xfrm>
          <a:prstGeom prst="rect">
            <a:avLst/>
          </a:prstGeom>
          <a:noFill/>
        </p:spPr>
        <p:txBody>
          <a:bodyPr wrap="none" rtlCol="0">
            <a:spAutoFit/>
          </a:bodyPr>
          <a:lstStyle/>
          <a:p>
            <a:r>
              <a:rPr lang="de-DE" sz="1100" dirty="0"/>
              <a:t>7</a:t>
            </a:r>
          </a:p>
        </p:txBody>
      </p:sp>
      <p:sp>
        <p:nvSpPr>
          <p:cNvPr id="38" name="Rechteck 37"/>
          <p:cNvSpPr/>
          <p:nvPr/>
        </p:nvSpPr>
        <p:spPr>
          <a:xfrm>
            <a:off x="8196346" y="4355884"/>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6922743" y="4104630"/>
            <a:ext cx="341760" cy="261610"/>
          </a:xfrm>
          <a:prstGeom prst="rect">
            <a:avLst/>
          </a:prstGeom>
          <a:noFill/>
        </p:spPr>
        <p:txBody>
          <a:bodyPr wrap="none" rtlCol="0">
            <a:spAutoFit/>
          </a:bodyPr>
          <a:lstStyle/>
          <a:p>
            <a:r>
              <a:rPr lang="de-DE" sz="1100" dirty="0"/>
              <a:t>12</a:t>
            </a:r>
          </a:p>
        </p:txBody>
      </p:sp>
      <p:sp>
        <p:nvSpPr>
          <p:cNvPr id="40" name="Textfeld 39"/>
          <p:cNvSpPr txBox="1"/>
          <p:nvPr/>
        </p:nvSpPr>
        <p:spPr>
          <a:xfrm>
            <a:off x="7429569" y="4099453"/>
            <a:ext cx="341760" cy="261610"/>
          </a:xfrm>
          <a:prstGeom prst="rect">
            <a:avLst/>
          </a:prstGeom>
          <a:noFill/>
        </p:spPr>
        <p:txBody>
          <a:bodyPr wrap="none" rtlCol="0">
            <a:spAutoFit/>
          </a:bodyPr>
          <a:lstStyle/>
          <a:p>
            <a:r>
              <a:rPr lang="de-DE" sz="1100" dirty="0"/>
              <a:t>13</a:t>
            </a:r>
          </a:p>
        </p:txBody>
      </p:sp>
      <p:sp>
        <p:nvSpPr>
          <p:cNvPr id="41" name="Textfeld 40"/>
          <p:cNvSpPr txBox="1"/>
          <p:nvPr/>
        </p:nvSpPr>
        <p:spPr>
          <a:xfrm>
            <a:off x="6910179" y="4607138"/>
            <a:ext cx="341760" cy="261610"/>
          </a:xfrm>
          <a:prstGeom prst="rect">
            <a:avLst/>
          </a:prstGeom>
          <a:noFill/>
        </p:spPr>
        <p:txBody>
          <a:bodyPr wrap="none" rtlCol="0">
            <a:spAutoFit/>
          </a:bodyPr>
          <a:lstStyle/>
          <a:p>
            <a:r>
              <a:rPr lang="de-DE" sz="1100" dirty="0"/>
              <a:t>10</a:t>
            </a:r>
          </a:p>
        </p:txBody>
      </p:sp>
      <p:sp>
        <p:nvSpPr>
          <p:cNvPr id="42" name="Textfeld 41"/>
          <p:cNvSpPr txBox="1"/>
          <p:nvPr/>
        </p:nvSpPr>
        <p:spPr>
          <a:xfrm>
            <a:off x="7413093" y="4601961"/>
            <a:ext cx="341760" cy="261610"/>
          </a:xfrm>
          <a:prstGeom prst="rect">
            <a:avLst/>
          </a:prstGeom>
          <a:noFill/>
        </p:spPr>
        <p:txBody>
          <a:bodyPr wrap="none" rtlCol="0">
            <a:spAutoFit/>
          </a:bodyPr>
          <a:lstStyle/>
          <a:p>
            <a:r>
              <a:rPr lang="de-DE" sz="1100" dirty="0"/>
              <a:t>11</a:t>
            </a:r>
          </a:p>
        </p:txBody>
      </p:sp>
      <p:sp>
        <p:nvSpPr>
          <p:cNvPr id="43" name="Textfeld 42"/>
          <p:cNvSpPr txBox="1"/>
          <p:nvPr/>
        </p:nvSpPr>
        <p:spPr>
          <a:xfrm>
            <a:off x="8389934" y="4104630"/>
            <a:ext cx="341760" cy="261610"/>
          </a:xfrm>
          <a:prstGeom prst="rect">
            <a:avLst/>
          </a:prstGeom>
          <a:noFill/>
        </p:spPr>
        <p:txBody>
          <a:bodyPr wrap="none" rtlCol="0">
            <a:spAutoFit/>
          </a:bodyPr>
          <a:lstStyle/>
          <a:p>
            <a:r>
              <a:rPr lang="de-DE" sz="1100" dirty="0"/>
              <a:t>16</a:t>
            </a:r>
          </a:p>
        </p:txBody>
      </p:sp>
      <p:sp>
        <p:nvSpPr>
          <p:cNvPr id="44" name="Textfeld 43"/>
          <p:cNvSpPr txBox="1"/>
          <p:nvPr/>
        </p:nvSpPr>
        <p:spPr>
          <a:xfrm>
            <a:off x="7932077" y="4104630"/>
            <a:ext cx="341760" cy="261610"/>
          </a:xfrm>
          <a:prstGeom prst="rect">
            <a:avLst/>
          </a:prstGeom>
          <a:noFill/>
        </p:spPr>
        <p:txBody>
          <a:bodyPr wrap="none" rtlCol="0">
            <a:spAutoFit/>
          </a:bodyPr>
          <a:lstStyle/>
          <a:p>
            <a:r>
              <a:rPr lang="de-DE" sz="1100" dirty="0"/>
              <a:t>17</a:t>
            </a:r>
          </a:p>
        </p:txBody>
      </p:sp>
      <p:sp>
        <p:nvSpPr>
          <p:cNvPr id="45" name="Textfeld 44"/>
          <p:cNvSpPr txBox="1"/>
          <p:nvPr/>
        </p:nvSpPr>
        <p:spPr>
          <a:xfrm>
            <a:off x="8373458" y="4595589"/>
            <a:ext cx="341760" cy="261610"/>
          </a:xfrm>
          <a:prstGeom prst="rect">
            <a:avLst/>
          </a:prstGeom>
          <a:noFill/>
        </p:spPr>
        <p:txBody>
          <a:bodyPr wrap="none" rtlCol="0">
            <a:spAutoFit/>
          </a:bodyPr>
          <a:lstStyle/>
          <a:p>
            <a:r>
              <a:rPr lang="de-DE" sz="1100" dirty="0"/>
              <a:t>14</a:t>
            </a:r>
          </a:p>
        </p:txBody>
      </p:sp>
      <p:sp>
        <p:nvSpPr>
          <p:cNvPr id="46" name="Textfeld 45"/>
          <p:cNvSpPr txBox="1"/>
          <p:nvPr/>
        </p:nvSpPr>
        <p:spPr>
          <a:xfrm>
            <a:off x="7900706" y="4589601"/>
            <a:ext cx="341760" cy="261610"/>
          </a:xfrm>
          <a:prstGeom prst="rect">
            <a:avLst/>
          </a:prstGeom>
          <a:noFill/>
        </p:spPr>
        <p:txBody>
          <a:bodyPr wrap="none" rtlCol="0">
            <a:spAutoFit/>
          </a:bodyPr>
          <a:lstStyle/>
          <a:p>
            <a:r>
              <a:rPr lang="de-DE" sz="1100" dirty="0"/>
              <a:t>15</a:t>
            </a:r>
          </a:p>
        </p:txBody>
      </p:sp>
      <p:sp>
        <p:nvSpPr>
          <p:cNvPr id="47" name="Textfeld 46"/>
          <p:cNvSpPr txBox="1"/>
          <p:nvPr/>
        </p:nvSpPr>
        <p:spPr>
          <a:xfrm>
            <a:off x="6823393" y="2885552"/>
            <a:ext cx="312906" cy="369332"/>
          </a:xfrm>
          <a:prstGeom prst="rect">
            <a:avLst/>
          </a:prstGeom>
          <a:noFill/>
        </p:spPr>
        <p:txBody>
          <a:bodyPr wrap="none" rtlCol="0">
            <a:spAutoFit/>
          </a:bodyPr>
          <a:lstStyle/>
          <a:p>
            <a:r>
              <a:rPr lang="de-DE" dirty="0"/>
              <a:t>0</a:t>
            </a:r>
          </a:p>
        </p:txBody>
      </p:sp>
      <p:sp>
        <p:nvSpPr>
          <p:cNvPr id="48" name="Textfeld 47"/>
          <p:cNvSpPr txBox="1"/>
          <p:nvPr/>
        </p:nvSpPr>
        <p:spPr>
          <a:xfrm>
            <a:off x="7329087" y="2892478"/>
            <a:ext cx="312906" cy="369332"/>
          </a:xfrm>
          <a:prstGeom prst="rect">
            <a:avLst/>
          </a:prstGeom>
          <a:noFill/>
        </p:spPr>
        <p:txBody>
          <a:bodyPr wrap="none" rtlCol="0">
            <a:spAutoFit/>
          </a:bodyPr>
          <a:lstStyle/>
          <a:p>
            <a:r>
              <a:rPr lang="de-DE" dirty="0"/>
              <a:t>0</a:t>
            </a:r>
          </a:p>
        </p:txBody>
      </p:sp>
      <p:sp>
        <p:nvSpPr>
          <p:cNvPr id="49" name="Textfeld 48"/>
          <p:cNvSpPr txBox="1"/>
          <p:nvPr/>
        </p:nvSpPr>
        <p:spPr>
          <a:xfrm>
            <a:off x="7807068" y="2892478"/>
            <a:ext cx="312906" cy="369332"/>
          </a:xfrm>
          <a:prstGeom prst="rect">
            <a:avLst/>
          </a:prstGeom>
          <a:noFill/>
        </p:spPr>
        <p:txBody>
          <a:bodyPr wrap="none" rtlCol="0">
            <a:spAutoFit/>
          </a:bodyPr>
          <a:lstStyle/>
          <a:p>
            <a:r>
              <a:rPr lang="de-DE" dirty="0"/>
              <a:t>0</a:t>
            </a:r>
          </a:p>
        </p:txBody>
      </p:sp>
      <p:sp>
        <p:nvSpPr>
          <p:cNvPr id="50" name="Textfeld 49"/>
          <p:cNvSpPr txBox="1"/>
          <p:nvPr/>
        </p:nvSpPr>
        <p:spPr>
          <a:xfrm>
            <a:off x="8305829" y="2902869"/>
            <a:ext cx="312906" cy="369332"/>
          </a:xfrm>
          <a:prstGeom prst="rect">
            <a:avLst/>
          </a:prstGeom>
          <a:noFill/>
        </p:spPr>
        <p:txBody>
          <a:bodyPr wrap="none" rtlCol="0">
            <a:spAutoFit/>
          </a:bodyPr>
          <a:lstStyle/>
          <a:p>
            <a:r>
              <a:rPr lang="de-DE" dirty="0"/>
              <a:t>1</a:t>
            </a:r>
          </a:p>
        </p:txBody>
      </p:sp>
      <p:sp>
        <p:nvSpPr>
          <p:cNvPr id="51" name="Textfeld 50"/>
          <p:cNvSpPr txBox="1"/>
          <p:nvPr/>
        </p:nvSpPr>
        <p:spPr>
          <a:xfrm>
            <a:off x="6830320" y="4419942"/>
            <a:ext cx="261610" cy="369332"/>
          </a:xfrm>
          <a:prstGeom prst="rect">
            <a:avLst/>
          </a:prstGeom>
          <a:noFill/>
        </p:spPr>
        <p:txBody>
          <a:bodyPr wrap="none" rtlCol="0">
            <a:spAutoFit/>
          </a:bodyPr>
          <a:lstStyle/>
          <a:p>
            <a:r>
              <a:rPr lang="de-DE" dirty="0"/>
              <a:t>-</a:t>
            </a:r>
          </a:p>
        </p:txBody>
      </p:sp>
      <p:sp>
        <p:nvSpPr>
          <p:cNvPr id="52" name="Textfeld 51"/>
          <p:cNvSpPr txBox="1"/>
          <p:nvPr/>
        </p:nvSpPr>
        <p:spPr>
          <a:xfrm>
            <a:off x="7318696" y="4419947"/>
            <a:ext cx="261610" cy="369332"/>
          </a:xfrm>
          <a:prstGeom prst="rect">
            <a:avLst/>
          </a:prstGeom>
          <a:noFill/>
        </p:spPr>
        <p:txBody>
          <a:bodyPr wrap="none" rtlCol="0">
            <a:spAutoFit/>
          </a:bodyPr>
          <a:lstStyle/>
          <a:p>
            <a:r>
              <a:rPr lang="de-DE" dirty="0"/>
              <a:t>-</a:t>
            </a:r>
          </a:p>
        </p:txBody>
      </p:sp>
      <p:sp>
        <p:nvSpPr>
          <p:cNvPr id="53" name="Textfeld 52"/>
          <p:cNvSpPr txBox="1"/>
          <p:nvPr/>
        </p:nvSpPr>
        <p:spPr>
          <a:xfrm>
            <a:off x="7817457" y="4430333"/>
            <a:ext cx="261610" cy="369332"/>
          </a:xfrm>
          <a:prstGeom prst="rect">
            <a:avLst/>
          </a:prstGeom>
          <a:noFill/>
        </p:spPr>
        <p:txBody>
          <a:bodyPr wrap="none" rtlCol="0">
            <a:spAutoFit/>
          </a:bodyPr>
          <a:lstStyle/>
          <a:p>
            <a:r>
              <a:rPr lang="de-DE" dirty="0"/>
              <a:t>-</a:t>
            </a:r>
          </a:p>
        </p:txBody>
      </p:sp>
      <p:sp>
        <p:nvSpPr>
          <p:cNvPr id="54" name="Textfeld 53"/>
          <p:cNvSpPr txBox="1"/>
          <p:nvPr/>
        </p:nvSpPr>
        <p:spPr>
          <a:xfrm>
            <a:off x="8305831" y="4430334"/>
            <a:ext cx="261610" cy="369332"/>
          </a:xfrm>
          <a:prstGeom prst="rect">
            <a:avLst/>
          </a:prstGeom>
          <a:noFill/>
        </p:spPr>
        <p:txBody>
          <a:bodyPr wrap="none" rtlCol="0">
            <a:spAutoFit/>
          </a:bodyPr>
          <a:lstStyle/>
          <a:p>
            <a:r>
              <a:rPr lang="de-DE" dirty="0"/>
              <a:t>-</a:t>
            </a:r>
          </a:p>
        </p:txBody>
      </p:sp>
      <p:sp>
        <p:nvSpPr>
          <p:cNvPr id="55" name="Textfeld 54"/>
          <p:cNvSpPr txBox="1"/>
          <p:nvPr/>
        </p:nvSpPr>
        <p:spPr>
          <a:xfrm>
            <a:off x="6819928" y="3391246"/>
            <a:ext cx="312906" cy="369332"/>
          </a:xfrm>
          <a:prstGeom prst="rect">
            <a:avLst/>
          </a:prstGeom>
          <a:noFill/>
        </p:spPr>
        <p:txBody>
          <a:bodyPr wrap="none" rtlCol="0">
            <a:spAutoFit/>
          </a:bodyPr>
          <a:lstStyle/>
          <a:p>
            <a:r>
              <a:rPr lang="de-DE" dirty="0"/>
              <a:t>1</a:t>
            </a:r>
          </a:p>
        </p:txBody>
      </p:sp>
      <p:sp>
        <p:nvSpPr>
          <p:cNvPr id="56" name="Textfeld 55"/>
          <p:cNvSpPr txBox="1"/>
          <p:nvPr/>
        </p:nvSpPr>
        <p:spPr>
          <a:xfrm>
            <a:off x="7304840" y="3387781"/>
            <a:ext cx="312906" cy="369332"/>
          </a:xfrm>
          <a:prstGeom prst="rect">
            <a:avLst/>
          </a:prstGeom>
          <a:noFill/>
        </p:spPr>
        <p:txBody>
          <a:bodyPr wrap="none" rtlCol="0">
            <a:spAutoFit/>
          </a:bodyPr>
          <a:lstStyle/>
          <a:p>
            <a:r>
              <a:rPr lang="de-DE" dirty="0"/>
              <a:t>1</a:t>
            </a:r>
          </a:p>
        </p:txBody>
      </p:sp>
      <p:sp>
        <p:nvSpPr>
          <p:cNvPr id="57" name="Textfeld 56"/>
          <p:cNvSpPr txBox="1"/>
          <p:nvPr/>
        </p:nvSpPr>
        <p:spPr>
          <a:xfrm>
            <a:off x="7793208" y="3387781"/>
            <a:ext cx="312906" cy="369332"/>
          </a:xfrm>
          <a:prstGeom prst="rect">
            <a:avLst/>
          </a:prstGeom>
          <a:noFill/>
        </p:spPr>
        <p:txBody>
          <a:bodyPr wrap="none" rtlCol="0">
            <a:spAutoFit/>
          </a:bodyPr>
          <a:lstStyle/>
          <a:p>
            <a:r>
              <a:rPr lang="de-DE" dirty="0"/>
              <a:t>0</a:t>
            </a:r>
          </a:p>
        </p:txBody>
      </p:sp>
      <p:sp>
        <p:nvSpPr>
          <p:cNvPr id="58" name="Textfeld 57"/>
          <p:cNvSpPr txBox="1"/>
          <p:nvPr/>
        </p:nvSpPr>
        <p:spPr>
          <a:xfrm>
            <a:off x="8281585" y="3387781"/>
            <a:ext cx="312906" cy="369332"/>
          </a:xfrm>
          <a:prstGeom prst="rect">
            <a:avLst/>
          </a:prstGeom>
          <a:noFill/>
        </p:spPr>
        <p:txBody>
          <a:bodyPr wrap="none" rtlCol="0">
            <a:spAutoFit/>
          </a:bodyPr>
          <a:lstStyle/>
          <a:p>
            <a:r>
              <a:rPr lang="de-DE" dirty="0"/>
              <a:t>1</a:t>
            </a:r>
          </a:p>
        </p:txBody>
      </p:sp>
      <p:sp>
        <p:nvSpPr>
          <p:cNvPr id="59" name="Textfeld 58"/>
          <p:cNvSpPr txBox="1"/>
          <p:nvPr/>
        </p:nvSpPr>
        <p:spPr>
          <a:xfrm>
            <a:off x="6813001" y="3903866"/>
            <a:ext cx="261610" cy="369332"/>
          </a:xfrm>
          <a:prstGeom prst="rect">
            <a:avLst/>
          </a:prstGeom>
          <a:noFill/>
        </p:spPr>
        <p:txBody>
          <a:bodyPr wrap="none" rtlCol="0">
            <a:spAutoFit/>
          </a:bodyPr>
          <a:lstStyle/>
          <a:p>
            <a:r>
              <a:rPr lang="de-DE" dirty="0"/>
              <a:t>-</a:t>
            </a:r>
          </a:p>
        </p:txBody>
      </p:sp>
      <p:sp>
        <p:nvSpPr>
          <p:cNvPr id="60" name="Textfeld 59"/>
          <p:cNvSpPr txBox="1"/>
          <p:nvPr/>
        </p:nvSpPr>
        <p:spPr>
          <a:xfrm>
            <a:off x="7800143" y="3935039"/>
            <a:ext cx="261610" cy="369332"/>
          </a:xfrm>
          <a:prstGeom prst="rect">
            <a:avLst/>
          </a:prstGeom>
          <a:noFill/>
        </p:spPr>
        <p:txBody>
          <a:bodyPr wrap="none" rtlCol="0">
            <a:spAutoFit/>
          </a:bodyPr>
          <a:lstStyle/>
          <a:p>
            <a:r>
              <a:rPr lang="de-DE" dirty="0"/>
              <a:t>-</a:t>
            </a:r>
          </a:p>
        </p:txBody>
      </p:sp>
      <p:sp>
        <p:nvSpPr>
          <p:cNvPr id="61" name="Textfeld 60"/>
          <p:cNvSpPr txBox="1"/>
          <p:nvPr/>
        </p:nvSpPr>
        <p:spPr>
          <a:xfrm>
            <a:off x="7304840" y="3907331"/>
            <a:ext cx="261610" cy="369332"/>
          </a:xfrm>
          <a:prstGeom prst="rect">
            <a:avLst/>
          </a:prstGeom>
          <a:noFill/>
        </p:spPr>
        <p:txBody>
          <a:bodyPr wrap="none" rtlCol="0">
            <a:spAutoFit/>
          </a:bodyPr>
          <a:lstStyle/>
          <a:p>
            <a:r>
              <a:rPr lang="de-DE" dirty="0"/>
              <a:t>-</a:t>
            </a:r>
          </a:p>
        </p:txBody>
      </p:sp>
      <p:sp>
        <p:nvSpPr>
          <p:cNvPr id="62" name="Textfeld 61"/>
          <p:cNvSpPr txBox="1"/>
          <p:nvPr/>
        </p:nvSpPr>
        <p:spPr>
          <a:xfrm>
            <a:off x="8291972" y="3928113"/>
            <a:ext cx="261610" cy="369332"/>
          </a:xfrm>
          <a:prstGeom prst="rect">
            <a:avLst/>
          </a:prstGeom>
          <a:noFill/>
        </p:spPr>
        <p:txBody>
          <a:bodyPr wrap="none" rtlCol="0">
            <a:spAutoFit/>
          </a:bodyPr>
          <a:lstStyle/>
          <a:p>
            <a:r>
              <a:rPr lang="de-DE" dirty="0"/>
              <a:t>-</a:t>
            </a:r>
          </a:p>
        </p:txBody>
      </p:sp>
      <p:sp>
        <p:nvSpPr>
          <p:cNvPr id="66" name="Rechteck 65"/>
          <p:cNvSpPr/>
          <p:nvPr/>
        </p:nvSpPr>
        <p:spPr>
          <a:xfrm>
            <a:off x="6692790" y="3347386"/>
            <a:ext cx="1003706" cy="100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8202827" y="2850421"/>
            <a:ext cx="508987" cy="200079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5633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4638675"/>
              </a:xfrm>
            </p:spPr>
            <p:txBody>
              <a:bodyPr/>
              <a:lstStyle/>
              <a:p>
                <a:r>
                  <a:rPr lang="de-DE" dirty="0">
                    <a:latin typeface="Calibri" panose="020F0502020204030204" pitchFamily="34" charset="0"/>
                  </a:rPr>
                  <a:t>Schlussendlich K</a:t>
                </a:r>
                <a:r>
                  <a:rPr lang="de-DE" baseline="-25000" dirty="0">
                    <a:latin typeface="Calibri" panose="020F0502020204030204" pitchFamily="34" charset="0"/>
                  </a:rPr>
                  <a:t>2</a:t>
                </a:r>
                <a:r>
                  <a:rPr lang="de-DE" dirty="0">
                    <a:latin typeface="Calibri" panose="020F0502020204030204" pitchFamily="34" charset="0"/>
                  </a:rPr>
                  <a:t>:	</a:t>
                </a:r>
              </a:p>
              <a:p>
                <a:pPr marL="0" indent="0">
                  <a:buNone/>
                </a:pPr>
                <a:r>
                  <a:rPr lang="de-DE" dirty="0">
                    <a:latin typeface="Calibri" panose="020F0502020204030204" pitchFamily="34" charset="0"/>
                  </a:rPr>
                  <a:t>Freistellen werden expandiert; z.B.	0--1 -&gt; {0001, 0011, 0101, 0111} </a:t>
                </a: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r>
                  <a:rPr lang="de-DE" baseline="-25000" dirty="0">
                    <a:latin typeface="Calibri" panose="020F0502020204030204" pitchFamily="34" charset="0"/>
                  </a:rPr>
                  <a: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𝐾</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𝑎</m:t>
                        </m:r>
                      </m:e>
                    </m:acc>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4638675"/>
              </a:xfrm>
              <a:blipFill rotWithShape="0">
                <a:blip r:embed="rId2"/>
                <a:stretch>
                  <a:fillRect l="-681" t="-78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35</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092237" y="2376058"/>
              <a:ext cx="4148813" cy="370840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97613">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𝟐</m:t>
                                    </m:r>
                                  </m:sub>
                                  <m:sup>
                                    <m:r>
                                      <a:rPr lang="de-DE" b="1" i="1" smtClean="0">
                                        <a:latin typeface="Cambria Math" panose="02040503050406030204" pitchFamily="18" charset="0"/>
                                      </a:rPr>
                                      <m:t>𝒏</m:t>
                                    </m:r>
                                  </m:sup>
                                </m:sSubSup>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b="1" i="1" smtClean="0">
                                        <a:latin typeface="Cambria Math" panose="02040503050406030204" pitchFamily="18" charset="0"/>
                                      </a:rPr>
                                      <m:t>𝒒</m:t>
                                    </m:r>
                                  </m:e>
                                  <m:sub>
                                    <m:r>
                                      <a:rPr lang="de-DE" b="1" i="1" smtClean="0">
                                        <a:latin typeface="Cambria Math" panose="02040503050406030204" pitchFamily="18" charset="0"/>
                                      </a:rPr>
                                      <m:t>𝟏</m:t>
                                    </m:r>
                                  </m:sub>
                                  <m:sup>
                                    <m:r>
                                      <a:rPr lang="de-DE" b="1" i="1" smtClean="0">
                                        <a:latin typeface="Cambria Math" panose="02040503050406030204" pitchFamily="18" charset="0"/>
                                      </a:rPr>
                                      <m:t>𝒏</m:t>
                                    </m:r>
                                  </m:sup>
                                </m:sSubSup>
                              </m:oMath>
                            </m:oMathPara>
                          </a14:m>
                          <a:endParaRPr lang="de-DE" dirty="0"/>
                        </a:p>
                      </a:txBody>
                      <a:tcPr/>
                    </a:tc>
                    <a:tc>
                      <a:txBody>
                        <a:bodyPr/>
                        <a:lstStyle/>
                        <a:p>
                          <a:r>
                            <a:rPr lang="de-DE" dirty="0"/>
                            <a:t>b</a:t>
                          </a:r>
                        </a:p>
                      </a:txBody>
                      <a:tcPr/>
                    </a:tc>
                    <a:tc>
                      <a:txBody>
                        <a:bodyPr/>
                        <a:lstStyle/>
                        <a:p>
                          <a:r>
                            <a:rPr lang="de-DE" dirty="0"/>
                            <a:t>a</a:t>
                          </a:r>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1" i="1" smtClean="0">
                                        <a:latin typeface="Cambria Math" panose="02040503050406030204" pitchFamily="18" charset="0"/>
                                      </a:rPr>
                                      <m:t>𝑲</m:t>
                                    </m:r>
                                  </m:e>
                                  <m:sub>
                                    <m:r>
                                      <a:rPr lang="de-DE" b="1" i="1" smtClean="0">
                                        <a:latin typeface="Cambria Math" panose="02040503050406030204" pitchFamily="18" charset="0"/>
                                      </a:rPr>
                                      <m:t>𝟐</m:t>
                                    </m:r>
                                  </m:sub>
                                </m:sSub>
                              </m:oMath>
                            </m:oMathPara>
                          </a14:m>
                          <a:endParaRPr lang="de-DE" dirty="0"/>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0</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2"/>
                      </a:ext>
                    </a:extLst>
                  </a:tr>
                  <a:tr h="370840">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3"/>
                      </a:ext>
                    </a:extLst>
                  </a:tr>
                  <a:tr h="370840">
                    <a:tc>
                      <a:txBody>
                        <a:bodyPr/>
                        <a:lstStyle/>
                        <a:p>
                          <a:r>
                            <a:rPr lang="de-DE" dirty="0">
                              <a:solidFill>
                                <a:schemeClr val="bg1"/>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solidFill>
                          <a:schemeClr val="accent4">
                            <a:lumMod val="40000"/>
                            <a:lumOff val="60000"/>
                          </a:schemeClr>
                        </a:solidFill>
                      </a:tcPr>
                    </a:tc>
                    <a:extLst>
                      <a:ext uri="{0D108BD9-81ED-4DB2-BD59-A6C34878D82A}">
                        <a16:rowId xmlns:a16="http://schemas.microsoft.com/office/drawing/2014/main" val="10004"/>
                      </a:ext>
                    </a:extLst>
                  </a:tr>
                  <a:tr h="370840">
                    <a:tc>
                      <a:txBody>
                        <a:bodyPr/>
                        <a:lstStyle/>
                        <a:p>
                          <a:r>
                            <a:rPr lang="de-DE" dirty="0">
                              <a:solidFill>
                                <a:schemeClr val="bg1"/>
                              </a:solidFill>
                            </a:rPr>
                            <a:t>0</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solidFill>
                          <a:schemeClr val="accent4">
                            <a:lumMod val="60000"/>
                            <a:lumOff val="40000"/>
                          </a:schemeClr>
                        </a:solidFill>
                      </a:tcPr>
                    </a:tc>
                    <a:extLst>
                      <a:ext uri="{0D108BD9-81ED-4DB2-BD59-A6C34878D82A}">
                        <a16:rowId xmlns:a16="http://schemas.microsoft.com/office/drawing/2014/main" val="10005"/>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a:t>
                          </a:r>
                        </a:p>
                      </a:txBody>
                      <a:tcPr/>
                    </a:tc>
                    <a:tc>
                      <a:txBody>
                        <a:bodyPr/>
                        <a:lstStyle/>
                        <a:p>
                          <a:r>
                            <a:rPr lang="de-DE" dirty="0"/>
                            <a:t>0</a:t>
                          </a:r>
                        </a:p>
                      </a:txBody>
                      <a:tcPr/>
                    </a:tc>
                    <a:tc>
                      <a:txBody>
                        <a:bodyPr/>
                        <a:lstStyle/>
                        <a:p>
                          <a:r>
                            <a:rPr lang="de-DE" dirty="0"/>
                            <a:t>1</a:t>
                          </a:r>
                        </a:p>
                      </a:txBody>
                      <a:tcPr>
                        <a:solidFill>
                          <a:schemeClr val="accent4">
                            <a:lumMod val="40000"/>
                            <a:lumOff val="60000"/>
                          </a:schemeClr>
                        </a:solidFill>
                      </a:tcPr>
                    </a:tc>
                    <a:extLst>
                      <a:ext uri="{0D108BD9-81ED-4DB2-BD59-A6C34878D82A}">
                        <a16:rowId xmlns:a16="http://schemas.microsoft.com/office/drawing/2014/main" val="10006"/>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7"/>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solidFill>
                          <a:schemeClr val="accent4">
                            <a:lumMod val="40000"/>
                            <a:lumOff val="60000"/>
                          </a:schemeClr>
                        </a:solidFill>
                      </a:tcPr>
                    </a:tc>
                    <a:extLst>
                      <a:ext uri="{0D108BD9-81ED-4DB2-BD59-A6C34878D82A}">
                        <a16:rowId xmlns:a16="http://schemas.microsoft.com/office/drawing/2014/main" val="10008"/>
                      </a:ext>
                    </a:extLst>
                  </a:tr>
                  <a:tr h="370840">
                    <a:tc>
                      <a:txBody>
                        <a:bodyPr/>
                        <a:lstStyle/>
                        <a:p>
                          <a:r>
                            <a:rPr lang="de-DE" dirty="0">
                              <a:solidFill>
                                <a:schemeClr val="bg1"/>
                              </a:solidFill>
                            </a:rPr>
                            <a:t>1</a:t>
                          </a:r>
                        </a:p>
                      </a:txBody>
                      <a:tcPr/>
                    </a:tc>
                    <a:tc>
                      <a:txBody>
                        <a:bodyPr/>
                        <a:lstStyle/>
                        <a:p>
                          <a:r>
                            <a:rPr lang="de-DE" dirty="0">
                              <a:solidFill>
                                <a:schemeClr val="bg1"/>
                              </a:solidFill>
                            </a:rPr>
                            <a:t>1</a:t>
                          </a:r>
                        </a:p>
                      </a:txBody>
                      <a:tcPr/>
                    </a:tc>
                    <a:tc>
                      <a:txBody>
                        <a:bodyPr/>
                        <a:lstStyle/>
                        <a:p>
                          <a:r>
                            <a:rPr lang="de-DE" dirty="0"/>
                            <a:t>-</a:t>
                          </a:r>
                        </a:p>
                      </a:txBody>
                      <a:tcPr/>
                    </a:tc>
                    <a:tc>
                      <a:txBody>
                        <a:bodyPr/>
                        <a:lstStyle/>
                        <a:p>
                          <a:r>
                            <a:rPr lang="de-DE" dirty="0"/>
                            <a:t>-</a:t>
                          </a:r>
                        </a:p>
                      </a:txBody>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9"/>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4206740236"/>
                  </p:ext>
                </p:extLst>
              </p:nvPr>
            </p:nvGraphicFramePr>
            <p:xfrm>
              <a:off x="1092237" y="2376058"/>
              <a:ext cx="4148813" cy="3708400"/>
            </p:xfrm>
            <a:graphic>
              <a:graphicData uri="http://schemas.openxmlformats.org/drawingml/2006/table">
                <a:tbl>
                  <a:tblPr firstRow="1" bandRow="1">
                    <a:tableStyleId>{7DF18680-E054-41AD-8BC1-D1AEF772440D}</a:tableStyleId>
                  </a:tblPr>
                  <a:tblGrid>
                    <a:gridCol w="812800"/>
                    <a:gridCol w="812800"/>
                    <a:gridCol w="812800"/>
                    <a:gridCol w="812800"/>
                    <a:gridCol w="897613"/>
                  </a:tblGrid>
                  <a:tr h="370840">
                    <a:tc>
                      <a:txBody>
                        <a:bodyPr/>
                        <a:lstStyle/>
                        <a:p>
                          <a:endParaRPr lang="de-DE"/>
                        </a:p>
                      </a:txBody>
                      <a:tcPr>
                        <a:blipFill rotWithShape="0">
                          <a:blip r:embed="rId3"/>
                          <a:stretch>
                            <a:fillRect l="-752" t="-8197" r="-415038" b="-922951"/>
                          </a:stretch>
                        </a:blipFill>
                      </a:tcPr>
                    </a:tc>
                    <a:tc>
                      <a:txBody>
                        <a:bodyPr/>
                        <a:lstStyle/>
                        <a:p>
                          <a:endParaRPr lang="de-DE"/>
                        </a:p>
                      </a:txBody>
                      <a:tcPr>
                        <a:blipFill rotWithShape="0">
                          <a:blip r:embed="rId3"/>
                          <a:stretch>
                            <a:fillRect l="-100000" t="-8197" r="-311940" b="-922951"/>
                          </a:stretch>
                        </a:blipFill>
                      </a:tcPr>
                    </a:tc>
                    <a:tc>
                      <a:txBody>
                        <a:bodyPr/>
                        <a:lstStyle/>
                        <a:p>
                          <a:r>
                            <a:rPr lang="de-DE" dirty="0" smtClean="0"/>
                            <a:t>b</a:t>
                          </a:r>
                          <a:endParaRPr lang="de-DE" dirty="0"/>
                        </a:p>
                      </a:txBody>
                      <a:tcPr/>
                    </a:tc>
                    <a:tc>
                      <a:txBody>
                        <a:bodyPr/>
                        <a:lstStyle/>
                        <a:p>
                          <a:r>
                            <a:rPr lang="de-DE" dirty="0" smtClean="0"/>
                            <a:t>a</a:t>
                          </a:r>
                          <a:endParaRPr lang="de-DE" dirty="0"/>
                        </a:p>
                      </a:txBody>
                      <a:tcPr/>
                    </a:tc>
                    <a:tc>
                      <a:txBody>
                        <a:bodyPr/>
                        <a:lstStyle/>
                        <a:p>
                          <a:endParaRPr lang="de-DE"/>
                        </a:p>
                      </a:txBody>
                      <a:tcPr>
                        <a:blipFill rotWithShape="0">
                          <a:blip r:embed="rId3"/>
                          <a:stretch>
                            <a:fillRect l="-363946" t="-8197" r="-2721" b="-922951"/>
                          </a:stretch>
                        </a:blip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solidFill>
                          <a:schemeClr val="accent4">
                            <a:lumMod val="60000"/>
                            <a:lumOff val="4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0</a:t>
                          </a:r>
                          <a:endParaRPr lang="de-DE" dirty="0">
                            <a:solidFill>
                              <a:schemeClr val="bg1"/>
                            </a:solidFill>
                          </a:endParaRPr>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solidFill>
                          <a:schemeClr val="accent4">
                            <a:lumMod val="40000"/>
                            <a:lumOff val="60000"/>
                          </a:schemeClr>
                        </a:solidFill>
                      </a:tcPr>
                    </a:tc>
                  </a:tr>
                  <a:tr h="370840">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solidFill>
                                <a:schemeClr val="bg1"/>
                              </a:solidFill>
                            </a:rPr>
                            <a:t>1</a:t>
                          </a:r>
                          <a:endParaRPr lang="de-DE" dirty="0">
                            <a:solidFill>
                              <a:schemeClr val="bg1"/>
                            </a:solidFill>
                          </a:endParaRPr>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t>1</a:t>
                          </a:r>
                          <a:endParaRPr lang="de-DE" dirty="0"/>
                        </a:p>
                      </a:txBody>
                      <a:tcPr>
                        <a:solidFill>
                          <a:schemeClr val="accent4">
                            <a:lumMod val="60000"/>
                            <a:lumOff val="40000"/>
                          </a:schemeClr>
                        </a:solidFill>
                      </a:tcPr>
                    </a:tc>
                  </a:tr>
                </a:tbl>
              </a:graphicData>
            </a:graphic>
          </p:graphicFrame>
        </mc:Fallback>
      </mc:AlternateContent>
      <p:sp>
        <p:nvSpPr>
          <p:cNvPr id="7" name="Rechteck 6"/>
          <p:cNvSpPr/>
          <p:nvPr/>
        </p:nvSpPr>
        <p:spPr>
          <a:xfrm>
            <a:off x="6695302"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197810"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700318" y="285074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8202826" y="285074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695302"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197810"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00318" y="335325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8202826" y="3353256"/>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6695302"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197810"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7700318" y="385975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8202826" y="3859749"/>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6695302"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197810"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700318" y="436624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flipV="1">
            <a:off x="7197810" y="2694229"/>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V="1">
            <a:off x="6444048" y="3368575"/>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V="1">
            <a:off x="8845378" y="3855765"/>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V="1">
            <a:off x="7679724" y="5042013"/>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26" name="Textfeld 25"/>
          <p:cNvSpPr txBox="1"/>
          <p:nvPr/>
        </p:nvSpPr>
        <p:spPr>
          <a:xfrm>
            <a:off x="7508844" y="2308286"/>
            <a:ext cx="341760" cy="369332"/>
          </a:xfrm>
          <a:prstGeom prst="rect">
            <a:avLst/>
          </a:prstGeom>
          <a:noFill/>
        </p:spPr>
        <p:txBody>
          <a:bodyPr wrap="none" rtlCol="0">
            <a:spAutoFit/>
          </a:bodyPr>
          <a:lstStyle/>
          <a:p>
            <a:r>
              <a:rPr lang="de-DE" dirty="0"/>
              <a:t>a</a:t>
            </a:r>
          </a:p>
        </p:txBody>
      </p:sp>
      <p:sp>
        <p:nvSpPr>
          <p:cNvPr id="27" name="Textfeld 26"/>
          <p:cNvSpPr txBox="1"/>
          <p:nvPr/>
        </p:nvSpPr>
        <p:spPr>
          <a:xfrm>
            <a:off x="6067022" y="3671099"/>
            <a:ext cx="341760" cy="369332"/>
          </a:xfrm>
          <a:prstGeom prst="rect">
            <a:avLst/>
          </a:prstGeom>
          <a:noFill/>
        </p:spPr>
        <p:txBody>
          <a:bodyPr wrap="none" rtlCol="0">
            <a:spAutoFit/>
          </a:bodyPr>
          <a:lstStyle/>
          <a:p>
            <a:r>
              <a:rPr lang="de-DE" dirty="0"/>
              <a:t>b</a:t>
            </a:r>
          </a:p>
        </p:txBody>
      </p:sp>
      <p:sp>
        <p:nvSpPr>
          <p:cNvPr id="28" name="Textfeld 27"/>
          <p:cNvSpPr txBox="1"/>
          <p:nvPr/>
        </p:nvSpPr>
        <p:spPr>
          <a:xfrm>
            <a:off x="8891192" y="4126607"/>
            <a:ext cx="426720" cy="369332"/>
          </a:xfrm>
          <a:prstGeom prst="rect">
            <a:avLst/>
          </a:prstGeom>
          <a:noFill/>
        </p:spPr>
        <p:txBody>
          <a:bodyPr wrap="none" rtlCol="0">
            <a:spAutoFit/>
          </a:bodyPr>
          <a:lstStyle/>
          <a:p>
            <a:r>
              <a:rPr lang="de-DE" dirty="0"/>
              <a:t>q</a:t>
            </a:r>
            <a:r>
              <a:rPr lang="de-DE" baseline="-25000" dirty="0"/>
              <a:t>2</a:t>
            </a:r>
          </a:p>
        </p:txBody>
      </p:sp>
      <p:sp>
        <p:nvSpPr>
          <p:cNvPr id="29" name="Textfeld 28"/>
          <p:cNvSpPr txBox="1"/>
          <p:nvPr/>
        </p:nvSpPr>
        <p:spPr>
          <a:xfrm>
            <a:off x="8055189" y="5058489"/>
            <a:ext cx="426720" cy="369332"/>
          </a:xfrm>
          <a:prstGeom prst="rect">
            <a:avLst/>
          </a:prstGeom>
          <a:noFill/>
        </p:spPr>
        <p:txBody>
          <a:bodyPr wrap="none" rtlCol="0">
            <a:spAutoFit/>
          </a:bodyPr>
          <a:lstStyle/>
          <a:p>
            <a:r>
              <a:rPr lang="de-DE" dirty="0"/>
              <a:t>q</a:t>
            </a:r>
            <a:r>
              <a:rPr lang="de-DE" baseline="-25000" dirty="0"/>
              <a:t>1</a:t>
            </a:r>
          </a:p>
        </p:txBody>
      </p:sp>
      <p:sp>
        <p:nvSpPr>
          <p:cNvPr id="30" name="Textfeld 29"/>
          <p:cNvSpPr txBox="1"/>
          <p:nvPr/>
        </p:nvSpPr>
        <p:spPr>
          <a:xfrm>
            <a:off x="6986889" y="3102002"/>
            <a:ext cx="263214" cy="261610"/>
          </a:xfrm>
          <a:prstGeom prst="rect">
            <a:avLst/>
          </a:prstGeom>
          <a:noFill/>
        </p:spPr>
        <p:txBody>
          <a:bodyPr wrap="none" rtlCol="0">
            <a:spAutoFit/>
          </a:bodyPr>
          <a:lstStyle/>
          <a:p>
            <a:r>
              <a:rPr lang="de-DE" sz="1100" dirty="0"/>
              <a:t>0</a:t>
            </a:r>
          </a:p>
        </p:txBody>
      </p:sp>
      <p:sp>
        <p:nvSpPr>
          <p:cNvPr id="31" name="Textfeld 30"/>
          <p:cNvSpPr txBox="1"/>
          <p:nvPr/>
        </p:nvSpPr>
        <p:spPr>
          <a:xfrm>
            <a:off x="7493715" y="3096825"/>
            <a:ext cx="263214" cy="261610"/>
          </a:xfrm>
          <a:prstGeom prst="rect">
            <a:avLst/>
          </a:prstGeom>
          <a:noFill/>
        </p:spPr>
        <p:txBody>
          <a:bodyPr wrap="none" rtlCol="0">
            <a:spAutoFit/>
          </a:bodyPr>
          <a:lstStyle/>
          <a:p>
            <a:r>
              <a:rPr lang="de-DE" sz="1100" dirty="0"/>
              <a:t>1</a:t>
            </a:r>
          </a:p>
        </p:txBody>
      </p:sp>
      <p:sp>
        <p:nvSpPr>
          <p:cNvPr id="32" name="Textfeld 31"/>
          <p:cNvSpPr txBox="1"/>
          <p:nvPr/>
        </p:nvSpPr>
        <p:spPr>
          <a:xfrm>
            <a:off x="6990801" y="3604510"/>
            <a:ext cx="263214" cy="261610"/>
          </a:xfrm>
          <a:prstGeom prst="rect">
            <a:avLst/>
          </a:prstGeom>
          <a:noFill/>
        </p:spPr>
        <p:txBody>
          <a:bodyPr wrap="none" rtlCol="0">
            <a:spAutoFit/>
          </a:bodyPr>
          <a:lstStyle/>
          <a:p>
            <a:r>
              <a:rPr lang="de-DE" sz="1100" dirty="0"/>
              <a:t>2</a:t>
            </a:r>
          </a:p>
        </p:txBody>
      </p:sp>
      <p:sp>
        <p:nvSpPr>
          <p:cNvPr id="33" name="Textfeld 32"/>
          <p:cNvSpPr txBox="1"/>
          <p:nvPr/>
        </p:nvSpPr>
        <p:spPr>
          <a:xfrm>
            <a:off x="7493715" y="3599333"/>
            <a:ext cx="263214" cy="261610"/>
          </a:xfrm>
          <a:prstGeom prst="rect">
            <a:avLst/>
          </a:prstGeom>
          <a:noFill/>
        </p:spPr>
        <p:txBody>
          <a:bodyPr wrap="none" rtlCol="0">
            <a:spAutoFit/>
          </a:bodyPr>
          <a:lstStyle/>
          <a:p>
            <a:r>
              <a:rPr lang="de-DE" sz="1100" dirty="0"/>
              <a:t>3</a:t>
            </a:r>
          </a:p>
        </p:txBody>
      </p:sp>
      <p:sp>
        <p:nvSpPr>
          <p:cNvPr id="34" name="Textfeld 33"/>
          <p:cNvSpPr txBox="1"/>
          <p:nvPr/>
        </p:nvSpPr>
        <p:spPr>
          <a:xfrm>
            <a:off x="8454080" y="3102002"/>
            <a:ext cx="263214" cy="261610"/>
          </a:xfrm>
          <a:prstGeom prst="rect">
            <a:avLst/>
          </a:prstGeom>
          <a:noFill/>
        </p:spPr>
        <p:txBody>
          <a:bodyPr wrap="none" rtlCol="0">
            <a:spAutoFit/>
          </a:bodyPr>
          <a:lstStyle/>
          <a:p>
            <a:r>
              <a:rPr lang="de-DE" sz="1100" dirty="0"/>
              <a:t>4</a:t>
            </a:r>
          </a:p>
        </p:txBody>
      </p:sp>
      <p:sp>
        <p:nvSpPr>
          <p:cNvPr id="35" name="Textfeld 34"/>
          <p:cNvSpPr txBox="1"/>
          <p:nvPr/>
        </p:nvSpPr>
        <p:spPr>
          <a:xfrm>
            <a:off x="7996223" y="3102002"/>
            <a:ext cx="263214" cy="261610"/>
          </a:xfrm>
          <a:prstGeom prst="rect">
            <a:avLst/>
          </a:prstGeom>
          <a:noFill/>
        </p:spPr>
        <p:txBody>
          <a:bodyPr wrap="none" rtlCol="0">
            <a:spAutoFit/>
          </a:bodyPr>
          <a:lstStyle/>
          <a:p>
            <a:r>
              <a:rPr lang="de-DE" sz="1100" dirty="0"/>
              <a:t>5</a:t>
            </a:r>
          </a:p>
        </p:txBody>
      </p:sp>
      <p:sp>
        <p:nvSpPr>
          <p:cNvPr id="36" name="Textfeld 35"/>
          <p:cNvSpPr txBox="1"/>
          <p:nvPr/>
        </p:nvSpPr>
        <p:spPr>
          <a:xfrm>
            <a:off x="8454080" y="3592961"/>
            <a:ext cx="263214" cy="261610"/>
          </a:xfrm>
          <a:prstGeom prst="rect">
            <a:avLst/>
          </a:prstGeom>
          <a:noFill/>
        </p:spPr>
        <p:txBody>
          <a:bodyPr wrap="none" rtlCol="0">
            <a:spAutoFit/>
          </a:bodyPr>
          <a:lstStyle/>
          <a:p>
            <a:r>
              <a:rPr lang="de-DE" sz="1100" dirty="0"/>
              <a:t>6</a:t>
            </a:r>
          </a:p>
        </p:txBody>
      </p:sp>
      <p:sp>
        <p:nvSpPr>
          <p:cNvPr id="37" name="Textfeld 36"/>
          <p:cNvSpPr txBox="1"/>
          <p:nvPr/>
        </p:nvSpPr>
        <p:spPr>
          <a:xfrm>
            <a:off x="7981328" y="3586973"/>
            <a:ext cx="263214" cy="261610"/>
          </a:xfrm>
          <a:prstGeom prst="rect">
            <a:avLst/>
          </a:prstGeom>
          <a:noFill/>
        </p:spPr>
        <p:txBody>
          <a:bodyPr wrap="none" rtlCol="0">
            <a:spAutoFit/>
          </a:bodyPr>
          <a:lstStyle/>
          <a:p>
            <a:r>
              <a:rPr lang="de-DE" sz="1100" dirty="0"/>
              <a:t>7</a:t>
            </a:r>
          </a:p>
        </p:txBody>
      </p:sp>
      <p:sp>
        <p:nvSpPr>
          <p:cNvPr id="38" name="Rechteck 37"/>
          <p:cNvSpPr/>
          <p:nvPr/>
        </p:nvSpPr>
        <p:spPr>
          <a:xfrm>
            <a:off x="8196346" y="4355884"/>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6922743" y="4104630"/>
            <a:ext cx="341760" cy="261610"/>
          </a:xfrm>
          <a:prstGeom prst="rect">
            <a:avLst/>
          </a:prstGeom>
          <a:noFill/>
        </p:spPr>
        <p:txBody>
          <a:bodyPr wrap="none" rtlCol="0">
            <a:spAutoFit/>
          </a:bodyPr>
          <a:lstStyle/>
          <a:p>
            <a:r>
              <a:rPr lang="de-DE" sz="1100" dirty="0"/>
              <a:t>12</a:t>
            </a:r>
          </a:p>
        </p:txBody>
      </p:sp>
      <p:sp>
        <p:nvSpPr>
          <p:cNvPr id="40" name="Textfeld 39"/>
          <p:cNvSpPr txBox="1"/>
          <p:nvPr/>
        </p:nvSpPr>
        <p:spPr>
          <a:xfrm>
            <a:off x="7429569" y="4099453"/>
            <a:ext cx="341760" cy="261610"/>
          </a:xfrm>
          <a:prstGeom prst="rect">
            <a:avLst/>
          </a:prstGeom>
          <a:noFill/>
        </p:spPr>
        <p:txBody>
          <a:bodyPr wrap="none" rtlCol="0">
            <a:spAutoFit/>
          </a:bodyPr>
          <a:lstStyle/>
          <a:p>
            <a:r>
              <a:rPr lang="de-DE" sz="1100" dirty="0"/>
              <a:t>13</a:t>
            </a:r>
          </a:p>
        </p:txBody>
      </p:sp>
      <p:sp>
        <p:nvSpPr>
          <p:cNvPr id="41" name="Textfeld 40"/>
          <p:cNvSpPr txBox="1"/>
          <p:nvPr/>
        </p:nvSpPr>
        <p:spPr>
          <a:xfrm>
            <a:off x="6910179" y="4607138"/>
            <a:ext cx="341760" cy="261610"/>
          </a:xfrm>
          <a:prstGeom prst="rect">
            <a:avLst/>
          </a:prstGeom>
          <a:noFill/>
        </p:spPr>
        <p:txBody>
          <a:bodyPr wrap="none" rtlCol="0">
            <a:spAutoFit/>
          </a:bodyPr>
          <a:lstStyle/>
          <a:p>
            <a:r>
              <a:rPr lang="de-DE" sz="1100" dirty="0"/>
              <a:t>10</a:t>
            </a:r>
          </a:p>
        </p:txBody>
      </p:sp>
      <p:sp>
        <p:nvSpPr>
          <p:cNvPr id="42" name="Textfeld 41"/>
          <p:cNvSpPr txBox="1"/>
          <p:nvPr/>
        </p:nvSpPr>
        <p:spPr>
          <a:xfrm>
            <a:off x="7413093" y="4601961"/>
            <a:ext cx="341760" cy="261610"/>
          </a:xfrm>
          <a:prstGeom prst="rect">
            <a:avLst/>
          </a:prstGeom>
          <a:noFill/>
        </p:spPr>
        <p:txBody>
          <a:bodyPr wrap="none" rtlCol="0">
            <a:spAutoFit/>
          </a:bodyPr>
          <a:lstStyle/>
          <a:p>
            <a:r>
              <a:rPr lang="de-DE" sz="1100" dirty="0"/>
              <a:t>11</a:t>
            </a:r>
          </a:p>
        </p:txBody>
      </p:sp>
      <p:sp>
        <p:nvSpPr>
          <p:cNvPr id="43" name="Textfeld 42"/>
          <p:cNvSpPr txBox="1"/>
          <p:nvPr/>
        </p:nvSpPr>
        <p:spPr>
          <a:xfrm>
            <a:off x="8389934" y="4104630"/>
            <a:ext cx="341760" cy="261610"/>
          </a:xfrm>
          <a:prstGeom prst="rect">
            <a:avLst/>
          </a:prstGeom>
          <a:noFill/>
        </p:spPr>
        <p:txBody>
          <a:bodyPr wrap="none" rtlCol="0">
            <a:spAutoFit/>
          </a:bodyPr>
          <a:lstStyle/>
          <a:p>
            <a:r>
              <a:rPr lang="de-DE" sz="1100" dirty="0"/>
              <a:t>16</a:t>
            </a:r>
          </a:p>
        </p:txBody>
      </p:sp>
      <p:sp>
        <p:nvSpPr>
          <p:cNvPr id="44" name="Textfeld 43"/>
          <p:cNvSpPr txBox="1"/>
          <p:nvPr/>
        </p:nvSpPr>
        <p:spPr>
          <a:xfrm>
            <a:off x="7932077" y="4104630"/>
            <a:ext cx="341760" cy="261610"/>
          </a:xfrm>
          <a:prstGeom prst="rect">
            <a:avLst/>
          </a:prstGeom>
          <a:noFill/>
        </p:spPr>
        <p:txBody>
          <a:bodyPr wrap="none" rtlCol="0">
            <a:spAutoFit/>
          </a:bodyPr>
          <a:lstStyle/>
          <a:p>
            <a:r>
              <a:rPr lang="de-DE" sz="1100" dirty="0"/>
              <a:t>17</a:t>
            </a:r>
          </a:p>
        </p:txBody>
      </p:sp>
      <p:sp>
        <p:nvSpPr>
          <p:cNvPr id="45" name="Textfeld 44"/>
          <p:cNvSpPr txBox="1"/>
          <p:nvPr/>
        </p:nvSpPr>
        <p:spPr>
          <a:xfrm>
            <a:off x="8373458" y="4595589"/>
            <a:ext cx="341760" cy="261610"/>
          </a:xfrm>
          <a:prstGeom prst="rect">
            <a:avLst/>
          </a:prstGeom>
          <a:noFill/>
        </p:spPr>
        <p:txBody>
          <a:bodyPr wrap="none" rtlCol="0">
            <a:spAutoFit/>
          </a:bodyPr>
          <a:lstStyle/>
          <a:p>
            <a:r>
              <a:rPr lang="de-DE" sz="1100" dirty="0"/>
              <a:t>14</a:t>
            </a:r>
          </a:p>
        </p:txBody>
      </p:sp>
      <p:sp>
        <p:nvSpPr>
          <p:cNvPr id="46" name="Textfeld 45"/>
          <p:cNvSpPr txBox="1"/>
          <p:nvPr/>
        </p:nvSpPr>
        <p:spPr>
          <a:xfrm>
            <a:off x="7900706" y="4589601"/>
            <a:ext cx="341760" cy="261610"/>
          </a:xfrm>
          <a:prstGeom prst="rect">
            <a:avLst/>
          </a:prstGeom>
          <a:noFill/>
        </p:spPr>
        <p:txBody>
          <a:bodyPr wrap="none" rtlCol="0">
            <a:spAutoFit/>
          </a:bodyPr>
          <a:lstStyle/>
          <a:p>
            <a:r>
              <a:rPr lang="de-DE" sz="1100" dirty="0"/>
              <a:t>15</a:t>
            </a:r>
          </a:p>
        </p:txBody>
      </p:sp>
      <p:sp>
        <p:nvSpPr>
          <p:cNvPr id="47" name="Textfeld 46"/>
          <p:cNvSpPr txBox="1"/>
          <p:nvPr/>
        </p:nvSpPr>
        <p:spPr>
          <a:xfrm>
            <a:off x="6823393" y="2885552"/>
            <a:ext cx="261610" cy="369332"/>
          </a:xfrm>
          <a:prstGeom prst="rect">
            <a:avLst/>
          </a:prstGeom>
          <a:noFill/>
        </p:spPr>
        <p:txBody>
          <a:bodyPr wrap="none" rtlCol="0">
            <a:spAutoFit/>
          </a:bodyPr>
          <a:lstStyle/>
          <a:p>
            <a:r>
              <a:rPr lang="de-DE" dirty="0"/>
              <a:t>-</a:t>
            </a:r>
          </a:p>
        </p:txBody>
      </p:sp>
      <p:sp>
        <p:nvSpPr>
          <p:cNvPr id="48" name="Textfeld 47"/>
          <p:cNvSpPr txBox="1"/>
          <p:nvPr/>
        </p:nvSpPr>
        <p:spPr>
          <a:xfrm>
            <a:off x="7329087" y="2892478"/>
            <a:ext cx="261610" cy="369332"/>
          </a:xfrm>
          <a:prstGeom prst="rect">
            <a:avLst/>
          </a:prstGeom>
          <a:noFill/>
        </p:spPr>
        <p:txBody>
          <a:bodyPr wrap="none" rtlCol="0">
            <a:spAutoFit/>
          </a:bodyPr>
          <a:lstStyle/>
          <a:p>
            <a:r>
              <a:rPr lang="de-DE" dirty="0"/>
              <a:t>-</a:t>
            </a:r>
          </a:p>
        </p:txBody>
      </p:sp>
      <p:sp>
        <p:nvSpPr>
          <p:cNvPr id="49" name="Textfeld 48"/>
          <p:cNvSpPr txBox="1"/>
          <p:nvPr/>
        </p:nvSpPr>
        <p:spPr>
          <a:xfrm>
            <a:off x="7807068" y="2892478"/>
            <a:ext cx="261610" cy="369332"/>
          </a:xfrm>
          <a:prstGeom prst="rect">
            <a:avLst/>
          </a:prstGeom>
          <a:noFill/>
        </p:spPr>
        <p:txBody>
          <a:bodyPr wrap="none" rtlCol="0">
            <a:spAutoFit/>
          </a:bodyPr>
          <a:lstStyle/>
          <a:p>
            <a:r>
              <a:rPr lang="de-DE" dirty="0"/>
              <a:t>-</a:t>
            </a:r>
          </a:p>
        </p:txBody>
      </p:sp>
      <p:sp>
        <p:nvSpPr>
          <p:cNvPr id="50" name="Textfeld 49"/>
          <p:cNvSpPr txBox="1"/>
          <p:nvPr/>
        </p:nvSpPr>
        <p:spPr>
          <a:xfrm>
            <a:off x="8305829" y="2902869"/>
            <a:ext cx="261610" cy="369332"/>
          </a:xfrm>
          <a:prstGeom prst="rect">
            <a:avLst/>
          </a:prstGeom>
          <a:noFill/>
        </p:spPr>
        <p:txBody>
          <a:bodyPr wrap="none" rtlCol="0">
            <a:spAutoFit/>
          </a:bodyPr>
          <a:lstStyle/>
          <a:p>
            <a:r>
              <a:rPr lang="de-DE" dirty="0"/>
              <a:t>-</a:t>
            </a:r>
          </a:p>
        </p:txBody>
      </p:sp>
      <p:sp>
        <p:nvSpPr>
          <p:cNvPr id="51" name="Textfeld 50"/>
          <p:cNvSpPr txBox="1"/>
          <p:nvPr/>
        </p:nvSpPr>
        <p:spPr>
          <a:xfrm>
            <a:off x="6830320" y="4419942"/>
            <a:ext cx="312906" cy="369332"/>
          </a:xfrm>
          <a:prstGeom prst="rect">
            <a:avLst/>
          </a:prstGeom>
          <a:noFill/>
        </p:spPr>
        <p:txBody>
          <a:bodyPr wrap="none" rtlCol="0">
            <a:spAutoFit/>
          </a:bodyPr>
          <a:lstStyle/>
          <a:p>
            <a:r>
              <a:rPr lang="de-DE" dirty="0"/>
              <a:t>1</a:t>
            </a:r>
          </a:p>
        </p:txBody>
      </p:sp>
      <p:sp>
        <p:nvSpPr>
          <p:cNvPr id="52" name="Textfeld 51"/>
          <p:cNvSpPr txBox="1"/>
          <p:nvPr/>
        </p:nvSpPr>
        <p:spPr>
          <a:xfrm>
            <a:off x="7318696" y="4419947"/>
            <a:ext cx="312906" cy="369332"/>
          </a:xfrm>
          <a:prstGeom prst="rect">
            <a:avLst/>
          </a:prstGeom>
          <a:noFill/>
        </p:spPr>
        <p:txBody>
          <a:bodyPr wrap="none" rtlCol="0">
            <a:spAutoFit/>
          </a:bodyPr>
          <a:lstStyle/>
          <a:p>
            <a:r>
              <a:rPr lang="de-DE" dirty="0"/>
              <a:t>0</a:t>
            </a:r>
          </a:p>
        </p:txBody>
      </p:sp>
      <p:sp>
        <p:nvSpPr>
          <p:cNvPr id="53" name="Textfeld 52"/>
          <p:cNvSpPr txBox="1"/>
          <p:nvPr/>
        </p:nvSpPr>
        <p:spPr>
          <a:xfrm>
            <a:off x="7817457" y="4430333"/>
            <a:ext cx="312906" cy="369332"/>
          </a:xfrm>
          <a:prstGeom prst="rect">
            <a:avLst/>
          </a:prstGeom>
          <a:noFill/>
        </p:spPr>
        <p:txBody>
          <a:bodyPr wrap="none" rtlCol="0">
            <a:spAutoFit/>
          </a:bodyPr>
          <a:lstStyle/>
          <a:p>
            <a:r>
              <a:rPr lang="de-DE" dirty="0"/>
              <a:t>1</a:t>
            </a:r>
          </a:p>
        </p:txBody>
      </p:sp>
      <p:sp>
        <p:nvSpPr>
          <p:cNvPr id="54" name="Textfeld 53"/>
          <p:cNvSpPr txBox="1"/>
          <p:nvPr/>
        </p:nvSpPr>
        <p:spPr>
          <a:xfrm>
            <a:off x="8305831" y="4430334"/>
            <a:ext cx="312906" cy="369332"/>
          </a:xfrm>
          <a:prstGeom prst="rect">
            <a:avLst/>
          </a:prstGeom>
          <a:noFill/>
        </p:spPr>
        <p:txBody>
          <a:bodyPr wrap="none" rtlCol="0">
            <a:spAutoFit/>
          </a:bodyPr>
          <a:lstStyle/>
          <a:p>
            <a:r>
              <a:rPr lang="de-DE" dirty="0"/>
              <a:t>1</a:t>
            </a:r>
          </a:p>
        </p:txBody>
      </p:sp>
      <p:sp>
        <p:nvSpPr>
          <p:cNvPr id="55" name="Textfeld 54"/>
          <p:cNvSpPr txBox="1"/>
          <p:nvPr/>
        </p:nvSpPr>
        <p:spPr>
          <a:xfrm>
            <a:off x="6819928" y="3391246"/>
            <a:ext cx="261610" cy="369332"/>
          </a:xfrm>
          <a:prstGeom prst="rect">
            <a:avLst/>
          </a:prstGeom>
          <a:noFill/>
        </p:spPr>
        <p:txBody>
          <a:bodyPr wrap="none" rtlCol="0">
            <a:spAutoFit/>
          </a:bodyPr>
          <a:lstStyle/>
          <a:p>
            <a:r>
              <a:rPr lang="de-DE" dirty="0"/>
              <a:t>-</a:t>
            </a:r>
          </a:p>
        </p:txBody>
      </p:sp>
      <p:sp>
        <p:nvSpPr>
          <p:cNvPr id="56" name="Textfeld 55"/>
          <p:cNvSpPr txBox="1"/>
          <p:nvPr/>
        </p:nvSpPr>
        <p:spPr>
          <a:xfrm>
            <a:off x="7304840" y="3387781"/>
            <a:ext cx="261610" cy="369332"/>
          </a:xfrm>
          <a:prstGeom prst="rect">
            <a:avLst/>
          </a:prstGeom>
          <a:noFill/>
        </p:spPr>
        <p:txBody>
          <a:bodyPr wrap="none" rtlCol="0">
            <a:spAutoFit/>
          </a:bodyPr>
          <a:lstStyle/>
          <a:p>
            <a:r>
              <a:rPr lang="de-DE" dirty="0"/>
              <a:t>-</a:t>
            </a:r>
          </a:p>
        </p:txBody>
      </p:sp>
      <p:sp>
        <p:nvSpPr>
          <p:cNvPr id="57" name="Textfeld 56"/>
          <p:cNvSpPr txBox="1"/>
          <p:nvPr/>
        </p:nvSpPr>
        <p:spPr>
          <a:xfrm>
            <a:off x="7793208" y="3387781"/>
            <a:ext cx="261610" cy="369332"/>
          </a:xfrm>
          <a:prstGeom prst="rect">
            <a:avLst/>
          </a:prstGeom>
          <a:noFill/>
        </p:spPr>
        <p:txBody>
          <a:bodyPr wrap="none" rtlCol="0">
            <a:spAutoFit/>
          </a:bodyPr>
          <a:lstStyle/>
          <a:p>
            <a:r>
              <a:rPr lang="de-DE" dirty="0"/>
              <a:t>-</a:t>
            </a:r>
          </a:p>
        </p:txBody>
      </p:sp>
      <p:sp>
        <p:nvSpPr>
          <p:cNvPr id="58" name="Textfeld 57"/>
          <p:cNvSpPr txBox="1"/>
          <p:nvPr/>
        </p:nvSpPr>
        <p:spPr>
          <a:xfrm>
            <a:off x="8281585" y="3387781"/>
            <a:ext cx="261610" cy="369332"/>
          </a:xfrm>
          <a:prstGeom prst="rect">
            <a:avLst/>
          </a:prstGeom>
          <a:noFill/>
        </p:spPr>
        <p:txBody>
          <a:bodyPr wrap="none" rtlCol="0">
            <a:spAutoFit/>
          </a:bodyPr>
          <a:lstStyle/>
          <a:p>
            <a:r>
              <a:rPr lang="de-DE" dirty="0"/>
              <a:t>-</a:t>
            </a:r>
          </a:p>
        </p:txBody>
      </p:sp>
      <p:sp>
        <p:nvSpPr>
          <p:cNvPr id="59" name="Textfeld 58"/>
          <p:cNvSpPr txBox="1"/>
          <p:nvPr/>
        </p:nvSpPr>
        <p:spPr>
          <a:xfrm>
            <a:off x="6813001" y="3903866"/>
            <a:ext cx="312906" cy="369332"/>
          </a:xfrm>
          <a:prstGeom prst="rect">
            <a:avLst/>
          </a:prstGeom>
          <a:noFill/>
        </p:spPr>
        <p:txBody>
          <a:bodyPr wrap="none" rtlCol="0">
            <a:spAutoFit/>
          </a:bodyPr>
          <a:lstStyle/>
          <a:p>
            <a:r>
              <a:rPr lang="de-DE" dirty="0"/>
              <a:t>1</a:t>
            </a:r>
          </a:p>
        </p:txBody>
      </p:sp>
      <p:sp>
        <p:nvSpPr>
          <p:cNvPr id="60" name="Textfeld 59"/>
          <p:cNvSpPr txBox="1"/>
          <p:nvPr/>
        </p:nvSpPr>
        <p:spPr>
          <a:xfrm>
            <a:off x="7800143" y="3935039"/>
            <a:ext cx="312906" cy="369332"/>
          </a:xfrm>
          <a:prstGeom prst="rect">
            <a:avLst/>
          </a:prstGeom>
          <a:noFill/>
        </p:spPr>
        <p:txBody>
          <a:bodyPr wrap="none" rtlCol="0">
            <a:spAutoFit/>
          </a:bodyPr>
          <a:lstStyle/>
          <a:p>
            <a:r>
              <a:rPr lang="de-DE" dirty="0"/>
              <a:t>1</a:t>
            </a:r>
          </a:p>
        </p:txBody>
      </p:sp>
      <p:sp>
        <p:nvSpPr>
          <p:cNvPr id="61" name="Textfeld 60"/>
          <p:cNvSpPr txBox="1"/>
          <p:nvPr/>
        </p:nvSpPr>
        <p:spPr>
          <a:xfrm>
            <a:off x="7304840" y="3907331"/>
            <a:ext cx="312906" cy="369332"/>
          </a:xfrm>
          <a:prstGeom prst="rect">
            <a:avLst/>
          </a:prstGeom>
          <a:noFill/>
        </p:spPr>
        <p:txBody>
          <a:bodyPr wrap="none" rtlCol="0">
            <a:spAutoFit/>
          </a:bodyPr>
          <a:lstStyle/>
          <a:p>
            <a:r>
              <a:rPr lang="de-DE" dirty="0"/>
              <a:t>0</a:t>
            </a:r>
          </a:p>
        </p:txBody>
      </p:sp>
      <p:sp>
        <p:nvSpPr>
          <p:cNvPr id="62" name="Textfeld 61"/>
          <p:cNvSpPr txBox="1"/>
          <p:nvPr/>
        </p:nvSpPr>
        <p:spPr>
          <a:xfrm>
            <a:off x="8291972" y="3928113"/>
            <a:ext cx="312906" cy="369332"/>
          </a:xfrm>
          <a:prstGeom prst="rect">
            <a:avLst/>
          </a:prstGeom>
          <a:noFill/>
        </p:spPr>
        <p:txBody>
          <a:bodyPr wrap="none" rtlCol="0">
            <a:spAutoFit/>
          </a:bodyPr>
          <a:lstStyle/>
          <a:p>
            <a:r>
              <a:rPr lang="de-DE" dirty="0"/>
              <a:t>1</a:t>
            </a:r>
          </a:p>
        </p:txBody>
      </p:sp>
      <p:sp>
        <p:nvSpPr>
          <p:cNvPr id="66" name="Rechteck 65"/>
          <p:cNvSpPr/>
          <p:nvPr/>
        </p:nvSpPr>
        <p:spPr>
          <a:xfrm>
            <a:off x="6624291" y="2898769"/>
            <a:ext cx="529286" cy="190089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7697584" y="2859632"/>
            <a:ext cx="997448" cy="200079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8300774" y="2917569"/>
            <a:ext cx="529286" cy="190089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3996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3" name="Inhaltsplatzhalter 2"/>
          <p:cNvSpPr>
            <a:spLocks noGrp="1"/>
          </p:cNvSpPr>
          <p:nvPr>
            <p:ph idx="1"/>
          </p:nvPr>
        </p:nvSpPr>
        <p:spPr>
          <a:xfrm>
            <a:off x="1104293" y="1447800"/>
            <a:ext cx="8946541" cy="4195481"/>
          </a:xfrm>
        </p:spPr>
        <p:txBody>
          <a:bodyPr/>
          <a:lstStyle/>
          <a:p>
            <a:r>
              <a:rPr lang="de-DE" dirty="0"/>
              <a:t>Realisieren Sie die Ansteuerfunktion unter Verwendung eines PAL-Bausteins und zeichnen Sie das vollständige, daraus resultierende Schaltwerk</a:t>
            </a:r>
          </a:p>
          <a:p>
            <a:endParaRPr lang="de-DE" dirty="0"/>
          </a:p>
          <a:p>
            <a:pPr marL="0" indent="0">
              <a:buNone/>
            </a:pPr>
            <a:r>
              <a:rPr lang="de-DE" dirty="0">
                <a:solidFill>
                  <a:schemeClr val="accent2">
                    <a:lumMod val="40000"/>
                    <a:lumOff val="60000"/>
                  </a:schemeClr>
                </a:solidFill>
                <a:latin typeface="Calibri" panose="020F0502020204030204" pitchFamily="34" charset="0"/>
              </a:rPr>
              <a:t>Hinweis:	</a:t>
            </a:r>
            <a:r>
              <a:rPr lang="de-DE" dirty="0">
                <a:latin typeface="Calibri" panose="020F0502020204030204" pitchFamily="34" charset="0"/>
              </a:rPr>
              <a:t>	Schaltfunktionen in das PAL eintragen und in die Eingänge der Flipflops 			einleiten</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1215767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4" name="Fußzeilenplatzhalter 3"/>
          <p:cNvSpPr>
            <a:spLocks noGrp="1"/>
          </p:cNvSpPr>
          <p:nvPr>
            <p:ph type="ftr" sz="quarter" idx="11"/>
          </p:nvPr>
        </p:nvSpPr>
        <p:spPr>
          <a:xfrm rot="5400000">
            <a:off x="8354313" y="3822555"/>
            <a:ext cx="5105400" cy="355889"/>
          </a:xfrm>
        </p:spPr>
        <p:txBody>
          <a:bodyPr/>
          <a:lstStyle/>
          <a:p>
            <a:r>
              <a:rPr lang="de-DE" dirty="0"/>
              <a:t>Friedrich-Alexander Universität Erlangen-Nürnberg                     	    Jan </a:t>
            </a:r>
            <a:r>
              <a:rPr lang="de-DE" dirty="0" err="1"/>
              <a:t>Spieck</a:t>
            </a:r>
            <a:endParaRPr lang="de-DE" dirty="0"/>
          </a:p>
        </p:txBody>
      </p:sp>
      <p:sp>
        <p:nvSpPr>
          <p:cNvPr id="5" name="Foliennummernplatzhalter 4"/>
          <p:cNvSpPr>
            <a:spLocks noGrp="1"/>
          </p:cNvSpPr>
          <p:nvPr>
            <p:ph type="sldNum" sz="quarter" idx="12"/>
          </p:nvPr>
        </p:nvSpPr>
        <p:spPr/>
        <p:txBody>
          <a:bodyPr/>
          <a:lstStyle/>
          <a:p>
            <a:fld id="{D57F1E4F-1CFF-5643-939E-02111984F565}" type="slidenum">
              <a:rPr lang="en-US" smtClean="0"/>
              <a:t>37</a:t>
            </a:fld>
            <a:endParaRPr lang="en-US" dirty="0"/>
          </a:p>
        </p:txBody>
      </p:sp>
      <p:sp>
        <p:nvSpPr>
          <p:cNvPr id="6" name="Inhaltsplatzhalter 2"/>
          <p:cNvSpPr txBox="1">
            <a:spLocks/>
          </p:cNvSpPr>
          <p:nvPr/>
        </p:nvSpPr>
        <p:spPr>
          <a:xfrm>
            <a:off x="1103313" y="2052918"/>
            <a:ext cx="4273568" cy="16508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de-DE"/>
          </a:p>
          <a:p>
            <a:pPr marL="0" indent="0">
              <a:buFont typeface="Wingdings 3" charset="2"/>
              <a:buNone/>
            </a:pPr>
            <a:endParaRPr lang="de-DE" dirty="0"/>
          </a:p>
        </p:txBody>
      </p:sp>
      <p:sp>
        <p:nvSpPr>
          <p:cNvPr id="15" name="Ellipse 14"/>
          <p:cNvSpPr/>
          <p:nvPr/>
        </p:nvSpPr>
        <p:spPr>
          <a:xfrm>
            <a:off x="2081749" y="133624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6" name="Rechteck 55"/>
          <p:cNvSpPr/>
          <p:nvPr/>
        </p:nvSpPr>
        <p:spPr>
          <a:xfrm>
            <a:off x="1238250" y="1314451"/>
            <a:ext cx="268443" cy="4456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9" name="Ellipse 58"/>
          <p:cNvSpPr/>
          <p:nvPr/>
        </p:nvSpPr>
        <p:spPr>
          <a:xfrm>
            <a:off x="1506879" y="1642911"/>
            <a:ext cx="54510" cy="478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62" name="Gerader Verbinder 61"/>
          <p:cNvCxnSpPr>
            <a:stCxn id="56" idx="1"/>
          </p:cNvCxnSpPr>
          <p:nvPr/>
        </p:nvCxnSpPr>
        <p:spPr>
          <a:xfrm flipH="1">
            <a:off x="854540" y="1537300"/>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Gerader Verbinder 64"/>
          <p:cNvCxnSpPr/>
          <p:nvPr/>
        </p:nvCxnSpPr>
        <p:spPr>
          <a:xfrm flipH="1">
            <a:off x="1505090" y="1407231"/>
            <a:ext cx="3816000" cy="14005"/>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V="1">
            <a:off x="2198903" y="1332896"/>
            <a:ext cx="0" cy="3600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4" name="Gerader Verbinder 73"/>
          <p:cNvCxnSpPr/>
          <p:nvPr/>
        </p:nvCxnSpPr>
        <p:spPr>
          <a:xfrm flipV="1">
            <a:off x="2589349" y="1415710"/>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Gerader Verbinder 74"/>
          <p:cNvCxnSpPr/>
          <p:nvPr/>
        </p:nvCxnSpPr>
        <p:spPr>
          <a:xfrm flipV="1">
            <a:off x="3010115" y="1407231"/>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6" name="Gerader Verbinder 75"/>
          <p:cNvCxnSpPr/>
          <p:nvPr/>
        </p:nvCxnSpPr>
        <p:spPr>
          <a:xfrm flipV="1">
            <a:off x="3447933" y="1397039"/>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V="1">
            <a:off x="3786716" y="1407231"/>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V="1">
            <a:off x="4172426" y="1407231"/>
            <a:ext cx="0" cy="3492000"/>
          </a:xfrm>
          <a:prstGeom prst="line">
            <a:avLst/>
          </a:prstGeom>
        </p:spPr>
        <p:style>
          <a:lnRef idx="1">
            <a:schemeClr val="accent3"/>
          </a:lnRef>
          <a:fillRef idx="0">
            <a:schemeClr val="accent3"/>
          </a:fillRef>
          <a:effectRef idx="0">
            <a:schemeClr val="accent3"/>
          </a:effectRef>
          <a:fontRef idx="minor">
            <a:schemeClr val="tx1"/>
          </a:fontRef>
        </p:style>
      </p:cxnSp>
      <p:sp>
        <p:nvSpPr>
          <p:cNvPr id="79" name="Ellipse 78"/>
          <p:cNvSpPr/>
          <p:nvPr/>
        </p:nvSpPr>
        <p:spPr>
          <a:xfrm>
            <a:off x="2159378" y="4100813"/>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87" name="Gerader Verbinder 86"/>
          <p:cNvCxnSpPr/>
          <p:nvPr/>
        </p:nvCxnSpPr>
        <p:spPr>
          <a:xfrm flipH="1">
            <a:off x="1993379" y="4160313"/>
            <a:ext cx="38244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Gerader Verbinder 87"/>
          <p:cNvCxnSpPr/>
          <p:nvPr/>
        </p:nvCxnSpPr>
        <p:spPr>
          <a:xfrm flipH="1">
            <a:off x="1983690" y="4408290"/>
            <a:ext cx="38244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9" name="Gerader Verbinder 88"/>
          <p:cNvCxnSpPr/>
          <p:nvPr/>
        </p:nvCxnSpPr>
        <p:spPr>
          <a:xfrm flipH="1">
            <a:off x="1983690" y="4676774"/>
            <a:ext cx="3824416" cy="0"/>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90" name="Rechteck 89"/>
              <p:cNvSpPr/>
              <p:nvPr/>
            </p:nvSpPr>
            <p:spPr>
              <a:xfrm>
                <a:off x="5653119" y="4035772"/>
                <a:ext cx="396212" cy="22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sz="1200" i="1" smtClean="0">
                        <a:latin typeface="Cambria Math" panose="02040503050406030204" pitchFamily="18" charset="0"/>
                        <a:ea typeface="Cambria Math" panose="02040503050406030204" pitchFamily="18" charset="0"/>
                      </a:rPr>
                      <m:t>≥</m:t>
                    </m:r>
                  </m:oMath>
                </a14:m>
                <a:r>
                  <a:rPr lang="de-DE" sz="1200" dirty="0"/>
                  <a:t>1</a:t>
                </a:r>
              </a:p>
            </p:txBody>
          </p:sp>
        </mc:Choice>
        <mc:Fallback xmlns="">
          <p:sp>
            <p:nvSpPr>
              <p:cNvPr id="90" name="Rechteck 89"/>
              <p:cNvSpPr>
                <a:spLocks noRot="1" noChangeAspect="1" noMove="1" noResize="1" noEditPoints="1" noAdjustHandles="1" noChangeArrowheads="1" noChangeShapeType="1" noTextEdit="1"/>
              </p:cNvSpPr>
              <p:nvPr/>
            </p:nvSpPr>
            <p:spPr>
              <a:xfrm>
                <a:off x="5653119" y="4035772"/>
                <a:ext cx="396212" cy="229145"/>
              </a:xfrm>
              <a:prstGeom prst="rect">
                <a:avLst/>
              </a:prstGeom>
              <a:blipFill rotWithShape="0">
                <a:blip r:embed="rId2"/>
                <a:stretch>
                  <a:fillRect t="-7317" b="-21951"/>
                </a:stretch>
              </a:blipFill>
            </p:spPr>
            <p:txBody>
              <a:bodyPr/>
              <a:lstStyle/>
              <a:p>
                <a:r>
                  <a:rPr lang="de-DE">
                    <a:noFill/>
                  </a:rPr>
                  <a:t> </a:t>
                </a:r>
              </a:p>
            </p:txBody>
          </p:sp>
        </mc:Fallback>
      </mc:AlternateContent>
      <p:cxnSp>
        <p:nvCxnSpPr>
          <p:cNvPr id="93" name="Gerader Verbinder 92"/>
          <p:cNvCxnSpPr/>
          <p:nvPr/>
        </p:nvCxnSpPr>
        <p:spPr>
          <a:xfrm flipH="1" flipV="1">
            <a:off x="6056618" y="4160312"/>
            <a:ext cx="215611"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Gerader Verbinder 93"/>
          <p:cNvCxnSpPr/>
          <p:nvPr/>
        </p:nvCxnSpPr>
        <p:spPr>
          <a:xfrm flipH="1" flipV="1">
            <a:off x="6056617" y="4416541"/>
            <a:ext cx="360000" cy="2"/>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98" name="Textfeld 97"/>
              <p:cNvSpPr txBox="1"/>
              <p:nvPr/>
            </p:nvSpPr>
            <p:spPr>
              <a:xfrm>
                <a:off x="439912" y="1303831"/>
                <a:ext cx="481454" cy="369332"/>
              </a:xfrm>
              <a:prstGeom prst="rect">
                <a:avLst/>
              </a:prstGeom>
              <a:noFill/>
            </p:spPr>
            <p:txBody>
              <a:bodyPr wrap="square" rtlCol="0">
                <a:spAutoFit/>
              </a:bodyPr>
              <a:lstStyle/>
              <a:p>
                <a:r>
                  <a:rPr lang="de-DE" b="0" dirty="0"/>
                  <a:t>q</a:t>
                </a:r>
                <a14:m>
                  <m:oMath xmlns:m="http://schemas.openxmlformats.org/officeDocument/2006/math">
                    <m:r>
                      <a:rPr lang="de-DE" b="0" i="1" baseline="-25000" smtClean="0">
                        <a:latin typeface="Cambria Math" panose="02040503050406030204" pitchFamily="18" charset="0"/>
                      </a:rPr>
                      <m:t>1</m:t>
                    </m:r>
                  </m:oMath>
                </a14:m>
                <a:endParaRPr lang="de-DE" baseline="-25000" dirty="0"/>
              </a:p>
            </p:txBody>
          </p:sp>
        </mc:Choice>
        <mc:Fallback xmlns="">
          <p:sp>
            <p:nvSpPr>
              <p:cNvPr id="98" name="Textfeld 97"/>
              <p:cNvSpPr txBox="1">
                <a:spLocks noRot="1" noChangeAspect="1" noMove="1" noResize="1" noEditPoints="1" noAdjustHandles="1" noChangeArrowheads="1" noChangeShapeType="1" noTextEdit="1"/>
              </p:cNvSpPr>
              <p:nvPr/>
            </p:nvSpPr>
            <p:spPr>
              <a:xfrm>
                <a:off x="439912" y="1303831"/>
                <a:ext cx="481454" cy="369332"/>
              </a:xfrm>
              <a:prstGeom prst="rect">
                <a:avLst/>
              </a:prstGeom>
              <a:blipFill rotWithShape="0">
                <a:blip r:embed="rId3"/>
                <a:stretch>
                  <a:fillRect l="-10127" t="-10000" b="-26667"/>
                </a:stretch>
              </a:blipFill>
            </p:spPr>
            <p:txBody>
              <a:bodyPr/>
              <a:lstStyle/>
              <a:p>
                <a:r>
                  <a:rPr lang="de-DE">
                    <a:noFill/>
                  </a:rPr>
                  <a:t> </a:t>
                </a:r>
              </a:p>
            </p:txBody>
          </p:sp>
        </mc:Fallback>
      </mc:AlternateContent>
      <p:sp>
        <p:nvSpPr>
          <p:cNvPr id="101" name="Textfeld 100"/>
          <p:cNvSpPr txBox="1"/>
          <p:nvPr/>
        </p:nvSpPr>
        <p:spPr>
          <a:xfrm>
            <a:off x="9166291" y="3065529"/>
            <a:ext cx="548361" cy="369332"/>
          </a:xfrm>
          <a:prstGeom prst="rect">
            <a:avLst/>
          </a:prstGeom>
          <a:noFill/>
        </p:spPr>
        <p:txBody>
          <a:bodyPr wrap="square" rtlCol="0">
            <a:spAutoFit/>
          </a:bodyPr>
          <a:lstStyle/>
          <a:p>
            <a:r>
              <a:rPr lang="de-DE" dirty="0"/>
              <a:t>q</a:t>
            </a:r>
            <a:r>
              <a:rPr lang="de-DE" baseline="-25000" dirty="0"/>
              <a:t>1</a:t>
            </a:r>
          </a:p>
        </p:txBody>
      </p:sp>
      <p:sp>
        <p:nvSpPr>
          <p:cNvPr id="102" name="Rechteck 101"/>
          <p:cNvSpPr/>
          <p:nvPr/>
        </p:nvSpPr>
        <p:spPr>
          <a:xfrm>
            <a:off x="4810709" y="3893293"/>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3" name="Rechteck 102"/>
          <p:cNvSpPr/>
          <p:nvPr/>
        </p:nvSpPr>
        <p:spPr>
          <a:xfrm>
            <a:off x="4438391" y="3893293"/>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4" name="Rechteck 103"/>
          <p:cNvSpPr/>
          <p:nvPr/>
        </p:nvSpPr>
        <p:spPr>
          <a:xfrm>
            <a:off x="4076793" y="3893293"/>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5" name="Rechteck 104"/>
          <p:cNvSpPr/>
          <p:nvPr/>
        </p:nvSpPr>
        <p:spPr>
          <a:xfrm>
            <a:off x="3699383" y="3893948"/>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6" name="Rechteck 105"/>
          <p:cNvSpPr/>
          <p:nvPr/>
        </p:nvSpPr>
        <p:spPr>
          <a:xfrm>
            <a:off x="3340767" y="3885340"/>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7" name="Rechteck 106"/>
          <p:cNvSpPr/>
          <p:nvPr/>
        </p:nvSpPr>
        <p:spPr>
          <a:xfrm>
            <a:off x="2920002" y="3885340"/>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8" name="Rechteck 107"/>
          <p:cNvSpPr/>
          <p:nvPr/>
        </p:nvSpPr>
        <p:spPr>
          <a:xfrm>
            <a:off x="2511192" y="3893293"/>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9" name="Rechteck 108"/>
          <p:cNvSpPr/>
          <p:nvPr/>
        </p:nvSpPr>
        <p:spPr>
          <a:xfrm>
            <a:off x="2095881" y="3911304"/>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mc:AlternateContent xmlns:mc="http://schemas.openxmlformats.org/markup-compatibility/2006" xmlns:a14="http://schemas.microsoft.com/office/drawing/2010/main">
        <mc:Choice Requires="a14">
          <p:sp>
            <p:nvSpPr>
              <p:cNvPr id="113" name="Textfeld 112"/>
              <p:cNvSpPr txBox="1"/>
              <p:nvPr/>
            </p:nvSpPr>
            <p:spPr>
              <a:xfrm>
                <a:off x="207832" y="5459275"/>
                <a:ext cx="171694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𝐾</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oMath>
                  </m:oMathPara>
                </a14:m>
                <a:endParaRPr lang="de-DE" dirty="0"/>
              </a:p>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𝐽</m:t>
                          </m:r>
                        </m:e>
                        <m:sub>
                          <m:r>
                            <a:rPr lang="de-DE" i="1">
                              <a:latin typeface="Cambria Math" panose="02040503050406030204" pitchFamily="18" charset="0"/>
                            </a:rPr>
                            <m:t>2</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e>
                      </m:acc>
                      <m:r>
                        <a:rPr lang="de-DE" i="1">
                          <a:latin typeface="Cambria Math" panose="02040503050406030204" pitchFamily="18" charset="0"/>
                        </a:rPr>
                        <m:t>𝑏</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acc>
                        <m:accPr>
                          <m:chr m:val="̅"/>
                          <m:ctrlPr>
                            <a:rPr lang="de-DE" i="1">
                              <a:latin typeface="Cambria Math" panose="02040503050406030204" pitchFamily="18" charset="0"/>
                            </a:rPr>
                          </m:ctrlPr>
                        </m:accPr>
                        <m:e>
                          <m:r>
                            <a:rPr lang="de-DE" i="1">
                              <a:latin typeface="Cambria Math" panose="02040503050406030204" pitchFamily="18" charset="0"/>
                            </a:rPr>
                            <m:t>𝑎</m:t>
                          </m:r>
                        </m:e>
                      </m:acc>
                    </m:oMath>
                  </m:oMathPara>
                </a14:m>
                <a:endParaRPr lang="de-DE" dirty="0"/>
              </a:p>
            </p:txBody>
          </p:sp>
        </mc:Choice>
        <mc:Fallback xmlns="">
          <p:sp>
            <p:nvSpPr>
              <p:cNvPr id="113" name="Textfeld 112"/>
              <p:cNvSpPr txBox="1">
                <a:spLocks noRot="1" noChangeAspect="1" noMove="1" noResize="1" noEditPoints="1" noAdjustHandles="1" noChangeArrowheads="1" noChangeShapeType="1" noTextEdit="1"/>
              </p:cNvSpPr>
              <p:nvPr/>
            </p:nvSpPr>
            <p:spPr>
              <a:xfrm>
                <a:off x="207832" y="5459275"/>
                <a:ext cx="1716945" cy="646331"/>
              </a:xfrm>
              <a:prstGeom prst="rect">
                <a:avLst/>
              </a:prstGeom>
              <a:blipFill rotWithShape="0">
                <a:blip r:embed="rId4"/>
                <a:stretch>
                  <a:fillRect r="-11702" b="-6604"/>
                </a:stretch>
              </a:blipFill>
            </p:spPr>
            <p:txBody>
              <a:bodyPr/>
              <a:lstStyle/>
              <a:p>
                <a:r>
                  <a:rPr lang="de-DE">
                    <a:noFill/>
                  </a:rPr>
                  <a:t> </a:t>
                </a:r>
              </a:p>
            </p:txBody>
          </p:sp>
        </mc:Fallback>
      </mc:AlternateContent>
      <p:cxnSp>
        <p:nvCxnSpPr>
          <p:cNvPr id="160" name="Gerader Verbinder 159"/>
          <p:cNvCxnSpPr/>
          <p:nvPr/>
        </p:nvCxnSpPr>
        <p:spPr>
          <a:xfrm flipH="1">
            <a:off x="1557156" y="1654808"/>
            <a:ext cx="3780000" cy="0"/>
          </a:xfrm>
          <a:prstGeom prst="line">
            <a:avLst/>
          </a:prstGeom>
        </p:spPr>
        <p:style>
          <a:lnRef idx="1">
            <a:schemeClr val="accent3"/>
          </a:lnRef>
          <a:fillRef idx="0">
            <a:schemeClr val="accent3"/>
          </a:fillRef>
          <a:effectRef idx="0">
            <a:schemeClr val="accent3"/>
          </a:effectRef>
          <a:fontRef idx="minor">
            <a:schemeClr val="tx1"/>
          </a:fontRef>
        </p:style>
      </p:cxnSp>
      <p:sp>
        <p:nvSpPr>
          <p:cNvPr id="161" name="Ellipse 160"/>
          <p:cNvSpPr/>
          <p:nvPr/>
        </p:nvSpPr>
        <p:spPr>
          <a:xfrm>
            <a:off x="2496460" y="134183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2" name="Ellipse 161"/>
          <p:cNvSpPr/>
          <p:nvPr/>
        </p:nvSpPr>
        <p:spPr>
          <a:xfrm>
            <a:off x="2905915"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3" name="Ellipse 162"/>
          <p:cNvSpPr/>
          <p:nvPr/>
        </p:nvSpPr>
        <p:spPr>
          <a:xfrm>
            <a:off x="3323571"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4" name="Ellipse 163"/>
          <p:cNvSpPr/>
          <p:nvPr/>
        </p:nvSpPr>
        <p:spPr>
          <a:xfrm>
            <a:off x="3702436"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5" name="Ellipse 164"/>
          <p:cNvSpPr/>
          <p:nvPr/>
        </p:nvSpPr>
        <p:spPr>
          <a:xfrm>
            <a:off x="4072454"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6" name="Ellipse 165"/>
          <p:cNvSpPr/>
          <p:nvPr/>
        </p:nvSpPr>
        <p:spPr>
          <a:xfrm>
            <a:off x="4443897" y="1323871"/>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7" name="Ellipse 166"/>
          <p:cNvSpPr/>
          <p:nvPr/>
        </p:nvSpPr>
        <p:spPr>
          <a:xfrm>
            <a:off x="4813915"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8" name="Ellipse 167"/>
          <p:cNvSpPr/>
          <p:nvPr/>
        </p:nvSpPr>
        <p:spPr>
          <a:xfrm>
            <a:off x="2081749" y="159517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9" name="Ellipse 168"/>
          <p:cNvSpPr/>
          <p:nvPr/>
        </p:nvSpPr>
        <p:spPr>
          <a:xfrm>
            <a:off x="2496460" y="160076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0" name="Ellipse 169"/>
          <p:cNvSpPr/>
          <p:nvPr/>
        </p:nvSpPr>
        <p:spPr>
          <a:xfrm>
            <a:off x="2905915"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1" name="Ellipse 170"/>
          <p:cNvSpPr/>
          <p:nvPr/>
        </p:nvSpPr>
        <p:spPr>
          <a:xfrm>
            <a:off x="3323571"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2" name="Ellipse 171"/>
          <p:cNvSpPr/>
          <p:nvPr/>
        </p:nvSpPr>
        <p:spPr>
          <a:xfrm>
            <a:off x="3702436"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3" name="Ellipse 172"/>
          <p:cNvSpPr/>
          <p:nvPr/>
        </p:nvSpPr>
        <p:spPr>
          <a:xfrm>
            <a:off x="4072454"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4" name="Ellipse 173"/>
          <p:cNvSpPr/>
          <p:nvPr/>
        </p:nvSpPr>
        <p:spPr>
          <a:xfrm>
            <a:off x="4443897" y="1582799"/>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5" name="Ellipse 174"/>
          <p:cNvSpPr/>
          <p:nvPr/>
        </p:nvSpPr>
        <p:spPr>
          <a:xfrm>
            <a:off x="4813915"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6" name="Ellipse 175"/>
          <p:cNvSpPr/>
          <p:nvPr/>
        </p:nvSpPr>
        <p:spPr>
          <a:xfrm>
            <a:off x="2080146" y="197424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7" name="Rechteck 176"/>
          <p:cNvSpPr/>
          <p:nvPr/>
        </p:nvSpPr>
        <p:spPr>
          <a:xfrm>
            <a:off x="1236647" y="1952450"/>
            <a:ext cx="268443" cy="4456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178" name="Ellipse 177"/>
          <p:cNvSpPr/>
          <p:nvPr/>
        </p:nvSpPr>
        <p:spPr>
          <a:xfrm>
            <a:off x="1505276" y="2280910"/>
            <a:ext cx="54510" cy="478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179" name="Gerader Verbinder 178"/>
          <p:cNvCxnSpPr>
            <a:stCxn id="177" idx="1"/>
          </p:cNvCxnSpPr>
          <p:nvPr/>
        </p:nvCxnSpPr>
        <p:spPr>
          <a:xfrm flipH="1">
            <a:off x="852937" y="2175299"/>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0" name="Gerader Verbinder 179"/>
          <p:cNvCxnSpPr/>
          <p:nvPr/>
        </p:nvCxnSpPr>
        <p:spPr>
          <a:xfrm flipH="1">
            <a:off x="1503487" y="2045230"/>
            <a:ext cx="3816000" cy="14005"/>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1" name="Textfeld 180"/>
              <p:cNvSpPr txBox="1"/>
              <p:nvPr/>
            </p:nvSpPr>
            <p:spPr>
              <a:xfrm>
                <a:off x="438309" y="1941830"/>
                <a:ext cx="481454" cy="369332"/>
              </a:xfrm>
              <a:prstGeom prst="rect">
                <a:avLst/>
              </a:prstGeom>
              <a:noFill/>
            </p:spPr>
            <p:txBody>
              <a:bodyPr wrap="square" rtlCol="0">
                <a:spAutoFit/>
              </a:bodyPr>
              <a:lstStyle/>
              <a:p>
                <a:r>
                  <a:rPr lang="de-DE" b="0" dirty="0"/>
                  <a:t>q</a:t>
                </a:r>
                <a14:m>
                  <m:oMath xmlns:m="http://schemas.openxmlformats.org/officeDocument/2006/math">
                    <m:r>
                      <a:rPr lang="de-DE" b="0" i="0" baseline="-25000" smtClean="0">
                        <a:latin typeface="Cambria Math" panose="02040503050406030204" pitchFamily="18" charset="0"/>
                      </a:rPr>
                      <m:t>2</m:t>
                    </m:r>
                  </m:oMath>
                </a14:m>
                <a:endParaRPr lang="de-DE" baseline="-25000" dirty="0"/>
              </a:p>
            </p:txBody>
          </p:sp>
        </mc:Choice>
        <mc:Fallback xmlns="">
          <p:sp>
            <p:nvSpPr>
              <p:cNvPr id="181" name="Textfeld 180"/>
              <p:cNvSpPr txBox="1">
                <a:spLocks noRot="1" noChangeAspect="1" noMove="1" noResize="1" noEditPoints="1" noAdjustHandles="1" noChangeArrowheads="1" noChangeShapeType="1" noTextEdit="1"/>
              </p:cNvSpPr>
              <p:nvPr/>
            </p:nvSpPr>
            <p:spPr>
              <a:xfrm>
                <a:off x="438309" y="1941830"/>
                <a:ext cx="481454" cy="369332"/>
              </a:xfrm>
              <a:prstGeom prst="rect">
                <a:avLst/>
              </a:prstGeom>
              <a:blipFill rotWithShape="0">
                <a:blip r:embed="rId5"/>
                <a:stretch>
                  <a:fillRect l="-11392" t="-10000" b="-26667"/>
                </a:stretch>
              </a:blipFill>
            </p:spPr>
            <p:txBody>
              <a:bodyPr/>
              <a:lstStyle/>
              <a:p>
                <a:r>
                  <a:rPr lang="de-DE">
                    <a:noFill/>
                  </a:rPr>
                  <a:t> </a:t>
                </a:r>
              </a:p>
            </p:txBody>
          </p:sp>
        </mc:Fallback>
      </mc:AlternateContent>
      <p:cxnSp>
        <p:nvCxnSpPr>
          <p:cNvPr id="182" name="Gerader Verbinder 181"/>
          <p:cNvCxnSpPr/>
          <p:nvPr/>
        </p:nvCxnSpPr>
        <p:spPr>
          <a:xfrm flipH="1">
            <a:off x="1555553" y="2292807"/>
            <a:ext cx="3780000" cy="0"/>
          </a:xfrm>
          <a:prstGeom prst="line">
            <a:avLst/>
          </a:prstGeom>
        </p:spPr>
        <p:style>
          <a:lnRef idx="1">
            <a:schemeClr val="accent3"/>
          </a:lnRef>
          <a:fillRef idx="0">
            <a:schemeClr val="accent3"/>
          </a:fillRef>
          <a:effectRef idx="0">
            <a:schemeClr val="accent3"/>
          </a:effectRef>
          <a:fontRef idx="minor">
            <a:schemeClr val="tx1"/>
          </a:fontRef>
        </p:style>
      </p:cxnSp>
      <p:sp>
        <p:nvSpPr>
          <p:cNvPr id="183" name="Ellipse 182"/>
          <p:cNvSpPr/>
          <p:nvPr/>
        </p:nvSpPr>
        <p:spPr>
          <a:xfrm>
            <a:off x="2494857" y="1979831"/>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4" name="Ellipse 183"/>
          <p:cNvSpPr/>
          <p:nvPr/>
        </p:nvSpPr>
        <p:spPr>
          <a:xfrm>
            <a:off x="2904312"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5" name="Ellipse 184"/>
          <p:cNvSpPr/>
          <p:nvPr/>
        </p:nvSpPr>
        <p:spPr>
          <a:xfrm>
            <a:off x="3321968"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6" name="Ellipse 185"/>
          <p:cNvSpPr/>
          <p:nvPr/>
        </p:nvSpPr>
        <p:spPr>
          <a:xfrm>
            <a:off x="3700833"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7" name="Ellipse 186"/>
          <p:cNvSpPr/>
          <p:nvPr/>
        </p:nvSpPr>
        <p:spPr>
          <a:xfrm>
            <a:off x="4070851"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8" name="Ellipse 187"/>
          <p:cNvSpPr/>
          <p:nvPr/>
        </p:nvSpPr>
        <p:spPr>
          <a:xfrm>
            <a:off x="4442294" y="19618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9" name="Ellipse 188"/>
          <p:cNvSpPr/>
          <p:nvPr/>
        </p:nvSpPr>
        <p:spPr>
          <a:xfrm>
            <a:off x="4812312"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0" name="Ellipse 189"/>
          <p:cNvSpPr/>
          <p:nvPr/>
        </p:nvSpPr>
        <p:spPr>
          <a:xfrm>
            <a:off x="2080146" y="223317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1" name="Ellipse 190"/>
          <p:cNvSpPr/>
          <p:nvPr/>
        </p:nvSpPr>
        <p:spPr>
          <a:xfrm>
            <a:off x="2494857" y="2238759"/>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2" name="Ellipse 191"/>
          <p:cNvSpPr/>
          <p:nvPr/>
        </p:nvSpPr>
        <p:spPr>
          <a:xfrm>
            <a:off x="2904312"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3" name="Ellipse 192"/>
          <p:cNvSpPr/>
          <p:nvPr/>
        </p:nvSpPr>
        <p:spPr>
          <a:xfrm>
            <a:off x="3321968"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4" name="Ellipse 193"/>
          <p:cNvSpPr/>
          <p:nvPr/>
        </p:nvSpPr>
        <p:spPr>
          <a:xfrm>
            <a:off x="3700833"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5" name="Ellipse 194"/>
          <p:cNvSpPr/>
          <p:nvPr/>
        </p:nvSpPr>
        <p:spPr>
          <a:xfrm>
            <a:off x="4070851"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6" name="Ellipse 195"/>
          <p:cNvSpPr/>
          <p:nvPr/>
        </p:nvSpPr>
        <p:spPr>
          <a:xfrm>
            <a:off x="4442294" y="222079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7" name="Ellipse 196"/>
          <p:cNvSpPr/>
          <p:nvPr/>
        </p:nvSpPr>
        <p:spPr>
          <a:xfrm>
            <a:off x="4812312"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8" name="Ellipse 197"/>
          <p:cNvSpPr/>
          <p:nvPr/>
        </p:nvSpPr>
        <p:spPr>
          <a:xfrm>
            <a:off x="2068854" y="2611191"/>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9" name="Rechteck 198"/>
          <p:cNvSpPr/>
          <p:nvPr/>
        </p:nvSpPr>
        <p:spPr>
          <a:xfrm>
            <a:off x="1225355" y="2589397"/>
            <a:ext cx="268443" cy="4456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200" name="Ellipse 199"/>
          <p:cNvSpPr/>
          <p:nvPr/>
        </p:nvSpPr>
        <p:spPr>
          <a:xfrm>
            <a:off x="1493984" y="2917857"/>
            <a:ext cx="54510" cy="478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201" name="Gerader Verbinder 200"/>
          <p:cNvCxnSpPr>
            <a:stCxn id="199" idx="1"/>
          </p:cNvCxnSpPr>
          <p:nvPr/>
        </p:nvCxnSpPr>
        <p:spPr>
          <a:xfrm flipH="1">
            <a:off x="841645" y="2812246"/>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2" name="Gerader Verbinder 201"/>
          <p:cNvCxnSpPr/>
          <p:nvPr/>
        </p:nvCxnSpPr>
        <p:spPr>
          <a:xfrm flipH="1">
            <a:off x="1492195" y="2682177"/>
            <a:ext cx="3816000" cy="14005"/>
          </a:xfrm>
          <a:prstGeom prst="line">
            <a:avLst/>
          </a:prstGeom>
        </p:spPr>
        <p:style>
          <a:lnRef idx="1">
            <a:schemeClr val="accent3"/>
          </a:lnRef>
          <a:fillRef idx="0">
            <a:schemeClr val="accent3"/>
          </a:fillRef>
          <a:effectRef idx="0">
            <a:schemeClr val="accent3"/>
          </a:effectRef>
          <a:fontRef idx="minor">
            <a:schemeClr val="tx1"/>
          </a:fontRef>
        </p:style>
      </p:cxnSp>
      <p:sp>
        <p:nvSpPr>
          <p:cNvPr id="203" name="Textfeld 202"/>
          <p:cNvSpPr txBox="1"/>
          <p:nvPr/>
        </p:nvSpPr>
        <p:spPr>
          <a:xfrm>
            <a:off x="427017" y="2578777"/>
            <a:ext cx="481454" cy="369332"/>
          </a:xfrm>
          <a:prstGeom prst="rect">
            <a:avLst/>
          </a:prstGeom>
          <a:noFill/>
        </p:spPr>
        <p:txBody>
          <a:bodyPr wrap="square" rtlCol="0">
            <a:spAutoFit/>
          </a:bodyPr>
          <a:lstStyle/>
          <a:p>
            <a:r>
              <a:rPr lang="de-DE" dirty="0"/>
              <a:t>a</a:t>
            </a:r>
            <a:endParaRPr lang="de-DE" baseline="-25000" dirty="0"/>
          </a:p>
        </p:txBody>
      </p:sp>
      <p:cxnSp>
        <p:nvCxnSpPr>
          <p:cNvPr id="204" name="Gerader Verbinder 203"/>
          <p:cNvCxnSpPr/>
          <p:nvPr/>
        </p:nvCxnSpPr>
        <p:spPr>
          <a:xfrm flipH="1">
            <a:off x="1544261" y="2929754"/>
            <a:ext cx="3780000" cy="0"/>
          </a:xfrm>
          <a:prstGeom prst="line">
            <a:avLst/>
          </a:prstGeom>
        </p:spPr>
        <p:style>
          <a:lnRef idx="1">
            <a:schemeClr val="accent3"/>
          </a:lnRef>
          <a:fillRef idx="0">
            <a:schemeClr val="accent3"/>
          </a:fillRef>
          <a:effectRef idx="0">
            <a:schemeClr val="accent3"/>
          </a:effectRef>
          <a:fontRef idx="minor">
            <a:schemeClr val="tx1"/>
          </a:fontRef>
        </p:style>
      </p:cxnSp>
      <p:sp>
        <p:nvSpPr>
          <p:cNvPr id="205" name="Ellipse 204"/>
          <p:cNvSpPr/>
          <p:nvPr/>
        </p:nvSpPr>
        <p:spPr>
          <a:xfrm>
            <a:off x="2483565" y="261677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6" name="Ellipse 205"/>
          <p:cNvSpPr/>
          <p:nvPr/>
        </p:nvSpPr>
        <p:spPr>
          <a:xfrm>
            <a:off x="2893020"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7" name="Ellipse 206"/>
          <p:cNvSpPr/>
          <p:nvPr/>
        </p:nvSpPr>
        <p:spPr>
          <a:xfrm>
            <a:off x="3310676"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8" name="Ellipse 207"/>
          <p:cNvSpPr/>
          <p:nvPr/>
        </p:nvSpPr>
        <p:spPr>
          <a:xfrm>
            <a:off x="3689541"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9" name="Ellipse 208"/>
          <p:cNvSpPr/>
          <p:nvPr/>
        </p:nvSpPr>
        <p:spPr>
          <a:xfrm>
            <a:off x="4059559"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0" name="Ellipse 209"/>
          <p:cNvSpPr/>
          <p:nvPr/>
        </p:nvSpPr>
        <p:spPr>
          <a:xfrm>
            <a:off x="4431002" y="2598817"/>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1" name="Ellipse 210"/>
          <p:cNvSpPr/>
          <p:nvPr/>
        </p:nvSpPr>
        <p:spPr>
          <a:xfrm>
            <a:off x="4801020"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2" name="Ellipse 211"/>
          <p:cNvSpPr/>
          <p:nvPr/>
        </p:nvSpPr>
        <p:spPr>
          <a:xfrm>
            <a:off x="2068854" y="2870119"/>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3" name="Ellipse 212"/>
          <p:cNvSpPr/>
          <p:nvPr/>
        </p:nvSpPr>
        <p:spPr>
          <a:xfrm>
            <a:off x="2483565" y="287570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4" name="Ellipse 213"/>
          <p:cNvSpPr/>
          <p:nvPr/>
        </p:nvSpPr>
        <p:spPr>
          <a:xfrm>
            <a:off x="2893020"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5" name="Ellipse 214"/>
          <p:cNvSpPr/>
          <p:nvPr/>
        </p:nvSpPr>
        <p:spPr>
          <a:xfrm>
            <a:off x="3310676"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6" name="Ellipse 215"/>
          <p:cNvSpPr/>
          <p:nvPr/>
        </p:nvSpPr>
        <p:spPr>
          <a:xfrm>
            <a:off x="3689541"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7" name="Ellipse 216"/>
          <p:cNvSpPr/>
          <p:nvPr/>
        </p:nvSpPr>
        <p:spPr>
          <a:xfrm>
            <a:off x="4059559"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8" name="Ellipse 217"/>
          <p:cNvSpPr/>
          <p:nvPr/>
        </p:nvSpPr>
        <p:spPr>
          <a:xfrm>
            <a:off x="4431002" y="285774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9" name="Ellipse 218"/>
          <p:cNvSpPr/>
          <p:nvPr/>
        </p:nvSpPr>
        <p:spPr>
          <a:xfrm>
            <a:off x="4801020"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0" name="Ellipse 219"/>
          <p:cNvSpPr/>
          <p:nvPr/>
        </p:nvSpPr>
        <p:spPr>
          <a:xfrm>
            <a:off x="2078543" y="3268229"/>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1" name="Rechteck 220"/>
          <p:cNvSpPr/>
          <p:nvPr/>
        </p:nvSpPr>
        <p:spPr>
          <a:xfrm>
            <a:off x="1235044" y="3246435"/>
            <a:ext cx="268443" cy="4456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222" name="Ellipse 221"/>
          <p:cNvSpPr/>
          <p:nvPr/>
        </p:nvSpPr>
        <p:spPr>
          <a:xfrm>
            <a:off x="1503673" y="3574895"/>
            <a:ext cx="54510" cy="478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223" name="Gerader Verbinder 222"/>
          <p:cNvCxnSpPr>
            <a:stCxn id="221" idx="1"/>
          </p:cNvCxnSpPr>
          <p:nvPr/>
        </p:nvCxnSpPr>
        <p:spPr>
          <a:xfrm flipH="1">
            <a:off x="851334" y="3469284"/>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4" name="Gerader Verbinder 223"/>
          <p:cNvCxnSpPr/>
          <p:nvPr/>
        </p:nvCxnSpPr>
        <p:spPr>
          <a:xfrm flipH="1">
            <a:off x="1501884" y="3339215"/>
            <a:ext cx="3816000" cy="14005"/>
          </a:xfrm>
          <a:prstGeom prst="line">
            <a:avLst/>
          </a:prstGeom>
        </p:spPr>
        <p:style>
          <a:lnRef idx="1">
            <a:schemeClr val="accent3"/>
          </a:lnRef>
          <a:fillRef idx="0">
            <a:schemeClr val="accent3"/>
          </a:fillRef>
          <a:effectRef idx="0">
            <a:schemeClr val="accent3"/>
          </a:effectRef>
          <a:fontRef idx="minor">
            <a:schemeClr val="tx1"/>
          </a:fontRef>
        </p:style>
      </p:cxnSp>
      <p:sp>
        <p:nvSpPr>
          <p:cNvPr id="225" name="Textfeld 224"/>
          <p:cNvSpPr txBox="1"/>
          <p:nvPr/>
        </p:nvSpPr>
        <p:spPr>
          <a:xfrm>
            <a:off x="436706" y="3235815"/>
            <a:ext cx="481454" cy="369332"/>
          </a:xfrm>
          <a:prstGeom prst="rect">
            <a:avLst/>
          </a:prstGeom>
          <a:noFill/>
        </p:spPr>
        <p:txBody>
          <a:bodyPr wrap="square" rtlCol="0">
            <a:spAutoFit/>
          </a:bodyPr>
          <a:lstStyle/>
          <a:p>
            <a:r>
              <a:rPr lang="de-DE" dirty="0"/>
              <a:t>b</a:t>
            </a:r>
            <a:endParaRPr lang="de-DE" baseline="-25000" dirty="0"/>
          </a:p>
        </p:txBody>
      </p:sp>
      <p:cxnSp>
        <p:nvCxnSpPr>
          <p:cNvPr id="226" name="Gerader Verbinder 225"/>
          <p:cNvCxnSpPr/>
          <p:nvPr/>
        </p:nvCxnSpPr>
        <p:spPr>
          <a:xfrm flipH="1">
            <a:off x="1553950" y="3586792"/>
            <a:ext cx="3780000" cy="0"/>
          </a:xfrm>
          <a:prstGeom prst="line">
            <a:avLst/>
          </a:prstGeom>
        </p:spPr>
        <p:style>
          <a:lnRef idx="1">
            <a:schemeClr val="accent3"/>
          </a:lnRef>
          <a:fillRef idx="0">
            <a:schemeClr val="accent3"/>
          </a:fillRef>
          <a:effectRef idx="0">
            <a:schemeClr val="accent3"/>
          </a:effectRef>
          <a:fontRef idx="minor">
            <a:schemeClr val="tx1"/>
          </a:fontRef>
        </p:style>
      </p:cxnSp>
      <p:sp>
        <p:nvSpPr>
          <p:cNvPr id="227" name="Ellipse 226"/>
          <p:cNvSpPr/>
          <p:nvPr/>
        </p:nvSpPr>
        <p:spPr>
          <a:xfrm>
            <a:off x="2493254" y="327381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8" name="Ellipse 227"/>
          <p:cNvSpPr/>
          <p:nvPr/>
        </p:nvSpPr>
        <p:spPr>
          <a:xfrm>
            <a:off x="2902709"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9" name="Ellipse 228"/>
          <p:cNvSpPr/>
          <p:nvPr/>
        </p:nvSpPr>
        <p:spPr>
          <a:xfrm>
            <a:off x="3320365"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0" name="Ellipse 229"/>
          <p:cNvSpPr/>
          <p:nvPr/>
        </p:nvSpPr>
        <p:spPr>
          <a:xfrm>
            <a:off x="3699230"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1" name="Ellipse 230"/>
          <p:cNvSpPr/>
          <p:nvPr/>
        </p:nvSpPr>
        <p:spPr>
          <a:xfrm>
            <a:off x="4069248"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2" name="Ellipse 231"/>
          <p:cNvSpPr/>
          <p:nvPr/>
        </p:nvSpPr>
        <p:spPr>
          <a:xfrm>
            <a:off x="4440691" y="325585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3" name="Ellipse 232"/>
          <p:cNvSpPr/>
          <p:nvPr/>
        </p:nvSpPr>
        <p:spPr>
          <a:xfrm>
            <a:off x="4810709"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4" name="Ellipse 233"/>
          <p:cNvSpPr/>
          <p:nvPr/>
        </p:nvSpPr>
        <p:spPr>
          <a:xfrm>
            <a:off x="2078543" y="3527157"/>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5" name="Ellipse 234"/>
          <p:cNvSpPr/>
          <p:nvPr/>
        </p:nvSpPr>
        <p:spPr>
          <a:xfrm>
            <a:off x="2493254" y="353274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6" name="Ellipse 235"/>
          <p:cNvSpPr/>
          <p:nvPr/>
        </p:nvSpPr>
        <p:spPr>
          <a:xfrm>
            <a:off x="2902709"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7" name="Ellipse 236"/>
          <p:cNvSpPr/>
          <p:nvPr/>
        </p:nvSpPr>
        <p:spPr>
          <a:xfrm>
            <a:off x="3320365"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8" name="Ellipse 237"/>
          <p:cNvSpPr/>
          <p:nvPr/>
        </p:nvSpPr>
        <p:spPr>
          <a:xfrm>
            <a:off x="3699230"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9" name="Ellipse 238"/>
          <p:cNvSpPr/>
          <p:nvPr/>
        </p:nvSpPr>
        <p:spPr>
          <a:xfrm>
            <a:off x="4069248"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40" name="Ellipse 239"/>
          <p:cNvSpPr/>
          <p:nvPr/>
        </p:nvSpPr>
        <p:spPr>
          <a:xfrm>
            <a:off x="4440691" y="351478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41" name="Ellipse 240"/>
          <p:cNvSpPr/>
          <p:nvPr/>
        </p:nvSpPr>
        <p:spPr>
          <a:xfrm>
            <a:off x="4810709"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242" name="Gerader Verbinder 241"/>
          <p:cNvCxnSpPr/>
          <p:nvPr/>
        </p:nvCxnSpPr>
        <p:spPr>
          <a:xfrm flipV="1">
            <a:off x="4529666" y="1397039"/>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3" name="Gerader Verbinder 242"/>
          <p:cNvCxnSpPr/>
          <p:nvPr/>
        </p:nvCxnSpPr>
        <p:spPr>
          <a:xfrm flipV="1">
            <a:off x="4895366" y="1421235"/>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4" name="Gerader Verbinder 243"/>
          <p:cNvCxnSpPr/>
          <p:nvPr/>
        </p:nvCxnSpPr>
        <p:spPr>
          <a:xfrm flipH="1">
            <a:off x="1971585" y="4943474"/>
            <a:ext cx="3824416" cy="0"/>
          </a:xfrm>
          <a:prstGeom prst="line">
            <a:avLst/>
          </a:prstGeom>
        </p:spPr>
        <p:style>
          <a:lnRef idx="1">
            <a:schemeClr val="accent3"/>
          </a:lnRef>
          <a:fillRef idx="0">
            <a:schemeClr val="accent3"/>
          </a:fillRef>
          <a:effectRef idx="0">
            <a:schemeClr val="accent3"/>
          </a:effectRef>
          <a:fontRef idx="minor">
            <a:schemeClr val="tx1"/>
          </a:fontRef>
        </p:style>
      </p:cxnSp>
      <p:sp>
        <p:nvSpPr>
          <p:cNvPr id="245" name="Ellipse 244"/>
          <p:cNvSpPr/>
          <p:nvPr/>
        </p:nvSpPr>
        <p:spPr>
          <a:xfrm>
            <a:off x="2547682" y="4089687"/>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46" name="Ellipse 245"/>
          <p:cNvSpPr/>
          <p:nvPr/>
        </p:nvSpPr>
        <p:spPr>
          <a:xfrm>
            <a:off x="2966419" y="4366300"/>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47" name="Ellipse 246"/>
          <p:cNvSpPr/>
          <p:nvPr/>
        </p:nvSpPr>
        <p:spPr>
          <a:xfrm>
            <a:off x="3413854" y="4365170"/>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48" name="Ellipse 247"/>
          <p:cNvSpPr/>
          <p:nvPr/>
        </p:nvSpPr>
        <p:spPr>
          <a:xfrm>
            <a:off x="3741924" y="4628010"/>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49" name="Ellipse 248"/>
          <p:cNvSpPr/>
          <p:nvPr/>
        </p:nvSpPr>
        <p:spPr>
          <a:xfrm>
            <a:off x="4125345" y="4625467"/>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50" name="Ellipse 249"/>
          <p:cNvSpPr/>
          <p:nvPr/>
        </p:nvSpPr>
        <p:spPr>
          <a:xfrm>
            <a:off x="4486930" y="4873117"/>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51" name="Ellipse 250"/>
          <p:cNvSpPr/>
          <p:nvPr/>
        </p:nvSpPr>
        <p:spPr>
          <a:xfrm>
            <a:off x="4848395" y="4856730"/>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52" name="Rechteck 251"/>
              <p:cNvSpPr/>
              <p:nvPr/>
            </p:nvSpPr>
            <p:spPr>
              <a:xfrm>
                <a:off x="5653119" y="4311391"/>
                <a:ext cx="396212" cy="22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sz="1200" i="1" smtClean="0">
                        <a:latin typeface="Cambria Math" panose="02040503050406030204" pitchFamily="18" charset="0"/>
                        <a:ea typeface="Cambria Math" panose="02040503050406030204" pitchFamily="18" charset="0"/>
                      </a:rPr>
                      <m:t>≥</m:t>
                    </m:r>
                  </m:oMath>
                </a14:m>
                <a:r>
                  <a:rPr lang="de-DE" sz="1200" dirty="0"/>
                  <a:t>1</a:t>
                </a:r>
              </a:p>
            </p:txBody>
          </p:sp>
        </mc:Choice>
        <mc:Fallback xmlns="">
          <p:sp>
            <p:nvSpPr>
              <p:cNvPr id="252" name="Rechteck 251"/>
              <p:cNvSpPr>
                <a:spLocks noRot="1" noChangeAspect="1" noMove="1" noResize="1" noEditPoints="1" noAdjustHandles="1" noChangeArrowheads="1" noChangeShapeType="1" noTextEdit="1"/>
              </p:cNvSpPr>
              <p:nvPr/>
            </p:nvSpPr>
            <p:spPr>
              <a:xfrm>
                <a:off x="5653119" y="4311391"/>
                <a:ext cx="396212" cy="229145"/>
              </a:xfrm>
              <a:prstGeom prst="rect">
                <a:avLst/>
              </a:prstGeom>
              <a:blipFill rotWithShape="0">
                <a:blip r:embed="rId8"/>
                <a:stretch>
                  <a:fillRect t="-7317" b="-243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3" name="Rechteck 252"/>
              <p:cNvSpPr/>
              <p:nvPr/>
            </p:nvSpPr>
            <p:spPr>
              <a:xfrm>
                <a:off x="5653119" y="4577297"/>
                <a:ext cx="396212" cy="22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sz="1200" i="1" smtClean="0">
                        <a:latin typeface="Cambria Math" panose="02040503050406030204" pitchFamily="18" charset="0"/>
                        <a:ea typeface="Cambria Math" panose="02040503050406030204" pitchFamily="18" charset="0"/>
                      </a:rPr>
                      <m:t>≥</m:t>
                    </m:r>
                  </m:oMath>
                </a14:m>
                <a:r>
                  <a:rPr lang="de-DE" sz="1200" dirty="0"/>
                  <a:t>1</a:t>
                </a:r>
              </a:p>
            </p:txBody>
          </p:sp>
        </mc:Choice>
        <mc:Fallback xmlns="">
          <p:sp>
            <p:nvSpPr>
              <p:cNvPr id="253" name="Rechteck 252"/>
              <p:cNvSpPr>
                <a:spLocks noRot="1" noChangeAspect="1" noMove="1" noResize="1" noEditPoints="1" noAdjustHandles="1" noChangeArrowheads="1" noChangeShapeType="1" noTextEdit="1"/>
              </p:cNvSpPr>
              <p:nvPr/>
            </p:nvSpPr>
            <p:spPr>
              <a:xfrm>
                <a:off x="5653119" y="4577297"/>
                <a:ext cx="396212" cy="229145"/>
              </a:xfrm>
              <a:prstGeom prst="rect">
                <a:avLst/>
              </a:prstGeom>
              <a:blipFill rotWithShape="0">
                <a:blip r:embed="rId9"/>
                <a:stretch>
                  <a:fillRect t="-7500" b="-2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4" name="Rechteck 253"/>
              <p:cNvSpPr/>
              <p:nvPr/>
            </p:nvSpPr>
            <p:spPr>
              <a:xfrm>
                <a:off x="5653119" y="4863047"/>
                <a:ext cx="396212" cy="22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sz="1200" i="1" smtClean="0">
                        <a:latin typeface="Cambria Math" panose="02040503050406030204" pitchFamily="18" charset="0"/>
                        <a:ea typeface="Cambria Math" panose="02040503050406030204" pitchFamily="18" charset="0"/>
                      </a:rPr>
                      <m:t>≥</m:t>
                    </m:r>
                  </m:oMath>
                </a14:m>
                <a:r>
                  <a:rPr lang="de-DE" sz="1200" dirty="0"/>
                  <a:t>1</a:t>
                </a:r>
              </a:p>
            </p:txBody>
          </p:sp>
        </mc:Choice>
        <mc:Fallback xmlns="">
          <p:sp>
            <p:nvSpPr>
              <p:cNvPr id="254" name="Rechteck 253"/>
              <p:cNvSpPr>
                <a:spLocks noRot="1" noChangeAspect="1" noMove="1" noResize="1" noEditPoints="1" noAdjustHandles="1" noChangeArrowheads="1" noChangeShapeType="1" noTextEdit="1"/>
              </p:cNvSpPr>
              <p:nvPr/>
            </p:nvSpPr>
            <p:spPr>
              <a:xfrm>
                <a:off x="5653119" y="4863047"/>
                <a:ext cx="396212" cy="229145"/>
              </a:xfrm>
              <a:prstGeom prst="rect">
                <a:avLst/>
              </a:prstGeom>
              <a:blipFill rotWithShape="0">
                <a:blip r:embed="rId9"/>
                <a:stretch>
                  <a:fillRect t="-7500" b="-25000"/>
                </a:stretch>
              </a:blipFill>
            </p:spPr>
            <p:txBody>
              <a:bodyPr/>
              <a:lstStyle/>
              <a:p>
                <a:r>
                  <a:rPr lang="de-DE">
                    <a:noFill/>
                  </a:rPr>
                  <a:t> </a:t>
                </a:r>
              </a:p>
            </p:txBody>
          </p:sp>
        </mc:Fallback>
      </mc:AlternateContent>
      <p:cxnSp>
        <p:nvCxnSpPr>
          <p:cNvPr id="255" name="Gerader Verbinder 254"/>
          <p:cNvCxnSpPr/>
          <p:nvPr/>
        </p:nvCxnSpPr>
        <p:spPr>
          <a:xfrm flipH="1" flipV="1">
            <a:off x="6056613" y="4672770"/>
            <a:ext cx="576000"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256" name="Gerader Verbinder 255"/>
          <p:cNvCxnSpPr/>
          <p:nvPr/>
        </p:nvCxnSpPr>
        <p:spPr>
          <a:xfrm flipH="1" flipV="1">
            <a:off x="6056616" y="4975863"/>
            <a:ext cx="756000" cy="2"/>
          </a:xfrm>
          <a:prstGeom prst="line">
            <a:avLst/>
          </a:prstGeom>
        </p:spPr>
        <p:style>
          <a:lnRef idx="1">
            <a:schemeClr val="accent3"/>
          </a:lnRef>
          <a:fillRef idx="0">
            <a:schemeClr val="accent3"/>
          </a:fillRef>
          <a:effectRef idx="0">
            <a:schemeClr val="accent3"/>
          </a:effectRef>
          <a:fontRef idx="minor">
            <a:schemeClr val="tx1"/>
          </a:fontRef>
        </p:style>
      </p:cxnSp>
      <p:sp>
        <p:nvSpPr>
          <p:cNvPr id="257" name="Textfeld 256"/>
          <p:cNvSpPr txBox="1"/>
          <p:nvPr/>
        </p:nvSpPr>
        <p:spPr>
          <a:xfrm>
            <a:off x="9166290" y="4035772"/>
            <a:ext cx="548361" cy="369332"/>
          </a:xfrm>
          <a:prstGeom prst="rect">
            <a:avLst/>
          </a:prstGeom>
          <a:noFill/>
        </p:spPr>
        <p:txBody>
          <a:bodyPr wrap="square" rtlCol="0">
            <a:spAutoFit/>
          </a:bodyPr>
          <a:lstStyle/>
          <a:p>
            <a:r>
              <a:rPr lang="de-DE" dirty="0"/>
              <a:t>q</a:t>
            </a:r>
            <a:r>
              <a:rPr lang="de-DE" baseline="-25000" dirty="0"/>
              <a:t>2</a:t>
            </a:r>
          </a:p>
        </p:txBody>
      </p:sp>
      <p:sp>
        <p:nvSpPr>
          <p:cNvPr id="258" name="Rechteck 257"/>
          <p:cNvSpPr/>
          <p:nvPr/>
        </p:nvSpPr>
        <p:spPr>
          <a:xfrm>
            <a:off x="8066492" y="2929754"/>
            <a:ext cx="600075" cy="629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59" name="Textfeld 258"/>
          <p:cNvSpPr txBox="1"/>
          <p:nvPr/>
        </p:nvSpPr>
        <p:spPr>
          <a:xfrm>
            <a:off x="8033639" y="2891296"/>
            <a:ext cx="295274" cy="369332"/>
          </a:xfrm>
          <a:prstGeom prst="rect">
            <a:avLst/>
          </a:prstGeom>
          <a:noFill/>
        </p:spPr>
        <p:txBody>
          <a:bodyPr wrap="none" rtlCol="0">
            <a:spAutoFit/>
          </a:bodyPr>
          <a:lstStyle/>
          <a:p>
            <a:r>
              <a:rPr lang="de-DE" dirty="0"/>
              <a:t>J</a:t>
            </a:r>
          </a:p>
        </p:txBody>
      </p:sp>
      <p:sp>
        <p:nvSpPr>
          <p:cNvPr id="260" name="Textfeld 259"/>
          <p:cNvSpPr txBox="1"/>
          <p:nvPr/>
        </p:nvSpPr>
        <p:spPr>
          <a:xfrm>
            <a:off x="8037505" y="3236971"/>
            <a:ext cx="320922" cy="369332"/>
          </a:xfrm>
          <a:prstGeom prst="rect">
            <a:avLst/>
          </a:prstGeom>
          <a:noFill/>
        </p:spPr>
        <p:txBody>
          <a:bodyPr wrap="none" rtlCol="0">
            <a:spAutoFit/>
          </a:bodyPr>
          <a:lstStyle/>
          <a:p>
            <a:r>
              <a:rPr lang="de-DE" dirty="0"/>
              <a:t>K</a:t>
            </a:r>
          </a:p>
        </p:txBody>
      </p:sp>
      <p:sp>
        <p:nvSpPr>
          <p:cNvPr id="261" name="Textfeld 260"/>
          <p:cNvSpPr txBox="1"/>
          <p:nvPr/>
        </p:nvSpPr>
        <p:spPr>
          <a:xfrm>
            <a:off x="8341629" y="2893880"/>
            <a:ext cx="385042" cy="369332"/>
          </a:xfrm>
          <a:prstGeom prst="rect">
            <a:avLst/>
          </a:prstGeom>
          <a:noFill/>
        </p:spPr>
        <p:txBody>
          <a:bodyPr wrap="none" rtlCol="0">
            <a:spAutoFit/>
          </a:bodyPr>
          <a:lstStyle/>
          <a:p>
            <a:r>
              <a:rPr lang="de-DE" dirty="0"/>
              <a:t>Q</a:t>
            </a:r>
          </a:p>
        </p:txBody>
      </p:sp>
      <p:sp>
        <p:nvSpPr>
          <p:cNvPr id="262" name="Flussdiagramm: Auszug 261"/>
          <p:cNvSpPr/>
          <p:nvPr/>
        </p:nvSpPr>
        <p:spPr>
          <a:xfrm rot="5400000">
            <a:off x="8071032" y="3193902"/>
            <a:ext cx="107978" cy="97223"/>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63" name="Textfeld 262"/>
          <p:cNvSpPr txBox="1"/>
          <p:nvPr/>
        </p:nvSpPr>
        <p:spPr>
          <a:xfrm>
            <a:off x="8139191" y="3075962"/>
            <a:ext cx="300082" cy="307777"/>
          </a:xfrm>
          <a:prstGeom prst="rect">
            <a:avLst/>
          </a:prstGeom>
          <a:noFill/>
        </p:spPr>
        <p:txBody>
          <a:bodyPr wrap="none" rtlCol="0">
            <a:spAutoFit/>
          </a:bodyPr>
          <a:lstStyle/>
          <a:p>
            <a:r>
              <a:rPr lang="de-DE" sz="1400" dirty="0"/>
              <a:t>c</a:t>
            </a:r>
          </a:p>
        </p:txBody>
      </p:sp>
      <p:sp>
        <p:nvSpPr>
          <p:cNvPr id="264" name="Rechteck 263"/>
          <p:cNvSpPr/>
          <p:nvPr/>
        </p:nvSpPr>
        <p:spPr>
          <a:xfrm>
            <a:off x="8076409" y="4006260"/>
            <a:ext cx="600075" cy="629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65" name="Textfeld 264"/>
          <p:cNvSpPr txBox="1"/>
          <p:nvPr/>
        </p:nvSpPr>
        <p:spPr>
          <a:xfrm>
            <a:off x="8043556" y="3967802"/>
            <a:ext cx="295274" cy="369332"/>
          </a:xfrm>
          <a:prstGeom prst="rect">
            <a:avLst/>
          </a:prstGeom>
          <a:noFill/>
        </p:spPr>
        <p:txBody>
          <a:bodyPr wrap="none" rtlCol="0">
            <a:spAutoFit/>
          </a:bodyPr>
          <a:lstStyle/>
          <a:p>
            <a:r>
              <a:rPr lang="de-DE" dirty="0"/>
              <a:t>J</a:t>
            </a:r>
          </a:p>
        </p:txBody>
      </p:sp>
      <p:sp>
        <p:nvSpPr>
          <p:cNvPr id="266" name="Textfeld 265"/>
          <p:cNvSpPr txBox="1"/>
          <p:nvPr/>
        </p:nvSpPr>
        <p:spPr>
          <a:xfrm>
            <a:off x="8047422" y="4313477"/>
            <a:ext cx="320922" cy="369332"/>
          </a:xfrm>
          <a:prstGeom prst="rect">
            <a:avLst/>
          </a:prstGeom>
          <a:noFill/>
        </p:spPr>
        <p:txBody>
          <a:bodyPr wrap="none" rtlCol="0">
            <a:spAutoFit/>
          </a:bodyPr>
          <a:lstStyle/>
          <a:p>
            <a:r>
              <a:rPr lang="de-DE" dirty="0"/>
              <a:t>K</a:t>
            </a:r>
          </a:p>
        </p:txBody>
      </p:sp>
      <p:sp>
        <p:nvSpPr>
          <p:cNvPr id="267" name="Textfeld 266"/>
          <p:cNvSpPr txBox="1"/>
          <p:nvPr/>
        </p:nvSpPr>
        <p:spPr>
          <a:xfrm>
            <a:off x="8351546" y="3970386"/>
            <a:ext cx="385042" cy="369332"/>
          </a:xfrm>
          <a:prstGeom prst="rect">
            <a:avLst/>
          </a:prstGeom>
          <a:noFill/>
        </p:spPr>
        <p:txBody>
          <a:bodyPr wrap="none" rtlCol="0">
            <a:spAutoFit/>
          </a:bodyPr>
          <a:lstStyle/>
          <a:p>
            <a:r>
              <a:rPr lang="de-DE" dirty="0"/>
              <a:t>Q</a:t>
            </a:r>
          </a:p>
        </p:txBody>
      </p:sp>
      <p:sp>
        <p:nvSpPr>
          <p:cNvPr id="268" name="Flussdiagramm: Auszug 267"/>
          <p:cNvSpPr/>
          <p:nvPr/>
        </p:nvSpPr>
        <p:spPr>
          <a:xfrm rot="5400000">
            <a:off x="8080949" y="4270408"/>
            <a:ext cx="107978" cy="97223"/>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69" name="Textfeld 268"/>
          <p:cNvSpPr txBox="1"/>
          <p:nvPr/>
        </p:nvSpPr>
        <p:spPr>
          <a:xfrm>
            <a:off x="8149108" y="4152468"/>
            <a:ext cx="300082" cy="307777"/>
          </a:xfrm>
          <a:prstGeom prst="rect">
            <a:avLst/>
          </a:prstGeom>
          <a:noFill/>
        </p:spPr>
        <p:txBody>
          <a:bodyPr wrap="none" rtlCol="0">
            <a:spAutoFit/>
          </a:bodyPr>
          <a:lstStyle/>
          <a:p>
            <a:r>
              <a:rPr lang="de-DE" sz="1400" dirty="0"/>
              <a:t>c</a:t>
            </a:r>
          </a:p>
        </p:txBody>
      </p:sp>
      <p:cxnSp>
        <p:nvCxnSpPr>
          <p:cNvPr id="270" name="Gerader Verbinder 269"/>
          <p:cNvCxnSpPr/>
          <p:nvPr/>
        </p:nvCxnSpPr>
        <p:spPr>
          <a:xfrm flipH="1">
            <a:off x="8687038" y="3251600"/>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1" name="Gerader Verbinder 270"/>
          <p:cNvCxnSpPr/>
          <p:nvPr/>
        </p:nvCxnSpPr>
        <p:spPr>
          <a:xfrm flipH="1">
            <a:off x="8695354" y="4270778"/>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2" name="Gerader Verbinder 271"/>
          <p:cNvCxnSpPr/>
          <p:nvPr/>
        </p:nvCxnSpPr>
        <p:spPr>
          <a:xfrm flipH="1">
            <a:off x="6266644" y="3083849"/>
            <a:ext cx="180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3" name="Gerader Verbinder 272"/>
          <p:cNvCxnSpPr/>
          <p:nvPr/>
        </p:nvCxnSpPr>
        <p:spPr>
          <a:xfrm flipH="1">
            <a:off x="6430066" y="3458101"/>
            <a:ext cx="162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4" name="Gerader Verbinder 273"/>
          <p:cNvCxnSpPr/>
          <p:nvPr/>
        </p:nvCxnSpPr>
        <p:spPr>
          <a:xfrm flipH="1">
            <a:off x="6626492" y="4151857"/>
            <a:ext cx="144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5" name="Gerader Verbinder 274"/>
          <p:cNvCxnSpPr/>
          <p:nvPr/>
        </p:nvCxnSpPr>
        <p:spPr>
          <a:xfrm flipH="1">
            <a:off x="6816518" y="4539456"/>
            <a:ext cx="126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6" name="Gerader Verbinder 275"/>
          <p:cNvCxnSpPr/>
          <p:nvPr/>
        </p:nvCxnSpPr>
        <p:spPr>
          <a:xfrm rot="5400000" flipH="1">
            <a:off x="5731368" y="3619772"/>
            <a:ext cx="108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7" name="Gerader Verbinder 276"/>
          <p:cNvCxnSpPr/>
          <p:nvPr/>
        </p:nvCxnSpPr>
        <p:spPr>
          <a:xfrm rot="5400000" flipH="1">
            <a:off x="5947031" y="3944916"/>
            <a:ext cx="972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8" name="Gerader Verbinder 277"/>
          <p:cNvCxnSpPr/>
          <p:nvPr/>
        </p:nvCxnSpPr>
        <p:spPr>
          <a:xfrm rot="5400000" flipH="1">
            <a:off x="6384399" y="4401804"/>
            <a:ext cx="504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9" name="Gerader Verbinder 278"/>
          <p:cNvCxnSpPr/>
          <p:nvPr/>
        </p:nvCxnSpPr>
        <p:spPr>
          <a:xfrm rot="5400000" flipH="1">
            <a:off x="6619148" y="4746759"/>
            <a:ext cx="396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0" name="Gerader Verbinder 279"/>
          <p:cNvCxnSpPr/>
          <p:nvPr/>
        </p:nvCxnSpPr>
        <p:spPr>
          <a:xfrm flipH="1" flipV="1">
            <a:off x="7856575" y="3248845"/>
            <a:ext cx="215611"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281" name="Gerader Verbinder 280"/>
          <p:cNvCxnSpPr/>
          <p:nvPr/>
        </p:nvCxnSpPr>
        <p:spPr>
          <a:xfrm flipH="1" flipV="1">
            <a:off x="7848082" y="4323978"/>
            <a:ext cx="215611"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282" name="Gerader Verbinder 281"/>
          <p:cNvCxnSpPr/>
          <p:nvPr/>
        </p:nvCxnSpPr>
        <p:spPr>
          <a:xfrm rot="5400000" flipH="1">
            <a:off x="6934352" y="4159313"/>
            <a:ext cx="1836000" cy="1080"/>
          </a:xfrm>
          <a:prstGeom prst="line">
            <a:avLst/>
          </a:prstGeom>
        </p:spPr>
        <p:style>
          <a:lnRef idx="1">
            <a:schemeClr val="accent3"/>
          </a:lnRef>
          <a:fillRef idx="0">
            <a:schemeClr val="accent3"/>
          </a:fillRef>
          <a:effectRef idx="0">
            <a:schemeClr val="accent3"/>
          </a:effectRef>
          <a:fontRef idx="minor">
            <a:schemeClr val="tx1"/>
          </a:fontRef>
        </p:style>
      </p:cxnSp>
      <p:sp>
        <p:nvSpPr>
          <p:cNvPr id="283" name="Textfeld 282"/>
          <p:cNvSpPr txBox="1"/>
          <p:nvPr/>
        </p:nvSpPr>
        <p:spPr>
          <a:xfrm>
            <a:off x="7533240" y="5071048"/>
            <a:ext cx="1033652" cy="369332"/>
          </a:xfrm>
          <a:prstGeom prst="rect">
            <a:avLst/>
          </a:prstGeom>
          <a:noFill/>
        </p:spPr>
        <p:txBody>
          <a:bodyPr wrap="square" rtlCol="0">
            <a:spAutoFit/>
          </a:bodyPr>
          <a:lstStyle/>
          <a:p>
            <a:r>
              <a:rPr lang="de-DE" dirty="0"/>
              <a:t>Takt</a:t>
            </a:r>
            <a:endParaRPr lang="de-DE" baseline="-25000" dirty="0"/>
          </a:p>
        </p:txBody>
      </p:sp>
      <mc:AlternateContent xmlns:mc="http://schemas.openxmlformats.org/markup-compatibility/2006" xmlns:a14="http://schemas.microsoft.com/office/drawing/2010/main">
        <mc:Choice Requires="a14">
          <p:sp>
            <p:nvSpPr>
              <p:cNvPr id="284" name="Textfeld 283"/>
              <p:cNvSpPr txBox="1"/>
              <p:nvPr/>
            </p:nvSpPr>
            <p:spPr>
              <a:xfrm>
                <a:off x="2151753" y="5418760"/>
                <a:ext cx="1545680" cy="65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𝐾</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oMath>
                  </m:oMathPara>
                </a14:m>
                <a:endParaRPr lang="de-DE" dirty="0"/>
              </a:p>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𝐽</m:t>
                          </m:r>
                        </m:e>
                        <m:sub>
                          <m:r>
                            <a:rPr lang="de-DE" i="1">
                              <a:latin typeface="Cambria Math" panose="02040503050406030204" pitchFamily="18" charset="0"/>
                            </a:rPr>
                            <m:t>1</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𝑏</m:t>
                          </m:r>
                        </m:e>
                      </m:acc>
                      <m:r>
                        <a:rPr lang="de-DE" i="1">
                          <a:latin typeface="Cambria Math" panose="02040503050406030204" pitchFamily="18" charset="0"/>
                        </a:rPr>
                        <m:t>𝑎</m:t>
                      </m:r>
                    </m:oMath>
                  </m:oMathPara>
                </a14:m>
                <a:endParaRPr lang="de-DE" dirty="0"/>
              </a:p>
            </p:txBody>
          </p:sp>
        </mc:Choice>
        <mc:Fallback xmlns="">
          <p:sp>
            <p:nvSpPr>
              <p:cNvPr id="284" name="Textfeld 283"/>
              <p:cNvSpPr txBox="1">
                <a:spLocks noRot="1" noChangeAspect="1" noMove="1" noResize="1" noEditPoints="1" noAdjustHandles="1" noChangeArrowheads="1" noChangeShapeType="1" noTextEdit="1"/>
              </p:cNvSpPr>
              <p:nvPr/>
            </p:nvSpPr>
            <p:spPr>
              <a:xfrm>
                <a:off x="2151753" y="5418760"/>
                <a:ext cx="1545680" cy="652423"/>
              </a:xfrm>
              <a:prstGeom prst="rect">
                <a:avLst/>
              </a:prstGeom>
              <a:blipFill rotWithShape="0">
                <a:blip r:embed="rId10"/>
                <a:stretch>
                  <a:fillRect r="-9055" b="-6542"/>
                </a:stretch>
              </a:blipFill>
            </p:spPr>
            <p:txBody>
              <a:bodyPr/>
              <a:lstStyle/>
              <a:p>
                <a:r>
                  <a:rPr lang="de-DE">
                    <a:noFill/>
                  </a:rPr>
                  <a:t> </a:t>
                </a:r>
              </a:p>
            </p:txBody>
          </p:sp>
        </mc:Fallback>
      </mc:AlternateContent>
      <p:sp>
        <p:nvSpPr>
          <p:cNvPr id="285" name="Textfeld 284"/>
          <p:cNvSpPr txBox="1"/>
          <p:nvPr/>
        </p:nvSpPr>
        <p:spPr>
          <a:xfrm>
            <a:off x="7978513" y="2518742"/>
            <a:ext cx="1033652" cy="369332"/>
          </a:xfrm>
          <a:prstGeom prst="rect">
            <a:avLst/>
          </a:prstGeom>
          <a:noFill/>
        </p:spPr>
        <p:txBody>
          <a:bodyPr wrap="square" rtlCol="0">
            <a:spAutoFit/>
          </a:bodyPr>
          <a:lstStyle/>
          <a:p>
            <a:r>
              <a:rPr lang="de-DE" dirty="0"/>
              <a:t>FF1</a:t>
            </a:r>
            <a:endParaRPr lang="de-DE" baseline="-25000" dirty="0"/>
          </a:p>
        </p:txBody>
      </p:sp>
      <p:sp>
        <p:nvSpPr>
          <p:cNvPr id="286" name="Textfeld 285"/>
          <p:cNvSpPr txBox="1"/>
          <p:nvPr/>
        </p:nvSpPr>
        <p:spPr>
          <a:xfrm>
            <a:off x="7974641" y="3632010"/>
            <a:ext cx="1033652" cy="369332"/>
          </a:xfrm>
          <a:prstGeom prst="rect">
            <a:avLst/>
          </a:prstGeom>
          <a:noFill/>
        </p:spPr>
        <p:txBody>
          <a:bodyPr wrap="square" rtlCol="0">
            <a:spAutoFit/>
          </a:bodyPr>
          <a:lstStyle/>
          <a:p>
            <a:r>
              <a:rPr lang="de-DE" dirty="0"/>
              <a:t>FF2</a:t>
            </a:r>
            <a:endParaRPr lang="de-DE" baseline="-25000" dirty="0"/>
          </a:p>
        </p:txBody>
      </p:sp>
    </p:spTree>
    <p:extLst>
      <p:ext uri="{BB962C8B-B14F-4D97-AF65-F5344CB8AC3E}">
        <p14:creationId xmlns:p14="http://schemas.microsoft.com/office/powerpoint/2010/main" val="1212273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FF und Automaten</a:t>
            </a:r>
          </a:p>
        </p:txBody>
      </p:sp>
      <p:sp>
        <p:nvSpPr>
          <p:cNvPr id="4" name="Fußzeilenplatzhalter 3"/>
          <p:cNvSpPr>
            <a:spLocks noGrp="1"/>
          </p:cNvSpPr>
          <p:nvPr>
            <p:ph type="ftr" sz="quarter" idx="11"/>
          </p:nvPr>
        </p:nvSpPr>
        <p:spPr>
          <a:xfrm rot="5400000">
            <a:off x="8171246" y="4005622"/>
            <a:ext cx="5610225" cy="494581"/>
          </a:xfrm>
        </p:spPr>
        <p:txBody>
          <a:bodyPr/>
          <a:lstStyle/>
          <a:p>
            <a:r>
              <a:rPr lang="de-DE" dirty="0"/>
              <a:t>Friedrich-Alexander Universität Erlangen-Nürnberg</a:t>
            </a:r>
          </a:p>
          <a:p>
            <a:r>
              <a:rPr lang="de-DE" dirty="0"/>
              <a:t>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38</a:t>
            </a:fld>
            <a:endParaRPr lang="en-US" dirty="0"/>
          </a:p>
        </p:txBody>
      </p:sp>
      <p:sp>
        <p:nvSpPr>
          <p:cNvPr id="6" name="Inhaltsplatzhalter 2"/>
          <p:cNvSpPr txBox="1">
            <a:spLocks/>
          </p:cNvSpPr>
          <p:nvPr/>
        </p:nvSpPr>
        <p:spPr>
          <a:xfrm>
            <a:off x="1103313" y="2052918"/>
            <a:ext cx="4273568" cy="16508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de-DE"/>
          </a:p>
          <a:p>
            <a:pPr marL="0" indent="0">
              <a:buFont typeface="Wingdings 3" charset="2"/>
              <a:buNone/>
            </a:pPr>
            <a:endParaRPr lang="de-DE" dirty="0"/>
          </a:p>
        </p:txBody>
      </p:sp>
      <p:sp>
        <p:nvSpPr>
          <p:cNvPr id="15" name="Ellipse 14"/>
          <p:cNvSpPr/>
          <p:nvPr/>
        </p:nvSpPr>
        <p:spPr>
          <a:xfrm>
            <a:off x="2081749" y="133624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6" name="Rechteck 55"/>
          <p:cNvSpPr/>
          <p:nvPr/>
        </p:nvSpPr>
        <p:spPr>
          <a:xfrm>
            <a:off x="1238250" y="1314451"/>
            <a:ext cx="268443" cy="4456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9" name="Ellipse 58"/>
          <p:cNvSpPr/>
          <p:nvPr/>
        </p:nvSpPr>
        <p:spPr>
          <a:xfrm>
            <a:off x="1506879" y="1642911"/>
            <a:ext cx="54510" cy="478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62" name="Gerader Verbinder 61"/>
          <p:cNvCxnSpPr>
            <a:stCxn id="56" idx="1"/>
          </p:cNvCxnSpPr>
          <p:nvPr/>
        </p:nvCxnSpPr>
        <p:spPr>
          <a:xfrm flipH="1">
            <a:off x="854540" y="1537300"/>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Gerader Verbinder 64"/>
          <p:cNvCxnSpPr/>
          <p:nvPr/>
        </p:nvCxnSpPr>
        <p:spPr>
          <a:xfrm flipH="1">
            <a:off x="1505090" y="1407231"/>
            <a:ext cx="3816000" cy="14005"/>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V="1">
            <a:off x="2198903" y="1332896"/>
            <a:ext cx="0" cy="3600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4" name="Gerader Verbinder 73"/>
          <p:cNvCxnSpPr/>
          <p:nvPr/>
        </p:nvCxnSpPr>
        <p:spPr>
          <a:xfrm flipV="1">
            <a:off x="2589349" y="1415710"/>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Gerader Verbinder 74"/>
          <p:cNvCxnSpPr/>
          <p:nvPr/>
        </p:nvCxnSpPr>
        <p:spPr>
          <a:xfrm flipV="1">
            <a:off x="3010115" y="1407231"/>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6" name="Gerader Verbinder 75"/>
          <p:cNvCxnSpPr/>
          <p:nvPr/>
        </p:nvCxnSpPr>
        <p:spPr>
          <a:xfrm flipV="1">
            <a:off x="3447933" y="1397039"/>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V="1">
            <a:off x="3786716" y="1407231"/>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V="1">
            <a:off x="4172426" y="1407231"/>
            <a:ext cx="0" cy="3492000"/>
          </a:xfrm>
          <a:prstGeom prst="line">
            <a:avLst/>
          </a:prstGeom>
        </p:spPr>
        <p:style>
          <a:lnRef idx="1">
            <a:schemeClr val="accent3"/>
          </a:lnRef>
          <a:fillRef idx="0">
            <a:schemeClr val="accent3"/>
          </a:fillRef>
          <a:effectRef idx="0">
            <a:schemeClr val="accent3"/>
          </a:effectRef>
          <a:fontRef idx="minor">
            <a:schemeClr val="tx1"/>
          </a:fontRef>
        </p:style>
      </p:cxnSp>
      <p:sp>
        <p:nvSpPr>
          <p:cNvPr id="79" name="Ellipse 78"/>
          <p:cNvSpPr/>
          <p:nvPr/>
        </p:nvSpPr>
        <p:spPr>
          <a:xfrm>
            <a:off x="2159378" y="4100813"/>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87" name="Gerader Verbinder 86"/>
          <p:cNvCxnSpPr/>
          <p:nvPr/>
        </p:nvCxnSpPr>
        <p:spPr>
          <a:xfrm flipH="1">
            <a:off x="1993379" y="4160313"/>
            <a:ext cx="38244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Gerader Verbinder 87"/>
          <p:cNvCxnSpPr/>
          <p:nvPr/>
        </p:nvCxnSpPr>
        <p:spPr>
          <a:xfrm flipH="1">
            <a:off x="1983690" y="4408290"/>
            <a:ext cx="38244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9" name="Gerader Verbinder 88"/>
          <p:cNvCxnSpPr/>
          <p:nvPr/>
        </p:nvCxnSpPr>
        <p:spPr>
          <a:xfrm flipH="1">
            <a:off x="1983690" y="4676774"/>
            <a:ext cx="3824416" cy="0"/>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90" name="Rechteck 89"/>
              <p:cNvSpPr/>
              <p:nvPr/>
            </p:nvSpPr>
            <p:spPr>
              <a:xfrm>
                <a:off x="5653119" y="4035772"/>
                <a:ext cx="396212" cy="22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sz="1200" i="1" smtClean="0">
                        <a:latin typeface="Cambria Math" panose="02040503050406030204" pitchFamily="18" charset="0"/>
                        <a:ea typeface="Cambria Math" panose="02040503050406030204" pitchFamily="18" charset="0"/>
                      </a:rPr>
                      <m:t>≥</m:t>
                    </m:r>
                  </m:oMath>
                </a14:m>
                <a:r>
                  <a:rPr lang="de-DE" sz="1200" dirty="0"/>
                  <a:t>1</a:t>
                </a:r>
              </a:p>
            </p:txBody>
          </p:sp>
        </mc:Choice>
        <mc:Fallback xmlns="">
          <p:sp>
            <p:nvSpPr>
              <p:cNvPr id="90" name="Rechteck 89"/>
              <p:cNvSpPr>
                <a:spLocks noRot="1" noChangeAspect="1" noMove="1" noResize="1" noEditPoints="1" noAdjustHandles="1" noChangeArrowheads="1" noChangeShapeType="1" noTextEdit="1"/>
              </p:cNvSpPr>
              <p:nvPr/>
            </p:nvSpPr>
            <p:spPr>
              <a:xfrm>
                <a:off x="5653119" y="4035772"/>
                <a:ext cx="396212" cy="229145"/>
              </a:xfrm>
              <a:prstGeom prst="rect">
                <a:avLst/>
              </a:prstGeom>
              <a:blipFill rotWithShape="0">
                <a:blip r:embed="rId2"/>
                <a:stretch>
                  <a:fillRect t="-7317" b="-21951"/>
                </a:stretch>
              </a:blipFill>
            </p:spPr>
            <p:txBody>
              <a:bodyPr/>
              <a:lstStyle/>
              <a:p>
                <a:r>
                  <a:rPr lang="de-DE">
                    <a:noFill/>
                  </a:rPr>
                  <a:t> </a:t>
                </a:r>
              </a:p>
            </p:txBody>
          </p:sp>
        </mc:Fallback>
      </mc:AlternateContent>
      <p:cxnSp>
        <p:nvCxnSpPr>
          <p:cNvPr id="93" name="Gerader Verbinder 92"/>
          <p:cNvCxnSpPr/>
          <p:nvPr/>
        </p:nvCxnSpPr>
        <p:spPr>
          <a:xfrm flipH="1" flipV="1">
            <a:off x="6056618" y="4160312"/>
            <a:ext cx="215611"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Gerader Verbinder 93"/>
          <p:cNvCxnSpPr/>
          <p:nvPr/>
        </p:nvCxnSpPr>
        <p:spPr>
          <a:xfrm flipH="1" flipV="1">
            <a:off x="6056617" y="4416541"/>
            <a:ext cx="360000" cy="2"/>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98" name="Textfeld 97"/>
              <p:cNvSpPr txBox="1"/>
              <p:nvPr/>
            </p:nvSpPr>
            <p:spPr>
              <a:xfrm>
                <a:off x="439912" y="1303831"/>
                <a:ext cx="481454" cy="369332"/>
              </a:xfrm>
              <a:prstGeom prst="rect">
                <a:avLst/>
              </a:prstGeom>
              <a:noFill/>
            </p:spPr>
            <p:txBody>
              <a:bodyPr wrap="square" rtlCol="0">
                <a:spAutoFit/>
              </a:bodyPr>
              <a:lstStyle/>
              <a:p>
                <a:r>
                  <a:rPr lang="de-DE" b="0" dirty="0"/>
                  <a:t>q</a:t>
                </a:r>
                <a14:m>
                  <m:oMath xmlns:m="http://schemas.openxmlformats.org/officeDocument/2006/math">
                    <m:r>
                      <a:rPr lang="de-DE" b="0" i="1" baseline="-25000" smtClean="0">
                        <a:latin typeface="Cambria Math" panose="02040503050406030204" pitchFamily="18" charset="0"/>
                      </a:rPr>
                      <m:t>1</m:t>
                    </m:r>
                  </m:oMath>
                </a14:m>
                <a:endParaRPr lang="de-DE" baseline="-25000" dirty="0"/>
              </a:p>
            </p:txBody>
          </p:sp>
        </mc:Choice>
        <mc:Fallback xmlns="">
          <p:sp>
            <p:nvSpPr>
              <p:cNvPr id="98" name="Textfeld 97"/>
              <p:cNvSpPr txBox="1">
                <a:spLocks noRot="1" noChangeAspect="1" noMove="1" noResize="1" noEditPoints="1" noAdjustHandles="1" noChangeArrowheads="1" noChangeShapeType="1" noTextEdit="1"/>
              </p:cNvSpPr>
              <p:nvPr/>
            </p:nvSpPr>
            <p:spPr>
              <a:xfrm>
                <a:off x="439912" y="1303831"/>
                <a:ext cx="481454" cy="369332"/>
              </a:xfrm>
              <a:prstGeom prst="rect">
                <a:avLst/>
              </a:prstGeom>
              <a:blipFill rotWithShape="0">
                <a:blip r:embed="rId3"/>
                <a:stretch>
                  <a:fillRect l="-10127" t="-10000" b="-26667"/>
                </a:stretch>
              </a:blipFill>
            </p:spPr>
            <p:txBody>
              <a:bodyPr/>
              <a:lstStyle/>
              <a:p>
                <a:r>
                  <a:rPr lang="de-DE">
                    <a:noFill/>
                  </a:rPr>
                  <a:t> </a:t>
                </a:r>
              </a:p>
            </p:txBody>
          </p:sp>
        </mc:Fallback>
      </mc:AlternateContent>
      <p:sp>
        <p:nvSpPr>
          <p:cNvPr id="101" name="Textfeld 100"/>
          <p:cNvSpPr txBox="1"/>
          <p:nvPr/>
        </p:nvSpPr>
        <p:spPr>
          <a:xfrm>
            <a:off x="9166291" y="3065529"/>
            <a:ext cx="548361" cy="369332"/>
          </a:xfrm>
          <a:prstGeom prst="rect">
            <a:avLst/>
          </a:prstGeom>
          <a:noFill/>
        </p:spPr>
        <p:txBody>
          <a:bodyPr wrap="square" rtlCol="0">
            <a:spAutoFit/>
          </a:bodyPr>
          <a:lstStyle/>
          <a:p>
            <a:r>
              <a:rPr lang="de-DE" dirty="0"/>
              <a:t>q</a:t>
            </a:r>
            <a:r>
              <a:rPr lang="de-DE" baseline="-25000" dirty="0"/>
              <a:t>1</a:t>
            </a:r>
          </a:p>
        </p:txBody>
      </p:sp>
      <p:sp>
        <p:nvSpPr>
          <p:cNvPr id="102" name="Rechteck 101"/>
          <p:cNvSpPr/>
          <p:nvPr/>
        </p:nvSpPr>
        <p:spPr>
          <a:xfrm>
            <a:off x="4810709" y="3893293"/>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3" name="Rechteck 102"/>
          <p:cNvSpPr/>
          <p:nvPr/>
        </p:nvSpPr>
        <p:spPr>
          <a:xfrm>
            <a:off x="4438391" y="3893293"/>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4" name="Rechteck 103"/>
          <p:cNvSpPr/>
          <p:nvPr/>
        </p:nvSpPr>
        <p:spPr>
          <a:xfrm>
            <a:off x="4076793" y="3893293"/>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5" name="Rechteck 104"/>
          <p:cNvSpPr/>
          <p:nvPr/>
        </p:nvSpPr>
        <p:spPr>
          <a:xfrm>
            <a:off x="3699383" y="3893948"/>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6" name="Rechteck 105"/>
          <p:cNvSpPr/>
          <p:nvPr/>
        </p:nvSpPr>
        <p:spPr>
          <a:xfrm>
            <a:off x="3340767" y="3885340"/>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7" name="Rechteck 106"/>
          <p:cNvSpPr/>
          <p:nvPr/>
        </p:nvSpPr>
        <p:spPr>
          <a:xfrm>
            <a:off x="2920002" y="3885340"/>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8" name="Rechteck 107"/>
          <p:cNvSpPr/>
          <p:nvPr/>
        </p:nvSpPr>
        <p:spPr>
          <a:xfrm>
            <a:off x="2511192" y="3893293"/>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09" name="Rechteck 108"/>
          <p:cNvSpPr/>
          <p:nvPr/>
        </p:nvSpPr>
        <p:spPr>
          <a:xfrm>
            <a:off x="2095881" y="3911304"/>
            <a:ext cx="169315" cy="100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mc:AlternateContent xmlns:mc="http://schemas.openxmlformats.org/markup-compatibility/2006" xmlns:a14="http://schemas.microsoft.com/office/drawing/2010/main">
        <mc:Choice Requires="a14">
          <p:sp>
            <p:nvSpPr>
              <p:cNvPr id="113" name="Textfeld 112"/>
              <p:cNvSpPr txBox="1"/>
              <p:nvPr/>
            </p:nvSpPr>
            <p:spPr>
              <a:xfrm>
                <a:off x="207832" y="5459275"/>
                <a:ext cx="171694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𝐾</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oMath>
                  </m:oMathPara>
                </a14:m>
                <a:endParaRPr lang="de-DE" dirty="0"/>
              </a:p>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𝐽</m:t>
                          </m:r>
                        </m:e>
                        <m:sub>
                          <m:r>
                            <a:rPr lang="de-DE" i="1">
                              <a:latin typeface="Cambria Math" panose="02040503050406030204" pitchFamily="18" charset="0"/>
                            </a:rPr>
                            <m:t>2</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e>
                      </m:acc>
                      <m:r>
                        <a:rPr lang="de-DE" i="1">
                          <a:latin typeface="Cambria Math" panose="02040503050406030204" pitchFamily="18" charset="0"/>
                        </a:rPr>
                        <m:t>𝑏</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acc>
                        <m:accPr>
                          <m:chr m:val="̅"/>
                          <m:ctrlPr>
                            <a:rPr lang="de-DE" i="1">
                              <a:latin typeface="Cambria Math" panose="02040503050406030204" pitchFamily="18" charset="0"/>
                            </a:rPr>
                          </m:ctrlPr>
                        </m:accPr>
                        <m:e>
                          <m:r>
                            <a:rPr lang="de-DE" i="1">
                              <a:latin typeface="Cambria Math" panose="02040503050406030204" pitchFamily="18" charset="0"/>
                            </a:rPr>
                            <m:t>𝑎</m:t>
                          </m:r>
                        </m:e>
                      </m:acc>
                    </m:oMath>
                  </m:oMathPara>
                </a14:m>
                <a:endParaRPr lang="de-DE" dirty="0"/>
              </a:p>
            </p:txBody>
          </p:sp>
        </mc:Choice>
        <mc:Fallback xmlns="">
          <p:sp>
            <p:nvSpPr>
              <p:cNvPr id="113" name="Textfeld 112"/>
              <p:cNvSpPr txBox="1">
                <a:spLocks noRot="1" noChangeAspect="1" noMove="1" noResize="1" noEditPoints="1" noAdjustHandles="1" noChangeArrowheads="1" noChangeShapeType="1" noTextEdit="1"/>
              </p:cNvSpPr>
              <p:nvPr/>
            </p:nvSpPr>
            <p:spPr>
              <a:xfrm>
                <a:off x="207832" y="5459275"/>
                <a:ext cx="1716945" cy="646331"/>
              </a:xfrm>
              <a:prstGeom prst="rect">
                <a:avLst/>
              </a:prstGeom>
              <a:blipFill rotWithShape="0">
                <a:blip r:embed="rId4"/>
                <a:stretch>
                  <a:fillRect r="-11702" b="-6604"/>
                </a:stretch>
              </a:blipFill>
            </p:spPr>
            <p:txBody>
              <a:bodyPr/>
              <a:lstStyle/>
              <a:p>
                <a:r>
                  <a:rPr lang="de-DE">
                    <a:noFill/>
                  </a:rPr>
                  <a:t> </a:t>
                </a:r>
              </a:p>
            </p:txBody>
          </p:sp>
        </mc:Fallback>
      </mc:AlternateContent>
      <p:cxnSp>
        <p:nvCxnSpPr>
          <p:cNvPr id="160" name="Gerader Verbinder 159"/>
          <p:cNvCxnSpPr/>
          <p:nvPr/>
        </p:nvCxnSpPr>
        <p:spPr>
          <a:xfrm flipH="1">
            <a:off x="1557156" y="1654808"/>
            <a:ext cx="3780000" cy="0"/>
          </a:xfrm>
          <a:prstGeom prst="line">
            <a:avLst/>
          </a:prstGeom>
        </p:spPr>
        <p:style>
          <a:lnRef idx="1">
            <a:schemeClr val="accent3"/>
          </a:lnRef>
          <a:fillRef idx="0">
            <a:schemeClr val="accent3"/>
          </a:fillRef>
          <a:effectRef idx="0">
            <a:schemeClr val="accent3"/>
          </a:effectRef>
          <a:fontRef idx="minor">
            <a:schemeClr val="tx1"/>
          </a:fontRef>
        </p:style>
      </p:cxnSp>
      <p:sp>
        <p:nvSpPr>
          <p:cNvPr id="161" name="Ellipse 160"/>
          <p:cNvSpPr/>
          <p:nvPr/>
        </p:nvSpPr>
        <p:spPr>
          <a:xfrm>
            <a:off x="2496460" y="134183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2" name="Ellipse 161"/>
          <p:cNvSpPr/>
          <p:nvPr/>
        </p:nvSpPr>
        <p:spPr>
          <a:xfrm>
            <a:off x="2905915"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3" name="Ellipse 162"/>
          <p:cNvSpPr/>
          <p:nvPr/>
        </p:nvSpPr>
        <p:spPr>
          <a:xfrm>
            <a:off x="3323571"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4" name="Ellipse 163"/>
          <p:cNvSpPr/>
          <p:nvPr/>
        </p:nvSpPr>
        <p:spPr>
          <a:xfrm>
            <a:off x="3702436"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5" name="Ellipse 164"/>
          <p:cNvSpPr/>
          <p:nvPr/>
        </p:nvSpPr>
        <p:spPr>
          <a:xfrm>
            <a:off x="4072454"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6" name="Ellipse 165"/>
          <p:cNvSpPr/>
          <p:nvPr/>
        </p:nvSpPr>
        <p:spPr>
          <a:xfrm>
            <a:off x="4443897" y="1323871"/>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7" name="Ellipse 166"/>
          <p:cNvSpPr/>
          <p:nvPr/>
        </p:nvSpPr>
        <p:spPr>
          <a:xfrm>
            <a:off x="4813915" y="133289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8" name="Ellipse 167"/>
          <p:cNvSpPr/>
          <p:nvPr/>
        </p:nvSpPr>
        <p:spPr>
          <a:xfrm>
            <a:off x="2081749" y="159517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9" name="Ellipse 168"/>
          <p:cNvSpPr/>
          <p:nvPr/>
        </p:nvSpPr>
        <p:spPr>
          <a:xfrm>
            <a:off x="2496460" y="160076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0" name="Ellipse 169"/>
          <p:cNvSpPr/>
          <p:nvPr/>
        </p:nvSpPr>
        <p:spPr>
          <a:xfrm>
            <a:off x="2905915"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1" name="Ellipse 170"/>
          <p:cNvSpPr/>
          <p:nvPr/>
        </p:nvSpPr>
        <p:spPr>
          <a:xfrm>
            <a:off x="3323571"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2" name="Ellipse 171"/>
          <p:cNvSpPr/>
          <p:nvPr/>
        </p:nvSpPr>
        <p:spPr>
          <a:xfrm>
            <a:off x="3702436"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3" name="Ellipse 172"/>
          <p:cNvSpPr/>
          <p:nvPr/>
        </p:nvSpPr>
        <p:spPr>
          <a:xfrm>
            <a:off x="4072454"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4" name="Ellipse 173"/>
          <p:cNvSpPr/>
          <p:nvPr/>
        </p:nvSpPr>
        <p:spPr>
          <a:xfrm>
            <a:off x="4443897" y="1582799"/>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5" name="Ellipse 174"/>
          <p:cNvSpPr/>
          <p:nvPr/>
        </p:nvSpPr>
        <p:spPr>
          <a:xfrm>
            <a:off x="4813915" y="159182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6" name="Ellipse 175"/>
          <p:cNvSpPr/>
          <p:nvPr/>
        </p:nvSpPr>
        <p:spPr>
          <a:xfrm>
            <a:off x="2080146" y="197424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7" name="Rechteck 176"/>
          <p:cNvSpPr/>
          <p:nvPr/>
        </p:nvSpPr>
        <p:spPr>
          <a:xfrm>
            <a:off x="1236647" y="1952450"/>
            <a:ext cx="268443" cy="4456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178" name="Ellipse 177"/>
          <p:cNvSpPr/>
          <p:nvPr/>
        </p:nvSpPr>
        <p:spPr>
          <a:xfrm>
            <a:off x="1505276" y="2280910"/>
            <a:ext cx="54510" cy="478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179" name="Gerader Verbinder 178"/>
          <p:cNvCxnSpPr>
            <a:stCxn id="177" idx="1"/>
          </p:cNvCxnSpPr>
          <p:nvPr/>
        </p:nvCxnSpPr>
        <p:spPr>
          <a:xfrm flipH="1">
            <a:off x="852937" y="2175299"/>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0" name="Gerader Verbinder 179"/>
          <p:cNvCxnSpPr/>
          <p:nvPr/>
        </p:nvCxnSpPr>
        <p:spPr>
          <a:xfrm flipH="1">
            <a:off x="1503487" y="2045230"/>
            <a:ext cx="3816000" cy="14005"/>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1" name="Textfeld 180"/>
              <p:cNvSpPr txBox="1"/>
              <p:nvPr/>
            </p:nvSpPr>
            <p:spPr>
              <a:xfrm>
                <a:off x="438309" y="1941830"/>
                <a:ext cx="481454" cy="369332"/>
              </a:xfrm>
              <a:prstGeom prst="rect">
                <a:avLst/>
              </a:prstGeom>
              <a:noFill/>
            </p:spPr>
            <p:txBody>
              <a:bodyPr wrap="square" rtlCol="0">
                <a:spAutoFit/>
              </a:bodyPr>
              <a:lstStyle/>
              <a:p>
                <a:r>
                  <a:rPr lang="de-DE" b="0" dirty="0"/>
                  <a:t>q</a:t>
                </a:r>
                <a14:m>
                  <m:oMath xmlns:m="http://schemas.openxmlformats.org/officeDocument/2006/math">
                    <m:r>
                      <a:rPr lang="de-DE" b="0" i="0" baseline="-25000" smtClean="0">
                        <a:latin typeface="Cambria Math" panose="02040503050406030204" pitchFamily="18" charset="0"/>
                      </a:rPr>
                      <m:t>2</m:t>
                    </m:r>
                  </m:oMath>
                </a14:m>
                <a:endParaRPr lang="de-DE" baseline="-25000" dirty="0"/>
              </a:p>
            </p:txBody>
          </p:sp>
        </mc:Choice>
        <mc:Fallback xmlns="">
          <p:sp>
            <p:nvSpPr>
              <p:cNvPr id="181" name="Textfeld 180"/>
              <p:cNvSpPr txBox="1">
                <a:spLocks noRot="1" noChangeAspect="1" noMove="1" noResize="1" noEditPoints="1" noAdjustHandles="1" noChangeArrowheads="1" noChangeShapeType="1" noTextEdit="1"/>
              </p:cNvSpPr>
              <p:nvPr/>
            </p:nvSpPr>
            <p:spPr>
              <a:xfrm>
                <a:off x="438309" y="1941830"/>
                <a:ext cx="481454" cy="369332"/>
              </a:xfrm>
              <a:prstGeom prst="rect">
                <a:avLst/>
              </a:prstGeom>
              <a:blipFill rotWithShape="0">
                <a:blip r:embed="rId5"/>
                <a:stretch>
                  <a:fillRect l="-11392" t="-10000" b="-26667"/>
                </a:stretch>
              </a:blipFill>
            </p:spPr>
            <p:txBody>
              <a:bodyPr/>
              <a:lstStyle/>
              <a:p>
                <a:r>
                  <a:rPr lang="de-DE">
                    <a:noFill/>
                  </a:rPr>
                  <a:t> </a:t>
                </a:r>
              </a:p>
            </p:txBody>
          </p:sp>
        </mc:Fallback>
      </mc:AlternateContent>
      <p:cxnSp>
        <p:nvCxnSpPr>
          <p:cNvPr id="182" name="Gerader Verbinder 181"/>
          <p:cNvCxnSpPr/>
          <p:nvPr/>
        </p:nvCxnSpPr>
        <p:spPr>
          <a:xfrm flipH="1">
            <a:off x="1555553" y="2292807"/>
            <a:ext cx="3780000" cy="0"/>
          </a:xfrm>
          <a:prstGeom prst="line">
            <a:avLst/>
          </a:prstGeom>
        </p:spPr>
        <p:style>
          <a:lnRef idx="1">
            <a:schemeClr val="accent3"/>
          </a:lnRef>
          <a:fillRef idx="0">
            <a:schemeClr val="accent3"/>
          </a:fillRef>
          <a:effectRef idx="0">
            <a:schemeClr val="accent3"/>
          </a:effectRef>
          <a:fontRef idx="minor">
            <a:schemeClr val="tx1"/>
          </a:fontRef>
        </p:style>
      </p:cxnSp>
      <p:sp>
        <p:nvSpPr>
          <p:cNvPr id="183" name="Ellipse 182"/>
          <p:cNvSpPr/>
          <p:nvPr/>
        </p:nvSpPr>
        <p:spPr>
          <a:xfrm>
            <a:off x="2494857" y="1979831"/>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4" name="Ellipse 183"/>
          <p:cNvSpPr/>
          <p:nvPr/>
        </p:nvSpPr>
        <p:spPr>
          <a:xfrm>
            <a:off x="2904312"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5" name="Ellipse 184"/>
          <p:cNvSpPr/>
          <p:nvPr/>
        </p:nvSpPr>
        <p:spPr>
          <a:xfrm>
            <a:off x="3321968"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6" name="Ellipse 185"/>
          <p:cNvSpPr/>
          <p:nvPr/>
        </p:nvSpPr>
        <p:spPr>
          <a:xfrm>
            <a:off x="3700833"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7" name="Ellipse 186"/>
          <p:cNvSpPr/>
          <p:nvPr/>
        </p:nvSpPr>
        <p:spPr>
          <a:xfrm>
            <a:off x="4070851"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8" name="Ellipse 187"/>
          <p:cNvSpPr/>
          <p:nvPr/>
        </p:nvSpPr>
        <p:spPr>
          <a:xfrm>
            <a:off x="4442294" y="19618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9" name="Ellipse 188"/>
          <p:cNvSpPr/>
          <p:nvPr/>
        </p:nvSpPr>
        <p:spPr>
          <a:xfrm>
            <a:off x="4812312" y="197089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0" name="Ellipse 189"/>
          <p:cNvSpPr/>
          <p:nvPr/>
        </p:nvSpPr>
        <p:spPr>
          <a:xfrm>
            <a:off x="2080146" y="223317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1" name="Ellipse 190"/>
          <p:cNvSpPr/>
          <p:nvPr/>
        </p:nvSpPr>
        <p:spPr>
          <a:xfrm>
            <a:off x="2494857" y="2238759"/>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2" name="Ellipse 191"/>
          <p:cNvSpPr/>
          <p:nvPr/>
        </p:nvSpPr>
        <p:spPr>
          <a:xfrm>
            <a:off x="2904312"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3" name="Ellipse 192"/>
          <p:cNvSpPr/>
          <p:nvPr/>
        </p:nvSpPr>
        <p:spPr>
          <a:xfrm>
            <a:off x="3321968"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4" name="Ellipse 193"/>
          <p:cNvSpPr/>
          <p:nvPr/>
        </p:nvSpPr>
        <p:spPr>
          <a:xfrm>
            <a:off x="3700833"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5" name="Ellipse 194"/>
          <p:cNvSpPr/>
          <p:nvPr/>
        </p:nvSpPr>
        <p:spPr>
          <a:xfrm>
            <a:off x="4070851"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6" name="Ellipse 195"/>
          <p:cNvSpPr/>
          <p:nvPr/>
        </p:nvSpPr>
        <p:spPr>
          <a:xfrm>
            <a:off x="4442294" y="222079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7" name="Ellipse 196"/>
          <p:cNvSpPr/>
          <p:nvPr/>
        </p:nvSpPr>
        <p:spPr>
          <a:xfrm>
            <a:off x="4812312" y="222982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8" name="Ellipse 197"/>
          <p:cNvSpPr/>
          <p:nvPr/>
        </p:nvSpPr>
        <p:spPr>
          <a:xfrm>
            <a:off x="2068854" y="2611191"/>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9" name="Rechteck 198"/>
          <p:cNvSpPr/>
          <p:nvPr/>
        </p:nvSpPr>
        <p:spPr>
          <a:xfrm>
            <a:off x="1225355" y="2589397"/>
            <a:ext cx="268443" cy="4456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200" name="Ellipse 199"/>
          <p:cNvSpPr/>
          <p:nvPr/>
        </p:nvSpPr>
        <p:spPr>
          <a:xfrm>
            <a:off x="1493984" y="2917857"/>
            <a:ext cx="54510" cy="478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201" name="Gerader Verbinder 200"/>
          <p:cNvCxnSpPr>
            <a:stCxn id="199" idx="1"/>
          </p:cNvCxnSpPr>
          <p:nvPr/>
        </p:nvCxnSpPr>
        <p:spPr>
          <a:xfrm flipH="1">
            <a:off x="841645" y="2812246"/>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2" name="Gerader Verbinder 201"/>
          <p:cNvCxnSpPr/>
          <p:nvPr/>
        </p:nvCxnSpPr>
        <p:spPr>
          <a:xfrm flipH="1">
            <a:off x="1492195" y="2682177"/>
            <a:ext cx="3816000" cy="14005"/>
          </a:xfrm>
          <a:prstGeom prst="line">
            <a:avLst/>
          </a:prstGeom>
        </p:spPr>
        <p:style>
          <a:lnRef idx="1">
            <a:schemeClr val="accent3"/>
          </a:lnRef>
          <a:fillRef idx="0">
            <a:schemeClr val="accent3"/>
          </a:fillRef>
          <a:effectRef idx="0">
            <a:schemeClr val="accent3"/>
          </a:effectRef>
          <a:fontRef idx="minor">
            <a:schemeClr val="tx1"/>
          </a:fontRef>
        </p:style>
      </p:cxnSp>
      <p:sp>
        <p:nvSpPr>
          <p:cNvPr id="203" name="Textfeld 202"/>
          <p:cNvSpPr txBox="1"/>
          <p:nvPr/>
        </p:nvSpPr>
        <p:spPr>
          <a:xfrm>
            <a:off x="427017" y="2578777"/>
            <a:ext cx="481454" cy="369332"/>
          </a:xfrm>
          <a:prstGeom prst="rect">
            <a:avLst/>
          </a:prstGeom>
          <a:noFill/>
        </p:spPr>
        <p:txBody>
          <a:bodyPr wrap="square" rtlCol="0">
            <a:spAutoFit/>
          </a:bodyPr>
          <a:lstStyle/>
          <a:p>
            <a:r>
              <a:rPr lang="de-DE" dirty="0"/>
              <a:t>a</a:t>
            </a:r>
            <a:endParaRPr lang="de-DE" baseline="-25000" dirty="0"/>
          </a:p>
        </p:txBody>
      </p:sp>
      <p:cxnSp>
        <p:nvCxnSpPr>
          <p:cNvPr id="204" name="Gerader Verbinder 203"/>
          <p:cNvCxnSpPr/>
          <p:nvPr/>
        </p:nvCxnSpPr>
        <p:spPr>
          <a:xfrm flipH="1">
            <a:off x="1544261" y="2929754"/>
            <a:ext cx="3780000" cy="0"/>
          </a:xfrm>
          <a:prstGeom prst="line">
            <a:avLst/>
          </a:prstGeom>
        </p:spPr>
        <p:style>
          <a:lnRef idx="1">
            <a:schemeClr val="accent3"/>
          </a:lnRef>
          <a:fillRef idx="0">
            <a:schemeClr val="accent3"/>
          </a:fillRef>
          <a:effectRef idx="0">
            <a:schemeClr val="accent3"/>
          </a:effectRef>
          <a:fontRef idx="minor">
            <a:schemeClr val="tx1"/>
          </a:fontRef>
        </p:style>
      </p:cxnSp>
      <p:sp>
        <p:nvSpPr>
          <p:cNvPr id="205" name="Ellipse 204"/>
          <p:cNvSpPr/>
          <p:nvPr/>
        </p:nvSpPr>
        <p:spPr>
          <a:xfrm>
            <a:off x="2483565" y="261677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6" name="Ellipse 205"/>
          <p:cNvSpPr/>
          <p:nvPr/>
        </p:nvSpPr>
        <p:spPr>
          <a:xfrm>
            <a:off x="2893020"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7" name="Ellipse 206"/>
          <p:cNvSpPr/>
          <p:nvPr/>
        </p:nvSpPr>
        <p:spPr>
          <a:xfrm>
            <a:off x="3310676"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8" name="Ellipse 207"/>
          <p:cNvSpPr/>
          <p:nvPr/>
        </p:nvSpPr>
        <p:spPr>
          <a:xfrm>
            <a:off x="3689541"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9" name="Ellipse 208"/>
          <p:cNvSpPr/>
          <p:nvPr/>
        </p:nvSpPr>
        <p:spPr>
          <a:xfrm>
            <a:off x="4059559"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0" name="Ellipse 209"/>
          <p:cNvSpPr/>
          <p:nvPr/>
        </p:nvSpPr>
        <p:spPr>
          <a:xfrm>
            <a:off x="4431002" y="2598817"/>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1" name="Ellipse 210"/>
          <p:cNvSpPr/>
          <p:nvPr/>
        </p:nvSpPr>
        <p:spPr>
          <a:xfrm>
            <a:off x="4801020" y="2607842"/>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2" name="Ellipse 211"/>
          <p:cNvSpPr/>
          <p:nvPr/>
        </p:nvSpPr>
        <p:spPr>
          <a:xfrm>
            <a:off x="2068854" y="2870119"/>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3" name="Ellipse 212"/>
          <p:cNvSpPr/>
          <p:nvPr/>
        </p:nvSpPr>
        <p:spPr>
          <a:xfrm>
            <a:off x="2483565" y="287570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4" name="Ellipse 213"/>
          <p:cNvSpPr/>
          <p:nvPr/>
        </p:nvSpPr>
        <p:spPr>
          <a:xfrm>
            <a:off x="2893020"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5" name="Ellipse 214"/>
          <p:cNvSpPr/>
          <p:nvPr/>
        </p:nvSpPr>
        <p:spPr>
          <a:xfrm>
            <a:off x="3310676"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6" name="Ellipse 215"/>
          <p:cNvSpPr/>
          <p:nvPr/>
        </p:nvSpPr>
        <p:spPr>
          <a:xfrm>
            <a:off x="3689541"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7" name="Ellipse 216"/>
          <p:cNvSpPr/>
          <p:nvPr/>
        </p:nvSpPr>
        <p:spPr>
          <a:xfrm>
            <a:off x="4059559"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8" name="Ellipse 217"/>
          <p:cNvSpPr/>
          <p:nvPr/>
        </p:nvSpPr>
        <p:spPr>
          <a:xfrm>
            <a:off x="4431002" y="285774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9" name="Ellipse 218"/>
          <p:cNvSpPr/>
          <p:nvPr/>
        </p:nvSpPr>
        <p:spPr>
          <a:xfrm>
            <a:off x="4801020" y="286677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0" name="Ellipse 219"/>
          <p:cNvSpPr/>
          <p:nvPr/>
        </p:nvSpPr>
        <p:spPr>
          <a:xfrm>
            <a:off x="2078543" y="3268229"/>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1" name="Rechteck 220"/>
          <p:cNvSpPr/>
          <p:nvPr/>
        </p:nvSpPr>
        <p:spPr>
          <a:xfrm>
            <a:off x="1235044" y="3246435"/>
            <a:ext cx="268443" cy="4456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222" name="Ellipse 221"/>
          <p:cNvSpPr/>
          <p:nvPr/>
        </p:nvSpPr>
        <p:spPr>
          <a:xfrm>
            <a:off x="1503673" y="3574895"/>
            <a:ext cx="54510" cy="478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223" name="Gerader Verbinder 222"/>
          <p:cNvCxnSpPr>
            <a:stCxn id="221" idx="1"/>
          </p:cNvCxnSpPr>
          <p:nvPr/>
        </p:nvCxnSpPr>
        <p:spPr>
          <a:xfrm flipH="1">
            <a:off x="851334" y="3469284"/>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4" name="Gerader Verbinder 223"/>
          <p:cNvCxnSpPr/>
          <p:nvPr/>
        </p:nvCxnSpPr>
        <p:spPr>
          <a:xfrm flipH="1">
            <a:off x="1501884" y="3339215"/>
            <a:ext cx="3816000" cy="14005"/>
          </a:xfrm>
          <a:prstGeom prst="line">
            <a:avLst/>
          </a:prstGeom>
        </p:spPr>
        <p:style>
          <a:lnRef idx="1">
            <a:schemeClr val="accent3"/>
          </a:lnRef>
          <a:fillRef idx="0">
            <a:schemeClr val="accent3"/>
          </a:fillRef>
          <a:effectRef idx="0">
            <a:schemeClr val="accent3"/>
          </a:effectRef>
          <a:fontRef idx="minor">
            <a:schemeClr val="tx1"/>
          </a:fontRef>
        </p:style>
      </p:cxnSp>
      <p:sp>
        <p:nvSpPr>
          <p:cNvPr id="225" name="Textfeld 224"/>
          <p:cNvSpPr txBox="1"/>
          <p:nvPr/>
        </p:nvSpPr>
        <p:spPr>
          <a:xfrm>
            <a:off x="436706" y="3235815"/>
            <a:ext cx="481454" cy="369332"/>
          </a:xfrm>
          <a:prstGeom prst="rect">
            <a:avLst/>
          </a:prstGeom>
          <a:noFill/>
        </p:spPr>
        <p:txBody>
          <a:bodyPr wrap="square" rtlCol="0">
            <a:spAutoFit/>
          </a:bodyPr>
          <a:lstStyle/>
          <a:p>
            <a:r>
              <a:rPr lang="de-DE" dirty="0"/>
              <a:t>b</a:t>
            </a:r>
            <a:endParaRPr lang="de-DE" baseline="-25000" dirty="0"/>
          </a:p>
        </p:txBody>
      </p:sp>
      <p:cxnSp>
        <p:nvCxnSpPr>
          <p:cNvPr id="226" name="Gerader Verbinder 225"/>
          <p:cNvCxnSpPr/>
          <p:nvPr/>
        </p:nvCxnSpPr>
        <p:spPr>
          <a:xfrm flipH="1">
            <a:off x="1553950" y="3586792"/>
            <a:ext cx="3780000" cy="0"/>
          </a:xfrm>
          <a:prstGeom prst="line">
            <a:avLst/>
          </a:prstGeom>
        </p:spPr>
        <p:style>
          <a:lnRef idx="1">
            <a:schemeClr val="accent3"/>
          </a:lnRef>
          <a:fillRef idx="0">
            <a:schemeClr val="accent3"/>
          </a:fillRef>
          <a:effectRef idx="0">
            <a:schemeClr val="accent3"/>
          </a:effectRef>
          <a:fontRef idx="minor">
            <a:schemeClr val="tx1"/>
          </a:fontRef>
        </p:style>
      </p:cxnSp>
      <p:sp>
        <p:nvSpPr>
          <p:cNvPr id="227" name="Ellipse 226"/>
          <p:cNvSpPr/>
          <p:nvPr/>
        </p:nvSpPr>
        <p:spPr>
          <a:xfrm>
            <a:off x="2493254" y="3273816"/>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8" name="Ellipse 227"/>
          <p:cNvSpPr/>
          <p:nvPr/>
        </p:nvSpPr>
        <p:spPr>
          <a:xfrm>
            <a:off x="2902709"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9" name="Ellipse 228"/>
          <p:cNvSpPr/>
          <p:nvPr/>
        </p:nvSpPr>
        <p:spPr>
          <a:xfrm>
            <a:off x="3320365"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0" name="Ellipse 229"/>
          <p:cNvSpPr/>
          <p:nvPr/>
        </p:nvSpPr>
        <p:spPr>
          <a:xfrm>
            <a:off x="3699230"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1" name="Ellipse 230"/>
          <p:cNvSpPr/>
          <p:nvPr/>
        </p:nvSpPr>
        <p:spPr>
          <a:xfrm>
            <a:off x="4069248"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2" name="Ellipse 231"/>
          <p:cNvSpPr/>
          <p:nvPr/>
        </p:nvSpPr>
        <p:spPr>
          <a:xfrm>
            <a:off x="4440691" y="3255855"/>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3" name="Ellipse 232"/>
          <p:cNvSpPr/>
          <p:nvPr/>
        </p:nvSpPr>
        <p:spPr>
          <a:xfrm>
            <a:off x="4810709" y="3264880"/>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4" name="Ellipse 233"/>
          <p:cNvSpPr/>
          <p:nvPr/>
        </p:nvSpPr>
        <p:spPr>
          <a:xfrm>
            <a:off x="2078543" y="3527157"/>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5" name="Ellipse 234"/>
          <p:cNvSpPr/>
          <p:nvPr/>
        </p:nvSpPr>
        <p:spPr>
          <a:xfrm>
            <a:off x="2493254" y="3532744"/>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6" name="Ellipse 235"/>
          <p:cNvSpPr/>
          <p:nvPr/>
        </p:nvSpPr>
        <p:spPr>
          <a:xfrm>
            <a:off x="2902709"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7" name="Ellipse 236"/>
          <p:cNvSpPr/>
          <p:nvPr/>
        </p:nvSpPr>
        <p:spPr>
          <a:xfrm>
            <a:off x="3320365"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8" name="Ellipse 237"/>
          <p:cNvSpPr/>
          <p:nvPr/>
        </p:nvSpPr>
        <p:spPr>
          <a:xfrm>
            <a:off x="3699230"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9" name="Ellipse 238"/>
          <p:cNvSpPr/>
          <p:nvPr/>
        </p:nvSpPr>
        <p:spPr>
          <a:xfrm>
            <a:off x="4069248"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40" name="Ellipse 239"/>
          <p:cNvSpPr/>
          <p:nvPr/>
        </p:nvSpPr>
        <p:spPr>
          <a:xfrm>
            <a:off x="4440691" y="3514783"/>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41" name="Ellipse 240"/>
          <p:cNvSpPr/>
          <p:nvPr/>
        </p:nvSpPr>
        <p:spPr>
          <a:xfrm>
            <a:off x="4810709" y="3523808"/>
            <a:ext cx="206357" cy="1699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242" name="Gerader Verbinder 241"/>
          <p:cNvCxnSpPr/>
          <p:nvPr/>
        </p:nvCxnSpPr>
        <p:spPr>
          <a:xfrm flipV="1">
            <a:off x="4529666" y="1397039"/>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3" name="Gerader Verbinder 242"/>
          <p:cNvCxnSpPr/>
          <p:nvPr/>
        </p:nvCxnSpPr>
        <p:spPr>
          <a:xfrm flipV="1">
            <a:off x="4895366" y="1421235"/>
            <a:ext cx="0" cy="34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4" name="Gerader Verbinder 243"/>
          <p:cNvCxnSpPr/>
          <p:nvPr/>
        </p:nvCxnSpPr>
        <p:spPr>
          <a:xfrm flipH="1">
            <a:off x="1971585" y="4943474"/>
            <a:ext cx="3824416" cy="0"/>
          </a:xfrm>
          <a:prstGeom prst="line">
            <a:avLst/>
          </a:prstGeom>
        </p:spPr>
        <p:style>
          <a:lnRef idx="1">
            <a:schemeClr val="accent3"/>
          </a:lnRef>
          <a:fillRef idx="0">
            <a:schemeClr val="accent3"/>
          </a:fillRef>
          <a:effectRef idx="0">
            <a:schemeClr val="accent3"/>
          </a:effectRef>
          <a:fontRef idx="minor">
            <a:schemeClr val="tx1"/>
          </a:fontRef>
        </p:style>
      </p:cxnSp>
      <p:sp>
        <p:nvSpPr>
          <p:cNvPr id="245" name="Ellipse 244"/>
          <p:cNvSpPr/>
          <p:nvPr/>
        </p:nvSpPr>
        <p:spPr>
          <a:xfrm>
            <a:off x="2547682" y="4089687"/>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46" name="Ellipse 245"/>
          <p:cNvSpPr/>
          <p:nvPr/>
        </p:nvSpPr>
        <p:spPr>
          <a:xfrm>
            <a:off x="2966419" y="4366300"/>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47" name="Ellipse 246"/>
          <p:cNvSpPr/>
          <p:nvPr/>
        </p:nvSpPr>
        <p:spPr>
          <a:xfrm>
            <a:off x="3413854" y="4365170"/>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48" name="Ellipse 247"/>
          <p:cNvSpPr/>
          <p:nvPr/>
        </p:nvSpPr>
        <p:spPr>
          <a:xfrm>
            <a:off x="3741924" y="4628010"/>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49" name="Ellipse 248"/>
          <p:cNvSpPr/>
          <p:nvPr/>
        </p:nvSpPr>
        <p:spPr>
          <a:xfrm>
            <a:off x="4125345" y="4625467"/>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50" name="Ellipse 249"/>
          <p:cNvSpPr/>
          <p:nvPr/>
        </p:nvSpPr>
        <p:spPr>
          <a:xfrm>
            <a:off x="4486930" y="4873117"/>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51" name="Ellipse 250"/>
          <p:cNvSpPr/>
          <p:nvPr/>
        </p:nvSpPr>
        <p:spPr>
          <a:xfrm>
            <a:off x="4848395" y="4856730"/>
            <a:ext cx="83342" cy="10274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52" name="Rechteck 251"/>
              <p:cNvSpPr/>
              <p:nvPr/>
            </p:nvSpPr>
            <p:spPr>
              <a:xfrm>
                <a:off x="5653119" y="4311391"/>
                <a:ext cx="396212" cy="22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sz="1200" i="1" smtClean="0">
                        <a:latin typeface="Cambria Math" panose="02040503050406030204" pitchFamily="18" charset="0"/>
                        <a:ea typeface="Cambria Math" panose="02040503050406030204" pitchFamily="18" charset="0"/>
                      </a:rPr>
                      <m:t>≥</m:t>
                    </m:r>
                  </m:oMath>
                </a14:m>
                <a:r>
                  <a:rPr lang="de-DE" sz="1200" dirty="0"/>
                  <a:t>1</a:t>
                </a:r>
              </a:p>
            </p:txBody>
          </p:sp>
        </mc:Choice>
        <mc:Fallback xmlns="">
          <p:sp>
            <p:nvSpPr>
              <p:cNvPr id="252" name="Rechteck 251"/>
              <p:cNvSpPr>
                <a:spLocks noRot="1" noChangeAspect="1" noMove="1" noResize="1" noEditPoints="1" noAdjustHandles="1" noChangeArrowheads="1" noChangeShapeType="1" noTextEdit="1"/>
              </p:cNvSpPr>
              <p:nvPr/>
            </p:nvSpPr>
            <p:spPr>
              <a:xfrm>
                <a:off x="5653119" y="4311391"/>
                <a:ext cx="396212" cy="229145"/>
              </a:xfrm>
              <a:prstGeom prst="rect">
                <a:avLst/>
              </a:prstGeom>
              <a:blipFill rotWithShape="0">
                <a:blip r:embed="rId8"/>
                <a:stretch>
                  <a:fillRect t="-7317" b="-243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3" name="Rechteck 252"/>
              <p:cNvSpPr/>
              <p:nvPr/>
            </p:nvSpPr>
            <p:spPr>
              <a:xfrm>
                <a:off x="5653119" y="4577297"/>
                <a:ext cx="396212" cy="22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sz="1200" i="1" smtClean="0">
                        <a:latin typeface="Cambria Math" panose="02040503050406030204" pitchFamily="18" charset="0"/>
                        <a:ea typeface="Cambria Math" panose="02040503050406030204" pitchFamily="18" charset="0"/>
                      </a:rPr>
                      <m:t>≥</m:t>
                    </m:r>
                  </m:oMath>
                </a14:m>
                <a:r>
                  <a:rPr lang="de-DE" sz="1200" dirty="0"/>
                  <a:t>1</a:t>
                </a:r>
              </a:p>
            </p:txBody>
          </p:sp>
        </mc:Choice>
        <mc:Fallback xmlns="">
          <p:sp>
            <p:nvSpPr>
              <p:cNvPr id="253" name="Rechteck 252"/>
              <p:cNvSpPr>
                <a:spLocks noRot="1" noChangeAspect="1" noMove="1" noResize="1" noEditPoints="1" noAdjustHandles="1" noChangeArrowheads="1" noChangeShapeType="1" noTextEdit="1"/>
              </p:cNvSpPr>
              <p:nvPr/>
            </p:nvSpPr>
            <p:spPr>
              <a:xfrm>
                <a:off x="5653119" y="4577297"/>
                <a:ext cx="396212" cy="229145"/>
              </a:xfrm>
              <a:prstGeom prst="rect">
                <a:avLst/>
              </a:prstGeom>
              <a:blipFill rotWithShape="0">
                <a:blip r:embed="rId9"/>
                <a:stretch>
                  <a:fillRect t="-7500" b="-2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4" name="Rechteck 253"/>
              <p:cNvSpPr/>
              <p:nvPr/>
            </p:nvSpPr>
            <p:spPr>
              <a:xfrm>
                <a:off x="5653119" y="4863047"/>
                <a:ext cx="396212" cy="22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sz="1200" i="1" smtClean="0">
                        <a:latin typeface="Cambria Math" panose="02040503050406030204" pitchFamily="18" charset="0"/>
                        <a:ea typeface="Cambria Math" panose="02040503050406030204" pitchFamily="18" charset="0"/>
                      </a:rPr>
                      <m:t>≥</m:t>
                    </m:r>
                  </m:oMath>
                </a14:m>
                <a:r>
                  <a:rPr lang="de-DE" sz="1200" dirty="0"/>
                  <a:t>1</a:t>
                </a:r>
              </a:p>
            </p:txBody>
          </p:sp>
        </mc:Choice>
        <mc:Fallback xmlns="">
          <p:sp>
            <p:nvSpPr>
              <p:cNvPr id="254" name="Rechteck 253"/>
              <p:cNvSpPr>
                <a:spLocks noRot="1" noChangeAspect="1" noMove="1" noResize="1" noEditPoints="1" noAdjustHandles="1" noChangeArrowheads="1" noChangeShapeType="1" noTextEdit="1"/>
              </p:cNvSpPr>
              <p:nvPr/>
            </p:nvSpPr>
            <p:spPr>
              <a:xfrm>
                <a:off x="5653119" y="4863047"/>
                <a:ext cx="396212" cy="229145"/>
              </a:xfrm>
              <a:prstGeom prst="rect">
                <a:avLst/>
              </a:prstGeom>
              <a:blipFill rotWithShape="0">
                <a:blip r:embed="rId9"/>
                <a:stretch>
                  <a:fillRect t="-7500" b="-25000"/>
                </a:stretch>
              </a:blipFill>
            </p:spPr>
            <p:txBody>
              <a:bodyPr/>
              <a:lstStyle/>
              <a:p>
                <a:r>
                  <a:rPr lang="de-DE">
                    <a:noFill/>
                  </a:rPr>
                  <a:t> </a:t>
                </a:r>
              </a:p>
            </p:txBody>
          </p:sp>
        </mc:Fallback>
      </mc:AlternateContent>
      <p:cxnSp>
        <p:nvCxnSpPr>
          <p:cNvPr id="255" name="Gerader Verbinder 254"/>
          <p:cNvCxnSpPr/>
          <p:nvPr/>
        </p:nvCxnSpPr>
        <p:spPr>
          <a:xfrm flipH="1" flipV="1">
            <a:off x="6056613" y="4672770"/>
            <a:ext cx="576000"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256" name="Gerader Verbinder 255"/>
          <p:cNvCxnSpPr/>
          <p:nvPr/>
        </p:nvCxnSpPr>
        <p:spPr>
          <a:xfrm flipH="1" flipV="1">
            <a:off x="6056616" y="4975863"/>
            <a:ext cx="756000" cy="2"/>
          </a:xfrm>
          <a:prstGeom prst="line">
            <a:avLst/>
          </a:prstGeom>
        </p:spPr>
        <p:style>
          <a:lnRef idx="1">
            <a:schemeClr val="accent3"/>
          </a:lnRef>
          <a:fillRef idx="0">
            <a:schemeClr val="accent3"/>
          </a:fillRef>
          <a:effectRef idx="0">
            <a:schemeClr val="accent3"/>
          </a:effectRef>
          <a:fontRef idx="minor">
            <a:schemeClr val="tx1"/>
          </a:fontRef>
        </p:style>
      </p:cxnSp>
      <p:sp>
        <p:nvSpPr>
          <p:cNvPr id="257" name="Textfeld 256"/>
          <p:cNvSpPr txBox="1"/>
          <p:nvPr/>
        </p:nvSpPr>
        <p:spPr>
          <a:xfrm>
            <a:off x="9166290" y="4035772"/>
            <a:ext cx="548361" cy="369332"/>
          </a:xfrm>
          <a:prstGeom prst="rect">
            <a:avLst/>
          </a:prstGeom>
          <a:noFill/>
        </p:spPr>
        <p:txBody>
          <a:bodyPr wrap="square" rtlCol="0">
            <a:spAutoFit/>
          </a:bodyPr>
          <a:lstStyle/>
          <a:p>
            <a:r>
              <a:rPr lang="de-DE" dirty="0"/>
              <a:t>q</a:t>
            </a:r>
            <a:r>
              <a:rPr lang="de-DE" baseline="-25000" dirty="0"/>
              <a:t>2</a:t>
            </a:r>
          </a:p>
        </p:txBody>
      </p:sp>
      <p:sp>
        <p:nvSpPr>
          <p:cNvPr id="258" name="Rechteck 257"/>
          <p:cNvSpPr/>
          <p:nvPr/>
        </p:nvSpPr>
        <p:spPr>
          <a:xfrm>
            <a:off x="8066492" y="2929754"/>
            <a:ext cx="600075" cy="629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59" name="Textfeld 258"/>
          <p:cNvSpPr txBox="1"/>
          <p:nvPr/>
        </p:nvSpPr>
        <p:spPr>
          <a:xfrm>
            <a:off x="8033639" y="2891296"/>
            <a:ext cx="295274" cy="369332"/>
          </a:xfrm>
          <a:prstGeom prst="rect">
            <a:avLst/>
          </a:prstGeom>
          <a:noFill/>
        </p:spPr>
        <p:txBody>
          <a:bodyPr wrap="none" rtlCol="0">
            <a:spAutoFit/>
          </a:bodyPr>
          <a:lstStyle/>
          <a:p>
            <a:r>
              <a:rPr lang="de-DE" dirty="0"/>
              <a:t>J</a:t>
            </a:r>
          </a:p>
        </p:txBody>
      </p:sp>
      <p:sp>
        <p:nvSpPr>
          <p:cNvPr id="260" name="Textfeld 259"/>
          <p:cNvSpPr txBox="1"/>
          <p:nvPr/>
        </p:nvSpPr>
        <p:spPr>
          <a:xfrm>
            <a:off x="8037505" y="3236971"/>
            <a:ext cx="320922" cy="369332"/>
          </a:xfrm>
          <a:prstGeom prst="rect">
            <a:avLst/>
          </a:prstGeom>
          <a:noFill/>
        </p:spPr>
        <p:txBody>
          <a:bodyPr wrap="none" rtlCol="0">
            <a:spAutoFit/>
          </a:bodyPr>
          <a:lstStyle/>
          <a:p>
            <a:r>
              <a:rPr lang="de-DE" dirty="0"/>
              <a:t>K</a:t>
            </a:r>
          </a:p>
        </p:txBody>
      </p:sp>
      <p:sp>
        <p:nvSpPr>
          <p:cNvPr id="261" name="Textfeld 260"/>
          <p:cNvSpPr txBox="1"/>
          <p:nvPr/>
        </p:nvSpPr>
        <p:spPr>
          <a:xfrm>
            <a:off x="8341629" y="2893880"/>
            <a:ext cx="385042" cy="369332"/>
          </a:xfrm>
          <a:prstGeom prst="rect">
            <a:avLst/>
          </a:prstGeom>
          <a:noFill/>
        </p:spPr>
        <p:txBody>
          <a:bodyPr wrap="none" rtlCol="0">
            <a:spAutoFit/>
          </a:bodyPr>
          <a:lstStyle/>
          <a:p>
            <a:r>
              <a:rPr lang="de-DE" dirty="0"/>
              <a:t>Q</a:t>
            </a:r>
          </a:p>
        </p:txBody>
      </p:sp>
      <p:sp>
        <p:nvSpPr>
          <p:cNvPr id="262" name="Flussdiagramm: Auszug 261"/>
          <p:cNvSpPr/>
          <p:nvPr/>
        </p:nvSpPr>
        <p:spPr>
          <a:xfrm rot="5400000">
            <a:off x="8071032" y="3193902"/>
            <a:ext cx="107978" cy="97223"/>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63" name="Textfeld 262"/>
          <p:cNvSpPr txBox="1"/>
          <p:nvPr/>
        </p:nvSpPr>
        <p:spPr>
          <a:xfrm>
            <a:off x="8139191" y="3075962"/>
            <a:ext cx="300082" cy="307777"/>
          </a:xfrm>
          <a:prstGeom prst="rect">
            <a:avLst/>
          </a:prstGeom>
          <a:noFill/>
        </p:spPr>
        <p:txBody>
          <a:bodyPr wrap="none" rtlCol="0">
            <a:spAutoFit/>
          </a:bodyPr>
          <a:lstStyle/>
          <a:p>
            <a:r>
              <a:rPr lang="de-DE" sz="1400" dirty="0"/>
              <a:t>c</a:t>
            </a:r>
          </a:p>
        </p:txBody>
      </p:sp>
      <p:sp>
        <p:nvSpPr>
          <p:cNvPr id="264" name="Rechteck 263"/>
          <p:cNvSpPr/>
          <p:nvPr/>
        </p:nvSpPr>
        <p:spPr>
          <a:xfrm>
            <a:off x="8076409" y="4006260"/>
            <a:ext cx="600075" cy="629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65" name="Textfeld 264"/>
          <p:cNvSpPr txBox="1"/>
          <p:nvPr/>
        </p:nvSpPr>
        <p:spPr>
          <a:xfrm>
            <a:off x="8043556" y="3967802"/>
            <a:ext cx="295274" cy="369332"/>
          </a:xfrm>
          <a:prstGeom prst="rect">
            <a:avLst/>
          </a:prstGeom>
          <a:noFill/>
        </p:spPr>
        <p:txBody>
          <a:bodyPr wrap="none" rtlCol="0">
            <a:spAutoFit/>
          </a:bodyPr>
          <a:lstStyle/>
          <a:p>
            <a:r>
              <a:rPr lang="de-DE" dirty="0"/>
              <a:t>J</a:t>
            </a:r>
          </a:p>
        </p:txBody>
      </p:sp>
      <p:sp>
        <p:nvSpPr>
          <p:cNvPr id="266" name="Textfeld 265"/>
          <p:cNvSpPr txBox="1"/>
          <p:nvPr/>
        </p:nvSpPr>
        <p:spPr>
          <a:xfrm>
            <a:off x="8047422" y="4313477"/>
            <a:ext cx="320922" cy="369332"/>
          </a:xfrm>
          <a:prstGeom prst="rect">
            <a:avLst/>
          </a:prstGeom>
          <a:noFill/>
        </p:spPr>
        <p:txBody>
          <a:bodyPr wrap="none" rtlCol="0">
            <a:spAutoFit/>
          </a:bodyPr>
          <a:lstStyle/>
          <a:p>
            <a:r>
              <a:rPr lang="de-DE" dirty="0"/>
              <a:t>K</a:t>
            </a:r>
          </a:p>
        </p:txBody>
      </p:sp>
      <p:sp>
        <p:nvSpPr>
          <p:cNvPr id="267" name="Textfeld 266"/>
          <p:cNvSpPr txBox="1"/>
          <p:nvPr/>
        </p:nvSpPr>
        <p:spPr>
          <a:xfrm>
            <a:off x="8351546" y="3970386"/>
            <a:ext cx="385042" cy="369332"/>
          </a:xfrm>
          <a:prstGeom prst="rect">
            <a:avLst/>
          </a:prstGeom>
          <a:noFill/>
        </p:spPr>
        <p:txBody>
          <a:bodyPr wrap="none" rtlCol="0">
            <a:spAutoFit/>
          </a:bodyPr>
          <a:lstStyle/>
          <a:p>
            <a:r>
              <a:rPr lang="de-DE" dirty="0"/>
              <a:t>Q</a:t>
            </a:r>
          </a:p>
        </p:txBody>
      </p:sp>
      <p:sp>
        <p:nvSpPr>
          <p:cNvPr id="268" name="Flussdiagramm: Auszug 267"/>
          <p:cNvSpPr/>
          <p:nvPr/>
        </p:nvSpPr>
        <p:spPr>
          <a:xfrm rot="5400000">
            <a:off x="8080949" y="4270408"/>
            <a:ext cx="107978" cy="97223"/>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69" name="Textfeld 268"/>
          <p:cNvSpPr txBox="1"/>
          <p:nvPr/>
        </p:nvSpPr>
        <p:spPr>
          <a:xfrm>
            <a:off x="8149108" y="4152468"/>
            <a:ext cx="300082" cy="307777"/>
          </a:xfrm>
          <a:prstGeom prst="rect">
            <a:avLst/>
          </a:prstGeom>
          <a:noFill/>
        </p:spPr>
        <p:txBody>
          <a:bodyPr wrap="none" rtlCol="0">
            <a:spAutoFit/>
          </a:bodyPr>
          <a:lstStyle/>
          <a:p>
            <a:r>
              <a:rPr lang="de-DE" sz="1400" dirty="0"/>
              <a:t>c</a:t>
            </a:r>
          </a:p>
        </p:txBody>
      </p:sp>
      <p:cxnSp>
        <p:nvCxnSpPr>
          <p:cNvPr id="270" name="Gerader Verbinder 269"/>
          <p:cNvCxnSpPr/>
          <p:nvPr/>
        </p:nvCxnSpPr>
        <p:spPr>
          <a:xfrm flipH="1">
            <a:off x="8687038" y="3251600"/>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1" name="Gerader Verbinder 270"/>
          <p:cNvCxnSpPr/>
          <p:nvPr/>
        </p:nvCxnSpPr>
        <p:spPr>
          <a:xfrm flipH="1">
            <a:off x="8695354" y="4270778"/>
            <a:ext cx="38371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2" name="Gerader Verbinder 271"/>
          <p:cNvCxnSpPr/>
          <p:nvPr/>
        </p:nvCxnSpPr>
        <p:spPr>
          <a:xfrm flipH="1">
            <a:off x="6266644" y="3083849"/>
            <a:ext cx="180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3" name="Gerader Verbinder 272"/>
          <p:cNvCxnSpPr/>
          <p:nvPr/>
        </p:nvCxnSpPr>
        <p:spPr>
          <a:xfrm flipH="1">
            <a:off x="6430066" y="3458101"/>
            <a:ext cx="162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4" name="Gerader Verbinder 273"/>
          <p:cNvCxnSpPr/>
          <p:nvPr/>
        </p:nvCxnSpPr>
        <p:spPr>
          <a:xfrm flipH="1">
            <a:off x="6626492" y="4151857"/>
            <a:ext cx="144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5" name="Gerader Verbinder 274"/>
          <p:cNvCxnSpPr/>
          <p:nvPr/>
        </p:nvCxnSpPr>
        <p:spPr>
          <a:xfrm flipH="1">
            <a:off x="6816518" y="4539456"/>
            <a:ext cx="126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6" name="Gerader Verbinder 275"/>
          <p:cNvCxnSpPr/>
          <p:nvPr/>
        </p:nvCxnSpPr>
        <p:spPr>
          <a:xfrm rot="5400000" flipH="1">
            <a:off x="5731368" y="3619772"/>
            <a:ext cx="1080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7" name="Gerader Verbinder 276"/>
          <p:cNvCxnSpPr/>
          <p:nvPr/>
        </p:nvCxnSpPr>
        <p:spPr>
          <a:xfrm rot="5400000" flipH="1">
            <a:off x="5947031" y="3944916"/>
            <a:ext cx="972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8" name="Gerader Verbinder 277"/>
          <p:cNvCxnSpPr/>
          <p:nvPr/>
        </p:nvCxnSpPr>
        <p:spPr>
          <a:xfrm rot="5400000" flipH="1">
            <a:off x="6384399" y="4401804"/>
            <a:ext cx="504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9" name="Gerader Verbinder 278"/>
          <p:cNvCxnSpPr/>
          <p:nvPr/>
        </p:nvCxnSpPr>
        <p:spPr>
          <a:xfrm rot="5400000" flipH="1">
            <a:off x="6619148" y="4746759"/>
            <a:ext cx="396000" cy="108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0" name="Gerader Verbinder 279"/>
          <p:cNvCxnSpPr/>
          <p:nvPr/>
        </p:nvCxnSpPr>
        <p:spPr>
          <a:xfrm flipH="1" flipV="1">
            <a:off x="7856575" y="3248845"/>
            <a:ext cx="215611"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281" name="Gerader Verbinder 280"/>
          <p:cNvCxnSpPr/>
          <p:nvPr/>
        </p:nvCxnSpPr>
        <p:spPr>
          <a:xfrm flipH="1" flipV="1">
            <a:off x="7848082" y="4323978"/>
            <a:ext cx="215611"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282" name="Gerader Verbinder 281"/>
          <p:cNvCxnSpPr/>
          <p:nvPr/>
        </p:nvCxnSpPr>
        <p:spPr>
          <a:xfrm rot="5400000" flipH="1">
            <a:off x="6934352" y="4159313"/>
            <a:ext cx="1836000" cy="1080"/>
          </a:xfrm>
          <a:prstGeom prst="line">
            <a:avLst/>
          </a:prstGeom>
        </p:spPr>
        <p:style>
          <a:lnRef idx="1">
            <a:schemeClr val="accent3"/>
          </a:lnRef>
          <a:fillRef idx="0">
            <a:schemeClr val="accent3"/>
          </a:fillRef>
          <a:effectRef idx="0">
            <a:schemeClr val="accent3"/>
          </a:effectRef>
          <a:fontRef idx="minor">
            <a:schemeClr val="tx1"/>
          </a:fontRef>
        </p:style>
      </p:cxnSp>
      <p:sp>
        <p:nvSpPr>
          <p:cNvPr id="283" name="Textfeld 282"/>
          <p:cNvSpPr txBox="1"/>
          <p:nvPr/>
        </p:nvSpPr>
        <p:spPr>
          <a:xfrm>
            <a:off x="7533240" y="5071048"/>
            <a:ext cx="1033652" cy="369332"/>
          </a:xfrm>
          <a:prstGeom prst="rect">
            <a:avLst/>
          </a:prstGeom>
          <a:noFill/>
        </p:spPr>
        <p:txBody>
          <a:bodyPr wrap="square" rtlCol="0">
            <a:spAutoFit/>
          </a:bodyPr>
          <a:lstStyle/>
          <a:p>
            <a:r>
              <a:rPr lang="de-DE" dirty="0"/>
              <a:t>Takt</a:t>
            </a:r>
            <a:endParaRPr lang="de-DE" baseline="-25000" dirty="0"/>
          </a:p>
        </p:txBody>
      </p:sp>
      <mc:AlternateContent xmlns:mc="http://schemas.openxmlformats.org/markup-compatibility/2006" xmlns:a14="http://schemas.microsoft.com/office/drawing/2010/main">
        <mc:Choice Requires="a14">
          <p:sp>
            <p:nvSpPr>
              <p:cNvPr id="284" name="Textfeld 283"/>
              <p:cNvSpPr txBox="1"/>
              <p:nvPr/>
            </p:nvSpPr>
            <p:spPr>
              <a:xfrm>
                <a:off x="2151753" y="5418760"/>
                <a:ext cx="1545680" cy="65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𝐾</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𝑎</m:t>
                          </m:r>
                        </m:e>
                      </m:acc>
                    </m:oMath>
                  </m:oMathPara>
                </a14:m>
                <a:endParaRPr lang="de-DE" dirty="0"/>
              </a:p>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𝐽</m:t>
                          </m:r>
                        </m:e>
                        <m:sub>
                          <m:r>
                            <a:rPr lang="de-DE" i="1">
                              <a:latin typeface="Cambria Math" panose="02040503050406030204" pitchFamily="18" charset="0"/>
                            </a:rPr>
                            <m:t>1</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𝑏</m:t>
                          </m:r>
                        </m:e>
                      </m:acc>
                      <m:r>
                        <a:rPr lang="de-DE" i="1">
                          <a:latin typeface="Cambria Math" panose="02040503050406030204" pitchFamily="18" charset="0"/>
                        </a:rPr>
                        <m:t>𝑎</m:t>
                      </m:r>
                    </m:oMath>
                  </m:oMathPara>
                </a14:m>
                <a:endParaRPr lang="de-DE" dirty="0"/>
              </a:p>
            </p:txBody>
          </p:sp>
        </mc:Choice>
        <mc:Fallback xmlns="">
          <p:sp>
            <p:nvSpPr>
              <p:cNvPr id="284" name="Textfeld 283"/>
              <p:cNvSpPr txBox="1">
                <a:spLocks noRot="1" noChangeAspect="1" noMove="1" noResize="1" noEditPoints="1" noAdjustHandles="1" noChangeArrowheads="1" noChangeShapeType="1" noTextEdit="1"/>
              </p:cNvSpPr>
              <p:nvPr/>
            </p:nvSpPr>
            <p:spPr>
              <a:xfrm>
                <a:off x="2151753" y="5418760"/>
                <a:ext cx="1545680" cy="652423"/>
              </a:xfrm>
              <a:prstGeom prst="rect">
                <a:avLst/>
              </a:prstGeom>
              <a:blipFill rotWithShape="0">
                <a:blip r:embed="rId10"/>
                <a:stretch>
                  <a:fillRect r="-9055" b="-6542"/>
                </a:stretch>
              </a:blipFill>
            </p:spPr>
            <p:txBody>
              <a:bodyPr/>
              <a:lstStyle/>
              <a:p>
                <a:r>
                  <a:rPr lang="de-DE">
                    <a:noFill/>
                  </a:rPr>
                  <a:t> </a:t>
                </a:r>
              </a:p>
            </p:txBody>
          </p:sp>
        </mc:Fallback>
      </mc:AlternateContent>
      <p:sp>
        <p:nvSpPr>
          <p:cNvPr id="285" name="Textfeld 284"/>
          <p:cNvSpPr txBox="1"/>
          <p:nvPr/>
        </p:nvSpPr>
        <p:spPr>
          <a:xfrm>
            <a:off x="7978513" y="2518742"/>
            <a:ext cx="1033652" cy="369332"/>
          </a:xfrm>
          <a:prstGeom prst="rect">
            <a:avLst/>
          </a:prstGeom>
          <a:noFill/>
        </p:spPr>
        <p:txBody>
          <a:bodyPr wrap="square" rtlCol="0">
            <a:spAutoFit/>
          </a:bodyPr>
          <a:lstStyle/>
          <a:p>
            <a:r>
              <a:rPr lang="de-DE" dirty="0"/>
              <a:t>FF1</a:t>
            </a:r>
            <a:endParaRPr lang="de-DE" baseline="-25000" dirty="0"/>
          </a:p>
        </p:txBody>
      </p:sp>
      <p:sp>
        <p:nvSpPr>
          <p:cNvPr id="286" name="Textfeld 285"/>
          <p:cNvSpPr txBox="1"/>
          <p:nvPr/>
        </p:nvSpPr>
        <p:spPr>
          <a:xfrm>
            <a:off x="7974641" y="3632010"/>
            <a:ext cx="1033652" cy="369332"/>
          </a:xfrm>
          <a:prstGeom prst="rect">
            <a:avLst/>
          </a:prstGeom>
          <a:noFill/>
        </p:spPr>
        <p:txBody>
          <a:bodyPr wrap="square" rtlCol="0">
            <a:spAutoFit/>
          </a:bodyPr>
          <a:lstStyle/>
          <a:p>
            <a:r>
              <a:rPr lang="de-DE" dirty="0"/>
              <a:t>FF2</a:t>
            </a:r>
            <a:endParaRPr lang="de-DE" baseline="-25000" dirty="0"/>
          </a:p>
        </p:txBody>
      </p:sp>
      <p:sp>
        <p:nvSpPr>
          <p:cNvPr id="287" name="Stern mit 4 Zacken 286"/>
          <p:cNvSpPr/>
          <p:nvPr/>
        </p:nvSpPr>
        <p:spPr>
          <a:xfrm rot="2625399">
            <a:off x="2090981" y="2244011"/>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88" name="Stern mit 4 Zacken 287"/>
          <p:cNvSpPr/>
          <p:nvPr/>
        </p:nvSpPr>
        <p:spPr>
          <a:xfrm rot="2625399">
            <a:off x="2501428" y="2625524"/>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89" name="Stern mit 4 Zacken 288"/>
          <p:cNvSpPr/>
          <p:nvPr/>
        </p:nvSpPr>
        <p:spPr>
          <a:xfrm rot="2625399">
            <a:off x="2510826" y="3550419"/>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0" name="Stern mit 4 Zacken 289"/>
          <p:cNvSpPr/>
          <p:nvPr/>
        </p:nvSpPr>
        <p:spPr>
          <a:xfrm rot="2625399">
            <a:off x="2928185" y="2006272"/>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1" name="Stern mit 4 Zacken 290"/>
          <p:cNvSpPr/>
          <p:nvPr/>
        </p:nvSpPr>
        <p:spPr>
          <a:xfrm rot="2625399">
            <a:off x="3328522" y="2891628"/>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2" name="Stern mit 4 Zacken 291"/>
          <p:cNvSpPr/>
          <p:nvPr/>
        </p:nvSpPr>
        <p:spPr>
          <a:xfrm rot="2625399">
            <a:off x="3718874" y="3281896"/>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3" name="Stern mit 4 Zacken 292"/>
          <p:cNvSpPr/>
          <p:nvPr/>
        </p:nvSpPr>
        <p:spPr>
          <a:xfrm rot="2625399">
            <a:off x="3730529" y="1606249"/>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4" name="Stern mit 4 Zacken 293"/>
          <p:cNvSpPr/>
          <p:nvPr/>
        </p:nvSpPr>
        <p:spPr>
          <a:xfrm rot="2625399">
            <a:off x="4094050" y="1340256"/>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5" name="Stern mit 4 Zacken 294"/>
          <p:cNvSpPr/>
          <p:nvPr/>
        </p:nvSpPr>
        <p:spPr>
          <a:xfrm rot="2625399">
            <a:off x="4464989" y="1331509"/>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6" name="Stern mit 4 Zacken 295"/>
          <p:cNvSpPr/>
          <p:nvPr/>
        </p:nvSpPr>
        <p:spPr>
          <a:xfrm rot="2625399">
            <a:off x="4083451" y="2883656"/>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7" name="Stern mit 4 Zacken 296"/>
          <p:cNvSpPr/>
          <p:nvPr/>
        </p:nvSpPr>
        <p:spPr>
          <a:xfrm rot="2625399">
            <a:off x="4817237" y="2875038"/>
            <a:ext cx="169316" cy="141388"/>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5796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Es soll eine synchrone Schaltung mit den Zuständen A, B, C, D entworfen werden. Sie soll abhängig von den Eingangssignalen R (</a:t>
            </a:r>
            <a:r>
              <a:rPr lang="de-DE" dirty="0" err="1">
                <a:latin typeface="Calibri" panose="020F0502020204030204" pitchFamily="34" charset="0"/>
              </a:rPr>
              <a:t>Reset</a:t>
            </a:r>
            <a:r>
              <a:rPr lang="de-DE" dirty="0">
                <a:latin typeface="Calibri" panose="020F0502020204030204" pitchFamily="34" charset="0"/>
              </a:rPr>
              <a:t>) und V (Vorwärts)* für die Belegung:</a:t>
            </a:r>
          </a:p>
          <a:p>
            <a:r>
              <a:rPr lang="de-DE" dirty="0">
                <a:latin typeface="Calibri" panose="020F0502020204030204" pitchFamily="34" charset="0"/>
              </a:rPr>
              <a:t>R = 0, V = 1	den Zyklus A – B – C – D – A – B - … durchlaufen und für</a:t>
            </a:r>
          </a:p>
          <a:p>
            <a:r>
              <a:rPr lang="de-DE" dirty="0">
                <a:latin typeface="Calibri" panose="020F0502020204030204" pitchFamily="34" charset="0"/>
              </a:rPr>
              <a:t>R = 0, V = 0	den Zyklus A – D – C – B – A – D - … durchlaufen und für</a:t>
            </a:r>
          </a:p>
          <a:p>
            <a:r>
              <a:rPr lang="de-DE" dirty="0">
                <a:latin typeface="Calibri" panose="020F0502020204030204" pitchFamily="34" charset="0"/>
              </a:rPr>
              <a:t>R = 1 			unabhängig von V in den Zustand A gehen</a:t>
            </a:r>
          </a:p>
          <a:p>
            <a:pPr marL="0" indent="0">
              <a:buNone/>
            </a:pPr>
            <a:endParaRPr lang="de-DE" sz="1400"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Hinweis:</a:t>
            </a:r>
            <a:r>
              <a:rPr lang="de-DE" dirty="0">
                <a:latin typeface="Calibri" panose="020F0502020204030204" pitchFamily="34" charset="0"/>
              </a:rPr>
              <a:t>		dieses Verhalten ist vollständig spezifiziert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____</a:t>
            </a:r>
          </a:p>
          <a:p>
            <a:pPr marL="0" indent="0">
              <a:buNone/>
            </a:pPr>
            <a:r>
              <a:rPr lang="de-DE" sz="1200" dirty="0">
                <a:latin typeface="Calibri" panose="020F0502020204030204" pitchFamily="34" charset="0"/>
              </a:rPr>
              <a:t>* Aus Gründen der Konsistenz wäre hier ein F (Forward) angebracht. Ich interpretiere R nun als Rücksetzen, dann passen die Buchstaben </a:t>
            </a:r>
            <a:r>
              <a:rPr lang="de-DE" sz="1200" dirty="0">
                <a:latin typeface="Calibri" panose="020F0502020204030204" pitchFamily="34" charset="0"/>
                <a:sym typeface="Wingdings" panose="05000000000000000000" pitchFamily="2" charset="2"/>
              </a:rPr>
              <a:t></a:t>
            </a:r>
            <a:endParaRPr lang="de-DE" sz="12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267563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4895850"/>
              </a:xfrm>
            </p:spPr>
            <p:txBody>
              <a:bodyPr/>
              <a:lstStyle/>
              <a:p>
                <a:r>
                  <a:rPr lang="de-DE" dirty="0"/>
                  <a:t>Der Automat</a:t>
                </a:r>
              </a:p>
              <a:p>
                <a:pPr marL="0" indent="0">
                  <a:buNone/>
                </a:pPr>
                <a:endParaRPr lang="de-DE" dirty="0"/>
              </a:p>
              <a:p>
                <a:pPr>
                  <a:buFont typeface="Courier New" panose="02070309020205020404" pitchFamily="49" charset="0"/>
                  <a:buChar char="o"/>
                </a:pPr>
                <a:r>
                  <a:rPr lang="de-DE" dirty="0">
                    <a:latin typeface="Calibri" panose="020F0502020204030204" pitchFamily="34" charset="0"/>
                  </a:rPr>
                  <a:t>Beschrieben durch:</a:t>
                </a:r>
              </a:p>
              <a:p>
                <a:pPr lvl="1">
                  <a:buFont typeface="Courier New" panose="02070309020205020404" pitchFamily="49" charset="0"/>
                  <a:buChar char="o"/>
                </a:pPr>
                <a:r>
                  <a:rPr lang="de-DE" dirty="0">
                    <a:latin typeface="Calibri" panose="020F0502020204030204" pitchFamily="34" charset="0"/>
                  </a:rPr>
                  <a:t>Q:	Zustandsmenge (hier: 2 Zustände)</a:t>
                </a:r>
              </a:p>
              <a:p>
                <a:pPr lvl="1">
                  <a:buFont typeface="Courier New" panose="02070309020205020404" pitchFamily="49" charset="0"/>
                  <a:buChar char="o"/>
                </a:pPr>
                <a:r>
                  <a:rPr lang="de-DE" dirty="0">
                    <a:latin typeface="Calibri" panose="020F0502020204030204" pitchFamily="34" charset="0"/>
                  </a:rPr>
                  <a:t>X:	Eingabemenge (hier: in)</a:t>
                </a:r>
              </a:p>
              <a:p>
                <a:pPr lvl="1">
                  <a:buFont typeface="Courier New" panose="02070309020205020404" pitchFamily="49" charset="0"/>
                  <a:buChar char="o"/>
                </a:pPr>
                <a:r>
                  <a:rPr lang="de-DE" dirty="0">
                    <a:latin typeface="Calibri" panose="020F0502020204030204" pitchFamily="34" charset="0"/>
                  </a:rPr>
                  <a:t>T:		Übergangsfunktion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𝑄</m:t>
                        </m:r>
                      </m:e>
                      <m:sup>
                        <m:r>
                          <a:rPr lang="de-DE" b="0" i="1" smtClean="0">
                            <a:latin typeface="Cambria Math" panose="02040503050406030204" pitchFamily="18" charset="0"/>
                          </a:rPr>
                          <m:t>𝑛</m:t>
                        </m:r>
                        <m:r>
                          <a:rPr lang="de-DE" b="0" i="1" smtClean="0">
                            <a:latin typeface="Cambria Math" panose="02040503050406030204" pitchFamily="18" charset="0"/>
                          </a:rPr>
                          <m:t>+1</m:t>
                        </m:r>
                      </m:sup>
                    </m:sSup>
                  </m:oMath>
                </a14:m>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Besitzt neben einer tabellarischen, auch	eine visuelle Repräsentation</a:t>
                </a:r>
              </a:p>
              <a:p>
                <a:pPr>
                  <a:buFont typeface="Courier New" panose="02070309020205020404" pitchFamily="49" charset="0"/>
                  <a:buChar char="o"/>
                </a:pPr>
                <a:r>
                  <a:rPr lang="de-DE" dirty="0">
                    <a:latin typeface="Calibri" panose="020F0502020204030204" pitchFamily="34" charset="0"/>
                  </a:rPr>
                  <a:t>Kann durch Gatterschaltung mit Flipflops (Q-Speicher) umgesetzt werden</a:t>
                </a:r>
              </a:p>
              <a:p>
                <a:pPr lvl="1">
                  <a:buFont typeface="Courier New" panose="02070309020205020404" pitchFamily="49" charset="0"/>
                  <a:buChar char="o"/>
                </a:pPr>
                <a:endParaRPr lang="de-DE" dirty="0">
                  <a:latin typeface="Calibri" panose="020F0502020204030204" pitchFamily="34" charset="0"/>
                </a:endParaRPr>
              </a:p>
              <a:p>
                <a:pPr marL="0" indent="0">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4895850"/>
              </a:xfrm>
              <a:blipFill>
                <a:blip r:embed="rId2"/>
                <a:stretch>
                  <a:fillRect l="-272" t="-747"/>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a:t>
            </a:fld>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ext uri="{D42A27DB-BD31-4B8C-83A1-F6EECF244321}">
                    <p14:modId xmlns:p14="http://schemas.microsoft.com/office/powerpoint/2010/main" val="3877920662"/>
                  </p:ext>
                </p:extLst>
              </p:nvPr>
            </p:nvGraphicFramePr>
            <p:xfrm>
              <a:off x="6671307" y="1542470"/>
              <a:ext cx="2353587" cy="185528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727987">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lang="de-DE" b="1" i="1" smtClean="0">
                                        <a:latin typeface="Cambria Math" panose="02040503050406030204" pitchFamily="18" charset="0"/>
                                      </a:rPr>
                                    </m:ctrlPr>
                                  </m:sSupPr>
                                  <m:e>
                                    <m:r>
                                      <a:rPr lang="de-DE" b="1" i="1" smtClean="0">
                                        <a:latin typeface="Cambria Math" panose="02040503050406030204" pitchFamily="18" charset="0"/>
                                      </a:rPr>
                                      <m:t>𝑸</m:t>
                                    </m:r>
                                  </m:e>
                                  <m:sup>
                                    <m:r>
                                      <a:rPr lang="de-DE" b="1" i="1" smtClean="0">
                                        <a:latin typeface="Cambria Math" panose="02040503050406030204" pitchFamily="18" charset="0"/>
                                      </a:rPr>
                                      <m:t>𝒏</m:t>
                                    </m:r>
                                  </m:sup>
                                </m:sSup>
                              </m:oMath>
                            </m:oMathPara>
                          </a14:m>
                          <a:endParaRPr lang="de-DE" dirty="0"/>
                        </a:p>
                      </a:txBody>
                      <a:tcPr/>
                    </a:tc>
                    <a:tc>
                      <a:txBody>
                        <a:bodyPr/>
                        <a:lstStyle/>
                        <a:p>
                          <a:r>
                            <a:rPr lang="de-DE" dirty="0"/>
                            <a:t>in</a:t>
                          </a:r>
                        </a:p>
                      </a:txBody>
                      <a:tcPr/>
                    </a:tc>
                    <a:tc>
                      <a:txBody>
                        <a:bodyPr/>
                        <a:lstStyle/>
                        <a:p>
                          <a:pPr/>
                          <a14:m>
                            <m:oMathPara xmlns:m="http://schemas.openxmlformats.org/officeDocument/2006/math">
                              <m:oMathParaPr>
                                <m:jc m:val="centerGroup"/>
                              </m:oMathParaPr>
                              <m:oMath xmlns:m="http://schemas.openxmlformats.org/officeDocument/2006/math">
                                <m:sSup>
                                  <m:sSupPr>
                                    <m:ctrlPr>
                                      <a:rPr lang="de-DE" b="1" i="1" smtClean="0">
                                        <a:latin typeface="Cambria Math" panose="02040503050406030204" pitchFamily="18" charset="0"/>
                                      </a:rPr>
                                    </m:ctrlPr>
                                  </m:sSupPr>
                                  <m:e>
                                    <m:r>
                                      <a:rPr lang="de-DE" b="1" i="1" smtClean="0">
                                        <a:latin typeface="Cambria Math" panose="02040503050406030204" pitchFamily="18" charset="0"/>
                                      </a:rPr>
                                      <m:t>𝑸</m:t>
                                    </m:r>
                                  </m:e>
                                  <m:sup>
                                    <m:r>
                                      <a:rPr lang="de-DE" b="1" i="1" smtClean="0">
                                        <a:latin typeface="Cambria Math" panose="02040503050406030204" pitchFamily="18" charset="0"/>
                                      </a:rPr>
                                      <m:t>𝒏</m:t>
                                    </m:r>
                                    <m:r>
                                      <a:rPr lang="de-DE" b="1" i="1" smtClean="0">
                                        <a:latin typeface="Cambria Math" panose="02040503050406030204" pitchFamily="18" charset="0"/>
                                      </a:rPr>
                                      <m:t>+</m:t>
                                    </m:r>
                                    <m:r>
                                      <a:rPr lang="de-DE" b="1" i="1" smtClean="0">
                                        <a:latin typeface="Cambria Math" panose="02040503050406030204" pitchFamily="18" charset="0"/>
                                      </a:rPr>
                                      <m:t>𝟏</m:t>
                                    </m:r>
                                  </m:sup>
                                </m:sSup>
                              </m:oMath>
                            </m:oMathPara>
                          </a14:m>
                          <a:endParaRPr lang="de-DE" dirty="0"/>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3877920662"/>
                  </p:ext>
                </p:extLst>
              </p:nvPr>
            </p:nvGraphicFramePr>
            <p:xfrm>
              <a:off x="6671307" y="1542470"/>
              <a:ext cx="2353587" cy="1855280"/>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727987">
                      <a:extLst>
                        <a:ext uri="{9D8B030D-6E8A-4147-A177-3AD203B41FA5}">
                          <a16:colId xmlns:a16="http://schemas.microsoft.com/office/drawing/2014/main" val="20005"/>
                        </a:ext>
                      </a:extLst>
                    </a:gridCol>
                  </a:tblGrid>
                  <a:tr h="371920">
                    <a:tc>
                      <a:txBody>
                        <a:bodyPr/>
                        <a:lstStyle/>
                        <a:p>
                          <a:endParaRPr lang="de-DE"/>
                        </a:p>
                      </a:txBody>
                      <a:tcPr>
                        <a:blipFill>
                          <a:blip r:embed="rId3"/>
                          <a:stretch>
                            <a:fillRect l="-746" t="-8197" r="-191791" b="-424590"/>
                          </a:stretch>
                        </a:blipFill>
                      </a:tcPr>
                    </a:tc>
                    <a:tc>
                      <a:txBody>
                        <a:bodyPr/>
                        <a:lstStyle/>
                        <a:p>
                          <a:r>
                            <a:rPr lang="de-DE" dirty="0"/>
                            <a:t>in</a:t>
                          </a:r>
                        </a:p>
                      </a:txBody>
                      <a:tcPr/>
                    </a:tc>
                    <a:tc>
                      <a:txBody>
                        <a:bodyPr/>
                        <a:lstStyle/>
                        <a:p>
                          <a:endParaRPr lang="de-DE"/>
                        </a:p>
                      </a:txBody>
                      <a:tcPr>
                        <a:blipFill>
                          <a:blip r:embed="rId3"/>
                          <a:stretch>
                            <a:fillRect l="-223333" t="-8197" r="-3333" b="-424590"/>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949443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Zeichnen Sie das Zustandsdiagramm</a:t>
            </a:r>
          </a:p>
          <a:p>
            <a:pPr marL="0" indent="0">
              <a:buNone/>
            </a:pPr>
            <a:endParaRPr lang="de-DE" sz="1400" dirty="0">
              <a:latin typeface="Calibri" panose="020F0502020204030204" pitchFamily="34" charset="0"/>
            </a:endParaRPr>
          </a:p>
          <a:p>
            <a:pPr marL="0" indent="0">
              <a:buNone/>
            </a:pPr>
            <a:endParaRPr lang="de-DE" sz="1400"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Hinweis:</a:t>
            </a:r>
            <a:r>
              <a:rPr lang="de-DE" dirty="0">
                <a:latin typeface="Calibri" panose="020F0502020204030204" pitchFamily="34" charset="0"/>
              </a:rPr>
              <a:t>		Das ist die visuelle Darstellung eines Automaten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19249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R = 0, V = 1	den Zyklus A – B – C – D – A – B - … 				</a:t>
            </a:r>
          </a:p>
          <a:p>
            <a:r>
              <a:rPr lang="de-DE" dirty="0">
                <a:latin typeface="Calibri" panose="020F0502020204030204" pitchFamily="34" charset="0"/>
              </a:rPr>
              <a:t>R = 0, V = 0	den Zyklus A – D – C – B – A – D - … </a:t>
            </a:r>
          </a:p>
          <a:p>
            <a:r>
              <a:rPr lang="de-DE" dirty="0">
                <a:latin typeface="Calibri" panose="020F0502020204030204" pitchFamily="34" charset="0"/>
              </a:rPr>
              <a:t>R = 1 			unabhängig von V in den Zustand A gehen</a:t>
            </a:r>
          </a:p>
          <a:p>
            <a:pPr marL="0" indent="0">
              <a:buNone/>
            </a:pPr>
            <a:endParaRPr lang="de-DE" sz="14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41</a:t>
            </a:fld>
            <a:endParaRPr lang="en-US" dirty="0"/>
          </a:p>
        </p:txBody>
      </p:sp>
      <p:sp>
        <p:nvSpPr>
          <p:cNvPr id="8" name="Ellipse 7"/>
          <p:cNvSpPr/>
          <p:nvPr/>
        </p:nvSpPr>
        <p:spPr>
          <a:xfrm>
            <a:off x="6116307" y="3188042"/>
            <a:ext cx="688258" cy="668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B</a:t>
            </a:r>
          </a:p>
        </p:txBody>
      </p:sp>
      <p:sp>
        <p:nvSpPr>
          <p:cNvPr id="9" name="Ellipse 8"/>
          <p:cNvSpPr/>
          <p:nvPr/>
        </p:nvSpPr>
        <p:spPr>
          <a:xfrm>
            <a:off x="2182761" y="5307595"/>
            <a:ext cx="688258" cy="668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D</a:t>
            </a:r>
          </a:p>
        </p:txBody>
      </p:sp>
      <p:sp>
        <p:nvSpPr>
          <p:cNvPr id="10" name="Ellipse 9"/>
          <p:cNvSpPr/>
          <p:nvPr/>
        </p:nvSpPr>
        <p:spPr>
          <a:xfrm>
            <a:off x="6116307" y="5307595"/>
            <a:ext cx="688258" cy="668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C</a:t>
            </a:r>
          </a:p>
        </p:txBody>
      </p:sp>
      <p:cxnSp>
        <p:nvCxnSpPr>
          <p:cNvPr id="11" name="Gerade Verbindung mit Pfeil 10"/>
          <p:cNvCxnSpPr/>
          <p:nvPr/>
        </p:nvCxnSpPr>
        <p:spPr>
          <a:xfrm flipH="1">
            <a:off x="2526890" y="2911340"/>
            <a:ext cx="243336" cy="2939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Gerade Verbindung mit Pfeil 12"/>
          <p:cNvCxnSpPr>
            <a:endCxn id="8" idx="1"/>
          </p:cNvCxnSpPr>
          <p:nvPr/>
        </p:nvCxnSpPr>
        <p:spPr>
          <a:xfrm flipV="1">
            <a:off x="2770226" y="3285955"/>
            <a:ext cx="3446874" cy="1727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Gerade Verbindung mit Pfeil 15"/>
          <p:cNvCxnSpPr>
            <a:stCxn id="8" idx="2"/>
          </p:cNvCxnSpPr>
          <p:nvPr/>
        </p:nvCxnSpPr>
        <p:spPr>
          <a:xfrm flipH="1">
            <a:off x="2871019" y="3522339"/>
            <a:ext cx="3245288" cy="1727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Gerade Verbindung mit Pfeil 19"/>
          <p:cNvCxnSpPr>
            <a:stCxn id="8" idx="5"/>
            <a:endCxn id="10" idx="7"/>
          </p:cNvCxnSpPr>
          <p:nvPr/>
        </p:nvCxnSpPr>
        <p:spPr>
          <a:xfrm>
            <a:off x="6703772" y="3758723"/>
            <a:ext cx="0" cy="16467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3" name="Gerade Verbindung mit Pfeil 22"/>
          <p:cNvCxnSpPr>
            <a:stCxn id="10" idx="0"/>
            <a:endCxn id="8" idx="4"/>
          </p:cNvCxnSpPr>
          <p:nvPr/>
        </p:nvCxnSpPr>
        <p:spPr>
          <a:xfrm flipV="1">
            <a:off x="6460436" y="3856636"/>
            <a:ext cx="0" cy="145095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0" name="Gerade Verbindung mit Pfeil 29"/>
          <p:cNvCxnSpPr>
            <a:stCxn id="10" idx="3"/>
            <a:endCxn id="9" idx="5"/>
          </p:cNvCxnSpPr>
          <p:nvPr/>
        </p:nvCxnSpPr>
        <p:spPr>
          <a:xfrm flipH="1">
            <a:off x="2770226" y="5878276"/>
            <a:ext cx="3446874"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p:cNvCxnSpPr>
            <a:stCxn id="9" idx="6"/>
            <a:endCxn id="10" idx="2"/>
          </p:cNvCxnSpPr>
          <p:nvPr/>
        </p:nvCxnSpPr>
        <p:spPr>
          <a:xfrm>
            <a:off x="2871019" y="5641892"/>
            <a:ext cx="3245288"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8" name="Gerade Verbindung mit Pfeil 37"/>
          <p:cNvCxnSpPr>
            <a:stCxn id="9" idx="1"/>
          </p:cNvCxnSpPr>
          <p:nvPr/>
        </p:nvCxnSpPr>
        <p:spPr>
          <a:xfrm flipV="1">
            <a:off x="2283554" y="3775997"/>
            <a:ext cx="0" cy="1629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1" name="Gerade Verbindung mit Pfeil 40"/>
          <p:cNvCxnSpPr>
            <a:endCxn id="9" idx="0"/>
          </p:cNvCxnSpPr>
          <p:nvPr/>
        </p:nvCxnSpPr>
        <p:spPr>
          <a:xfrm>
            <a:off x="2526890" y="3873910"/>
            <a:ext cx="0" cy="14336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4" name="Gerade Verbindung mit Pfeil 43"/>
          <p:cNvCxnSpPr>
            <a:stCxn id="10" idx="1"/>
          </p:cNvCxnSpPr>
          <p:nvPr/>
        </p:nvCxnSpPr>
        <p:spPr>
          <a:xfrm flipH="1" flipV="1">
            <a:off x="2770226" y="3775997"/>
            <a:ext cx="3446874" cy="1629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6" name="Ellipse 55"/>
          <p:cNvSpPr/>
          <p:nvPr/>
        </p:nvSpPr>
        <p:spPr>
          <a:xfrm>
            <a:off x="1887000" y="3021343"/>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57" name="Ellipse 56"/>
          <p:cNvSpPr/>
          <p:nvPr/>
        </p:nvSpPr>
        <p:spPr>
          <a:xfrm>
            <a:off x="2182761" y="3205316"/>
            <a:ext cx="688258" cy="668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A</a:t>
            </a:r>
          </a:p>
        </p:txBody>
      </p:sp>
      <p:sp>
        <p:nvSpPr>
          <p:cNvPr id="58" name="Flussdiagramm: Zusammenführen 57"/>
          <p:cNvSpPr/>
          <p:nvPr/>
        </p:nvSpPr>
        <p:spPr>
          <a:xfrm rot="15898599">
            <a:off x="2105447" y="3377812"/>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9" name="Textfeld 58"/>
              <p:cNvSpPr txBox="1"/>
              <p:nvPr/>
            </p:nvSpPr>
            <p:spPr>
              <a:xfrm>
                <a:off x="4305300" y="4162425"/>
                <a:ext cx="4029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p:txBody>
          </p:sp>
        </mc:Choice>
        <mc:Fallback xmlns="">
          <p:sp>
            <p:nvSpPr>
              <p:cNvPr id="59" name="Textfeld 58"/>
              <p:cNvSpPr txBox="1">
                <a:spLocks noRot="1" noChangeAspect="1" noMove="1" noResize="1" noEditPoints="1" noAdjustHandles="1" noChangeArrowheads="1" noChangeShapeType="1" noTextEdit="1"/>
              </p:cNvSpPr>
              <p:nvPr/>
            </p:nvSpPr>
            <p:spPr>
              <a:xfrm>
                <a:off x="4305300" y="4162425"/>
                <a:ext cx="402994" cy="369332"/>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p:cNvSpPr txBox="1"/>
              <p:nvPr/>
            </p:nvSpPr>
            <p:spPr>
              <a:xfrm>
                <a:off x="4305300" y="522084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0" name="Textfeld 59"/>
              <p:cNvSpPr txBox="1">
                <a:spLocks noRot="1" noChangeAspect="1" noMove="1" noResize="1" noEditPoints="1" noAdjustHandles="1" noChangeArrowheads="1" noChangeShapeType="1" noTextEdit="1"/>
              </p:cNvSpPr>
              <p:nvPr/>
            </p:nvSpPr>
            <p:spPr>
              <a:xfrm>
                <a:off x="4305300" y="5220842"/>
                <a:ext cx="554575" cy="369332"/>
              </a:xfrm>
              <a:prstGeom prst="rect">
                <a:avLst/>
              </a:prstGeom>
              <a:blipFill rotWithShape="0">
                <a:blip r:embed="rId4"/>
                <a:stretch>
                  <a:fillRect r="-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1" name="Textfeld 60"/>
              <p:cNvSpPr txBox="1"/>
              <p:nvPr/>
            </p:nvSpPr>
            <p:spPr>
              <a:xfrm>
                <a:off x="4305300" y="595817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1" name="Textfeld 60"/>
              <p:cNvSpPr txBox="1">
                <a:spLocks noRot="1" noChangeAspect="1" noMove="1" noResize="1" noEditPoints="1" noAdjustHandles="1" noChangeArrowheads="1" noChangeShapeType="1" noTextEdit="1"/>
              </p:cNvSpPr>
              <p:nvPr/>
            </p:nvSpPr>
            <p:spPr>
              <a:xfrm>
                <a:off x="4305300" y="5958172"/>
                <a:ext cx="554575" cy="369332"/>
              </a:xfrm>
              <a:prstGeom prst="rect">
                <a:avLst/>
              </a:prstGeom>
              <a:blipFill rotWithShape="0">
                <a:blip r:embed="rId5"/>
                <a:stretch>
                  <a:fillRect r="-296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6674301" y="443645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2" name="Textfeld 61"/>
              <p:cNvSpPr txBox="1">
                <a:spLocks noRot="1" noChangeAspect="1" noMove="1" noResize="1" noEditPoints="1" noAdjustHandles="1" noChangeArrowheads="1" noChangeShapeType="1" noTextEdit="1"/>
              </p:cNvSpPr>
              <p:nvPr/>
            </p:nvSpPr>
            <p:spPr>
              <a:xfrm>
                <a:off x="6674301" y="4436452"/>
                <a:ext cx="554575" cy="369332"/>
              </a:xfrm>
              <a:prstGeom prst="rect">
                <a:avLst/>
              </a:prstGeom>
              <a:blipFill rotWithShape="0">
                <a:blip r:embed="rId6"/>
                <a:stretch>
                  <a:fillRect r="-2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p:cNvSpPr txBox="1"/>
              <p:nvPr/>
            </p:nvSpPr>
            <p:spPr>
              <a:xfrm>
                <a:off x="4220947" y="2925260"/>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3" name="Textfeld 62"/>
              <p:cNvSpPr txBox="1">
                <a:spLocks noRot="1" noChangeAspect="1" noMove="1" noResize="1" noEditPoints="1" noAdjustHandles="1" noChangeArrowheads="1" noChangeShapeType="1" noTextEdit="1"/>
              </p:cNvSpPr>
              <p:nvPr/>
            </p:nvSpPr>
            <p:spPr>
              <a:xfrm>
                <a:off x="4220947" y="2925260"/>
                <a:ext cx="554575" cy="369332"/>
              </a:xfrm>
              <a:prstGeom prst="rect">
                <a:avLst/>
              </a:prstGeom>
              <a:blipFill rotWithShape="0">
                <a:blip r:embed="rId7"/>
                <a:stretch>
                  <a:fillRect r="-296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4" name="Textfeld 63"/>
              <p:cNvSpPr txBox="1"/>
              <p:nvPr/>
            </p:nvSpPr>
            <p:spPr>
              <a:xfrm>
                <a:off x="2478203" y="4352767"/>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4" name="Textfeld 63"/>
              <p:cNvSpPr txBox="1">
                <a:spLocks noRot="1" noChangeAspect="1" noMove="1" noResize="1" noEditPoints="1" noAdjustHandles="1" noChangeArrowheads="1" noChangeShapeType="1" noTextEdit="1"/>
              </p:cNvSpPr>
              <p:nvPr/>
            </p:nvSpPr>
            <p:spPr>
              <a:xfrm>
                <a:off x="2478203" y="4352767"/>
                <a:ext cx="554575" cy="369332"/>
              </a:xfrm>
              <a:prstGeom prst="rect">
                <a:avLst/>
              </a:prstGeom>
              <a:blipFill rotWithShape="0">
                <a:blip r:embed="rId8"/>
                <a:stretch>
                  <a:fillRect r="-296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5969283" y="443645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5" name="Textfeld 64"/>
              <p:cNvSpPr txBox="1">
                <a:spLocks noRot="1" noChangeAspect="1" noMove="1" noResize="1" noEditPoints="1" noAdjustHandles="1" noChangeArrowheads="1" noChangeShapeType="1" noTextEdit="1"/>
              </p:cNvSpPr>
              <p:nvPr/>
            </p:nvSpPr>
            <p:spPr>
              <a:xfrm>
                <a:off x="5969283" y="4436452"/>
                <a:ext cx="554575" cy="369332"/>
              </a:xfrm>
              <a:prstGeom prst="rect">
                <a:avLst/>
              </a:prstGeom>
              <a:blipFill rotWithShape="0">
                <a:blip r:embed="rId9"/>
                <a:stretch>
                  <a:fillRect r="-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8198133" y="1873474"/>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6" name="Textfeld 65"/>
              <p:cNvSpPr txBox="1">
                <a:spLocks noRot="1" noChangeAspect="1" noMove="1" noResize="1" noEditPoints="1" noAdjustHandles="1" noChangeArrowheads="1" noChangeShapeType="1" noTextEdit="1"/>
              </p:cNvSpPr>
              <p:nvPr/>
            </p:nvSpPr>
            <p:spPr>
              <a:xfrm>
                <a:off x="8198133" y="1873474"/>
                <a:ext cx="554575" cy="369332"/>
              </a:xfrm>
              <a:prstGeom prst="rect">
                <a:avLst/>
              </a:prstGeom>
              <a:blipFill rotWithShape="0">
                <a:blip r:embed="rId10"/>
                <a:stretch>
                  <a:fillRect r="-29670"/>
                </a:stretch>
              </a:blipFill>
            </p:spPr>
            <p:txBody>
              <a:bodyPr/>
              <a:lstStyle/>
              <a:p>
                <a:r>
                  <a:rPr lang="de-DE">
                    <a:noFill/>
                  </a:rPr>
                  <a:t> </a:t>
                </a:r>
              </a:p>
            </p:txBody>
          </p:sp>
        </mc:Fallback>
      </mc:AlternateContent>
      <p:sp>
        <p:nvSpPr>
          <p:cNvPr id="67" name="Textfeld 66"/>
          <p:cNvSpPr txBox="1"/>
          <p:nvPr/>
        </p:nvSpPr>
        <p:spPr>
          <a:xfrm>
            <a:off x="8313356" y="2276248"/>
            <a:ext cx="324128" cy="369332"/>
          </a:xfrm>
          <a:prstGeom prst="rect">
            <a:avLst/>
          </a:prstGeom>
          <a:noFill/>
        </p:spPr>
        <p:txBody>
          <a:bodyPr wrap="none" rtlCol="0">
            <a:spAutoFit/>
          </a:bodyPr>
          <a:lstStyle/>
          <a:p>
            <a:r>
              <a:rPr lang="de-DE" dirty="0"/>
              <a:t>R</a:t>
            </a:r>
          </a:p>
        </p:txBody>
      </p:sp>
      <mc:AlternateContent xmlns:mc="http://schemas.openxmlformats.org/markup-compatibility/2006" xmlns:a14="http://schemas.microsoft.com/office/drawing/2010/main">
        <mc:Choice Requires="a14">
          <p:sp>
            <p:nvSpPr>
              <p:cNvPr id="68" name="Textfeld 67"/>
              <p:cNvSpPr txBox="1"/>
              <p:nvPr/>
            </p:nvSpPr>
            <p:spPr>
              <a:xfrm>
                <a:off x="8198132" y="139601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8" name="Textfeld 67"/>
              <p:cNvSpPr txBox="1">
                <a:spLocks noRot="1" noChangeAspect="1" noMove="1" noResize="1" noEditPoints="1" noAdjustHandles="1" noChangeArrowheads="1" noChangeShapeType="1" noTextEdit="1"/>
              </p:cNvSpPr>
              <p:nvPr/>
            </p:nvSpPr>
            <p:spPr>
              <a:xfrm>
                <a:off x="8198132" y="1396012"/>
                <a:ext cx="554575" cy="369332"/>
              </a:xfrm>
              <a:prstGeom prst="rect">
                <a:avLst/>
              </a:prstGeom>
              <a:blipFill rotWithShape="0">
                <a:blip r:embed="rId11"/>
                <a:stretch>
                  <a:fillRect r="-2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1582791" y="2836677"/>
                <a:ext cx="4029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p:txBody>
          </p:sp>
        </mc:Choice>
        <mc:Fallback xmlns="">
          <p:sp>
            <p:nvSpPr>
              <p:cNvPr id="69" name="Textfeld 68"/>
              <p:cNvSpPr txBox="1">
                <a:spLocks noRot="1" noChangeAspect="1" noMove="1" noResize="1" noEditPoints="1" noAdjustHandles="1" noChangeArrowheads="1" noChangeShapeType="1" noTextEdit="1"/>
              </p:cNvSpPr>
              <p:nvPr/>
            </p:nvSpPr>
            <p:spPr>
              <a:xfrm>
                <a:off x="1582791" y="2836677"/>
                <a:ext cx="402994" cy="369332"/>
              </a:xfrm>
              <a:prstGeom prst="rect">
                <a:avLst/>
              </a:prstGeom>
              <a:blipFill rotWithShape="0">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0" name="Textfeld 69"/>
              <p:cNvSpPr txBox="1"/>
              <p:nvPr/>
            </p:nvSpPr>
            <p:spPr>
              <a:xfrm>
                <a:off x="3969165" y="3608427"/>
                <a:ext cx="9845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r>
                        <a:rPr lang="de-DE" b="0" i="1" smtClean="0">
                          <a:latin typeface="Cambria Math" panose="02040503050406030204" pitchFamily="18" charset="0"/>
                        </a:rPr>
                        <m:t>+</m:t>
                      </m:r>
                      <m:r>
                        <a:rPr lang="de-DE" b="0" i="1" smtClean="0">
                          <a:latin typeface="Cambria Math" panose="02040503050406030204" pitchFamily="18" charset="0"/>
                        </a:rPr>
                        <m:t>𝑅</m:t>
                      </m:r>
                    </m:oMath>
                  </m:oMathPara>
                </a14:m>
                <a:endParaRPr lang="de-DE" dirty="0"/>
              </a:p>
            </p:txBody>
          </p:sp>
        </mc:Choice>
        <mc:Fallback xmlns="">
          <p:sp>
            <p:nvSpPr>
              <p:cNvPr id="70" name="Textfeld 69"/>
              <p:cNvSpPr txBox="1">
                <a:spLocks noRot="1" noChangeAspect="1" noMove="1" noResize="1" noEditPoints="1" noAdjustHandles="1" noChangeArrowheads="1" noChangeShapeType="1" noTextEdit="1"/>
              </p:cNvSpPr>
              <p:nvPr/>
            </p:nvSpPr>
            <p:spPr>
              <a:xfrm>
                <a:off x="3969165" y="3608427"/>
                <a:ext cx="984500" cy="369332"/>
              </a:xfrm>
              <a:prstGeom prst="rect">
                <a:avLst/>
              </a:prstGeom>
              <a:blipFill rotWithShape="0">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1" name="Textfeld 70"/>
              <p:cNvSpPr txBox="1"/>
              <p:nvPr/>
            </p:nvSpPr>
            <p:spPr>
              <a:xfrm>
                <a:off x="1297143" y="4343904"/>
                <a:ext cx="9716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r>
                        <a:rPr lang="de-DE" b="0" i="1" smtClean="0">
                          <a:latin typeface="Cambria Math" panose="02040503050406030204" pitchFamily="18" charset="0"/>
                        </a:rPr>
                        <m:t>+</m:t>
                      </m:r>
                      <m:r>
                        <a:rPr lang="de-DE" b="0" i="1" smtClean="0">
                          <a:latin typeface="Cambria Math" panose="02040503050406030204" pitchFamily="18" charset="0"/>
                        </a:rPr>
                        <m:t>𝑅</m:t>
                      </m:r>
                    </m:oMath>
                  </m:oMathPara>
                </a14:m>
                <a:endParaRPr lang="de-DE" b="0" i="1" dirty="0">
                  <a:latin typeface="Cambria Math" panose="02040503050406030204" pitchFamily="18" charset="0"/>
                </a:endParaRPr>
              </a:p>
            </p:txBody>
          </p:sp>
        </mc:Choice>
        <mc:Fallback xmlns="">
          <p:sp>
            <p:nvSpPr>
              <p:cNvPr id="71" name="Textfeld 70"/>
              <p:cNvSpPr txBox="1">
                <a:spLocks noRot="1" noChangeAspect="1" noMove="1" noResize="1" noEditPoints="1" noAdjustHandles="1" noChangeArrowheads="1" noChangeShapeType="1" noTextEdit="1"/>
              </p:cNvSpPr>
              <p:nvPr/>
            </p:nvSpPr>
            <p:spPr>
              <a:xfrm>
                <a:off x="1297143" y="4343904"/>
                <a:ext cx="971676" cy="369332"/>
              </a:xfrm>
              <a:prstGeom prst="rect">
                <a:avLst/>
              </a:prstGeom>
              <a:blipFill rotWithShape="0">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2" name="Textfeld 71"/>
              <p:cNvSpPr txBox="1"/>
              <p:nvPr/>
            </p:nvSpPr>
            <p:spPr>
              <a:xfrm>
                <a:off x="7392037" y="2788424"/>
                <a:ext cx="2629118" cy="3416320"/>
              </a:xfrm>
              <a:prstGeom prst="rect">
                <a:avLst/>
              </a:prstGeom>
              <a:noFill/>
            </p:spPr>
            <p:txBody>
              <a:bodyPr wrap="none" rtlCol="0">
                <a:spAutoFit/>
              </a:bodyPr>
              <a:lstStyle/>
              <a:p>
                <a:r>
                  <a:rPr lang="de-DE" dirty="0">
                    <a:latin typeface="Calibri" panose="020F0502020204030204" pitchFamily="34" charset="0"/>
                  </a:rPr>
                  <a:t>Wir minimieren noch</a:t>
                </a:r>
              </a:p>
              <a:p>
                <a:r>
                  <a:rPr lang="de-DE" dirty="0">
                    <a:latin typeface="Calibri" panose="020F0502020204030204" pitchFamily="34" charset="0"/>
                  </a:rPr>
                  <a:t>unsere aussagenlogischen</a:t>
                </a:r>
              </a:p>
              <a:p>
                <a:r>
                  <a:rPr lang="de-DE" dirty="0">
                    <a:latin typeface="Calibri" panose="020F0502020204030204" pitchFamily="34" charset="0"/>
                  </a:rPr>
                  <a:t>Ausdrücke:</a:t>
                </a:r>
              </a:p>
              <a:p>
                <a:pPr/>
                <a14:m>
                  <m:oMathPara xmlns:m="http://schemas.openxmlformats.org/officeDocument/2006/math">
                    <m:oMathParaPr>
                      <m:jc m:val="left"/>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r>
                        <a:rPr lang="de-DE" i="1">
                          <a:latin typeface="Cambria Math" panose="02040503050406030204" pitchFamily="18" charset="0"/>
                        </a:rPr>
                        <m:t>+</m:t>
                      </m:r>
                      <m:r>
                        <a:rPr lang="de-DE" i="1">
                          <a:latin typeface="Cambria Math" panose="02040503050406030204" pitchFamily="18" charset="0"/>
                        </a:rPr>
                        <m:t>𝑅</m:t>
                      </m:r>
                    </m:oMath>
                  </m:oMathPara>
                </a14:m>
                <a:endParaRPr lang="de-DE" dirty="0"/>
              </a:p>
              <a:p>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𝑉</m:t>
                        </m:r>
                      </m:e>
                    </m:acc>
                    <m:r>
                      <a:rPr lang="de-DE" i="1">
                        <a:latin typeface="Cambria Math" panose="02040503050406030204" pitchFamily="18" charset="0"/>
                      </a:rPr>
                      <m:t>+</m:t>
                    </m:r>
                    <m:r>
                      <a:rPr lang="de-DE" i="1">
                        <a:latin typeface="Cambria Math" panose="02040503050406030204" pitchFamily="18" charset="0"/>
                      </a:rPr>
                      <m:t>𝑅</m:t>
                    </m:r>
                  </m:oMath>
                </a14:m>
                <a:endParaRPr lang="de-DE" dirty="0"/>
              </a:p>
              <a:p>
                <a:endParaRPr lang="de-DE" dirty="0"/>
              </a:p>
              <a:p>
                <a:endParaRPr lang="de-DE" dirty="0"/>
              </a:p>
              <a:p>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𝑉</m:t>
                      </m:r>
                      <m:acc>
                        <m:accPr>
                          <m:chr m:val="̅"/>
                          <m:ctrlPr>
                            <a:rPr lang="de-DE" i="1">
                              <a:latin typeface="Cambria Math" panose="02040503050406030204" pitchFamily="18" charset="0"/>
                            </a:rPr>
                          </m:ctrlPr>
                        </m:accPr>
                        <m:e>
                          <m:r>
                            <a:rPr lang="de-DE" i="1">
                              <a:latin typeface="Cambria Math" panose="02040503050406030204" pitchFamily="18" charset="0"/>
                            </a:rPr>
                            <m:t>𝑅</m:t>
                          </m:r>
                        </m:e>
                      </m:acc>
                      <m:r>
                        <a:rPr lang="de-DE" i="1">
                          <a:latin typeface="Cambria Math" panose="02040503050406030204" pitchFamily="18" charset="0"/>
                        </a:rPr>
                        <m:t>+</m:t>
                      </m:r>
                      <m:r>
                        <a:rPr lang="de-DE" i="1">
                          <a:latin typeface="Cambria Math" panose="02040503050406030204" pitchFamily="18" charset="0"/>
                        </a:rPr>
                        <m:t>𝑅</m:t>
                      </m:r>
                    </m:oMath>
                  </m:oMathPara>
                </a14:m>
                <a:endParaRPr lang="de-DE" i="1" dirty="0">
                  <a:latin typeface="Cambria Math" panose="02040503050406030204" pitchFamily="18" charset="0"/>
                </a:endParaRPr>
              </a:p>
              <a:p>
                <a:r>
                  <a:rPr lang="de-DE" dirty="0"/>
                  <a:t>= </a:t>
                </a:r>
                <a14:m>
                  <m:oMath xmlns:m="http://schemas.openxmlformats.org/officeDocument/2006/math">
                    <m:r>
                      <a:rPr lang="de-DE" i="1">
                        <a:latin typeface="Cambria Math" panose="02040503050406030204" pitchFamily="18" charset="0"/>
                      </a:rPr>
                      <m:t>𝑉</m:t>
                    </m:r>
                    <m:r>
                      <a:rPr lang="de-DE" i="1">
                        <a:latin typeface="Cambria Math" panose="02040503050406030204" pitchFamily="18" charset="0"/>
                      </a:rPr>
                      <m:t>+</m:t>
                    </m:r>
                    <m:r>
                      <a:rPr lang="de-DE" i="1">
                        <a:latin typeface="Cambria Math" panose="02040503050406030204" pitchFamily="18" charset="0"/>
                      </a:rPr>
                      <m:t>𝑅</m:t>
                    </m:r>
                  </m:oMath>
                </a14:m>
                <a:endParaRPr lang="de-DE" i="1" dirty="0">
                  <a:latin typeface="Cambria Math" panose="02040503050406030204" pitchFamily="18" charset="0"/>
                </a:endParaRPr>
              </a:p>
              <a:p>
                <a:endParaRPr lang="de-DE" dirty="0"/>
              </a:p>
              <a:p>
                <a:endParaRPr lang="de-DE" dirty="0">
                  <a:latin typeface="Calibri" panose="020F0502020204030204" pitchFamily="34" charset="0"/>
                </a:endParaRPr>
              </a:p>
              <a:p>
                <a:endParaRPr lang="de-DE" dirty="0">
                  <a:latin typeface="Calibri" panose="020F0502020204030204" pitchFamily="34" charset="0"/>
                </a:endParaRPr>
              </a:p>
            </p:txBody>
          </p:sp>
        </mc:Choice>
        <mc:Fallback xmlns="">
          <p:sp>
            <p:nvSpPr>
              <p:cNvPr id="72" name="Textfeld 71"/>
              <p:cNvSpPr txBox="1">
                <a:spLocks noRot="1" noChangeAspect="1" noMove="1" noResize="1" noEditPoints="1" noAdjustHandles="1" noChangeArrowheads="1" noChangeShapeType="1" noTextEdit="1"/>
              </p:cNvSpPr>
              <p:nvPr/>
            </p:nvSpPr>
            <p:spPr>
              <a:xfrm>
                <a:off x="7392037" y="2788424"/>
                <a:ext cx="2629118" cy="3416320"/>
              </a:xfrm>
              <a:prstGeom prst="rect">
                <a:avLst/>
              </a:prstGeom>
              <a:blipFill rotWithShape="0">
                <a:blip r:embed="rId15"/>
                <a:stretch>
                  <a:fillRect l="-2088" t="-891" r="-1624"/>
                </a:stretch>
              </a:blipFill>
            </p:spPr>
            <p:txBody>
              <a:bodyPr/>
              <a:lstStyle/>
              <a:p>
                <a:r>
                  <a:rPr lang="de-DE">
                    <a:noFill/>
                  </a:rPr>
                  <a:t> </a:t>
                </a:r>
              </a:p>
            </p:txBody>
          </p:sp>
        </mc:Fallback>
      </mc:AlternateContent>
      <p:sp>
        <p:nvSpPr>
          <p:cNvPr id="73" name="Rechteck 72"/>
          <p:cNvSpPr/>
          <p:nvPr/>
        </p:nvSpPr>
        <p:spPr>
          <a:xfrm>
            <a:off x="8960067" y="5136198"/>
            <a:ext cx="370715" cy="378195"/>
          </a:xfrm>
          <a:prstGeom prst="rect">
            <a:avLst/>
          </a:prstGeom>
          <a:noFill/>
          <a:ln>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74" name="Rechteck 73"/>
          <p:cNvSpPr/>
          <p:nvPr/>
        </p:nvSpPr>
        <p:spPr>
          <a:xfrm>
            <a:off x="9331340" y="5136198"/>
            <a:ext cx="370715" cy="378195"/>
          </a:xfrm>
          <a:prstGeom prst="rect">
            <a:avLst/>
          </a:prstGeom>
          <a:noFill/>
          <a:ln>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75" name="Rechteck 74"/>
          <p:cNvSpPr/>
          <p:nvPr/>
        </p:nvSpPr>
        <p:spPr>
          <a:xfrm>
            <a:off x="8960066" y="5508401"/>
            <a:ext cx="370715" cy="378195"/>
          </a:xfrm>
          <a:prstGeom prst="rect">
            <a:avLst/>
          </a:prstGeom>
          <a:noFill/>
          <a:ln>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76" name="Rechteck 75"/>
          <p:cNvSpPr/>
          <p:nvPr/>
        </p:nvSpPr>
        <p:spPr>
          <a:xfrm>
            <a:off x="9331340" y="5508401"/>
            <a:ext cx="370715" cy="378195"/>
          </a:xfrm>
          <a:prstGeom prst="rect">
            <a:avLst/>
          </a:prstGeom>
          <a:noFill/>
          <a:ln>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7" name="Textfeld 76"/>
              <p:cNvSpPr txBox="1"/>
              <p:nvPr/>
            </p:nvSpPr>
            <p:spPr>
              <a:xfrm>
                <a:off x="8937156" y="4797850"/>
                <a:ext cx="4029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p:txBody>
          </p:sp>
        </mc:Choice>
        <mc:Fallback xmlns="">
          <p:sp>
            <p:nvSpPr>
              <p:cNvPr id="77" name="Textfeld 76"/>
              <p:cNvSpPr txBox="1">
                <a:spLocks noRot="1" noChangeAspect="1" noMove="1" noResize="1" noEditPoints="1" noAdjustHandles="1" noChangeArrowheads="1" noChangeShapeType="1" noTextEdit="1"/>
              </p:cNvSpPr>
              <p:nvPr/>
            </p:nvSpPr>
            <p:spPr>
              <a:xfrm>
                <a:off x="8937156" y="4797850"/>
                <a:ext cx="402994" cy="369332"/>
              </a:xfrm>
              <a:prstGeom prst="rect">
                <a:avLst/>
              </a:prstGeom>
              <a:blipFill rotWithShape="0">
                <a:blip r:embed="rId1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Textfeld 77"/>
              <p:cNvSpPr txBox="1"/>
              <p:nvPr/>
            </p:nvSpPr>
            <p:spPr>
              <a:xfrm>
                <a:off x="8586842" y="5540702"/>
                <a:ext cx="4003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oMath>
                  </m:oMathPara>
                </a14:m>
                <a:endParaRPr lang="de-DE" dirty="0"/>
              </a:p>
            </p:txBody>
          </p:sp>
        </mc:Choice>
        <mc:Fallback xmlns="">
          <p:sp>
            <p:nvSpPr>
              <p:cNvPr id="78" name="Textfeld 77"/>
              <p:cNvSpPr txBox="1">
                <a:spLocks noRot="1" noChangeAspect="1" noMove="1" noResize="1" noEditPoints="1" noAdjustHandles="1" noChangeArrowheads="1" noChangeShapeType="1" noTextEdit="1"/>
              </p:cNvSpPr>
              <p:nvPr/>
            </p:nvSpPr>
            <p:spPr>
              <a:xfrm>
                <a:off x="8586842" y="5540702"/>
                <a:ext cx="400366" cy="369332"/>
              </a:xfrm>
              <a:prstGeom prst="rect">
                <a:avLst/>
              </a:prstGeom>
              <a:blipFill rotWithShape="0">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9" name="Textfeld 78"/>
              <p:cNvSpPr txBox="1"/>
              <p:nvPr/>
            </p:nvSpPr>
            <p:spPr>
              <a:xfrm>
                <a:off x="8970548" y="513217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de-DE" dirty="0"/>
              </a:p>
            </p:txBody>
          </p:sp>
        </mc:Choice>
        <mc:Fallback xmlns="">
          <p:sp>
            <p:nvSpPr>
              <p:cNvPr id="79" name="Textfeld 78"/>
              <p:cNvSpPr txBox="1">
                <a:spLocks noRot="1" noChangeAspect="1" noMove="1" noResize="1" noEditPoints="1" noAdjustHandles="1" noChangeArrowheads="1" noChangeShapeType="1" noTextEdit="1"/>
              </p:cNvSpPr>
              <p:nvPr/>
            </p:nvSpPr>
            <p:spPr>
              <a:xfrm>
                <a:off x="8970548" y="5132171"/>
                <a:ext cx="377026" cy="369332"/>
              </a:xfrm>
              <a:prstGeom prst="rect">
                <a:avLst/>
              </a:prstGeom>
              <a:blipFill rotWithShape="0">
                <a:blip r:embed="rId1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0" name="Textfeld 79"/>
              <p:cNvSpPr txBox="1"/>
              <p:nvPr/>
            </p:nvSpPr>
            <p:spPr>
              <a:xfrm>
                <a:off x="8980242" y="553500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de-DE" dirty="0"/>
              </a:p>
            </p:txBody>
          </p:sp>
        </mc:Choice>
        <mc:Fallback xmlns="">
          <p:sp>
            <p:nvSpPr>
              <p:cNvPr id="80" name="Textfeld 79"/>
              <p:cNvSpPr txBox="1">
                <a:spLocks noRot="1" noChangeAspect="1" noMove="1" noResize="1" noEditPoints="1" noAdjustHandles="1" noChangeArrowheads="1" noChangeShapeType="1" noTextEdit="1"/>
              </p:cNvSpPr>
              <p:nvPr/>
            </p:nvSpPr>
            <p:spPr>
              <a:xfrm>
                <a:off x="8980242" y="5535008"/>
                <a:ext cx="377026" cy="369332"/>
              </a:xfrm>
              <a:prstGeom prst="rect">
                <a:avLst/>
              </a:prstGeom>
              <a:blipFill rotWithShape="0">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Textfeld 80"/>
              <p:cNvSpPr txBox="1"/>
              <p:nvPr/>
            </p:nvSpPr>
            <p:spPr>
              <a:xfrm>
                <a:off x="9338161" y="5542339"/>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de-DE" dirty="0"/>
              </a:p>
            </p:txBody>
          </p:sp>
        </mc:Choice>
        <mc:Fallback xmlns="">
          <p:sp>
            <p:nvSpPr>
              <p:cNvPr id="81" name="Textfeld 80"/>
              <p:cNvSpPr txBox="1">
                <a:spLocks noRot="1" noChangeAspect="1" noMove="1" noResize="1" noEditPoints="1" noAdjustHandles="1" noChangeArrowheads="1" noChangeShapeType="1" noTextEdit="1"/>
              </p:cNvSpPr>
              <p:nvPr/>
            </p:nvSpPr>
            <p:spPr>
              <a:xfrm>
                <a:off x="9338161" y="5542339"/>
                <a:ext cx="377026" cy="369332"/>
              </a:xfrm>
              <a:prstGeom prst="rect">
                <a:avLst/>
              </a:prstGeom>
              <a:blipFill rotWithShape="0">
                <a:blip r:embed="rId2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2" name="Textfeld 81"/>
              <p:cNvSpPr txBox="1"/>
              <p:nvPr/>
            </p:nvSpPr>
            <p:spPr>
              <a:xfrm>
                <a:off x="9328878" y="513861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m:t>
                      </m:r>
                    </m:oMath>
                  </m:oMathPara>
                </a14:m>
                <a:endParaRPr lang="de-DE" dirty="0"/>
              </a:p>
            </p:txBody>
          </p:sp>
        </mc:Choice>
        <mc:Fallback xmlns="">
          <p:sp>
            <p:nvSpPr>
              <p:cNvPr id="82" name="Textfeld 81"/>
              <p:cNvSpPr txBox="1">
                <a:spLocks noRot="1" noChangeAspect="1" noMove="1" noResize="1" noEditPoints="1" noAdjustHandles="1" noChangeArrowheads="1" noChangeShapeType="1" noTextEdit="1"/>
              </p:cNvSpPr>
              <p:nvPr/>
            </p:nvSpPr>
            <p:spPr>
              <a:xfrm>
                <a:off x="9328878" y="5138616"/>
                <a:ext cx="377026" cy="369332"/>
              </a:xfrm>
              <a:prstGeom prst="rect">
                <a:avLst/>
              </a:prstGeom>
              <a:blipFill rotWithShape="0">
                <a:blip r:embed="rId21"/>
                <a:stretch>
                  <a:fillRect/>
                </a:stretch>
              </a:blipFill>
            </p:spPr>
            <p:txBody>
              <a:bodyPr/>
              <a:lstStyle/>
              <a:p>
                <a:r>
                  <a:rPr lang="de-DE">
                    <a:noFill/>
                  </a:rPr>
                  <a:t> </a:t>
                </a:r>
              </a:p>
            </p:txBody>
          </p:sp>
        </mc:Fallback>
      </mc:AlternateContent>
      <p:sp>
        <p:nvSpPr>
          <p:cNvPr id="83" name="Rechteck 82"/>
          <p:cNvSpPr/>
          <p:nvPr/>
        </p:nvSpPr>
        <p:spPr>
          <a:xfrm>
            <a:off x="8972699" y="3794701"/>
            <a:ext cx="370715" cy="378195"/>
          </a:xfrm>
          <a:prstGeom prst="rect">
            <a:avLst/>
          </a:prstGeom>
          <a:noFill/>
          <a:ln>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4" name="Rechteck 83"/>
          <p:cNvSpPr/>
          <p:nvPr/>
        </p:nvSpPr>
        <p:spPr>
          <a:xfrm>
            <a:off x="9343972" y="3794701"/>
            <a:ext cx="370715" cy="378195"/>
          </a:xfrm>
          <a:prstGeom prst="rect">
            <a:avLst/>
          </a:prstGeom>
          <a:noFill/>
          <a:ln>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5" name="Rechteck 84"/>
          <p:cNvSpPr/>
          <p:nvPr/>
        </p:nvSpPr>
        <p:spPr>
          <a:xfrm>
            <a:off x="8972698" y="4166904"/>
            <a:ext cx="370715" cy="378195"/>
          </a:xfrm>
          <a:prstGeom prst="rect">
            <a:avLst/>
          </a:prstGeom>
          <a:noFill/>
          <a:ln>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6" name="Rechteck 85"/>
          <p:cNvSpPr/>
          <p:nvPr/>
        </p:nvSpPr>
        <p:spPr>
          <a:xfrm>
            <a:off x="9343972" y="4166904"/>
            <a:ext cx="370715" cy="378195"/>
          </a:xfrm>
          <a:prstGeom prst="rect">
            <a:avLst/>
          </a:prstGeom>
          <a:noFill/>
          <a:ln>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87" name="Textfeld 86"/>
              <p:cNvSpPr txBox="1"/>
              <p:nvPr/>
            </p:nvSpPr>
            <p:spPr>
              <a:xfrm>
                <a:off x="8949788" y="3456353"/>
                <a:ext cx="4029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p:txBody>
          </p:sp>
        </mc:Choice>
        <mc:Fallback xmlns="">
          <p:sp>
            <p:nvSpPr>
              <p:cNvPr id="87" name="Textfeld 86"/>
              <p:cNvSpPr txBox="1">
                <a:spLocks noRot="1" noChangeAspect="1" noMove="1" noResize="1" noEditPoints="1" noAdjustHandles="1" noChangeArrowheads="1" noChangeShapeType="1" noTextEdit="1"/>
              </p:cNvSpPr>
              <p:nvPr/>
            </p:nvSpPr>
            <p:spPr>
              <a:xfrm>
                <a:off x="8949788" y="3456353"/>
                <a:ext cx="402994" cy="369332"/>
              </a:xfrm>
              <a:prstGeom prst="rect">
                <a:avLst/>
              </a:prstGeom>
              <a:blipFill rotWithShape="0">
                <a:blip r:embed="rId2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feld 87"/>
              <p:cNvSpPr txBox="1"/>
              <p:nvPr/>
            </p:nvSpPr>
            <p:spPr>
              <a:xfrm>
                <a:off x="8599474" y="4199205"/>
                <a:ext cx="4003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oMath>
                  </m:oMathPara>
                </a14:m>
                <a:endParaRPr lang="de-DE" dirty="0"/>
              </a:p>
            </p:txBody>
          </p:sp>
        </mc:Choice>
        <mc:Fallback xmlns="">
          <p:sp>
            <p:nvSpPr>
              <p:cNvPr id="88" name="Textfeld 87"/>
              <p:cNvSpPr txBox="1">
                <a:spLocks noRot="1" noChangeAspect="1" noMove="1" noResize="1" noEditPoints="1" noAdjustHandles="1" noChangeArrowheads="1" noChangeShapeType="1" noTextEdit="1"/>
              </p:cNvSpPr>
              <p:nvPr/>
            </p:nvSpPr>
            <p:spPr>
              <a:xfrm>
                <a:off x="8599474" y="4199205"/>
                <a:ext cx="400366" cy="369332"/>
              </a:xfrm>
              <a:prstGeom prst="rect">
                <a:avLst/>
              </a:prstGeom>
              <a:blipFill rotWithShape="0">
                <a:blip r:embed="rId2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9" name="Textfeld 88"/>
              <p:cNvSpPr txBox="1"/>
              <p:nvPr/>
            </p:nvSpPr>
            <p:spPr>
              <a:xfrm>
                <a:off x="8983180" y="3790674"/>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de-DE" dirty="0"/>
              </a:p>
            </p:txBody>
          </p:sp>
        </mc:Choice>
        <mc:Fallback xmlns="">
          <p:sp>
            <p:nvSpPr>
              <p:cNvPr id="89" name="Textfeld 88"/>
              <p:cNvSpPr txBox="1">
                <a:spLocks noRot="1" noChangeAspect="1" noMove="1" noResize="1" noEditPoints="1" noAdjustHandles="1" noChangeArrowheads="1" noChangeShapeType="1" noTextEdit="1"/>
              </p:cNvSpPr>
              <p:nvPr/>
            </p:nvSpPr>
            <p:spPr>
              <a:xfrm>
                <a:off x="8983180" y="3790674"/>
                <a:ext cx="377026" cy="369332"/>
              </a:xfrm>
              <a:prstGeom prst="rect">
                <a:avLst/>
              </a:prstGeom>
              <a:blipFill rotWithShape="0">
                <a:blip r:embed="rId2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0" name="Textfeld 89"/>
              <p:cNvSpPr txBox="1"/>
              <p:nvPr/>
            </p:nvSpPr>
            <p:spPr>
              <a:xfrm>
                <a:off x="8992874" y="419351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de-DE" dirty="0"/>
              </a:p>
            </p:txBody>
          </p:sp>
        </mc:Choice>
        <mc:Fallback xmlns="">
          <p:sp>
            <p:nvSpPr>
              <p:cNvPr id="90" name="Textfeld 89"/>
              <p:cNvSpPr txBox="1">
                <a:spLocks noRot="1" noChangeAspect="1" noMove="1" noResize="1" noEditPoints="1" noAdjustHandles="1" noChangeArrowheads="1" noChangeShapeType="1" noTextEdit="1"/>
              </p:cNvSpPr>
              <p:nvPr/>
            </p:nvSpPr>
            <p:spPr>
              <a:xfrm>
                <a:off x="8992874" y="4193511"/>
                <a:ext cx="377026" cy="369332"/>
              </a:xfrm>
              <a:prstGeom prst="rect">
                <a:avLst/>
              </a:prstGeom>
              <a:blipFill rotWithShape="0">
                <a:blip r:embed="rId2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1" name="Textfeld 90"/>
              <p:cNvSpPr txBox="1"/>
              <p:nvPr/>
            </p:nvSpPr>
            <p:spPr>
              <a:xfrm>
                <a:off x="9315364" y="3800485"/>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de-DE" dirty="0"/>
              </a:p>
            </p:txBody>
          </p:sp>
        </mc:Choice>
        <mc:Fallback xmlns="">
          <p:sp>
            <p:nvSpPr>
              <p:cNvPr id="91" name="Textfeld 90"/>
              <p:cNvSpPr txBox="1">
                <a:spLocks noRot="1" noChangeAspect="1" noMove="1" noResize="1" noEditPoints="1" noAdjustHandles="1" noChangeArrowheads="1" noChangeShapeType="1" noTextEdit="1"/>
              </p:cNvSpPr>
              <p:nvPr/>
            </p:nvSpPr>
            <p:spPr>
              <a:xfrm>
                <a:off x="9315364" y="3800485"/>
                <a:ext cx="377026" cy="369332"/>
              </a:xfrm>
              <a:prstGeom prst="rect">
                <a:avLst/>
              </a:prstGeom>
              <a:blipFill rotWithShape="0">
                <a:blip r:embed="rId2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p:cNvSpPr txBox="1"/>
              <p:nvPr/>
            </p:nvSpPr>
            <p:spPr>
              <a:xfrm>
                <a:off x="9340922" y="418756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m:t>
                      </m:r>
                    </m:oMath>
                  </m:oMathPara>
                </a14:m>
                <a:endParaRPr lang="de-DE" dirty="0"/>
              </a:p>
            </p:txBody>
          </p:sp>
        </mc:Choice>
        <mc:Fallback xmlns="">
          <p:sp>
            <p:nvSpPr>
              <p:cNvPr id="92" name="Textfeld 91"/>
              <p:cNvSpPr txBox="1">
                <a:spLocks noRot="1" noChangeAspect="1" noMove="1" noResize="1" noEditPoints="1" noAdjustHandles="1" noChangeArrowheads="1" noChangeShapeType="1" noTextEdit="1"/>
              </p:cNvSpPr>
              <p:nvPr/>
            </p:nvSpPr>
            <p:spPr>
              <a:xfrm>
                <a:off x="9340922" y="4187561"/>
                <a:ext cx="377026" cy="369332"/>
              </a:xfrm>
              <a:prstGeom prst="rect">
                <a:avLst/>
              </a:prstGeom>
              <a:blipFill rotWithShape="0">
                <a:blip r:embed="rId27"/>
                <a:stretch>
                  <a:fillRect/>
                </a:stretch>
              </a:blipFill>
            </p:spPr>
            <p:txBody>
              <a:bodyPr/>
              <a:lstStyle/>
              <a:p>
                <a:r>
                  <a:rPr lang="de-DE">
                    <a:noFill/>
                  </a:rPr>
                  <a:t> </a:t>
                </a:r>
              </a:p>
            </p:txBody>
          </p:sp>
        </mc:Fallback>
      </mc:AlternateContent>
      <p:sp>
        <p:nvSpPr>
          <p:cNvPr id="93" name="Rechteck 92"/>
          <p:cNvSpPr/>
          <p:nvPr/>
        </p:nvSpPr>
        <p:spPr>
          <a:xfrm>
            <a:off x="9063326" y="5178154"/>
            <a:ext cx="187325" cy="6635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p:cNvSpPr/>
          <p:nvPr/>
        </p:nvSpPr>
        <p:spPr>
          <a:xfrm>
            <a:off x="9077524" y="3848032"/>
            <a:ext cx="187325" cy="6635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p:cNvSpPr/>
          <p:nvPr/>
        </p:nvSpPr>
        <p:spPr>
          <a:xfrm>
            <a:off x="9101256" y="5623074"/>
            <a:ext cx="507033" cy="21275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p:cNvSpPr/>
          <p:nvPr/>
        </p:nvSpPr>
        <p:spPr>
          <a:xfrm>
            <a:off x="9110408" y="3886470"/>
            <a:ext cx="507033" cy="21275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0839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R = 0, V = 1	den Zyklus A – B – C – D – A – B - … 				</a:t>
            </a:r>
          </a:p>
          <a:p>
            <a:r>
              <a:rPr lang="de-DE" dirty="0">
                <a:latin typeface="Calibri" panose="020F0502020204030204" pitchFamily="34" charset="0"/>
              </a:rPr>
              <a:t>R = 0, V = 0	den Zyklus A – D – C – B – A – D - … </a:t>
            </a:r>
          </a:p>
          <a:p>
            <a:r>
              <a:rPr lang="de-DE" dirty="0">
                <a:latin typeface="Calibri" panose="020F0502020204030204" pitchFamily="34" charset="0"/>
              </a:rPr>
              <a:t>R = 1 			unabhängig von V in den Zustand A gehen</a:t>
            </a:r>
          </a:p>
          <a:p>
            <a:pPr marL="0" indent="0">
              <a:buNone/>
            </a:pPr>
            <a:endParaRPr lang="de-DE" sz="14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42</a:t>
            </a:fld>
            <a:endParaRPr lang="en-US" dirty="0"/>
          </a:p>
        </p:txBody>
      </p:sp>
      <p:sp>
        <p:nvSpPr>
          <p:cNvPr id="8" name="Ellipse 7"/>
          <p:cNvSpPr/>
          <p:nvPr/>
        </p:nvSpPr>
        <p:spPr>
          <a:xfrm>
            <a:off x="6116307" y="3188042"/>
            <a:ext cx="688258" cy="668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B</a:t>
            </a:r>
          </a:p>
        </p:txBody>
      </p:sp>
      <p:sp>
        <p:nvSpPr>
          <p:cNvPr id="9" name="Ellipse 8"/>
          <p:cNvSpPr/>
          <p:nvPr/>
        </p:nvSpPr>
        <p:spPr>
          <a:xfrm>
            <a:off x="2182761" y="5307595"/>
            <a:ext cx="688258" cy="668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D</a:t>
            </a:r>
          </a:p>
        </p:txBody>
      </p:sp>
      <p:sp>
        <p:nvSpPr>
          <p:cNvPr id="10" name="Ellipse 9"/>
          <p:cNvSpPr/>
          <p:nvPr/>
        </p:nvSpPr>
        <p:spPr>
          <a:xfrm>
            <a:off x="6116307" y="5307595"/>
            <a:ext cx="688258" cy="668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C</a:t>
            </a:r>
          </a:p>
        </p:txBody>
      </p:sp>
      <p:cxnSp>
        <p:nvCxnSpPr>
          <p:cNvPr id="11" name="Gerade Verbindung mit Pfeil 10"/>
          <p:cNvCxnSpPr/>
          <p:nvPr/>
        </p:nvCxnSpPr>
        <p:spPr>
          <a:xfrm flipH="1">
            <a:off x="2526890" y="2911340"/>
            <a:ext cx="243336" cy="2939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Gerade Verbindung mit Pfeil 12"/>
          <p:cNvCxnSpPr>
            <a:endCxn id="8" idx="1"/>
          </p:cNvCxnSpPr>
          <p:nvPr/>
        </p:nvCxnSpPr>
        <p:spPr>
          <a:xfrm flipV="1">
            <a:off x="2770226" y="3285955"/>
            <a:ext cx="3446874" cy="1727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Gerade Verbindung mit Pfeil 15"/>
          <p:cNvCxnSpPr>
            <a:stCxn id="8" idx="2"/>
          </p:cNvCxnSpPr>
          <p:nvPr/>
        </p:nvCxnSpPr>
        <p:spPr>
          <a:xfrm flipH="1">
            <a:off x="2871019" y="3522339"/>
            <a:ext cx="3245288" cy="1727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Gerade Verbindung mit Pfeil 19"/>
          <p:cNvCxnSpPr>
            <a:stCxn id="8" idx="5"/>
            <a:endCxn id="10" idx="7"/>
          </p:cNvCxnSpPr>
          <p:nvPr/>
        </p:nvCxnSpPr>
        <p:spPr>
          <a:xfrm>
            <a:off x="6703772" y="3758723"/>
            <a:ext cx="0" cy="16467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3" name="Gerade Verbindung mit Pfeil 22"/>
          <p:cNvCxnSpPr>
            <a:stCxn id="10" idx="0"/>
            <a:endCxn id="8" idx="4"/>
          </p:cNvCxnSpPr>
          <p:nvPr/>
        </p:nvCxnSpPr>
        <p:spPr>
          <a:xfrm flipV="1">
            <a:off x="6460436" y="3856636"/>
            <a:ext cx="0" cy="145095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0" name="Gerade Verbindung mit Pfeil 29"/>
          <p:cNvCxnSpPr>
            <a:stCxn id="10" idx="3"/>
            <a:endCxn id="9" idx="5"/>
          </p:cNvCxnSpPr>
          <p:nvPr/>
        </p:nvCxnSpPr>
        <p:spPr>
          <a:xfrm flipH="1">
            <a:off x="2770226" y="5878276"/>
            <a:ext cx="3446874"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p:cNvCxnSpPr>
            <a:stCxn id="9" idx="6"/>
            <a:endCxn id="10" idx="2"/>
          </p:cNvCxnSpPr>
          <p:nvPr/>
        </p:nvCxnSpPr>
        <p:spPr>
          <a:xfrm>
            <a:off x="2871019" y="5641892"/>
            <a:ext cx="3245288"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8" name="Gerade Verbindung mit Pfeil 37"/>
          <p:cNvCxnSpPr>
            <a:stCxn id="9" idx="1"/>
          </p:cNvCxnSpPr>
          <p:nvPr/>
        </p:nvCxnSpPr>
        <p:spPr>
          <a:xfrm flipV="1">
            <a:off x="2283554" y="3775997"/>
            <a:ext cx="0" cy="1629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1" name="Gerade Verbindung mit Pfeil 40"/>
          <p:cNvCxnSpPr>
            <a:endCxn id="9" idx="0"/>
          </p:cNvCxnSpPr>
          <p:nvPr/>
        </p:nvCxnSpPr>
        <p:spPr>
          <a:xfrm>
            <a:off x="2526890" y="3873910"/>
            <a:ext cx="0" cy="14336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4" name="Gerade Verbindung mit Pfeil 43"/>
          <p:cNvCxnSpPr>
            <a:stCxn id="10" idx="1"/>
          </p:cNvCxnSpPr>
          <p:nvPr/>
        </p:nvCxnSpPr>
        <p:spPr>
          <a:xfrm flipH="1" flipV="1">
            <a:off x="2770226" y="3775997"/>
            <a:ext cx="3446874" cy="1629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6" name="Ellipse 55"/>
          <p:cNvSpPr/>
          <p:nvPr/>
        </p:nvSpPr>
        <p:spPr>
          <a:xfrm>
            <a:off x="1887000" y="3021343"/>
            <a:ext cx="450617" cy="43501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57" name="Ellipse 56"/>
          <p:cNvSpPr/>
          <p:nvPr/>
        </p:nvSpPr>
        <p:spPr>
          <a:xfrm>
            <a:off x="2182761" y="3205316"/>
            <a:ext cx="688258" cy="6685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A</a:t>
            </a:r>
          </a:p>
        </p:txBody>
      </p:sp>
      <p:sp>
        <p:nvSpPr>
          <p:cNvPr id="58" name="Flussdiagramm: Zusammenführen 57"/>
          <p:cNvSpPr/>
          <p:nvPr/>
        </p:nvSpPr>
        <p:spPr>
          <a:xfrm rot="15898599">
            <a:off x="2105447" y="3377812"/>
            <a:ext cx="79452" cy="118709"/>
          </a:xfrm>
          <a:prstGeom prst="flowChartMerg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9" name="Textfeld 58"/>
              <p:cNvSpPr txBox="1"/>
              <p:nvPr/>
            </p:nvSpPr>
            <p:spPr>
              <a:xfrm>
                <a:off x="4305300" y="4162425"/>
                <a:ext cx="4029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p:txBody>
          </p:sp>
        </mc:Choice>
        <mc:Fallback xmlns="">
          <p:sp>
            <p:nvSpPr>
              <p:cNvPr id="59" name="Textfeld 58"/>
              <p:cNvSpPr txBox="1">
                <a:spLocks noRot="1" noChangeAspect="1" noMove="1" noResize="1" noEditPoints="1" noAdjustHandles="1" noChangeArrowheads="1" noChangeShapeType="1" noTextEdit="1"/>
              </p:cNvSpPr>
              <p:nvPr/>
            </p:nvSpPr>
            <p:spPr>
              <a:xfrm>
                <a:off x="4305300" y="4162425"/>
                <a:ext cx="402994" cy="369332"/>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p:cNvSpPr txBox="1"/>
              <p:nvPr/>
            </p:nvSpPr>
            <p:spPr>
              <a:xfrm>
                <a:off x="4305300" y="522084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0" name="Textfeld 59"/>
              <p:cNvSpPr txBox="1">
                <a:spLocks noRot="1" noChangeAspect="1" noMove="1" noResize="1" noEditPoints="1" noAdjustHandles="1" noChangeArrowheads="1" noChangeShapeType="1" noTextEdit="1"/>
              </p:cNvSpPr>
              <p:nvPr/>
            </p:nvSpPr>
            <p:spPr>
              <a:xfrm>
                <a:off x="4305300" y="5220842"/>
                <a:ext cx="554575" cy="369332"/>
              </a:xfrm>
              <a:prstGeom prst="rect">
                <a:avLst/>
              </a:prstGeom>
              <a:blipFill rotWithShape="0">
                <a:blip r:embed="rId4"/>
                <a:stretch>
                  <a:fillRect r="-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1" name="Textfeld 60"/>
              <p:cNvSpPr txBox="1"/>
              <p:nvPr/>
            </p:nvSpPr>
            <p:spPr>
              <a:xfrm>
                <a:off x="4305300" y="595817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1" name="Textfeld 60"/>
              <p:cNvSpPr txBox="1">
                <a:spLocks noRot="1" noChangeAspect="1" noMove="1" noResize="1" noEditPoints="1" noAdjustHandles="1" noChangeArrowheads="1" noChangeShapeType="1" noTextEdit="1"/>
              </p:cNvSpPr>
              <p:nvPr/>
            </p:nvSpPr>
            <p:spPr>
              <a:xfrm>
                <a:off x="4305300" y="5958172"/>
                <a:ext cx="554575" cy="369332"/>
              </a:xfrm>
              <a:prstGeom prst="rect">
                <a:avLst/>
              </a:prstGeom>
              <a:blipFill rotWithShape="0">
                <a:blip r:embed="rId5"/>
                <a:stretch>
                  <a:fillRect r="-296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6674301" y="443645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2" name="Textfeld 61"/>
              <p:cNvSpPr txBox="1">
                <a:spLocks noRot="1" noChangeAspect="1" noMove="1" noResize="1" noEditPoints="1" noAdjustHandles="1" noChangeArrowheads="1" noChangeShapeType="1" noTextEdit="1"/>
              </p:cNvSpPr>
              <p:nvPr/>
            </p:nvSpPr>
            <p:spPr>
              <a:xfrm>
                <a:off x="6674301" y="4436452"/>
                <a:ext cx="554575" cy="369332"/>
              </a:xfrm>
              <a:prstGeom prst="rect">
                <a:avLst/>
              </a:prstGeom>
              <a:blipFill rotWithShape="0">
                <a:blip r:embed="rId6"/>
                <a:stretch>
                  <a:fillRect r="-2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p:cNvSpPr txBox="1"/>
              <p:nvPr/>
            </p:nvSpPr>
            <p:spPr>
              <a:xfrm>
                <a:off x="4220947" y="2925260"/>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3" name="Textfeld 62"/>
              <p:cNvSpPr txBox="1">
                <a:spLocks noRot="1" noChangeAspect="1" noMove="1" noResize="1" noEditPoints="1" noAdjustHandles="1" noChangeArrowheads="1" noChangeShapeType="1" noTextEdit="1"/>
              </p:cNvSpPr>
              <p:nvPr/>
            </p:nvSpPr>
            <p:spPr>
              <a:xfrm>
                <a:off x="4220947" y="2925260"/>
                <a:ext cx="554575" cy="369332"/>
              </a:xfrm>
              <a:prstGeom prst="rect">
                <a:avLst/>
              </a:prstGeom>
              <a:blipFill rotWithShape="0">
                <a:blip r:embed="rId7"/>
                <a:stretch>
                  <a:fillRect r="-296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4" name="Textfeld 63"/>
              <p:cNvSpPr txBox="1"/>
              <p:nvPr/>
            </p:nvSpPr>
            <p:spPr>
              <a:xfrm>
                <a:off x="2478203" y="4352767"/>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4" name="Textfeld 63"/>
              <p:cNvSpPr txBox="1">
                <a:spLocks noRot="1" noChangeAspect="1" noMove="1" noResize="1" noEditPoints="1" noAdjustHandles="1" noChangeArrowheads="1" noChangeShapeType="1" noTextEdit="1"/>
              </p:cNvSpPr>
              <p:nvPr/>
            </p:nvSpPr>
            <p:spPr>
              <a:xfrm>
                <a:off x="2478203" y="4352767"/>
                <a:ext cx="554575" cy="369332"/>
              </a:xfrm>
              <a:prstGeom prst="rect">
                <a:avLst/>
              </a:prstGeom>
              <a:blipFill rotWithShape="0">
                <a:blip r:embed="rId8"/>
                <a:stretch>
                  <a:fillRect r="-296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5969283" y="443645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5" name="Textfeld 64"/>
              <p:cNvSpPr txBox="1">
                <a:spLocks noRot="1" noChangeAspect="1" noMove="1" noResize="1" noEditPoints="1" noAdjustHandles="1" noChangeArrowheads="1" noChangeShapeType="1" noTextEdit="1"/>
              </p:cNvSpPr>
              <p:nvPr/>
            </p:nvSpPr>
            <p:spPr>
              <a:xfrm>
                <a:off x="5969283" y="4436452"/>
                <a:ext cx="554575" cy="369332"/>
              </a:xfrm>
              <a:prstGeom prst="rect">
                <a:avLst/>
              </a:prstGeom>
              <a:blipFill rotWithShape="0">
                <a:blip r:embed="rId9"/>
                <a:stretch>
                  <a:fillRect r="-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8198133" y="1873474"/>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6" name="Textfeld 65"/>
              <p:cNvSpPr txBox="1">
                <a:spLocks noRot="1" noChangeAspect="1" noMove="1" noResize="1" noEditPoints="1" noAdjustHandles="1" noChangeArrowheads="1" noChangeShapeType="1" noTextEdit="1"/>
              </p:cNvSpPr>
              <p:nvPr/>
            </p:nvSpPr>
            <p:spPr>
              <a:xfrm>
                <a:off x="8198133" y="1873474"/>
                <a:ext cx="554575" cy="369332"/>
              </a:xfrm>
              <a:prstGeom prst="rect">
                <a:avLst/>
              </a:prstGeom>
              <a:blipFill rotWithShape="0">
                <a:blip r:embed="rId10"/>
                <a:stretch>
                  <a:fillRect r="-29670"/>
                </a:stretch>
              </a:blipFill>
            </p:spPr>
            <p:txBody>
              <a:bodyPr/>
              <a:lstStyle/>
              <a:p>
                <a:r>
                  <a:rPr lang="de-DE">
                    <a:noFill/>
                  </a:rPr>
                  <a:t> </a:t>
                </a:r>
              </a:p>
            </p:txBody>
          </p:sp>
        </mc:Fallback>
      </mc:AlternateContent>
      <p:sp>
        <p:nvSpPr>
          <p:cNvPr id="67" name="Textfeld 66"/>
          <p:cNvSpPr txBox="1"/>
          <p:nvPr/>
        </p:nvSpPr>
        <p:spPr>
          <a:xfrm>
            <a:off x="8313356" y="2276248"/>
            <a:ext cx="324128" cy="369332"/>
          </a:xfrm>
          <a:prstGeom prst="rect">
            <a:avLst/>
          </a:prstGeom>
          <a:noFill/>
        </p:spPr>
        <p:txBody>
          <a:bodyPr wrap="none" rtlCol="0">
            <a:spAutoFit/>
          </a:bodyPr>
          <a:lstStyle/>
          <a:p>
            <a:r>
              <a:rPr lang="de-DE" dirty="0"/>
              <a:t>R</a:t>
            </a:r>
          </a:p>
        </p:txBody>
      </p:sp>
      <mc:AlternateContent xmlns:mc="http://schemas.openxmlformats.org/markup-compatibility/2006" xmlns:a14="http://schemas.microsoft.com/office/drawing/2010/main">
        <mc:Choice Requires="a14">
          <p:sp>
            <p:nvSpPr>
              <p:cNvPr id="68" name="Textfeld 67"/>
              <p:cNvSpPr txBox="1"/>
              <p:nvPr/>
            </p:nvSpPr>
            <p:spPr>
              <a:xfrm>
                <a:off x="8198132" y="1396012"/>
                <a:ext cx="554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m:oMathPara>
                </a14:m>
                <a:endParaRPr lang="de-DE" dirty="0"/>
              </a:p>
            </p:txBody>
          </p:sp>
        </mc:Choice>
        <mc:Fallback xmlns="">
          <p:sp>
            <p:nvSpPr>
              <p:cNvPr id="68" name="Textfeld 67"/>
              <p:cNvSpPr txBox="1">
                <a:spLocks noRot="1" noChangeAspect="1" noMove="1" noResize="1" noEditPoints="1" noAdjustHandles="1" noChangeArrowheads="1" noChangeShapeType="1" noTextEdit="1"/>
              </p:cNvSpPr>
              <p:nvPr/>
            </p:nvSpPr>
            <p:spPr>
              <a:xfrm>
                <a:off x="8198132" y="1396012"/>
                <a:ext cx="554575" cy="369332"/>
              </a:xfrm>
              <a:prstGeom prst="rect">
                <a:avLst/>
              </a:prstGeom>
              <a:blipFill rotWithShape="0">
                <a:blip r:embed="rId11"/>
                <a:stretch>
                  <a:fillRect r="-2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1582791" y="2836677"/>
                <a:ext cx="4029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p:txBody>
          </p:sp>
        </mc:Choice>
        <mc:Fallback xmlns="">
          <p:sp>
            <p:nvSpPr>
              <p:cNvPr id="69" name="Textfeld 68"/>
              <p:cNvSpPr txBox="1">
                <a:spLocks noRot="1" noChangeAspect="1" noMove="1" noResize="1" noEditPoints="1" noAdjustHandles="1" noChangeArrowheads="1" noChangeShapeType="1" noTextEdit="1"/>
              </p:cNvSpPr>
              <p:nvPr/>
            </p:nvSpPr>
            <p:spPr>
              <a:xfrm>
                <a:off x="1582791" y="2836677"/>
                <a:ext cx="402994" cy="369332"/>
              </a:xfrm>
              <a:prstGeom prst="rect">
                <a:avLst/>
              </a:prstGeom>
              <a:blipFill rotWithShape="0">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0" name="Textfeld 69"/>
              <p:cNvSpPr txBox="1"/>
              <p:nvPr/>
            </p:nvSpPr>
            <p:spPr>
              <a:xfrm>
                <a:off x="3573112" y="3608427"/>
                <a:ext cx="1867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r>
                        <a:rPr lang="de-DE" i="1">
                          <a:latin typeface="Cambria Math" panose="02040503050406030204" pitchFamily="18" charset="0"/>
                        </a:rPr>
                        <m:t>+</m:t>
                      </m:r>
                      <m:r>
                        <a:rPr lang="de-DE" i="1">
                          <a:latin typeface="Cambria Math" panose="02040503050406030204" pitchFamily="18" charset="0"/>
                        </a:rPr>
                        <m:t>𝑅</m:t>
                      </m:r>
                    </m:oMath>
                  </m:oMathPara>
                </a14:m>
                <a:endParaRPr lang="de-DE" dirty="0"/>
              </a:p>
            </p:txBody>
          </p:sp>
        </mc:Choice>
        <mc:Fallback xmlns="">
          <p:sp>
            <p:nvSpPr>
              <p:cNvPr id="70" name="Textfeld 69"/>
              <p:cNvSpPr txBox="1">
                <a:spLocks noRot="1" noChangeAspect="1" noMove="1" noResize="1" noEditPoints="1" noAdjustHandles="1" noChangeArrowheads="1" noChangeShapeType="1" noTextEdit="1"/>
              </p:cNvSpPr>
              <p:nvPr/>
            </p:nvSpPr>
            <p:spPr>
              <a:xfrm>
                <a:off x="3573112" y="3608427"/>
                <a:ext cx="1867370" cy="369332"/>
              </a:xfrm>
              <a:prstGeom prst="rect">
                <a:avLst/>
              </a:prstGeom>
              <a:blipFill rotWithShape="0">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1" name="Textfeld 70"/>
              <p:cNvSpPr txBox="1"/>
              <p:nvPr/>
            </p:nvSpPr>
            <p:spPr>
              <a:xfrm>
                <a:off x="1230754" y="4220982"/>
                <a:ext cx="106753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𝑉</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r>
                        <a:rPr lang="de-DE" b="0" i="1" smtClean="0">
                          <a:latin typeface="Cambria Math" panose="02040503050406030204" pitchFamily="18" charset="0"/>
                        </a:rPr>
                        <m:t>+</m:t>
                      </m:r>
                      <m:r>
                        <a:rPr lang="de-DE" b="0" i="1" smtClean="0">
                          <a:latin typeface="Cambria Math" panose="02040503050406030204" pitchFamily="18" charset="0"/>
                        </a:rPr>
                        <m:t>𝑅</m:t>
                      </m:r>
                    </m:oMath>
                  </m:oMathPara>
                </a14:m>
                <a:endParaRPr lang="de-DE"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𝑉</m:t>
                      </m:r>
                      <m:r>
                        <a:rPr lang="de-DE" i="1">
                          <a:latin typeface="Cambria Math" panose="02040503050406030204" pitchFamily="18" charset="0"/>
                        </a:rPr>
                        <m:t>+</m:t>
                      </m:r>
                      <m:r>
                        <a:rPr lang="de-DE" i="1">
                          <a:latin typeface="Cambria Math" panose="02040503050406030204" pitchFamily="18" charset="0"/>
                        </a:rPr>
                        <m:t>𝑅</m:t>
                      </m:r>
                    </m:oMath>
                  </m:oMathPara>
                </a14:m>
                <a:endParaRPr lang="de-DE" dirty="0"/>
              </a:p>
            </p:txBody>
          </p:sp>
        </mc:Choice>
        <mc:Fallback xmlns="">
          <p:sp>
            <p:nvSpPr>
              <p:cNvPr id="71" name="Textfeld 70"/>
              <p:cNvSpPr txBox="1">
                <a:spLocks noRot="1" noChangeAspect="1" noMove="1" noResize="1" noEditPoints="1" noAdjustHandles="1" noChangeArrowheads="1" noChangeShapeType="1" noTextEdit="1"/>
              </p:cNvSpPr>
              <p:nvPr/>
            </p:nvSpPr>
            <p:spPr>
              <a:xfrm>
                <a:off x="1230754" y="4220982"/>
                <a:ext cx="1067536" cy="646331"/>
              </a:xfrm>
              <a:prstGeom prst="rect">
                <a:avLst/>
              </a:prstGeom>
              <a:blipFill rotWithShape="0">
                <a:blip r:embed="rId1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510664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Zeichnen Sie die Automatentafel</a:t>
            </a:r>
          </a:p>
          <a:p>
            <a:pPr marL="0" indent="0">
              <a:buNone/>
            </a:pPr>
            <a:endParaRPr lang="de-DE" sz="1400" dirty="0">
              <a:latin typeface="Calibri" panose="020F0502020204030204" pitchFamily="34" charset="0"/>
            </a:endParaRPr>
          </a:p>
          <a:p>
            <a:pPr marL="0" indent="0">
              <a:buNone/>
            </a:pPr>
            <a:endParaRPr lang="de-DE" sz="1400"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Hinweis:</a:t>
            </a:r>
            <a:r>
              <a:rPr lang="de-DE" dirty="0">
                <a:latin typeface="Calibri" panose="020F0502020204030204" pitchFamily="34" charset="0"/>
              </a:rPr>
              <a:t>		Das ist die tabellarische Darstellung eines Automaten. Wichtig ist, dass 			alle möglichen Zustandsübergänge vorkommen.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1102774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Die Automatentafel</a:t>
            </a:r>
          </a:p>
          <a:p>
            <a:pPr marL="0" indent="0">
              <a:buNone/>
            </a:pPr>
            <a:endParaRPr lang="de-DE" dirty="0">
              <a:latin typeface="Calibri" panose="020F0502020204030204" pitchFamily="34" charset="0"/>
            </a:endParaRPr>
          </a:p>
          <a:p>
            <a:pPr marL="0" indent="0">
              <a:buNone/>
            </a:pPr>
            <a:r>
              <a:rPr lang="de-DE" dirty="0">
                <a:solidFill>
                  <a:schemeClr val="bg2">
                    <a:lumMod val="20000"/>
                    <a:lumOff val="80000"/>
                  </a:schemeClr>
                </a:solidFill>
                <a:latin typeface="Calibri" panose="020F0502020204030204" pitchFamily="34" charset="0"/>
              </a:rPr>
              <a:t>Wichtig:	</a:t>
            </a:r>
            <a:r>
              <a:rPr lang="de-DE" dirty="0">
                <a:latin typeface="Calibri" panose="020F0502020204030204" pitchFamily="34" charset="0"/>
              </a:rPr>
              <a:t>	Die Eingabemenge muss vollständig sein, d.h. alle Übergänge 						müssen in der Tabelle abgebildet sein. Hier gilt es geschickt zu 					selektieren (manche Übergänge lassen sich vereinfachen)</a:t>
            </a:r>
          </a:p>
          <a:p>
            <a:pPr marL="0" indent="0">
              <a:buNone/>
            </a:pPr>
            <a:endParaRPr lang="de-DE" sz="1400" dirty="0">
              <a:latin typeface="Calibri" panose="020F0502020204030204" pitchFamily="34" charset="0"/>
            </a:endParaRPr>
          </a:p>
          <a:p>
            <a:pPr marL="0" indent="0">
              <a:buNone/>
            </a:pPr>
            <a:endParaRPr lang="de-DE" sz="14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44</a:t>
            </a:fld>
            <a:endParaRPr lang="en-US" dirty="0"/>
          </a:p>
        </p:txBody>
      </p:sp>
      <p:graphicFrame>
        <p:nvGraphicFramePr>
          <p:cNvPr id="4" name="Tabelle 3"/>
          <p:cNvGraphicFramePr>
            <a:graphicFrameLocks noGrp="1"/>
          </p:cNvGraphicFramePr>
          <p:nvPr>
            <p:extLst>
              <p:ext uri="{D42A27DB-BD31-4B8C-83A1-F6EECF244321}">
                <p14:modId xmlns:p14="http://schemas.microsoft.com/office/powerpoint/2010/main" val="1725330192"/>
              </p:ext>
            </p:extLst>
          </p:nvPr>
        </p:nvGraphicFramePr>
        <p:xfrm>
          <a:off x="2572774" y="3423537"/>
          <a:ext cx="6538051" cy="2225040"/>
        </p:xfrm>
        <a:graphic>
          <a:graphicData uri="http://schemas.openxmlformats.org/drawingml/2006/table">
            <a:tbl>
              <a:tblPr firstRow="1" bandRow="1">
                <a:tableStyleId>{7DF18680-E054-41AD-8BC1-D1AEF772440D}</a:tableStyleId>
              </a:tblPr>
              <a:tblGrid>
                <a:gridCol w="1161143">
                  <a:extLst>
                    <a:ext uri="{9D8B030D-6E8A-4147-A177-3AD203B41FA5}">
                      <a16:colId xmlns:a16="http://schemas.microsoft.com/office/drawing/2014/main" val="20000"/>
                    </a:ext>
                  </a:extLst>
                </a:gridCol>
                <a:gridCol w="1405255">
                  <a:extLst>
                    <a:ext uri="{9D8B030D-6E8A-4147-A177-3AD203B41FA5}">
                      <a16:colId xmlns:a16="http://schemas.microsoft.com/office/drawing/2014/main" val="20001"/>
                    </a:ext>
                  </a:extLst>
                </a:gridCol>
                <a:gridCol w="1405255">
                  <a:extLst>
                    <a:ext uri="{9D8B030D-6E8A-4147-A177-3AD203B41FA5}">
                      <a16:colId xmlns:a16="http://schemas.microsoft.com/office/drawing/2014/main" val="20002"/>
                    </a:ext>
                  </a:extLst>
                </a:gridCol>
                <a:gridCol w="1405255">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tblGrid>
              <a:tr h="370840">
                <a:tc>
                  <a:txBody>
                    <a:bodyPr/>
                    <a:lstStyle/>
                    <a:p>
                      <a:r>
                        <a:rPr lang="de-DE" dirty="0"/>
                        <a:t>ZUSTAND</a:t>
                      </a:r>
                    </a:p>
                  </a:txBody>
                  <a:tcPr/>
                </a:tc>
                <a:tc>
                  <a:txBody>
                    <a:bodyPr/>
                    <a:lstStyle/>
                    <a:p>
                      <a:r>
                        <a:rPr lang="de-DE" dirty="0"/>
                        <a:t>EINGABE</a:t>
                      </a:r>
                      <a:r>
                        <a:rPr lang="de-DE" baseline="0" dirty="0"/>
                        <a:t> 1</a:t>
                      </a:r>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EINGABE</a:t>
                      </a:r>
                      <a:r>
                        <a:rPr lang="de-DE" baseline="0" dirty="0"/>
                        <a:t> 2</a:t>
                      </a:r>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EINGABE</a:t>
                      </a:r>
                      <a:r>
                        <a:rPr lang="de-DE" baseline="0" dirty="0"/>
                        <a:t> 3</a:t>
                      </a:r>
                      <a:endParaRPr lang="de-DE" dirty="0"/>
                    </a:p>
                  </a:txBody>
                  <a:tcPr/>
                </a:tc>
                <a:tc>
                  <a:txBody>
                    <a:bodyPr/>
                    <a:lstStyle/>
                    <a:p>
                      <a:r>
                        <a:rPr lang="de-DE" dirty="0"/>
                        <a:t>…</a:t>
                      </a:r>
                    </a:p>
                  </a:txBody>
                  <a:tcPr/>
                </a:tc>
                <a:extLst>
                  <a:ext uri="{0D108BD9-81ED-4DB2-BD59-A6C34878D82A}">
                    <a16:rowId xmlns:a16="http://schemas.microsoft.com/office/drawing/2014/main" val="10000"/>
                  </a:ext>
                </a:extLst>
              </a:tr>
              <a:tr h="370840">
                <a:tc>
                  <a:txBody>
                    <a:bodyPr/>
                    <a:lstStyle/>
                    <a:p>
                      <a:r>
                        <a:rPr lang="de-DE" dirty="0"/>
                        <a:t>q</a:t>
                      </a:r>
                      <a:r>
                        <a:rPr lang="de-DE" baseline="-25000" dirty="0"/>
                        <a:t>0</a:t>
                      </a:r>
                    </a:p>
                  </a:txBody>
                  <a:tcPr/>
                </a:tc>
                <a:tc>
                  <a:txBody>
                    <a:bodyPr/>
                    <a:lstStyle/>
                    <a:p>
                      <a:r>
                        <a:rPr lang="de-DE" dirty="0"/>
                        <a:t>q</a:t>
                      </a:r>
                      <a:r>
                        <a:rPr lang="de-DE" baseline="30000" dirty="0"/>
                        <a:t>n+1</a:t>
                      </a:r>
                      <a:r>
                        <a:rPr lang="de-DE" baseline="-25000" dirty="0"/>
                        <a:t>für E1</a:t>
                      </a:r>
                      <a:endParaRPr lang="de-DE"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E2</a:t>
                      </a:r>
                      <a:endParaRPr lang="de-DE"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E3</a:t>
                      </a:r>
                      <a:endParaRPr lang="de-DE" baseline="30000" dirty="0"/>
                    </a:p>
                  </a:txBody>
                  <a:tcPr/>
                </a:tc>
                <a:tc>
                  <a:txBody>
                    <a:bodyPr/>
                    <a:lstStyle/>
                    <a:p>
                      <a:r>
                        <a:rPr lang="de-DE" dirty="0"/>
                        <a:t>…</a:t>
                      </a:r>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25000" dirty="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E1</a:t>
                      </a:r>
                      <a:endParaRPr lang="de-DE"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E2</a:t>
                      </a:r>
                      <a:endParaRPr lang="de-DE"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E3</a:t>
                      </a:r>
                      <a:endParaRPr lang="de-DE" baseline="30000" dirty="0"/>
                    </a:p>
                  </a:txBody>
                  <a:tcPr/>
                </a:tc>
                <a:tc>
                  <a:txBody>
                    <a:bodyPr/>
                    <a:lstStyle/>
                    <a:p>
                      <a:r>
                        <a:rPr lang="de-DE" dirty="0"/>
                        <a:t>…</a:t>
                      </a: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25000"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E1</a:t>
                      </a:r>
                      <a:endParaRPr lang="de-DE"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E2</a:t>
                      </a:r>
                      <a:endParaRPr lang="de-DE"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E3</a:t>
                      </a:r>
                      <a:endParaRPr lang="de-DE" baseline="30000" dirty="0"/>
                    </a:p>
                  </a:txBody>
                  <a:tcPr/>
                </a:tc>
                <a:tc>
                  <a:txBody>
                    <a:bodyPr/>
                    <a:lstStyle/>
                    <a:p>
                      <a:r>
                        <a:rPr lang="de-DE" dirty="0"/>
                        <a:t>…</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25000" dirty="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E1</a:t>
                      </a:r>
                      <a:endParaRPr lang="de-DE"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E2</a:t>
                      </a:r>
                      <a:endParaRPr lang="de-DE"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q</a:t>
                      </a:r>
                      <a:r>
                        <a:rPr lang="de-DE" baseline="30000" dirty="0"/>
                        <a:t>n+1</a:t>
                      </a:r>
                      <a:r>
                        <a:rPr lang="de-DE" baseline="-25000" dirty="0"/>
                        <a:t>für E3</a:t>
                      </a:r>
                      <a:endParaRPr lang="de-DE" baseline="30000" dirty="0"/>
                    </a:p>
                  </a:txBody>
                  <a:tcPr/>
                </a:tc>
                <a:tc>
                  <a:txBody>
                    <a:bodyPr/>
                    <a:lstStyle/>
                    <a:p>
                      <a:r>
                        <a:rPr lang="de-DE" dirty="0"/>
                        <a:t>…</a:t>
                      </a:r>
                    </a:p>
                  </a:txBody>
                  <a:tcPr/>
                </a:tc>
                <a:extLst>
                  <a:ext uri="{0D108BD9-81ED-4DB2-BD59-A6C34878D82A}">
                    <a16:rowId xmlns:a16="http://schemas.microsoft.com/office/drawing/2014/main" val="10004"/>
                  </a:ext>
                </a:extLst>
              </a:tr>
              <a:tr h="370840">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extLst>
                  <a:ext uri="{0D108BD9-81ED-4DB2-BD59-A6C34878D82A}">
                    <a16:rowId xmlns:a16="http://schemas.microsoft.com/office/drawing/2014/main" val="10005"/>
                  </a:ext>
                </a:extLst>
              </a:tr>
            </a:tbl>
          </a:graphicData>
        </a:graphic>
      </p:graphicFrame>
      <p:cxnSp>
        <p:nvCxnSpPr>
          <p:cNvPr id="8" name="Gerade Verbindung mit Pfeil 7"/>
          <p:cNvCxnSpPr/>
          <p:nvPr/>
        </p:nvCxnSpPr>
        <p:spPr>
          <a:xfrm flipV="1">
            <a:off x="1976284" y="4109884"/>
            <a:ext cx="550606" cy="3048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 name="Textfeld 9"/>
          <p:cNvSpPr txBox="1"/>
          <p:nvPr/>
        </p:nvSpPr>
        <p:spPr>
          <a:xfrm>
            <a:off x="933703" y="3970930"/>
            <a:ext cx="1212191" cy="923330"/>
          </a:xfrm>
          <a:prstGeom prst="rect">
            <a:avLst/>
          </a:prstGeom>
          <a:noFill/>
        </p:spPr>
        <p:txBody>
          <a:bodyPr wrap="none" rtlCol="0">
            <a:spAutoFit/>
          </a:bodyPr>
          <a:lstStyle/>
          <a:p>
            <a:r>
              <a:rPr lang="de-DE" dirty="0"/>
              <a:t>Zustände</a:t>
            </a:r>
          </a:p>
          <a:p>
            <a:r>
              <a:rPr lang="de-DE" dirty="0"/>
              <a:t>Werden</a:t>
            </a:r>
          </a:p>
          <a:p>
            <a:r>
              <a:rPr lang="de-DE" dirty="0"/>
              <a:t>codiert</a:t>
            </a:r>
          </a:p>
        </p:txBody>
      </p:sp>
    </p:spTree>
    <p:extLst>
      <p:ext uri="{BB962C8B-B14F-4D97-AF65-F5344CB8AC3E}">
        <p14:creationId xmlns:p14="http://schemas.microsoft.com/office/powerpoint/2010/main" val="4074020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lstStyle/>
              <a:p>
                <a:r>
                  <a:rPr lang="de-DE" dirty="0">
                    <a:solidFill>
                      <a:schemeClr val="bg2">
                        <a:lumMod val="20000"/>
                        <a:lumOff val="80000"/>
                      </a:schemeClr>
                    </a:solidFill>
                    <a:latin typeface="Calibri" panose="020F0502020204030204" pitchFamily="34" charset="0"/>
                  </a:rPr>
                  <a:t>Zeichnen Sie die Automatentafel</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Wir haben folgende Übergangsfunktionen:</a:t>
                </a:r>
              </a:p>
              <a:p>
                <a:pPr marL="0" indent="0">
                  <a:buNone/>
                </a:pPr>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oMath>
                </a14:m>
                <a:r>
                  <a:rPr lang="de-DE" dirty="0">
                    <a:latin typeface="Calibri" panose="020F0502020204030204" pitchFamily="34" charset="0"/>
                  </a:rPr>
                  <a:t>, </a:t>
                </a:r>
                <a14:m>
                  <m:oMath xmlns:m="http://schemas.openxmlformats.org/officeDocument/2006/math">
                    <m:r>
                      <m:rPr>
                        <m:sty m:val="p"/>
                      </m:rPr>
                      <a:rPr lang="de-DE" b="0" i="0" smtClean="0">
                        <a:latin typeface="Cambria Math" panose="02040503050406030204" pitchFamily="18" charset="0"/>
                      </a:rPr>
                      <m:t>V</m:t>
                    </m:r>
                    <m:acc>
                      <m:accPr>
                        <m:chr m:val="̅"/>
                        <m:ctrlPr>
                          <a:rPr lang="de-DE" i="1">
                            <a:latin typeface="Cambria Math" panose="02040503050406030204" pitchFamily="18" charset="0"/>
                          </a:rPr>
                        </m:ctrlPr>
                      </m:accPr>
                      <m:e>
                        <m:r>
                          <a:rPr lang="de-DE" i="1">
                            <a:latin typeface="Cambria Math" panose="02040503050406030204" pitchFamily="18" charset="0"/>
                          </a:rPr>
                          <m:t>𝑅</m:t>
                        </m:r>
                      </m:e>
                    </m:acc>
                  </m:oMath>
                </a14:m>
                <a:r>
                  <a:rPr lang="de-DE" dirty="0">
                    <a:latin typeface="Calibri" panose="020F0502020204030204" pitchFamily="34" charset="0"/>
                  </a:rPr>
                  <a:t>, </a:t>
                </a:r>
                <a14:m>
                  <m:oMath xmlns:m="http://schemas.openxmlformats.org/officeDocument/2006/math">
                    <m:r>
                      <a:rPr lang="de-DE" b="0" i="1" smtClean="0">
                        <a:latin typeface="Cambria Math" panose="02040503050406030204" pitchFamily="18" charset="0"/>
                      </a:rPr>
                      <m:t>𝑅</m:t>
                    </m:r>
                  </m:oMath>
                </a14:m>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𝑉</m:t>
                        </m:r>
                      </m:e>
                    </m:acc>
                    <m:r>
                      <a:rPr lang="de-DE" b="0" i="1" smtClean="0">
                        <a:latin typeface="Cambria Math" panose="02040503050406030204" pitchFamily="18" charset="0"/>
                      </a:rPr>
                      <m:t>+</m:t>
                    </m:r>
                    <m:r>
                      <a:rPr lang="de-DE" b="0" i="1" smtClean="0">
                        <a:latin typeface="Cambria Math" panose="02040503050406030204" pitchFamily="18" charset="0"/>
                      </a:rPr>
                      <m:t>𝑅</m:t>
                    </m:r>
                  </m:oMath>
                </a14:m>
                <a:r>
                  <a:rPr lang="de-DE" dirty="0">
                    <a:latin typeface="Calibri" panose="020F0502020204030204" pitchFamily="34" charset="0"/>
                  </a:rPr>
                  <a:t>, </a:t>
                </a:r>
                <a14:m>
                  <m:oMath xmlns:m="http://schemas.openxmlformats.org/officeDocument/2006/math">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𝑅</m:t>
                    </m:r>
                  </m:oMath>
                </a14:m>
                <a:r>
                  <a:rPr lang="de-DE" dirty="0">
                    <a:latin typeface="Calibri" panose="020F0502020204030204" pitchFamily="34" charset="0"/>
                  </a:rPr>
                  <a:t>		</a:t>
                </a:r>
              </a:p>
              <a:p>
                <a:pPr marL="0" indent="0">
                  <a:buNone/>
                </a:pPr>
                <a:r>
                  <a:rPr lang="de-DE" dirty="0">
                    <a:latin typeface="Calibri" panose="020F0502020204030204" pitchFamily="34" charset="0"/>
                  </a:rPr>
                  <a:t>Die letzten beiden Übergänge werden aber durch das R geschluckt (vgl. </a:t>
                </a:r>
                <a:r>
                  <a:rPr lang="de-DE" dirty="0" err="1">
                    <a:latin typeface="Calibri" panose="020F0502020204030204" pitchFamily="34" charset="0"/>
                  </a:rPr>
                  <a:t>Primtermselektion</a:t>
                </a:r>
                <a:r>
                  <a:rPr lang="de-DE" dirty="0">
                    <a:latin typeface="Calibri" panose="020F0502020204030204" pitchFamily="34" charset="0"/>
                  </a:rPr>
                  <a:t>)</a:t>
                </a:r>
              </a:p>
              <a:p>
                <a:pPr marL="0" indent="0">
                  <a:buNone/>
                </a:pPr>
                <a:endParaRPr lang="de-DE" sz="1400" dirty="0">
                  <a:latin typeface="Calibri" panose="020F0502020204030204" pitchFamily="34" charset="0"/>
                </a:endParaRPr>
              </a:p>
              <a:p>
                <a:pPr marL="0" indent="0">
                  <a:buNone/>
                </a:pPr>
                <a:endParaRPr lang="de-DE" sz="14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749"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45</a:t>
            </a:fld>
            <a:endParaRPr lang="en-US" dirty="0"/>
          </a:p>
        </p:txBody>
      </p:sp>
      <mc:AlternateContent xmlns:mc="http://schemas.openxmlformats.org/markup-compatibility/2006" xmlns:a14="http://schemas.microsoft.com/office/drawing/2010/main">
        <mc:Choice Requires="a14">
          <p:graphicFrame>
            <p:nvGraphicFramePr>
              <p:cNvPr id="8" name="Tabelle 7"/>
              <p:cNvGraphicFramePr>
                <a:graphicFrameLocks noGrp="1"/>
              </p:cNvGraphicFramePr>
              <p:nvPr>
                <p:extLst>
                  <p:ext uri="{D42A27DB-BD31-4B8C-83A1-F6EECF244321}">
                    <p14:modId xmlns:p14="http://schemas.microsoft.com/office/powerpoint/2010/main" val="4281842676"/>
                  </p:ext>
                </p:extLst>
              </p:nvPr>
            </p:nvGraphicFramePr>
            <p:xfrm>
              <a:off x="1713504" y="4170788"/>
              <a:ext cx="6103142" cy="1854200"/>
            </p:xfrm>
            <a:graphic>
              <a:graphicData uri="http://schemas.openxmlformats.org/drawingml/2006/table">
                <a:tbl>
                  <a:tblPr firstRow="1" bandRow="1">
                    <a:tableStyleId>{7DF18680-E054-41AD-8BC1-D1AEF772440D}</a:tableStyleId>
                  </a:tblPr>
                  <a:tblGrid>
                    <a:gridCol w="1103630">
                      <a:extLst>
                        <a:ext uri="{9D8B030D-6E8A-4147-A177-3AD203B41FA5}">
                          <a16:colId xmlns:a16="http://schemas.microsoft.com/office/drawing/2014/main" val="20000"/>
                        </a:ext>
                      </a:extLst>
                    </a:gridCol>
                    <a:gridCol w="1419543">
                      <a:extLst>
                        <a:ext uri="{9D8B030D-6E8A-4147-A177-3AD203B41FA5}">
                          <a16:colId xmlns:a16="http://schemas.microsoft.com/office/drawing/2014/main" val="20001"/>
                        </a:ext>
                      </a:extLst>
                    </a:gridCol>
                    <a:gridCol w="1193323">
                      <a:extLst>
                        <a:ext uri="{9D8B030D-6E8A-4147-A177-3AD203B41FA5}">
                          <a16:colId xmlns:a16="http://schemas.microsoft.com/office/drawing/2014/main" val="20002"/>
                        </a:ext>
                      </a:extLst>
                    </a:gridCol>
                    <a:gridCol w="1193323">
                      <a:extLst>
                        <a:ext uri="{9D8B030D-6E8A-4147-A177-3AD203B41FA5}">
                          <a16:colId xmlns:a16="http://schemas.microsoft.com/office/drawing/2014/main" val="20003"/>
                        </a:ext>
                      </a:extLst>
                    </a:gridCol>
                    <a:gridCol w="1193323">
                      <a:extLst>
                        <a:ext uri="{9D8B030D-6E8A-4147-A177-3AD203B41FA5}">
                          <a16:colId xmlns:a16="http://schemas.microsoft.com/office/drawing/2014/main" val="20004"/>
                        </a:ext>
                      </a:extLst>
                    </a:gridCol>
                  </a:tblGrid>
                  <a:tr h="370840">
                    <a:tc>
                      <a:txBody>
                        <a:bodyPr/>
                        <a:lstStyle/>
                        <a:p>
                          <a:r>
                            <a:rPr lang="de-DE" dirty="0"/>
                            <a:t>Zustand</a:t>
                          </a:r>
                        </a:p>
                      </a:txBody>
                      <a:tcPr/>
                    </a:tc>
                    <a:tc>
                      <a:txBody>
                        <a:bodyPr/>
                        <a:lstStyle/>
                        <a:p>
                          <a:r>
                            <a:rPr lang="de-DE" dirty="0"/>
                            <a:t>Codierung</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V</m:t>
                                </m:r>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a:txBody>
                      <a:tcPr/>
                    </a:tc>
                    <a:extLst>
                      <a:ext uri="{0D108BD9-81ED-4DB2-BD59-A6C34878D82A}">
                        <a16:rowId xmlns:a16="http://schemas.microsoft.com/office/drawing/2014/main" val="10000"/>
                      </a:ext>
                    </a:extLst>
                  </a:tr>
                  <a:tr h="370840">
                    <a:tc>
                      <a:txBody>
                        <a:bodyPr/>
                        <a:lstStyle/>
                        <a:p>
                          <a:pPr algn="ctr"/>
                          <a:r>
                            <a:rPr lang="de-DE" dirty="0"/>
                            <a:t>A</a:t>
                          </a:r>
                          <a:endParaRPr lang="de-DE" baseline="-25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a:t>(0, 0)</a:t>
                          </a:r>
                          <a:endParaRPr lang="de-DE" baseline="-25000" dirty="0"/>
                        </a:p>
                      </a:txBody>
                      <a:tcPr/>
                    </a:tc>
                    <a:tc>
                      <a:txBody>
                        <a:bodyPr/>
                        <a:lstStyle/>
                        <a:p>
                          <a:pPr algn="ctr"/>
                          <a:r>
                            <a:rPr lang="de-DE" dirty="0"/>
                            <a:t>D (1,1)</a:t>
                          </a:r>
                        </a:p>
                      </a:txBody>
                      <a:tcPr/>
                    </a:tc>
                    <a:tc>
                      <a:txBody>
                        <a:bodyPr/>
                        <a:lstStyle/>
                        <a:p>
                          <a:pPr algn="ctr"/>
                          <a:r>
                            <a:rPr lang="de-DE" dirty="0"/>
                            <a:t>B (0,1)</a:t>
                          </a:r>
                        </a:p>
                      </a:txBody>
                      <a:tcPr/>
                    </a:tc>
                    <a:tc>
                      <a:txBody>
                        <a:bodyPr/>
                        <a:lstStyle/>
                        <a:p>
                          <a:pPr algn="ctr"/>
                          <a:r>
                            <a:rPr lang="de-DE" dirty="0"/>
                            <a:t>A (0,0)</a:t>
                          </a:r>
                        </a:p>
                      </a:txBody>
                      <a:tcPr/>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a:t>B</a:t>
                          </a:r>
                          <a:endParaRPr lang="de-DE" baseline="-25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a:t>(0, 1)</a:t>
                          </a:r>
                          <a:endParaRPr lang="de-DE" baseline="-25000" dirty="0"/>
                        </a:p>
                      </a:txBody>
                      <a:tcPr/>
                    </a:tc>
                    <a:tc>
                      <a:txBody>
                        <a:bodyPr/>
                        <a:lstStyle/>
                        <a:p>
                          <a:pPr algn="ctr"/>
                          <a:r>
                            <a:rPr lang="de-DE" dirty="0"/>
                            <a:t>A (0,0)</a:t>
                          </a:r>
                        </a:p>
                      </a:txBody>
                      <a:tcPr/>
                    </a:tc>
                    <a:tc>
                      <a:txBody>
                        <a:bodyPr/>
                        <a:lstStyle/>
                        <a:p>
                          <a:pPr algn="ctr"/>
                          <a:r>
                            <a:rPr lang="de-DE" dirty="0"/>
                            <a:t>C (1,0)</a:t>
                          </a:r>
                        </a:p>
                      </a:txBody>
                      <a:tcPr/>
                    </a:tc>
                    <a:tc>
                      <a:txBody>
                        <a:bodyPr/>
                        <a:lstStyle/>
                        <a:p>
                          <a:pPr algn="ctr"/>
                          <a:r>
                            <a:rPr lang="de-DE" dirty="0"/>
                            <a:t>A (0,0)</a:t>
                          </a:r>
                        </a:p>
                      </a:txBody>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aseline="0" dirty="0"/>
                            <a:t>C</a:t>
                          </a:r>
                          <a:endParaRPr lang="de-DE" baseline="-25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aseline="0" dirty="0"/>
                            <a:t>(1, 0)</a:t>
                          </a:r>
                          <a:endParaRPr lang="de-DE" baseline="-25000" dirty="0"/>
                        </a:p>
                      </a:txBody>
                      <a:tcPr/>
                    </a:tc>
                    <a:tc>
                      <a:txBody>
                        <a:bodyPr/>
                        <a:lstStyle/>
                        <a:p>
                          <a:pPr algn="ctr"/>
                          <a:r>
                            <a:rPr lang="de-DE" dirty="0"/>
                            <a:t>B (0,1)</a:t>
                          </a:r>
                        </a:p>
                      </a:txBody>
                      <a:tcPr/>
                    </a:tc>
                    <a:tc>
                      <a:txBody>
                        <a:bodyPr/>
                        <a:lstStyle/>
                        <a:p>
                          <a:pPr algn="ctr"/>
                          <a:r>
                            <a:rPr lang="de-DE" dirty="0"/>
                            <a:t>D (1,1)</a:t>
                          </a:r>
                        </a:p>
                      </a:txBody>
                      <a:tcPr/>
                    </a:tc>
                    <a:tc>
                      <a:txBody>
                        <a:bodyPr/>
                        <a:lstStyle/>
                        <a:p>
                          <a:pPr algn="ctr"/>
                          <a:r>
                            <a:rPr lang="de-DE" dirty="0"/>
                            <a:t>A (0,0)</a:t>
                          </a:r>
                        </a:p>
                      </a:txBody>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aseline="0" dirty="0"/>
                            <a:t>D</a:t>
                          </a:r>
                          <a:endParaRPr lang="de-DE" baseline="-25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aseline="0" dirty="0"/>
                            <a:t>(1,1)</a:t>
                          </a:r>
                          <a:endParaRPr lang="de-DE" baseline="-25000" dirty="0"/>
                        </a:p>
                      </a:txBody>
                      <a:tcPr/>
                    </a:tc>
                    <a:tc>
                      <a:txBody>
                        <a:bodyPr/>
                        <a:lstStyle/>
                        <a:p>
                          <a:pPr algn="ctr"/>
                          <a:r>
                            <a:rPr lang="de-DE" dirty="0"/>
                            <a:t>C (1,0)</a:t>
                          </a:r>
                        </a:p>
                      </a:txBody>
                      <a:tcPr/>
                    </a:tc>
                    <a:tc>
                      <a:txBody>
                        <a:bodyPr/>
                        <a:lstStyle/>
                        <a:p>
                          <a:pPr algn="ctr"/>
                          <a:r>
                            <a:rPr lang="de-DE" dirty="0"/>
                            <a:t>A (0,0)</a:t>
                          </a:r>
                        </a:p>
                      </a:txBody>
                      <a:tcPr/>
                    </a:tc>
                    <a:tc>
                      <a:txBody>
                        <a:bodyPr/>
                        <a:lstStyle/>
                        <a:p>
                          <a:pPr algn="ctr"/>
                          <a:r>
                            <a:rPr lang="de-DE" dirty="0"/>
                            <a:t>A (0,0)</a:t>
                          </a:r>
                        </a:p>
                      </a:txBody>
                      <a:tcPr/>
                    </a:tc>
                    <a:extLst>
                      <a:ext uri="{0D108BD9-81ED-4DB2-BD59-A6C34878D82A}">
                        <a16:rowId xmlns:a16="http://schemas.microsoft.com/office/drawing/2014/main" val="10004"/>
                      </a:ext>
                    </a:extLst>
                  </a:tr>
                </a:tbl>
              </a:graphicData>
            </a:graphic>
          </p:graphicFrame>
        </mc:Choice>
        <mc:Fallback xmlns="">
          <p:graphicFrame>
            <p:nvGraphicFramePr>
              <p:cNvPr id="8" name="Tabelle 7"/>
              <p:cNvGraphicFramePr>
                <a:graphicFrameLocks noGrp="1"/>
              </p:cNvGraphicFramePr>
              <p:nvPr>
                <p:extLst>
                  <p:ext uri="{D42A27DB-BD31-4B8C-83A1-F6EECF244321}">
                    <p14:modId xmlns:p14="http://schemas.microsoft.com/office/powerpoint/2010/main" val="4281842676"/>
                  </p:ext>
                </p:extLst>
              </p:nvPr>
            </p:nvGraphicFramePr>
            <p:xfrm>
              <a:off x="1713504" y="4170788"/>
              <a:ext cx="6103142" cy="1854200"/>
            </p:xfrm>
            <a:graphic>
              <a:graphicData uri="http://schemas.openxmlformats.org/drawingml/2006/table">
                <a:tbl>
                  <a:tblPr firstRow="1" bandRow="1">
                    <a:tableStyleId>{7DF18680-E054-41AD-8BC1-D1AEF772440D}</a:tableStyleId>
                  </a:tblPr>
                  <a:tblGrid>
                    <a:gridCol w="1103630"/>
                    <a:gridCol w="1419543"/>
                    <a:gridCol w="1193323"/>
                    <a:gridCol w="1193323"/>
                    <a:gridCol w="1193323"/>
                  </a:tblGrid>
                  <a:tr h="370840">
                    <a:tc>
                      <a:txBody>
                        <a:bodyPr/>
                        <a:lstStyle/>
                        <a:p>
                          <a:r>
                            <a:rPr lang="de-DE" dirty="0" smtClean="0"/>
                            <a:t>Zustand</a:t>
                          </a:r>
                          <a:endParaRPr lang="de-DE" dirty="0"/>
                        </a:p>
                      </a:txBody>
                      <a:tcPr/>
                    </a:tc>
                    <a:tc>
                      <a:txBody>
                        <a:bodyPr/>
                        <a:lstStyle/>
                        <a:p>
                          <a:r>
                            <a:rPr lang="de-DE" dirty="0" smtClean="0"/>
                            <a:t>Codierung</a:t>
                          </a:r>
                          <a:endParaRPr lang="de-DE" dirty="0"/>
                        </a:p>
                      </a:txBody>
                      <a:tcPr/>
                    </a:tc>
                    <a:tc>
                      <a:txBody>
                        <a:bodyPr/>
                        <a:lstStyle/>
                        <a:p>
                          <a:endParaRPr lang="de-DE"/>
                        </a:p>
                      </a:txBody>
                      <a:tcPr>
                        <a:blipFill rotWithShape="0">
                          <a:blip r:embed="rId4"/>
                          <a:stretch>
                            <a:fillRect l="-211735" t="-8197" r="-202041" b="-424590"/>
                          </a:stretch>
                        </a:blipFill>
                      </a:tcPr>
                    </a:tc>
                    <a:tc>
                      <a:txBody>
                        <a:bodyPr/>
                        <a:lstStyle/>
                        <a:p>
                          <a:endParaRPr lang="de-DE"/>
                        </a:p>
                      </a:txBody>
                      <a:tcPr>
                        <a:blipFill rotWithShape="0">
                          <a:blip r:embed="rId4"/>
                          <a:stretch>
                            <a:fillRect l="-311735" t="-8197" r="-102041" b="-424590"/>
                          </a:stretch>
                        </a:blipFill>
                      </a:tcPr>
                    </a:tc>
                    <a:tc>
                      <a:txBody>
                        <a:bodyPr/>
                        <a:lstStyle/>
                        <a:p>
                          <a:endParaRPr lang="de-DE"/>
                        </a:p>
                      </a:txBody>
                      <a:tcPr>
                        <a:blipFill rotWithShape="0">
                          <a:blip r:embed="rId4"/>
                          <a:stretch>
                            <a:fillRect l="-411735" t="-8197" r="-2041" b="-424590"/>
                          </a:stretch>
                        </a:blipFill>
                      </a:tcPr>
                    </a:tc>
                  </a:tr>
                  <a:tr h="370840">
                    <a:tc>
                      <a:txBody>
                        <a:bodyPr/>
                        <a:lstStyle/>
                        <a:p>
                          <a:pPr algn="ctr"/>
                          <a:r>
                            <a:rPr lang="de-DE" dirty="0" smtClean="0"/>
                            <a:t>A</a:t>
                          </a:r>
                          <a:endParaRPr lang="de-DE" baseline="-25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(0, 0)</a:t>
                          </a:r>
                          <a:endParaRPr lang="de-DE" baseline="-25000" dirty="0" smtClean="0"/>
                        </a:p>
                      </a:txBody>
                      <a:tcPr/>
                    </a:tc>
                    <a:tc>
                      <a:txBody>
                        <a:bodyPr/>
                        <a:lstStyle/>
                        <a:p>
                          <a:pPr algn="ctr"/>
                          <a:r>
                            <a:rPr lang="de-DE" dirty="0" smtClean="0"/>
                            <a:t>D (1,1)</a:t>
                          </a:r>
                          <a:endParaRPr lang="de-DE" dirty="0"/>
                        </a:p>
                      </a:txBody>
                      <a:tcPr/>
                    </a:tc>
                    <a:tc>
                      <a:txBody>
                        <a:bodyPr/>
                        <a:lstStyle/>
                        <a:p>
                          <a:pPr algn="ctr"/>
                          <a:r>
                            <a:rPr lang="de-DE" dirty="0" smtClean="0"/>
                            <a:t>B (0,1)</a:t>
                          </a:r>
                          <a:endParaRPr lang="de-DE" dirty="0"/>
                        </a:p>
                      </a:txBody>
                      <a:tcPr/>
                    </a:tc>
                    <a:tc>
                      <a:txBody>
                        <a:bodyPr/>
                        <a:lstStyle/>
                        <a:p>
                          <a:pPr algn="ctr"/>
                          <a:r>
                            <a:rPr lang="de-DE" dirty="0" smtClean="0"/>
                            <a:t>A (0,0)</a:t>
                          </a:r>
                          <a:endParaRPr lang="de-DE"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B</a:t>
                          </a:r>
                          <a:endParaRPr lang="de-DE" baseline="-250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(0, 1)</a:t>
                          </a:r>
                          <a:endParaRPr lang="de-DE" baseline="-25000" dirty="0" smtClean="0"/>
                        </a:p>
                      </a:txBody>
                      <a:tcPr/>
                    </a:tc>
                    <a:tc>
                      <a:txBody>
                        <a:bodyPr/>
                        <a:lstStyle/>
                        <a:p>
                          <a:pPr algn="ctr"/>
                          <a:r>
                            <a:rPr lang="de-DE" dirty="0" smtClean="0"/>
                            <a:t>A (0,0)</a:t>
                          </a:r>
                          <a:endParaRPr lang="de-DE" dirty="0"/>
                        </a:p>
                      </a:txBody>
                      <a:tcPr/>
                    </a:tc>
                    <a:tc>
                      <a:txBody>
                        <a:bodyPr/>
                        <a:lstStyle/>
                        <a:p>
                          <a:pPr algn="ctr"/>
                          <a:r>
                            <a:rPr lang="de-DE" dirty="0" smtClean="0"/>
                            <a:t>C (1,0)</a:t>
                          </a:r>
                          <a:endParaRPr lang="de-DE" dirty="0"/>
                        </a:p>
                      </a:txBody>
                      <a:tcPr/>
                    </a:tc>
                    <a:tc>
                      <a:txBody>
                        <a:bodyPr/>
                        <a:lstStyle/>
                        <a:p>
                          <a:pPr algn="ctr"/>
                          <a:r>
                            <a:rPr lang="de-DE" dirty="0" smtClean="0"/>
                            <a:t>A (0,0)</a:t>
                          </a:r>
                          <a:endParaRPr lang="de-DE"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aseline="0" dirty="0" smtClean="0"/>
                            <a:t>C</a:t>
                          </a:r>
                          <a:endParaRPr lang="de-DE" baseline="-250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aseline="0" dirty="0" smtClean="0"/>
                            <a:t>(1, 0)</a:t>
                          </a:r>
                          <a:endParaRPr lang="de-DE" baseline="-25000" dirty="0" smtClean="0"/>
                        </a:p>
                      </a:txBody>
                      <a:tcPr/>
                    </a:tc>
                    <a:tc>
                      <a:txBody>
                        <a:bodyPr/>
                        <a:lstStyle/>
                        <a:p>
                          <a:pPr algn="ctr"/>
                          <a:r>
                            <a:rPr lang="de-DE" dirty="0" smtClean="0"/>
                            <a:t>B (0,1)</a:t>
                          </a:r>
                          <a:endParaRPr lang="de-DE" dirty="0"/>
                        </a:p>
                      </a:txBody>
                      <a:tcPr/>
                    </a:tc>
                    <a:tc>
                      <a:txBody>
                        <a:bodyPr/>
                        <a:lstStyle/>
                        <a:p>
                          <a:pPr algn="ctr"/>
                          <a:r>
                            <a:rPr lang="de-DE" dirty="0" smtClean="0"/>
                            <a:t>D (1,1)</a:t>
                          </a:r>
                          <a:endParaRPr lang="de-DE" dirty="0"/>
                        </a:p>
                      </a:txBody>
                      <a:tcPr/>
                    </a:tc>
                    <a:tc>
                      <a:txBody>
                        <a:bodyPr/>
                        <a:lstStyle/>
                        <a:p>
                          <a:pPr algn="ctr"/>
                          <a:r>
                            <a:rPr lang="de-DE" dirty="0" smtClean="0"/>
                            <a:t>A (0,0)</a:t>
                          </a:r>
                          <a:endParaRPr lang="de-DE"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aseline="0" dirty="0" smtClean="0"/>
                            <a:t>D</a:t>
                          </a:r>
                          <a:endParaRPr lang="de-DE" baseline="-250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aseline="0" dirty="0" smtClean="0"/>
                            <a:t>(1,1)</a:t>
                          </a:r>
                          <a:endParaRPr lang="de-DE" baseline="-25000" dirty="0" smtClean="0"/>
                        </a:p>
                      </a:txBody>
                      <a:tcPr/>
                    </a:tc>
                    <a:tc>
                      <a:txBody>
                        <a:bodyPr/>
                        <a:lstStyle/>
                        <a:p>
                          <a:pPr algn="ctr"/>
                          <a:r>
                            <a:rPr lang="de-DE" dirty="0" smtClean="0"/>
                            <a:t>C (1,0)</a:t>
                          </a:r>
                          <a:endParaRPr lang="de-DE" dirty="0"/>
                        </a:p>
                      </a:txBody>
                      <a:tcPr/>
                    </a:tc>
                    <a:tc>
                      <a:txBody>
                        <a:bodyPr/>
                        <a:lstStyle/>
                        <a:p>
                          <a:pPr algn="ctr"/>
                          <a:r>
                            <a:rPr lang="de-DE" dirty="0" smtClean="0"/>
                            <a:t>A (0,0)</a:t>
                          </a:r>
                          <a:endParaRPr lang="de-DE" dirty="0"/>
                        </a:p>
                      </a:txBody>
                      <a:tcPr/>
                    </a:tc>
                    <a:tc>
                      <a:txBody>
                        <a:bodyPr/>
                        <a:lstStyle/>
                        <a:p>
                          <a:pPr algn="ctr"/>
                          <a:r>
                            <a:rPr lang="de-DE" dirty="0" smtClean="0"/>
                            <a:t>A (0,0)</a:t>
                          </a:r>
                          <a:endParaRPr lang="de-DE" dirty="0"/>
                        </a:p>
                      </a:txBody>
                      <a:tcPr/>
                    </a:tc>
                  </a:tr>
                </a:tbl>
              </a:graphicData>
            </a:graphic>
          </p:graphicFrame>
        </mc:Fallback>
      </mc:AlternateContent>
      <p:cxnSp>
        <p:nvCxnSpPr>
          <p:cNvPr id="5" name="Gerade Verbindung mit Pfeil 4"/>
          <p:cNvCxnSpPr/>
          <p:nvPr/>
        </p:nvCxnSpPr>
        <p:spPr>
          <a:xfrm flipH="1">
            <a:off x="7364361" y="3952568"/>
            <a:ext cx="894736" cy="4227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0" name="Textfeld 9"/>
              <p:cNvSpPr txBox="1"/>
              <p:nvPr/>
            </p:nvSpPr>
            <p:spPr>
              <a:xfrm>
                <a:off x="8326363" y="3629402"/>
                <a:ext cx="1656223" cy="646331"/>
              </a:xfrm>
              <a:prstGeom prst="rect">
                <a:avLst/>
              </a:prstGeom>
              <a:noFill/>
            </p:spPr>
            <p:txBody>
              <a:bodyPr wrap="none" rtlCol="0">
                <a:spAutoFit/>
              </a:bodyPr>
              <a:lstStyle/>
              <a:p>
                <a:r>
                  <a:rPr lang="de-DE" dirty="0"/>
                  <a:t>Ganz genau:</a:t>
                </a:r>
              </a:p>
              <a:p>
                <a:r>
                  <a:rPr lang="de-DE" dirty="0"/>
                  <a:t>R </a:t>
                </a:r>
                <a14:m>
                  <m:oMath xmlns:m="http://schemas.openxmlformats.org/officeDocument/2006/math">
                    <m:r>
                      <a:rPr lang="de-DE" b="0" i="0" smtClean="0">
                        <a:latin typeface="Cambria Math" panose="02040503050406030204" pitchFamily="18" charset="0"/>
                      </a:rPr>
                      <m:t>(</m:t>
                    </m:r>
                    <m:r>
                      <m:rPr>
                        <m:sty m:val="p"/>
                      </m:rPr>
                      <a:rPr lang="de-DE" b="0" i="0" smtClean="0">
                        <a:latin typeface="Cambria Math" panose="02040503050406030204" pitchFamily="18" charset="0"/>
                      </a:rPr>
                      <m:t>V</m:t>
                    </m:r>
                    <m:r>
                      <a:rPr lang="de-DE" b="0" i="0"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r>
                      <a:rPr lang="de-DE" b="0" i="1" smtClean="0">
                        <a:latin typeface="Cambria Math" panose="02040503050406030204" pitchFamily="18" charset="0"/>
                      </a:rPr>
                      <m:t>)</m:t>
                    </m:r>
                  </m:oMath>
                </a14:m>
                <a:endParaRPr lang="de-DE" dirty="0"/>
              </a:p>
            </p:txBody>
          </p:sp>
        </mc:Choice>
        <mc:Fallback xmlns="">
          <p:sp>
            <p:nvSpPr>
              <p:cNvPr id="10" name="Textfeld 9"/>
              <p:cNvSpPr txBox="1">
                <a:spLocks noRot="1" noChangeAspect="1" noMove="1" noResize="1" noEditPoints="1" noAdjustHandles="1" noChangeArrowheads="1" noChangeShapeType="1" noTextEdit="1"/>
              </p:cNvSpPr>
              <p:nvPr/>
            </p:nvSpPr>
            <p:spPr>
              <a:xfrm>
                <a:off x="8326363" y="3629402"/>
                <a:ext cx="1656223" cy="646331"/>
              </a:xfrm>
              <a:prstGeom prst="rect">
                <a:avLst/>
              </a:prstGeom>
              <a:blipFill rotWithShape="0">
                <a:blip r:embed="rId5"/>
                <a:stretch>
                  <a:fillRect l="-3309" t="-4717" r="-2941" b="-14151"/>
                </a:stretch>
              </a:blipFill>
            </p:spPr>
            <p:txBody>
              <a:bodyPr/>
              <a:lstStyle/>
              <a:p>
                <a:r>
                  <a:rPr lang="de-DE">
                    <a:noFill/>
                  </a:rPr>
                  <a:t> </a:t>
                </a:r>
              </a:p>
            </p:txBody>
          </p:sp>
        </mc:Fallback>
      </mc:AlternateContent>
    </p:spTree>
    <p:extLst>
      <p:ext uri="{BB962C8B-B14F-4D97-AF65-F5344CB8AC3E}">
        <p14:creationId xmlns:p14="http://schemas.microsoft.com/office/powerpoint/2010/main" val="107202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Realisieren Sie nun die Schaltung mit zwei D-Flipflops und unter ausschließlicher Verwendung von 2:1-Multiplexern.</a:t>
            </a:r>
          </a:p>
          <a:p>
            <a:pPr marL="0" indent="0">
              <a:buNone/>
            </a:pPr>
            <a:endParaRPr lang="de-DE" sz="1400" dirty="0">
              <a:latin typeface="Calibri" panose="020F0502020204030204" pitchFamily="34" charset="0"/>
            </a:endParaRPr>
          </a:p>
          <a:p>
            <a:pPr marL="0" indent="0">
              <a:buNone/>
            </a:pPr>
            <a:endParaRPr lang="de-DE" sz="1400"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Hinweis:</a:t>
            </a:r>
            <a:r>
              <a:rPr lang="de-DE" dirty="0">
                <a:latin typeface="Calibri" panose="020F0502020204030204" pitchFamily="34" charset="0"/>
              </a:rPr>
              <a:t>		Zuerst die Schaltfunktion bestimmen. Dazu die 									Automatentafel erweitern. Dann mittels Entwicklungssatz nach 					Shannon in eine Multiplexer-Form bringen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4195374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latin typeface="Calibri" panose="020F0502020204030204" pitchFamily="34" charset="0"/>
              </a:rPr>
              <a:t>Nun ausführlicher wie in der letzten Übung!	 </a:t>
            </a:r>
            <a:r>
              <a:rPr lang="de-DE" baseline="30000" dirty="0">
                <a:latin typeface="Calibri" panose="020F0502020204030204" pitchFamily="34" charset="0"/>
              </a:rPr>
              <a:t>Nächster</a:t>
            </a:r>
            <a:r>
              <a:rPr lang="de-DE" dirty="0">
                <a:latin typeface="Calibri" panose="020F0502020204030204" pitchFamily="34" charset="0"/>
              </a:rPr>
              <a:t> </a:t>
            </a:r>
            <a:r>
              <a:rPr lang="de-DE" baseline="30000" dirty="0">
                <a:latin typeface="Calibri" panose="020F0502020204030204" pitchFamily="34" charset="0"/>
              </a:rPr>
              <a:t>Zustand: D-Flipflops</a:t>
            </a:r>
            <a:endParaRPr lang="de-DE" sz="14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47</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416423017"/>
                  </p:ext>
                </p:extLst>
              </p:nvPr>
            </p:nvGraphicFramePr>
            <p:xfrm>
              <a:off x="1215923" y="1853248"/>
              <a:ext cx="6183630" cy="4820920"/>
            </p:xfrm>
            <a:graphic>
              <a:graphicData uri="http://schemas.openxmlformats.org/drawingml/2006/table">
                <a:tbl>
                  <a:tblPr firstRow="1" bandRow="1">
                    <a:tableStyleId>{00A15C55-8517-42AA-B614-E9B94910E393}</a:tableStyleId>
                  </a:tblPr>
                  <a:tblGrid>
                    <a:gridCol w="1016000">
                      <a:extLst>
                        <a:ext uri="{9D8B030D-6E8A-4147-A177-3AD203B41FA5}">
                          <a16:colId xmlns:a16="http://schemas.microsoft.com/office/drawing/2014/main" val="20000"/>
                        </a:ext>
                      </a:extLst>
                    </a:gridCol>
                    <a:gridCol w="110363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de-DE" dirty="0"/>
                            <a:t>Oktal</a:t>
                          </a:r>
                        </a:p>
                      </a:txBody>
                      <a:tcPr/>
                    </a:tc>
                    <a:tc>
                      <a:txBody>
                        <a:bodyPr/>
                        <a:lstStyle/>
                        <a:p>
                          <a:r>
                            <a:rPr lang="de-DE" dirty="0"/>
                            <a:t>Zustand</a:t>
                          </a:r>
                        </a:p>
                      </a:txBody>
                      <a:tcPr/>
                    </a:tc>
                    <a:tc>
                      <a:txBody>
                        <a:bodyPr/>
                        <a:lstStyle/>
                        <a:p>
                          <a:r>
                            <a:rPr lang="de-DE" dirty="0"/>
                            <a:t>R</a:t>
                          </a:r>
                        </a:p>
                      </a:txBody>
                      <a:tcPr/>
                    </a:tc>
                    <a:tc>
                      <a:txBody>
                        <a:bodyPr/>
                        <a:lstStyle/>
                        <a:p>
                          <a:r>
                            <a:rPr lang="de-DE" dirty="0"/>
                            <a:t>V</a:t>
                          </a:r>
                        </a:p>
                      </a:txBody>
                      <a:tcPr/>
                    </a:tc>
                    <a:tc>
                      <a:txBody>
                        <a:bodyPr/>
                        <a:lstStyle/>
                        <a:p>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𝑫</m:t>
                                  </m:r>
                                </m:e>
                                <m:sub>
                                  <m:r>
                                    <a:rPr lang="de-DE" b="1" i="1" smtClean="0">
                                      <a:latin typeface="Cambria Math" panose="02040503050406030204" pitchFamily="18" charset="0"/>
                                    </a:rPr>
                                    <m:t>𝟐</m:t>
                                  </m:r>
                                </m:sub>
                              </m:sSub>
                            </m:oMath>
                          </a14:m>
                          <a:r>
                            <a:rPr lang="de-DE" dirty="0"/>
                            <a:t> </a:t>
                          </a:r>
                        </a:p>
                      </a:txBody>
                      <a:tcPr/>
                    </a:tc>
                    <a:tc>
                      <a:txBody>
                        <a:bodyPr/>
                        <a:lstStyle/>
                        <a:p>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𝑫</m:t>
                                  </m:r>
                                </m:e>
                                <m:sub>
                                  <m:r>
                                    <a:rPr lang="de-DE" b="1" i="1" smtClean="0">
                                      <a:latin typeface="Cambria Math" panose="02040503050406030204" pitchFamily="18" charset="0"/>
                                    </a:rPr>
                                    <m:t>𝟏</m:t>
                                  </m:r>
                                </m:sub>
                              </m:sSub>
                            </m:oMath>
                          </a14:m>
                          <a:r>
                            <a:rPr lang="de-DE" dirty="0"/>
                            <a:t> </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0 0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0 0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2"/>
                      </a:ext>
                    </a:extLst>
                  </a:tr>
                  <a:tr h="370840">
                    <a:tc>
                      <a:txBody>
                        <a:bodyPr/>
                        <a:lstStyle/>
                        <a:p>
                          <a:r>
                            <a:rPr lang="de-DE" dirty="0"/>
                            <a:t>2/3</a:t>
                          </a:r>
                        </a:p>
                      </a:txBody>
                      <a:tcPr/>
                    </a:tc>
                    <a:tc>
                      <a:txBody>
                        <a:bodyPr/>
                        <a:lstStyle/>
                        <a:p>
                          <a:r>
                            <a:rPr lang="de-DE" dirty="0"/>
                            <a:t>0 0</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3"/>
                      </a:ext>
                    </a:extLst>
                  </a:tr>
                  <a:tr h="370840">
                    <a:tc>
                      <a:txBody>
                        <a:bodyPr/>
                        <a:lstStyle/>
                        <a:p>
                          <a:r>
                            <a:rPr lang="de-DE" dirty="0"/>
                            <a:t>4</a:t>
                          </a:r>
                        </a:p>
                      </a:txBody>
                      <a:tcPr/>
                    </a:tc>
                    <a:tc>
                      <a:txBody>
                        <a:bodyPr/>
                        <a:lstStyle/>
                        <a:p>
                          <a:r>
                            <a:rPr lang="de-DE" dirty="0"/>
                            <a:t>0 1</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4"/>
                      </a:ext>
                    </a:extLst>
                  </a:tr>
                  <a:tr h="370840">
                    <a:tc>
                      <a:txBody>
                        <a:bodyPr/>
                        <a:lstStyle/>
                        <a:p>
                          <a:r>
                            <a:rPr lang="de-DE" dirty="0"/>
                            <a:t>5</a:t>
                          </a:r>
                        </a:p>
                      </a:txBody>
                      <a:tcPr/>
                    </a:tc>
                    <a:tc>
                      <a:txBody>
                        <a:bodyPr/>
                        <a:lstStyle/>
                        <a:p>
                          <a:r>
                            <a:rPr lang="de-DE" dirty="0"/>
                            <a:t>0 1</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5"/>
                      </a:ext>
                    </a:extLst>
                  </a:tr>
                  <a:tr h="370840">
                    <a:tc>
                      <a:txBody>
                        <a:bodyPr/>
                        <a:lstStyle/>
                        <a:p>
                          <a:r>
                            <a:rPr lang="de-DE" dirty="0"/>
                            <a:t>6/7</a:t>
                          </a:r>
                        </a:p>
                      </a:txBody>
                      <a:tcPr/>
                    </a:tc>
                    <a:tc>
                      <a:txBody>
                        <a:bodyPr/>
                        <a:lstStyle/>
                        <a:p>
                          <a:r>
                            <a:rPr lang="de-DE" dirty="0"/>
                            <a:t>0 1</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6"/>
                      </a:ext>
                    </a:extLst>
                  </a:tr>
                  <a:tr h="370840">
                    <a:tc>
                      <a:txBody>
                        <a:bodyPr/>
                        <a:lstStyle/>
                        <a:p>
                          <a:r>
                            <a:rPr lang="de-DE" dirty="0"/>
                            <a:t>10</a:t>
                          </a:r>
                        </a:p>
                      </a:txBody>
                      <a:tcPr/>
                    </a:tc>
                    <a:tc>
                      <a:txBody>
                        <a:bodyPr/>
                        <a:lstStyle/>
                        <a:p>
                          <a:r>
                            <a:rPr lang="de-DE" dirty="0"/>
                            <a:t>1 0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7"/>
                      </a:ext>
                    </a:extLst>
                  </a:tr>
                  <a:tr h="370840">
                    <a:tc>
                      <a:txBody>
                        <a:bodyPr/>
                        <a:lstStyle/>
                        <a:p>
                          <a:r>
                            <a:rPr lang="de-DE" dirty="0"/>
                            <a:t>11</a:t>
                          </a:r>
                        </a:p>
                      </a:txBody>
                      <a:tcPr/>
                    </a:tc>
                    <a:tc>
                      <a:txBody>
                        <a:bodyPr/>
                        <a:lstStyle/>
                        <a:p>
                          <a:r>
                            <a:rPr lang="de-DE" dirty="0"/>
                            <a:t>1 0</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tc>
                    <a:extLst>
                      <a:ext uri="{0D108BD9-81ED-4DB2-BD59-A6C34878D82A}">
                        <a16:rowId xmlns:a16="http://schemas.microsoft.com/office/drawing/2014/main" val="10008"/>
                      </a:ext>
                    </a:extLst>
                  </a:tr>
                  <a:tr h="370840">
                    <a:tc>
                      <a:txBody>
                        <a:bodyPr/>
                        <a:lstStyle/>
                        <a:p>
                          <a:r>
                            <a:rPr lang="de-DE" dirty="0"/>
                            <a:t>12/13</a:t>
                          </a:r>
                        </a:p>
                      </a:txBody>
                      <a:tcPr/>
                    </a:tc>
                    <a:tc>
                      <a:txBody>
                        <a:bodyPr/>
                        <a:lstStyle/>
                        <a:p>
                          <a:r>
                            <a:rPr lang="de-DE" dirty="0"/>
                            <a:t>1 0</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9"/>
                      </a:ext>
                    </a:extLst>
                  </a:tr>
                  <a:tr h="370840">
                    <a:tc>
                      <a:txBody>
                        <a:bodyPr/>
                        <a:lstStyle/>
                        <a:p>
                          <a:r>
                            <a:rPr lang="de-DE" dirty="0"/>
                            <a:t>14</a:t>
                          </a:r>
                        </a:p>
                      </a:txBody>
                      <a:tcPr/>
                    </a:tc>
                    <a:tc>
                      <a:txBody>
                        <a:bodyPr/>
                        <a:lstStyle/>
                        <a:p>
                          <a:r>
                            <a:rPr lang="de-DE" dirty="0"/>
                            <a:t>1 1</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10"/>
                      </a:ext>
                    </a:extLst>
                  </a:tr>
                  <a:tr h="370840">
                    <a:tc>
                      <a:txBody>
                        <a:bodyPr/>
                        <a:lstStyle/>
                        <a:p>
                          <a:r>
                            <a:rPr lang="de-DE" dirty="0"/>
                            <a:t>15</a:t>
                          </a:r>
                        </a:p>
                      </a:txBody>
                      <a:tcPr/>
                    </a:tc>
                    <a:tc>
                      <a:txBody>
                        <a:bodyPr/>
                        <a:lstStyle/>
                        <a:p>
                          <a:r>
                            <a:rPr lang="de-DE" dirty="0"/>
                            <a:t>1 1</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11"/>
                      </a:ext>
                    </a:extLst>
                  </a:tr>
                  <a:tr h="370840">
                    <a:tc>
                      <a:txBody>
                        <a:bodyPr/>
                        <a:lstStyle/>
                        <a:p>
                          <a:r>
                            <a:rPr lang="de-DE" dirty="0"/>
                            <a:t>16/17</a:t>
                          </a:r>
                        </a:p>
                      </a:txBody>
                      <a:tcPr/>
                    </a:tc>
                    <a:tc>
                      <a:txBody>
                        <a:bodyPr/>
                        <a:lstStyle/>
                        <a:p>
                          <a:r>
                            <a:rPr lang="de-DE" dirty="0"/>
                            <a:t>1 1</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12"/>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416423017"/>
                  </p:ext>
                </p:extLst>
              </p:nvPr>
            </p:nvGraphicFramePr>
            <p:xfrm>
              <a:off x="1215923" y="1853248"/>
              <a:ext cx="6183630" cy="4820920"/>
            </p:xfrm>
            <a:graphic>
              <a:graphicData uri="http://schemas.openxmlformats.org/drawingml/2006/table">
                <a:tbl>
                  <a:tblPr firstRow="1" bandRow="1">
                    <a:tableStyleId>{00A15C55-8517-42AA-B614-E9B94910E393}</a:tableStyleId>
                  </a:tblPr>
                  <a:tblGrid>
                    <a:gridCol w="1016000"/>
                    <a:gridCol w="1103630"/>
                    <a:gridCol w="1016000"/>
                    <a:gridCol w="1016000"/>
                    <a:gridCol w="1016000"/>
                    <a:gridCol w="1016000"/>
                  </a:tblGrid>
                  <a:tr h="370840">
                    <a:tc>
                      <a:txBody>
                        <a:bodyPr/>
                        <a:lstStyle/>
                        <a:p>
                          <a:r>
                            <a:rPr lang="de-DE" dirty="0" smtClean="0"/>
                            <a:t>Oktal</a:t>
                          </a:r>
                          <a:endParaRPr lang="de-DE" dirty="0"/>
                        </a:p>
                      </a:txBody>
                      <a:tcPr/>
                    </a:tc>
                    <a:tc>
                      <a:txBody>
                        <a:bodyPr/>
                        <a:lstStyle/>
                        <a:p>
                          <a:r>
                            <a:rPr lang="de-DE" dirty="0" smtClean="0"/>
                            <a:t>Zustand</a:t>
                          </a:r>
                          <a:endParaRPr lang="de-DE" dirty="0"/>
                        </a:p>
                      </a:txBody>
                      <a:tcPr/>
                    </a:tc>
                    <a:tc>
                      <a:txBody>
                        <a:bodyPr/>
                        <a:lstStyle/>
                        <a:p>
                          <a:r>
                            <a:rPr lang="de-DE" dirty="0" smtClean="0"/>
                            <a:t>R</a:t>
                          </a:r>
                          <a:endParaRPr lang="de-DE" dirty="0"/>
                        </a:p>
                      </a:txBody>
                      <a:tcPr/>
                    </a:tc>
                    <a:tc>
                      <a:txBody>
                        <a:bodyPr/>
                        <a:lstStyle/>
                        <a:p>
                          <a:r>
                            <a:rPr lang="de-DE" dirty="0" smtClean="0"/>
                            <a:t>V</a:t>
                          </a:r>
                          <a:endParaRPr lang="de-DE" dirty="0"/>
                        </a:p>
                      </a:txBody>
                      <a:tcPr/>
                    </a:tc>
                    <a:tc>
                      <a:txBody>
                        <a:bodyPr/>
                        <a:lstStyle/>
                        <a:p>
                          <a:endParaRPr lang="de-DE"/>
                        </a:p>
                      </a:txBody>
                      <a:tcPr>
                        <a:blipFill rotWithShape="0">
                          <a:blip r:embed="rId3"/>
                          <a:stretch>
                            <a:fillRect l="-408383" t="-8197" r="-102994" b="-1221311"/>
                          </a:stretch>
                        </a:blipFill>
                      </a:tcPr>
                    </a:tc>
                    <a:tc>
                      <a:txBody>
                        <a:bodyPr/>
                        <a:lstStyle/>
                        <a:p>
                          <a:endParaRPr lang="de-DE"/>
                        </a:p>
                      </a:txBody>
                      <a:tcPr>
                        <a:blipFill rotWithShape="0">
                          <a:blip r:embed="rId3"/>
                          <a:stretch>
                            <a:fillRect l="-508383" t="-8197" r="-2994" b="-1221311"/>
                          </a:stretch>
                        </a:blipFill>
                      </a:tcPr>
                    </a:tc>
                  </a:tr>
                  <a:tr h="370840">
                    <a:tc>
                      <a:txBody>
                        <a:bodyPr/>
                        <a:lstStyle/>
                        <a:p>
                          <a:r>
                            <a:rPr lang="de-DE" dirty="0" smtClean="0"/>
                            <a:t>0</a:t>
                          </a:r>
                          <a:endParaRPr lang="de-DE" dirty="0"/>
                        </a:p>
                      </a:txBody>
                      <a:tcPr/>
                    </a:tc>
                    <a:tc>
                      <a:txBody>
                        <a:bodyPr/>
                        <a:lstStyle/>
                        <a:p>
                          <a:r>
                            <a:rPr lang="de-DE" dirty="0" smtClean="0"/>
                            <a:t>0 0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r>
                  <a:tr h="370840">
                    <a:tc>
                      <a:txBody>
                        <a:bodyPr/>
                        <a:lstStyle/>
                        <a:p>
                          <a:r>
                            <a:rPr lang="de-DE" dirty="0" smtClean="0"/>
                            <a:t>1</a:t>
                          </a:r>
                          <a:endParaRPr lang="de-DE" dirty="0"/>
                        </a:p>
                      </a:txBody>
                      <a:tcPr/>
                    </a:tc>
                    <a:tc>
                      <a:txBody>
                        <a:bodyPr/>
                        <a:lstStyle/>
                        <a:p>
                          <a:r>
                            <a:rPr lang="de-DE" dirty="0" smtClean="0"/>
                            <a:t>0 0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r>
                  <a:tr h="370840">
                    <a:tc>
                      <a:txBody>
                        <a:bodyPr/>
                        <a:lstStyle/>
                        <a:p>
                          <a:r>
                            <a:rPr lang="de-DE" dirty="0" smtClean="0"/>
                            <a:t>2/3</a:t>
                          </a:r>
                          <a:endParaRPr lang="de-DE" dirty="0"/>
                        </a:p>
                      </a:txBody>
                      <a:tcPr/>
                    </a:tc>
                    <a:tc>
                      <a:txBody>
                        <a:bodyPr/>
                        <a:lstStyle/>
                        <a:p>
                          <a:r>
                            <a:rPr lang="de-DE" dirty="0" smtClean="0"/>
                            <a:t>0 0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4</a:t>
                          </a:r>
                          <a:endParaRPr lang="de-DE" dirty="0"/>
                        </a:p>
                      </a:txBody>
                      <a:tcPr/>
                    </a:tc>
                    <a:tc>
                      <a:txBody>
                        <a:bodyPr/>
                        <a:lstStyle/>
                        <a:p>
                          <a:r>
                            <a:rPr lang="de-DE" dirty="0" smtClean="0"/>
                            <a:t>0 1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5</a:t>
                          </a:r>
                          <a:endParaRPr lang="de-DE" dirty="0"/>
                        </a:p>
                      </a:txBody>
                      <a:tcPr/>
                    </a:tc>
                    <a:tc>
                      <a:txBody>
                        <a:bodyPr/>
                        <a:lstStyle/>
                        <a:p>
                          <a:r>
                            <a:rPr lang="de-DE" dirty="0" smtClean="0"/>
                            <a:t>0 1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r>
                  <a:tr h="370840">
                    <a:tc>
                      <a:txBody>
                        <a:bodyPr/>
                        <a:lstStyle/>
                        <a:p>
                          <a:r>
                            <a:rPr lang="de-DE" dirty="0" smtClean="0"/>
                            <a:t>6/7</a:t>
                          </a:r>
                          <a:endParaRPr lang="de-DE" dirty="0"/>
                        </a:p>
                      </a:txBody>
                      <a:tcPr/>
                    </a:tc>
                    <a:tc>
                      <a:txBody>
                        <a:bodyPr/>
                        <a:lstStyle/>
                        <a:p>
                          <a:r>
                            <a:rPr lang="de-DE" dirty="0" smtClean="0"/>
                            <a:t>0 1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10</a:t>
                          </a:r>
                        </a:p>
                      </a:txBody>
                      <a:tcPr/>
                    </a:tc>
                    <a:tc>
                      <a:txBody>
                        <a:bodyPr/>
                        <a:lstStyle/>
                        <a:p>
                          <a:r>
                            <a:rPr lang="de-DE" dirty="0" smtClean="0"/>
                            <a:t>1 0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r>
                  <a:tr h="370840">
                    <a:tc>
                      <a:txBody>
                        <a:bodyPr/>
                        <a:lstStyle/>
                        <a:p>
                          <a:r>
                            <a:rPr lang="de-DE" dirty="0" smtClean="0"/>
                            <a:t>11</a:t>
                          </a:r>
                        </a:p>
                      </a:txBody>
                      <a:tcPr/>
                    </a:tc>
                    <a:tc>
                      <a:txBody>
                        <a:bodyPr/>
                        <a:lstStyle/>
                        <a:p>
                          <a:r>
                            <a:rPr lang="de-DE" dirty="0" smtClean="0"/>
                            <a:t>1 0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c>
                      <a:txBody>
                        <a:bodyPr/>
                        <a:lstStyle/>
                        <a:p>
                          <a:r>
                            <a:rPr lang="de-DE" dirty="0" smtClean="0"/>
                            <a:t>1</a:t>
                          </a:r>
                          <a:endParaRPr lang="de-DE" dirty="0"/>
                        </a:p>
                      </a:txBody>
                      <a:tcPr/>
                    </a:tc>
                  </a:tr>
                  <a:tr h="370840">
                    <a:tc>
                      <a:txBody>
                        <a:bodyPr/>
                        <a:lstStyle/>
                        <a:p>
                          <a:r>
                            <a:rPr lang="de-DE" dirty="0" smtClean="0"/>
                            <a:t>12/13</a:t>
                          </a:r>
                        </a:p>
                      </a:txBody>
                      <a:tcPr/>
                    </a:tc>
                    <a:tc>
                      <a:txBody>
                        <a:bodyPr/>
                        <a:lstStyle/>
                        <a:p>
                          <a:r>
                            <a:rPr lang="de-DE" dirty="0" smtClean="0"/>
                            <a:t>1 0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14</a:t>
                          </a:r>
                        </a:p>
                      </a:txBody>
                      <a:tcPr/>
                    </a:tc>
                    <a:tc>
                      <a:txBody>
                        <a:bodyPr/>
                        <a:lstStyle/>
                        <a:p>
                          <a:r>
                            <a:rPr lang="de-DE" dirty="0" smtClean="0"/>
                            <a:t>1 1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r>
                  <a:tr h="370840">
                    <a:tc>
                      <a:txBody>
                        <a:bodyPr/>
                        <a:lstStyle/>
                        <a:p>
                          <a:r>
                            <a:rPr lang="de-DE" dirty="0" smtClean="0"/>
                            <a:t>15</a:t>
                          </a:r>
                        </a:p>
                      </a:txBody>
                      <a:tcPr/>
                    </a:tc>
                    <a:tc>
                      <a:txBody>
                        <a:bodyPr/>
                        <a:lstStyle/>
                        <a:p>
                          <a:r>
                            <a:rPr lang="de-DE" dirty="0" smtClean="0"/>
                            <a:t>1 1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16/17</a:t>
                          </a:r>
                        </a:p>
                      </a:txBody>
                      <a:tcPr/>
                    </a:tc>
                    <a:tc>
                      <a:txBody>
                        <a:bodyPr/>
                        <a:lstStyle/>
                        <a:p>
                          <a:r>
                            <a:rPr lang="de-DE" dirty="0" smtClean="0"/>
                            <a:t>1 1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9" name="Tabelle 8"/>
              <p:cNvGraphicFramePr>
                <a:graphicFrameLocks noGrp="1"/>
              </p:cNvGraphicFramePr>
              <p:nvPr>
                <p:extLst>
                  <p:ext uri="{D42A27DB-BD31-4B8C-83A1-F6EECF244321}">
                    <p14:modId xmlns:p14="http://schemas.microsoft.com/office/powerpoint/2010/main" val="1994660789"/>
                  </p:ext>
                </p:extLst>
              </p:nvPr>
            </p:nvGraphicFramePr>
            <p:xfrm>
              <a:off x="7494281" y="2308276"/>
              <a:ext cx="1485518" cy="914400"/>
            </p:xfrm>
            <a:graphic>
              <a:graphicData uri="http://schemas.openxmlformats.org/drawingml/2006/table">
                <a:tbl>
                  <a:tblPr firstRow="1" bandRow="1">
                    <a:tableStyleId>{7DF18680-E054-41AD-8BC1-D1AEF772440D}</a:tableStyleId>
                  </a:tblPr>
                  <a:tblGrid>
                    <a:gridCol w="549211">
                      <a:extLst>
                        <a:ext uri="{9D8B030D-6E8A-4147-A177-3AD203B41FA5}">
                          <a16:colId xmlns:a16="http://schemas.microsoft.com/office/drawing/2014/main" val="20000"/>
                        </a:ext>
                      </a:extLst>
                    </a:gridCol>
                    <a:gridCol w="537210">
                      <a:extLst>
                        <a:ext uri="{9D8B030D-6E8A-4147-A177-3AD203B41FA5}">
                          <a16:colId xmlns:a16="http://schemas.microsoft.com/office/drawing/2014/main" val="20001"/>
                        </a:ext>
                      </a:extLst>
                    </a:gridCol>
                    <a:gridCol w="399097">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b="0" i="0"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V</m:t>
                                </m:r>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b="0" i="1"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b="0" i="1"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a:txBody>
                      <a:tcPr/>
                    </a:tc>
                    <a:extLst>
                      <a:ext uri="{0D108BD9-81ED-4DB2-BD59-A6C34878D82A}">
                        <a16:rowId xmlns:a16="http://schemas.microsoft.com/office/drawing/2014/main" val="10000"/>
                      </a:ext>
                    </a:extLst>
                  </a:tr>
                </a:tbl>
              </a:graphicData>
            </a:graphic>
          </p:graphicFrame>
        </mc:Choice>
        <mc:Fallback xmlns="">
          <p:graphicFrame>
            <p:nvGraphicFramePr>
              <p:cNvPr id="9" name="Tabelle 8"/>
              <p:cNvGraphicFramePr>
                <a:graphicFrameLocks noGrp="1"/>
              </p:cNvGraphicFramePr>
              <p:nvPr>
                <p:extLst>
                  <p:ext uri="{D42A27DB-BD31-4B8C-83A1-F6EECF244321}">
                    <p14:modId xmlns:p14="http://schemas.microsoft.com/office/powerpoint/2010/main" val="1994660789"/>
                  </p:ext>
                </p:extLst>
              </p:nvPr>
            </p:nvGraphicFramePr>
            <p:xfrm>
              <a:off x="7494281" y="2308276"/>
              <a:ext cx="1485518" cy="914400"/>
            </p:xfrm>
            <a:graphic>
              <a:graphicData uri="http://schemas.openxmlformats.org/drawingml/2006/table">
                <a:tbl>
                  <a:tblPr firstRow="1" bandRow="1">
                    <a:tableStyleId>{7DF18680-E054-41AD-8BC1-D1AEF772440D}</a:tableStyleId>
                  </a:tblPr>
                  <a:tblGrid>
                    <a:gridCol w="549211"/>
                    <a:gridCol w="537210"/>
                    <a:gridCol w="399097"/>
                  </a:tblGrid>
                  <a:tr h="914400">
                    <a:tc>
                      <a:txBody>
                        <a:bodyPr/>
                        <a:lstStyle/>
                        <a:p>
                          <a:endParaRPr lang="de-DE"/>
                        </a:p>
                      </a:txBody>
                      <a:tcPr>
                        <a:blipFill rotWithShape="0">
                          <a:blip r:embed="rId4"/>
                          <a:stretch>
                            <a:fillRect l="-1099" t="-662" r="-173626" b="-2649"/>
                          </a:stretch>
                        </a:blipFill>
                      </a:tcPr>
                    </a:tc>
                    <a:tc>
                      <a:txBody>
                        <a:bodyPr/>
                        <a:lstStyle/>
                        <a:p>
                          <a:endParaRPr lang="de-DE"/>
                        </a:p>
                      </a:txBody>
                      <a:tcPr>
                        <a:blipFill rotWithShape="0">
                          <a:blip r:embed="rId4"/>
                          <a:stretch>
                            <a:fillRect l="-104545" t="-662" r="-79545" b="-2649"/>
                          </a:stretch>
                        </a:blipFill>
                      </a:tcPr>
                    </a:tc>
                    <a:tc>
                      <a:txBody>
                        <a:bodyPr/>
                        <a:lstStyle/>
                        <a:p>
                          <a:endParaRPr lang="de-DE"/>
                        </a:p>
                      </a:txBody>
                      <a:tcPr>
                        <a:blipFill rotWithShape="0">
                          <a:blip r:embed="rId4"/>
                          <a:stretch>
                            <a:fillRect l="-272727" t="-662" r="-6061" b="-264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elle 10"/>
              <p:cNvGraphicFramePr>
                <a:graphicFrameLocks noGrp="1"/>
              </p:cNvGraphicFramePr>
              <p:nvPr>
                <p:extLst>
                  <p:ext uri="{D42A27DB-BD31-4B8C-83A1-F6EECF244321}">
                    <p14:modId xmlns:p14="http://schemas.microsoft.com/office/powerpoint/2010/main" val="3649365032"/>
                  </p:ext>
                </p:extLst>
              </p:nvPr>
            </p:nvGraphicFramePr>
            <p:xfrm>
              <a:off x="7499197" y="3434070"/>
              <a:ext cx="1485518" cy="914400"/>
            </p:xfrm>
            <a:graphic>
              <a:graphicData uri="http://schemas.openxmlformats.org/drawingml/2006/table">
                <a:tbl>
                  <a:tblPr firstRow="1" bandRow="1">
                    <a:tableStyleId>{7DF18680-E054-41AD-8BC1-D1AEF772440D}</a:tableStyleId>
                  </a:tblPr>
                  <a:tblGrid>
                    <a:gridCol w="549211">
                      <a:extLst>
                        <a:ext uri="{9D8B030D-6E8A-4147-A177-3AD203B41FA5}">
                          <a16:colId xmlns:a16="http://schemas.microsoft.com/office/drawing/2014/main" val="20000"/>
                        </a:ext>
                      </a:extLst>
                    </a:gridCol>
                    <a:gridCol w="537210">
                      <a:extLst>
                        <a:ext uri="{9D8B030D-6E8A-4147-A177-3AD203B41FA5}">
                          <a16:colId xmlns:a16="http://schemas.microsoft.com/office/drawing/2014/main" val="20001"/>
                        </a:ext>
                      </a:extLst>
                    </a:gridCol>
                    <a:gridCol w="399097">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b="0" i="0"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V</m:t>
                                </m:r>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b="0" i="1"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b="0" i="1"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a:txBody>
                      <a:tcPr/>
                    </a:tc>
                    <a:extLst>
                      <a:ext uri="{0D108BD9-81ED-4DB2-BD59-A6C34878D82A}">
                        <a16:rowId xmlns:a16="http://schemas.microsoft.com/office/drawing/2014/main" val="10000"/>
                      </a:ext>
                    </a:extLst>
                  </a:tr>
                </a:tbl>
              </a:graphicData>
            </a:graphic>
          </p:graphicFrame>
        </mc:Choice>
        <mc:Fallback xmlns="">
          <p:graphicFrame>
            <p:nvGraphicFramePr>
              <p:cNvPr id="11" name="Tabelle 10"/>
              <p:cNvGraphicFramePr>
                <a:graphicFrameLocks noGrp="1"/>
              </p:cNvGraphicFramePr>
              <p:nvPr>
                <p:extLst>
                  <p:ext uri="{D42A27DB-BD31-4B8C-83A1-F6EECF244321}">
                    <p14:modId xmlns:p14="http://schemas.microsoft.com/office/powerpoint/2010/main" val="3649365032"/>
                  </p:ext>
                </p:extLst>
              </p:nvPr>
            </p:nvGraphicFramePr>
            <p:xfrm>
              <a:off x="7499197" y="3434070"/>
              <a:ext cx="1485518" cy="914400"/>
            </p:xfrm>
            <a:graphic>
              <a:graphicData uri="http://schemas.openxmlformats.org/drawingml/2006/table">
                <a:tbl>
                  <a:tblPr firstRow="1" bandRow="1">
                    <a:tableStyleId>{7DF18680-E054-41AD-8BC1-D1AEF772440D}</a:tableStyleId>
                  </a:tblPr>
                  <a:tblGrid>
                    <a:gridCol w="549211"/>
                    <a:gridCol w="537210"/>
                    <a:gridCol w="399097"/>
                  </a:tblGrid>
                  <a:tr h="914400">
                    <a:tc>
                      <a:txBody>
                        <a:bodyPr/>
                        <a:lstStyle/>
                        <a:p>
                          <a:endParaRPr lang="de-DE"/>
                        </a:p>
                      </a:txBody>
                      <a:tcPr>
                        <a:blipFill rotWithShape="0">
                          <a:blip r:embed="rId5"/>
                          <a:stretch>
                            <a:fillRect l="-1111" t="-662" r="-176667" b="-2649"/>
                          </a:stretch>
                        </a:blipFill>
                      </a:tcPr>
                    </a:tc>
                    <a:tc>
                      <a:txBody>
                        <a:bodyPr/>
                        <a:lstStyle/>
                        <a:p>
                          <a:endParaRPr lang="de-DE"/>
                        </a:p>
                      </a:txBody>
                      <a:tcPr>
                        <a:blipFill rotWithShape="0">
                          <a:blip r:embed="rId5"/>
                          <a:stretch>
                            <a:fillRect l="-103409" t="-662" r="-80682" b="-2649"/>
                          </a:stretch>
                        </a:blipFill>
                      </a:tcPr>
                    </a:tc>
                    <a:tc>
                      <a:txBody>
                        <a:bodyPr/>
                        <a:lstStyle/>
                        <a:p>
                          <a:endParaRPr lang="de-DE"/>
                        </a:p>
                      </a:txBody>
                      <a:tcPr>
                        <a:blipFill rotWithShape="0">
                          <a:blip r:embed="rId5"/>
                          <a:stretch>
                            <a:fillRect l="-271212" t="-662" r="-7576" b="-264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2" name="Tabelle 11"/>
              <p:cNvGraphicFramePr>
                <a:graphicFrameLocks noGrp="1"/>
              </p:cNvGraphicFramePr>
              <p:nvPr>
                <p:extLst>
                  <p:ext uri="{D42A27DB-BD31-4B8C-83A1-F6EECF244321}">
                    <p14:modId xmlns:p14="http://schemas.microsoft.com/office/powerpoint/2010/main" val="3579763335"/>
                  </p:ext>
                </p:extLst>
              </p:nvPr>
            </p:nvGraphicFramePr>
            <p:xfrm>
              <a:off x="7504113" y="4569696"/>
              <a:ext cx="1485518" cy="914400"/>
            </p:xfrm>
            <a:graphic>
              <a:graphicData uri="http://schemas.openxmlformats.org/drawingml/2006/table">
                <a:tbl>
                  <a:tblPr firstRow="1" bandRow="1">
                    <a:tableStyleId>{7DF18680-E054-41AD-8BC1-D1AEF772440D}</a:tableStyleId>
                  </a:tblPr>
                  <a:tblGrid>
                    <a:gridCol w="549211">
                      <a:extLst>
                        <a:ext uri="{9D8B030D-6E8A-4147-A177-3AD203B41FA5}">
                          <a16:colId xmlns:a16="http://schemas.microsoft.com/office/drawing/2014/main" val="20000"/>
                        </a:ext>
                      </a:extLst>
                    </a:gridCol>
                    <a:gridCol w="537210">
                      <a:extLst>
                        <a:ext uri="{9D8B030D-6E8A-4147-A177-3AD203B41FA5}">
                          <a16:colId xmlns:a16="http://schemas.microsoft.com/office/drawing/2014/main" val="20001"/>
                        </a:ext>
                      </a:extLst>
                    </a:gridCol>
                    <a:gridCol w="399097">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b="0" i="0"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V</m:t>
                                </m:r>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b="0" i="1"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b="0" i="1"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a:txBody>
                      <a:tcPr/>
                    </a:tc>
                    <a:extLst>
                      <a:ext uri="{0D108BD9-81ED-4DB2-BD59-A6C34878D82A}">
                        <a16:rowId xmlns:a16="http://schemas.microsoft.com/office/drawing/2014/main" val="10000"/>
                      </a:ext>
                    </a:extLst>
                  </a:tr>
                </a:tbl>
              </a:graphicData>
            </a:graphic>
          </p:graphicFrame>
        </mc:Choice>
        <mc:Fallback xmlns="">
          <p:graphicFrame>
            <p:nvGraphicFramePr>
              <p:cNvPr id="12" name="Tabelle 11"/>
              <p:cNvGraphicFramePr>
                <a:graphicFrameLocks noGrp="1"/>
              </p:cNvGraphicFramePr>
              <p:nvPr>
                <p:extLst>
                  <p:ext uri="{D42A27DB-BD31-4B8C-83A1-F6EECF244321}">
                    <p14:modId xmlns:p14="http://schemas.microsoft.com/office/powerpoint/2010/main" val="3579763335"/>
                  </p:ext>
                </p:extLst>
              </p:nvPr>
            </p:nvGraphicFramePr>
            <p:xfrm>
              <a:off x="7504113" y="4569696"/>
              <a:ext cx="1485518" cy="914400"/>
            </p:xfrm>
            <a:graphic>
              <a:graphicData uri="http://schemas.openxmlformats.org/drawingml/2006/table">
                <a:tbl>
                  <a:tblPr firstRow="1" bandRow="1">
                    <a:tableStyleId>{7DF18680-E054-41AD-8BC1-D1AEF772440D}</a:tableStyleId>
                  </a:tblPr>
                  <a:tblGrid>
                    <a:gridCol w="549211"/>
                    <a:gridCol w="537210"/>
                    <a:gridCol w="399097"/>
                  </a:tblGrid>
                  <a:tr h="914400">
                    <a:tc>
                      <a:txBody>
                        <a:bodyPr/>
                        <a:lstStyle/>
                        <a:p>
                          <a:endParaRPr lang="de-DE"/>
                        </a:p>
                      </a:txBody>
                      <a:tcPr>
                        <a:blipFill rotWithShape="0">
                          <a:blip r:embed="rId6"/>
                          <a:stretch>
                            <a:fillRect l="-1099" t="-662" r="-173626" b="-2649"/>
                          </a:stretch>
                        </a:blipFill>
                      </a:tcPr>
                    </a:tc>
                    <a:tc>
                      <a:txBody>
                        <a:bodyPr/>
                        <a:lstStyle/>
                        <a:p>
                          <a:endParaRPr lang="de-DE"/>
                        </a:p>
                      </a:txBody>
                      <a:tcPr>
                        <a:blipFill rotWithShape="0">
                          <a:blip r:embed="rId6"/>
                          <a:stretch>
                            <a:fillRect l="-104545" t="-662" r="-79545" b="-2649"/>
                          </a:stretch>
                        </a:blipFill>
                      </a:tcPr>
                    </a:tc>
                    <a:tc>
                      <a:txBody>
                        <a:bodyPr/>
                        <a:lstStyle/>
                        <a:p>
                          <a:endParaRPr lang="de-DE"/>
                        </a:p>
                      </a:txBody>
                      <a:tcPr>
                        <a:blipFill rotWithShape="0">
                          <a:blip r:embed="rId6"/>
                          <a:stretch>
                            <a:fillRect l="-272727" t="-662" r="-6061" b="-264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Tabelle 12"/>
              <p:cNvGraphicFramePr>
                <a:graphicFrameLocks noGrp="1"/>
              </p:cNvGraphicFramePr>
              <p:nvPr>
                <p:extLst>
                  <p:ext uri="{D42A27DB-BD31-4B8C-83A1-F6EECF244321}">
                    <p14:modId xmlns:p14="http://schemas.microsoft.com/office/powerpoint/2010/main" val="1852291798"/>
                  </p:ext>
                </p:extLst>
              </p:nvPr>
            </p:nvGraphicFramePr>
            <p:xfrm>
              <a:off x="7518862" y="5685657"/>
              <a:ext cx="1485518" cy="914400"/>
            </p:xfrm>
            <a:graphic>
              <a:graphicData uri="http://schemas.openxmlformats.org/drawingml/2006/table">
                <a:tbl>
                  <a:tblPr firstRow="1" bandRow="1">
                    <a:tableStyleId>{7DF18680-E054-41AD-8BC1-D1AEF772440D}</a:tableStyleId>
                  </a:tblPr>
                  <a:tblGrid>
                    <a:gridCol w="549211">
                      <a:extLst>
                        <a:ext uri="{9D8B030D-6E8A-4147-A177-3AD203B41FA5}">
                          <a16:colId xmlns:a16="http://schemas.microsoft.com/office/drawing/2014/main" val="20000"/>
                        </a:ext>
                      </a:extLst>
                    </a:gridCol>
                    <a:gridCol w="537210">
                      <a:extLst>
                        <a:ext uri="{9D8B030D-6E8A-4147-A177-3AD203B41FA5}">
                          <a16:colId xmlns:a16="http://schemas.microsoft.com/office/drawing/2014/main" val="20001"/>
                        </a:ext>
                      </a:extLst>
                    </a:gridCol>
                    <a:gridCol w="399097">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b="0" i="0"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V</m:t>
                                </m:r>
                                <m:acc>
                                  <m:accPr>
                                    <m:chr m:val="̅"/>
                                    <m:ctrlPr>
                                      <a:rPr lang="de-DE" i="1">
                                        <a:latin typeface="Cambria Math" panose="02040503050406030204" pitchFamily="18" charset="0"/>
                                      </a:rPr>
                                    </m:ctrlPr>
                                  </m:accPr>
                                  <m:e>
                                    <m:r>
                                      <a:rPr lang="de-DE" i="1">
                                        <a:latin typeface="Cambria Math" panose="02040503050406030204" pitchFamily="18" charset="0"/>
                                      </a:rPr>
                                      <m:t>𝑅</m:t>
                                    </m:r>
                                  </m:e>
                                </m:acc>
                              </m:oMath>
                            </m:oMathPara>
                          </a14:m>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b="0" i="1"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b="0" i="1" dirty="0">
                            <a:latin typeface="Cambria Math" panose="0204050305040603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dirty="0"/>
                        </a:p>
                      </a:txBody>
                      <a:tcPr/>
                    </a:tc>
                    <a:extLst>
                      <a:ext uri="{0D108BD9-81ED-4DB2-BD59-A6C34878D82A}">
                        <a16:rowId xmlns:a16="http://schemas.microsoft.com/office/drawing/2014/main" val="10000"/>
                      </a:ext>
                    </a:extLst>
                  </a:tr>
                </a:tbl>
              </a:graphicData>
            </a:graphic>
          </p:graphicFrame>
        </mc:Choice>
        <mc:Fallback xmlns="">
          <p:graphicFrame>
            <p:nvGraphicFramePr>
              <p:cNvPr id="13" name="Tabelle 12"/>
              <p:cNvGraphicFramePr>
                <a:graphicFrameLocks noGrp="1"/>
              </p:cNvGraphicFramePr>
              <p:nvPr>
                <p:extLst>
                  <p:ext uri="{D42A27DB-BD31-4B8C-83A1-F6EECF244321}">
                    <p14:modId xmlns:p14="http://schemas.microsoft.com/office/powerpoint/2010/main" val="1852291798"/>
                  </p:ext>
                </p:extLst>
              </p:nvPr>
            </p:nvGraphicFramePr>
            <p:xfrm>
              <a:off x="7518862" y="5685657"/>
              <a:ext cx="1485518" cy="914400"/>
            </p:xfrm>
            <a:graphic>
              <a:graphicData uri="http://schemas.openxmlformats.org/drawingml/2006/table">
                <a:tbl>
                  <a:tblPr firstRow="1" bandRow="1">
                    <a:tableStyleId>{7DF18680-E054-41AD-8BC1-D1AEF772440D}</a:tableStyleId>
                  </a:tblPr>
                  <a:tblGrid>
                    <a:gridCol w="549211"/>
                    <a:gridCol w="537210"/>
                    <a:gridCol w="399097"/>
                  </a:tblGrid>
                  <a:tr h="914400">
                    <a:tc>
                      <a:txBody>
                        <a:bodyPr/>
                        <a:lstStyle/>
                        <a:p>
                          <a:endParaRPr lang="de-DE"/>
                        </a:p>
                      </a:txBody>
                      <a:tcPr>
                        <a:blipFill rotWithShape="0">
                          <a:blip r:embed="rId7"/>
                          <a:stretch>
                            <a:fillRect l="-1099" t="-662" r="-173626" b="-2649"/>
                          </a:stretch>
                        </a:blipFill>
                      </a:tcPr>
                    </a:tc>
                    <a:tc>
                      <a:txBody>
                        <a:bodyPr/>
                        <a:lstStyle/>
                        <a:p>
                          <a:endParaRPr lang="de-DE"/>
                        </a:p>
                      </a:txBody>
                      <a:tcPr>
                        <a:blipFill rotWithShape="0">
                          <a:blip r:embed="rId7"/>
                          <a:stretch>
                            <a:fillRect l="-104545" t="-662" r="-79545" b="-2649"/>
                          </a:stretch>
                        </a:blipFill>
                      </a:tcPr>
                    </a:tc>
                    <a:tc>
                      <a:txBody>
                        <a:bodyPr/>
                        <a:lstStyle/>
                        <a:p>
                          <a:endParaRPr lang="de-DE"/>
                        </a:p>
                      </a:txBody>
                      <a:tcPr>
                        <a:blipFill rotWithShape="0">
                          <a:blip r:embed="rId7"/>
                          <a:stretch>
                            <a:fillRect l="-272727" t="-662" r="-6061" b="-2649"/>
                          </a:stretch>
                        </a:blipFill>
                      </a:tcPr>
                    </a:tc>
                  </a:tr>
                </a:tbl>
              </a:graphicData>
            </a:graphic>
          </p:graphicFrame>
        </mc:Fallback>
      </mc:AlternateContent>
      <p:sp>
        <p:nvSpPr>
          <p:cNvPr id="14" name="Geschweifte Klammer rechts 13"/>
          <p:cNvSpPr/>
          <p:nvPr/>
        </p:nvSpPr>
        <p:spPr>
          <a:xfrm rot="16200000">
            <a:off x="6272205" y="1235495"/>
            <a:ext cx="144896" cy="938210"/>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059803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latin typeface="Calibri" panose="020F0502020204030204" pitchFamily="34" charset="0"/>
              </a:rPr>
              <a:t>Schaltfunktion D</a:t>
            </a:r>
            <a:r>
              <a:rPr lang="de-DE" baseline="-25000" dirty="0">
                <a:latin typeface="Calibri" panose="020F0502020204030204" pitchFamily="34" charset="0"/>
              </a:rPr>
              <a:t>1</a:t>
            </a:r>
            <a:r>
              <a:rPr lang="de-DE" dirty="0">
                <a:latin typeface="Calibri" panose="020F0502020204030204" pitchFamily="34" charset="0"/>
              </a:rPr>
              <a:t>	</a:t>
            </a:r>
            <a:endParaRPr lang="de-DE" sz="14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48</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4205132208"/>
                  </p:ext>
                </p:extLst>
              </p:nvPr>
            </p:nvGraphicFramePr>
            <p:xfrm>
              <a:off x="1215923" y="1853248"/>
              <a:ext cx="5167630" cy="4820920"/>
            </p:xfrm>
            <a:graphic>
              <a:graphicData uri="http://schemas.openxmlformats.org/drawingml/2006/table">
                <a:tbl>
                  <a:tblPr firstRow="1" bandRow="1">
                    <a:tableStyleId>{00A15C55-8517-42AA-B614-E9B94910E393}</a:tableStyleId>
                  </a:tblPr>
                  <a:tblGrid>
                    <a:gridCol w="1016000">
                      <a:extLst>
                        <a:ext uri="{9D8B030D-6E8A-4147-A177-3AD203B41FA5}">
                          <a16:colId xmlns:a16="http://schemas.microsoft.com/office/drawing/2014/main" val="20000"/>
                        </a:ext>
                      </a:extLst>
                    </a:gridCol>
                    <a:gridCol w="110363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70840">
                    <a:tc>
                      <a:txBody>
                        <a:bodyPr/>
                        <a:lstStyle/>
                        <a:p>
                          <a:r>
                            <a:rPr lang="de-DE" dirty="0"/>
                            <a:t>Oktal</a:t>
                          </a:r>
                        </a:p>
                      </a:txBody>
                      <a:tcPr/>
                    </a:tc>
                    <a:tc>
                      <a:txBody>
                        <a:bodyPr/>
                        <a:lstStyle/>
                        <a:p>
                          <a:r>
                            <a:rPr lang="de-DE" baseline="0" dirty="0"/>
                            <a:t>q</a:t>
                          </a:r>
                          <a:r>
                            <a:rPr lang="de-DE" baseline="-25000" dirty="0"/>
                            <a:t>2</a:t>
                          </a:r>
                          <a:r>
                            <a:rPr lang="de-DE" baseline="0" dirty="0"/>
                            <a:t> q</a:t>
                          </a:r>
                          <a:r>
                            <a:rPr lang="de-DE" baseline="-25000" dirty="0"/>
                            <a:t>1</a:t>
                          </a:r>
                          <a:endParaRPr lang="de-DE" dirty="0"/>
                        </a:p>
                      </a:txBody>
                      <a:tcPr/>
                    </a:tc>
                    <a:tc>
                      <a:txBody>
                        <a:bodyPr/>
                        <a:lstStyle/>
                        <a:p>
                          <a:r>
                            <a:rPr lang="de-DE" dirty="0"/>
                            <a:t>R</a:t>
                          </a:r>
                        </a:p>
                      </a:txBody>
                      <a:tcPr/>
                    </a:tc>
                    <a:tc>
                      <a:txBody>
                        <a:bodyPr/>
                        <a:lstStyle/>
                        <a:p>
                          <a:r>
                            <a:rPr lang="de-DE" dirty="0"/>
                            <a:t>V</a:t>
                          </a:r>
                        </a:p>
                      </a:txBody>
                      <a:tcPr/>
                    </a:tc>
                    <a:tc>
                      <a:txBody>
                        <a:bodyPr/>
                        <a:lstStyle/>
                        <a:p>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𝑫</m:t>
                                  </m:r>
                                </m:e>
                                <m:sub>
                                  <m:r>
                                    <a:rPr lang="de-DE" b="1" i="1" smtClean="0">
                                      <a:latin typeface="Cambria Math" panose="02040503050406030204" pitchFamily="18" charset="0"/>
                                    </a:rPr>
                                    <m:t>𝟐</m:t>
                                  </m:r>
                                </m:sub>
                              </m:sSub>
                            </m:oMath>
                          </a14:m>
                          <a:r>
                            <a:rPr lang="de-DE" dirty="0"/>
                            <a:t> </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0 0</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0 0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2"/>
                      </a:ext>
                    </a:extLst>
                  </a:tr>
                  <a:tr h="370840">
                    <a:tc>
                      <a:txBody>
                        <a:bodyPr/>
                        <a:lstStyle/>
                        <a:p>
                          <a:r>
                            <a:rPr lang="de-DE" dirty="0"/>
                            <a:t>2/3</a:t>
                          </a:r>
                        </a:p>
                      </a:txBody>
                      <a:tcPr/>
                    </a:tc>
                    <a:tc>
                      <a:txBody>
                        <a:bodyPr/>
                        <a:lstStyle/>
                        <a:p>
                          <a:r>
                            <a:rPr lang="de-DE" dirty="0"/>
                            <a:t>0 0</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3"/>
                      </a:ext>
                    </a:extLst>
                  </a:tr>
                  <a:tr h="370840">
                    <a:tc>
                      <a:txBody>
                        <a:bodyPr/>
                        <a:lstStyle/>
                        <a:p>
                          <a:r>
                            <a:rPr lang="de-DE" dirty="0"/>
                            <a:t>4</a:t>
                          </a:r>
                        </a:p>
                      </a:txBody>
                      <a:tcPr/>
                    </a:tc>
                    <a:tc>
                      <a:txBody>
                        <a:bodyPr/>
                        <a:lstStyle/>
                        <a:p>
                          <a:r>
                            <a:rPr lang="de-DE" dirty="0"/>
                            <a:t>0 1</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4"/>
                      </a:ext>
                    </a:extLst>
                  </a:tr>
                  <a:tr h="370840">
                    <a:tc>
                      <a:txBody>
                        <a:bodyPr/>
                        <a:lstStyle/>
                        <a:p>
                          <a:r>
                            <a:rPr lang="de-DE" dirty="0"/>
                            <a:t>5</a:t>
                          </a:r>
                        </a:p>
                      </a:txBody>
                      <a:tcPr/>
                    </a:tc>
                    <a:tc>
                      <a:txBody>
                        <a:bodyPr/>
                        <a:lstStyle/>
                        <a:p>
                          <a:r>
                            <a:rPr lang="de-DE" dirty="0"/>
                            <a:t>0 1</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5"/>
                      </a:ext>
                    </a:extLst>
                  </a:tr>
                  <a:tr h="370840">
                    <a:tc>
                      <a:txBody>
                        <a:bodyPr/>
                        <a:lstStyle/>
                        <a:p>
                          <a:r>
                            <a:rPr lang="de-DE" dirty="0"/>
                            <a:t>6/7</a:t>
                          </a:r>
                        </a:p>
                      </a:txBody>
                      <a:tcPr/>
                    </a:tc>
                    <a:tc>
                      <a:txBody>
                        <a:bodyPr/>
                        <a:lstStyle/>
                        <a:p>
                          <a:r>
                            <a:rPr lang="de-DE" dirty="0"/>
                            <a:t>0 1</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6"/>
                      </a:ext>
                    </a:extLst>
                  </a:tr>
                  <a:tr h="370840">
                    <a:tc>
                      <a:txBody>
                        <a:bodyPr/>
                        <a:lstStyle/>
                        <a:p>
                          <a:r>
                            <a:rPr lang="de-DE" dirty="0"/>
                            <a:t>10</a:t>
                          </a:r>
                        </a:p>
                      </a:txBody>
                      <a:tcPr/>
                    </a:tc>
                    <a:tc>
                      <a:txBody>
                        <a:bodyPr/>
                        <a:lstStyle/>
                        <a:p>
                          <a:r>
                            <a:rPr lang="de-DE" dirty="0"/>
                            <a:t>1 0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7"/>
                      </a:ext>
                    </a:extLst>
                  </a:tr>
                  <a:tr h="370840">
                    <a:tc>
                      <a:txBody>
                        <a:bodyPr/>
                        <a:lstStyle/>
                        <a:p>
                          <a:r>
                            <a:rPr lang="de-DE" dirty="0"/>
                            <a:t>11</a:t>
                          </a:r>
                        </a:p>
                      </a:txBody>
                      <a:tcPr/>
                    </a:tc>
                    <a:tc>
                      <a:txBody>
                        <a:bodyPr/>
                        <a:lstStyle/>
                        <a:p>
                          <a:r>
                            <a:rPr lang="de-DE" dirty="0"/>
                            <a:t>1 0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8"/>
                      </a:ext>
                    </a:extLst>
                  </a:tr>
                  <a:tr h="370840">
                    <a:tc>
                      <a:txBody>
                        <a:bodyPr/>
                        <a:lstStyle/>
                        <a:p>
                          <a:r>
                            <a:rPr lang="de-DE" dirty="0"/>
                            <a:t>12/13</a:t>
                          </a:r>
                        </a:p>
                      </a:txBody>
                      <a:tcPr/>
                    </a:tc>
                    <a:tc>
                      <a:txBody>
                        <a:bodyPr/>
                        <a:lstStyle/>
                        <a:p>
                          <a:r>
                            <a:rPr lang="de-DE" dirty="0"/>
                            <a:t>1 0</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9"/>
                      </a:ext>
                    </a:extLst>
                  </a:tr>
                  <a:tr h="370840">
                    <a:tc>
                      <a:txBody>
                        <a:bodyPr/>
                        <a:lstStyle/>
                        <a:p>
                          <a:r>
                            <a:rPr lang="de-DE" dirty="0"/>
                            <a:t>14</a:t>
                          </a:r>
                        </a:p>
                      </a:txBody>
                      <a:tcPr/>
                    </a:tc>
                    <a:tc>
                      <a:txBody>
                        <a:bodyPr/>
                        <a:lstStyle/>
                        <a:p>
                          <a:r>
                            <a:rPr lang="de-DE" dirty="0"/>
                            <a:t>1 1</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10"/>
                      </a:ext>
                    </a:extLst>
                  </a:tr>
                  <a:tr h="370840">
                    <a:tc>
                      <a:txBody>
                        <a:bodyPr/>
                        <a:lstStyle/>
                        <a:p>
                          <a:r>
                            <a:rPr lang="de-DE" dirty="0"/>
                            <a:t>15</a:t>
                          </a:r>
                        </a:p>
                      </a:txBody>
                      <a:tcPr/>
                    </a:tc>
                    <a:tc>
                      <a:txBody>
                        <a:bodyPr/>
                        <a:lstStyle/>
                        <a:p>
                          <a:r>
                            <a:rPr lang="de-DE" dirty="0"/>
                            <a:t>1 1</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11"/>
                      </a:ext>
                    </a:extLst>
                  </a:tr>
                  <a:tr h="370840">
                    <a:tc>
                      <a:txBody>
                        <a:bodyPr/>
                        <a:lstStyle/>
                        <a:p>
                          <a:r>
                            <a:rPr lang="de-DE" dirty="0"/>
                            <a:t>16/17</a:t>
                          </a:r>
                        </a:p>
                      </a:txBody>
                      <a:tcPr/>
                    </a:tc>
                    <a:tc>
                      <a:txBody>
                        <a:bodyPr/>
                        <a:lstStyle/>
                        <a:p>
                          <a:r>
                            <a:rPr lang="de-DE" dirty="0"/>
                            <a:t>1 1</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12"/>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4205132208"/>
                  </p:ext>
                </p:extLst>
              </p:nvPr>
            </p:nvGraphicFramePr>
            <p:xfrm>
              <a:off x="1215923" y="1853248"/>
              <a:ext cx="5167630" cy="4820920"/>
            </p:xfrm>
            <a:graphic>
              <a:graphicData uri="http://schemas.openxmlformats.org/drawingml/2006/table">
                <a:tbl>
                  <a:tblPr firstRow="1" bandRow="1">
                    <a:tableStyleId>{00A15C55-8517-42AA-B614-E9B94910E393}</a:tableStyleId>
                  </a:tblPr>
                  <a:tblGrid>
                    <a:gridCol w="1016000"/>
                    <a:gridCol w="1103630"/>
                    <a:gridCol w="1016000"/>
                    <a:gridCol w="1016000"/>
                    <a:gridCol w="1016000"/>
                  </a:tblGrid>
                  <a:tr h="370840">
                    <a:tc>
                      <a:txBody>
                        <a:bodyPr/>
                        <a:lstStyle/>
                        <a:p>
                          <a:r>
                            <a:rPr lang="de-DE" dirty="0" smtClean="0"/>
                            <a:t>Oktal</a:t>
                          </a:r>
                          <a:endParaRPr lang="de-DE" dirty="0"/>
                        </a:p>
                      </a:txBody>
                      <a:tcPr/>
                    </a:tc>
                    <a:tc>
                      <a:txBody>
                        <a:bodyPr/>
                        <a:lstStyle/>
                        <a:p>
                          <a:r>
                            <a:rPr lang="de-DE" baseline="0" dirty="0" smtClean="0"/>
                            <a:t>q</a:t>
                          </a:r>
                          <a:r>
                            <a:rPr lang="de-DE" baseline="-25000" dirty="0" smtClean="0"/>
                            <a:t>2</a:t>
                          </a:r>
                          <a:r>
                            <a:rPr lang="de-DE" baseline="0" dirty="0" smtClean="0"/>
                            <a:t> q</a:t>
                          </a:r>
                          <a:r>
                            <a:rPr lang="de-DE" baseline="-25000" dirty="0" smtClean="0"/>
                            <a:t>1</a:t>
                          </a:r>
                          <a:endParaRPr lang="de-DE" dirty="0"/>
                        </a:p>
                      </a:txBody>
                      <a:tcPr/>
                    </a:tc>
                    <a:tc>
                      <a:txBody>
                        <a:bodyPr/>
                        <a:lstStyle/>
                        <a:p>
                          <a:r>
                            <a:rPr lang="de-DE" dirty="0" smtClean="0"/>
                            <a:t>R</a:t>
                          </a:r>
                          <a:endParaRPr lang="de-DE" dirty="0"/>
                        </a:p>
                      </a:txBody>
                      <a:tcPr/>
                    </a:tc>
                    <a:tc>
                      <a:txBody>
                        <a:bodyPr/>
                        <a:lstStyle/>
                        <a:p>
                          <a:r>
                            <a:rPr lang="de-DE" dirty="0" smtClean="0"/>
                            <a:t>V</a:t>
                          </a:r>
                          <a:endParaRPr lang="de-DE" dirty="0"/>
                        </a:p>
                      </a:txBody>
                      <a:tcPr/>
                    </a:tc>
                    <a:tc>
                      <a:txBody>
                        <a:bodyPr/>
                        <a:lstStyle/>
                        <a:p>
                          <a:endParaRPr lang="de-DE"/>
                        </a:p>
                      </a:txBody>
                      <a:tcPr>
                        <a:blipFill rotWithShape="0">
                          <a:blip r:embed="rId3"/>
                          <a:stretch>
                            <a:fillRect l="-408982" t="-8197" r="-2395" b="-1221311"/>
                          </a:stretch>
                        </a:blipFill>
                      </a:tcPr>
                    </a:tc>
                  </a:tr>
                  <a:tr h="370840">
                    <a:tc>
                      <a:txBody>
                        <a:bodyPr/>
                        <a:lstStyle/>
                        <a:p>
                          <a:r>
                            <a:rPr lang="de-DE" dirty="0" smtClean="0"/>
                            <a:t>0</a:t>
                          </a:r>
                          <a:endParaRPr lang="de-DE" dirty="0"/>
                        </a:p>
                      </a:txBody>
                      <a:tcPr/>
                    </a:tc>
                    <a:tc>
                      <a:txBody>
                        <a:bodyPr/>
                        <a:lstStyle/>
                        <a:p>
                          <a:r>
                            <a:rPr lang="de-DE" dirty="0" smtClean="0"/>
                            <a:t>0 0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r>
                  <a:tr h="370840">
                    <a:tc>
                      <a:txBody>
                        <a:bodyPr/>
                        <a:lstStyle/>
                        <a:p>
                          <a:r>
                            <a:rPr lang="de-DE" dirty="0" smtClean="0"/>
                            <a:t>1</a:t>
                          </a:r>
                          <a:endParaRPr lang="de-DE" dirty="0"/>
                        </a:p>
                      </a:txBody>
                      <a:tcPr/>
                    </a:tc>
                    <a:tc>
                      <a:txBody>
                        <a:bodyPr/>
                        <a:lstStyle/>
                        <a:p>
                          <a:r>
                            <a:rPr lang="de-DE" dirty="0" smtClean="0"/>
                            <a:t>0 0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r>
                  <a:tr h="370840">
                    <a:tc>
                      <a:txBody>
                        <a:bodyPr/>
                        <a:lstStyle/>
                        <a:p>
                          <a:r>
                            <a:rPr lang="de-DE" dirty="0" smtClean="0"/>
                            <a:t>2/3</a:t>
                          </a:r>
                          <a:endParaRPr lang="de-DE" dirty="0"/>
                        </a:p>
                      </a:txBody>
                      <a:tcPr/>
                    </a:tc>
                    <a:tc>
                      <a:txBody>
                        <a:bodyPr/>
                        <a:lstStyle/>
                        <a:p>
                          <a:r>
                            <a:rPr lang="de-DE" dirty="0" smtClean="0"/>
                            <a:t>0 0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r>
                  <a:tr h="370840">
                    <a:tc>
                      <a:txBody>
                        <a:bodyPr/>
                        <a:lstStyle/>
                        <a:p>
                          <a:r>
                            <a:rPr lang="de-DE" dirty="0" smtClean="0"/>
                            <a:t>4</a:t>
                          </a:r>
                          <a:endParaRPr lang="de-DE" dirty="0"/>
                        </a:p>
                      </a:txBody>
                      <a:tcPr/>
                    </a:tc>
                    <a:tc>
                      <a:txBody>
                        <a:bodyPr/>
                        <a:lstStyle/>
                        <a:p>
                          <a:r>
                            <a:rPr lang="de-DE" dirty="0" smtClean="0"/>
                            <a:t>0 1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5</a:t>
                          </a:r>
                          <a:endParaRPr lang="de-DE" dirty="0"/>
                        </a:p>
                      </a:txBody>
                      <a:tcPr/>
                    </a:tc>
                    <a:tc>
                      <a:txBody>
                        <a:bodyPr/>
                        <a:lstStyle/>
                        <a:p>
                          <a:r>
                            <a:rPr lang="de-DE" dirty="0" smtClean="0"/>
                            <a:t>0 1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r>
                  <a:tr h="370840">
                    <a:tc>
                      <a:txBody>
                        <a:bodyPr/>
                        <a:lstStyle/>
                        <a:p>
                          <a:r>
                            <a:rPr lang="de-DE" dirty="0" smtClean="0"/>
                            <a:t>6/7</a:t>
                          </a:r>
                          <a:endParaRPr lang="de-DE" dirty="0"/>
                        </a:p>
                      </a:txBody>
                      <a:tcPr/>
                    </a:tc>
                    <a:tc>
                      <a:txBody>
                        <a:bodyPr/>
                        <a:lstStyle/>
                        <a:p>
                          <a:r>
                            <a:rPr lang="de-DE" dirty="0" smtClean="0"/>
                            <a:t>0 1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r>
                  <a:tr h="370840">
                    <a:tc>
                      <a:txBody>
                        <a:bodyPr/>
                        <a:lstStyle/>
                        <a:p>
                          <a:r>
                            <a:rPr lang="de-DE" dirty="0" smtClean="0"/>
                            <a:t>10</a:t>
                          </a:r>
                        </a:p>
                      </a:txBody>
                      <a:tcPr/>
                    </a:tc>
                    <a:tc>
                      <a:txBody>
                        <a:bodyPr/>
                        <a:lstStyle/>
                        <a:p>
                          <a:r>
                            <a:rPr lang="de-DE" dirty="0" smtClean="0"/>
                            <a:t>1 0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11</a:t>
                          </a:r>
                        </a:p>
                      </a:txBody>
                      <a:tcPr/>
                    </a:tc>
                    <a:tc>
                      <a:txBody>
                        <a:bodyPr/>
                        <a:lstStyle/>
                        <a:p>
                          <a:r>
                            <a:rPr lang="de-DE" dirty="0" smtClean="0"/>
                            <a:t>1 0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r>
                  <a:tr h="370840">
                    <a:tc>
                      <a:txBody>
                        <a:bodyPr/>
                        <a:lstStyle/>
                        <a:p>
                          <a:r>
                            <a:rPr lang="de-DE" dirty="0" smtClean="0"/>
                            <a:t>12/13</a:t>
                          </a:r>
                        </a:p>
                      </a:txBody>
                      <a:tcPr/>
                    </a:tc>
                    <a:tc>
                      <a:txBody>
                        <a:bodyPr/>
                        <a:lstStyle/>
                        <a:p>
                          <a:r>
                            <a:rPr lang="de-DE" dirty="0" smtClean="0"/>
                            <a:t>1 0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r>
                  <a:tr h="370840">
                    <a:tc>
                      <a:txBody>
                        <a:bodyPr/>
                        <a:lstStyle/>
                        <a:p>
                          <a:r>
                            <a:rPr lang="de-DE" dirty="0" smtClean="0"/>
                            <a:t>14</a:t>
                          </a:r>
                        </a:p>
                      </a:txBody>
                      <a:tcPr/>
                    </a:tc>
                    <a:tc>
                      <a:txBody>
                        <a:bodyPr/>
                        <a:lstStyle/>
                        <a:p>
                          <a:r>
                            <a:rPr lang="de-DE" dirty="0" smtClean="0"/>
                            <a:t>1 1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r>
                  <a:tr h="370840">
                    <a:tc>
                      <a:txBody>
                        <a:bodyPr/>
                        <a:lstStyle/>
                        <a:p>
                          <a:r>
                            <a:rPr lang="de-DE" dirty="0" smtClean="0"/>
                            <a:t>15</a:t>
                          </a:r>
                        </a:p>
                      </a:txBody>
                      <a:tcPr/>
                    </a:tc>
                    <a:tc>
                      <a:txBody>
                        <a:bodyPr/>
                        <a:lstStyle/>
                        <a:p>
                          <a:r>
                            <a:rPr lang="de-DE" dirty="0" smtClean="0"/>
                            <a:t>1 1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r>
                  <a:tr h="370840">
                    <a:tc>
                      <a:txBody>
                        <a:bodyPr/>
                        <a:lstStyle/>
                        <a:p>
                          <a:r>
                            <a:rPr lang="de-DE" dirty="0" smtClean="0"/>
                            <a:t>16/17</a:t>
                          </a:r>
                        </a:p>
                      </a:txBody>
                      <a:tcPr/>
                    </a:tc>
                    <a:tc>
                      <a:txBody>
                        <a:bodyPr/>
                        <a:lstStyle/>
                        <a:p>
                          <a:r>
                            <a:rPr lang="de-DE" dirty="0" smtClean="0"/>
                            <a:t>1 1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r>
                </a:tbl>
              </a:graphicData>
            </a:graphic>
          </p:graphicFrame>
        </mc:Fallback>
      </mc:AlternateContent>
      <p:sp>
        <p:nvSpPr>
          <p:cNvPr id="15" name="Rechteck 14"/>
          <p:cNvSpPr/>
          <p:nvPr/>
        </p:nvSpPr>
        <p:spPr>
          <a:xfrm>
            <a:off x="7298171" y="293670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800679" y="293670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8303187" y="293670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8805695" y="2936705"/>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7298171" y="343921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800679" y="343921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8303187" y="343921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8805695" y="343921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7298171" y="394570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7800679" y="394570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303187" y="394570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8805695" y="3945706"/>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7298171" y="445219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7800679" y="445219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8303187" y="445219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r Verbinder 29"/>
          <p:cNvCxnSpPr/>
          <p:nvPr/>
        </p:nvCxnSpPr>
        <p:spPr>
          <a:xfrm flipV="1">
            <a:off x="7800679" y="2780186"/>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Gerader Verbinder 30"/>
          <p:cNvCxnSpPr/>
          <p:nvPr/>
        </p:nvCxnSpPr>
        <p:spPr>
          <a:xfrm flipV="1">
            <a:off x="7046917" y="3454532"/>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Gerader Verbinder 31"/>
          <p:cNvCxnSpPr/>
          <p:nvPr/>
        </p:nvCxnSpPr>
        <p:spPr>
          <a:xfrm flipV="1">
            <a:off x="9448247" y="3941722"/>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V="1">
            <a:off x="8282593" y="5127970"/>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34" name="Textfeld 33"/>
          <p:cNvSpPr txBox="1"/>
          <p:nvPr/>
        </p:nvSpPr>
        <p:spPr>
          <a:xfrm>
            <a:off x="8111713" y="2394243"/>
            <a:ext cx="346570" cy="369332"/>
          </a:xfrm>
          <a:prstGeom prst="rect">
            <a:avLst/>
          </a:prstGeom>
          <a:noFill/>
        </p:spPr>
        <p:txBody>
          <a:bodyPr wrap="none" rtlCol="0">
            <a:spAutoFit/>
          </a:bodyPr>
          <a:lstStyle/>
          <a:p>
            <a:r>
              <a:rPr lang="de-DE" dirty="0"/>
              <a:t>V</a:t>
            </a:r>
          </a:p>
        </p:txBody>
      </p:sp>
      <p:sp>
        <p:nvSpPr>
          <p:cNvPr id="35" name="Textfeld 34"/>
          <p:cNvSpPr txBox="1"/>
          <p:nvPr/>
        </p:nvSpPr>
        <p:spPr>
          <a:xfrm>
            <a:off x="6669891" y="3757056"/>
            <a:ext cx="324128" cy="369332"/>
          </a:xfrm>
          <a:prstGeom prst="rect">
            <a:avLst/>
          </a:prstGeom>
          <a:noFill/>
        </p:spPr>
        <p:txBody>
          <a:bodyPr wrap="none" rtlCol="0">
            <a:spAutoFit/>
          </a:bodyPr>
          <a:lstStyle/>
          <a:p>
            <a:r>
              <a:rPr lang="de-DE" dirty="0"/>
              <a:t>R</a:t>
            </a:r>
          </a:p>
        </p:txBody>
      </p:sp>
      <p:sp>
        <p:nvSpPr>
          <p:cNvPr id="36" name="Textfeld 35"/>
          <p:cNvSpPr txBox="1"/>
          <p:nvPr/>
        </p:nvSpPr>
        <p:spPr>
          <a:xfrm>
            <a:off x="9494061" y="4212564"/>
            <a:ext cx="426720" cy="369332"/>
          </a:xfrm>
          <a:prstGeom prst="rect">
            <a:avLst/>
          </a:prstGeom>
          <a:noFill/>
        </p:spPr>
        <p:txBody>
          <a:bodyPr wrap="none" rtlCol="0">
            <a:spAutoFit/>
          </a:bodyPr>
          <a:lstStyle/>
          <a:p>
            <a:r>
              <a:rPr lang="de-DE" dirty="0"/>
              <a:t>q</a:t>
            </a:r>
            <a:r>
              <a:rPr lang="de-DE" baseline="-25000" dirty="0"/>
              <a:t>2</a:t>
            </a:r>
            <a:endParaRPr lang="de-DE" dirty="0"/>
          </a:p>
        </p:txBody>
      </p:sp>
      <p:sp>
        <p:nvSpPr>
          <p:cNvPr id="37" name="Textfeld 36"/>
          <p:cNvSpPr txBox="1"/>
          <p:nvPr/>
        </p:nvSpPr>
        <p:spPr>
          <a:xfrm>
            <a:off x="8658058" y="5144446"/>
            <a:ext cx="426720" cy="369332"/>
          </a:xfrm>
          <a:prstGeom prst="rect">
            <a:avLst/>
          </a:prstGeom>
          <a:noFill/>
        </p:spPr>
        <p:txBody>
          <a:bodyPr wrap="none" rtlCol="0">
            <a:spAutoFit/>
          </a:bodyPr>
          <a:lstStyle/>
          <a:p>
            <a:r>
              <a:rPr lang="de-DE" dirty="0"/>
              <a:t>q</a:t>
            </a:r>
            <a:r>
              <a:rPr lang="de-DE" baseline="-25000" dirty="0"/>
              <a:t>1</a:t>
            </a:r>
            <a:endParaRPr lang="de-DE" dirty="0"/>
          </a:p>
        </p:txBody>
      </p:sp>
      <p:sp>
        <p:nvSpPr>
          <p:cNvPr id="38" name="Textfeld 37"/>
          <p:cNvSpPr txBox="1"/>
          <p:nvPr/>
        </p:nvSpPr>
        <p:spPr>
          <a:xfrm>
            <a:off x="7589758" y="3187959"/>
            <a:ext cx="263214" cy="261610"/>
          </a:xfrm>
          <a:prstGeom prst="rect">
            <a:avLst/>
          </a:prstGeom>
          <a:noFill/>
        </p:spPr>
        <p:txBody>
          <a:bodyPr wrap="none" rtlCol="0">
            <a:spAutoFit/>
          </a:bodyPr>
          <a:lstStyle/>
          <a:p>
            <a:r>
              <a:rPr lang="de-DE" sz="1100" dirty="0"/>
              <a:t>0</a:t>
            </a:r>
          </a:p>
        </p:txBody>
      </p:sp>
      <p:sp>
        <p:nvSpPr>
          <p:cNvPr id="39" name="Textfeld 38"/>
          <p:cNvSpPr txBox="1"/>
          <p:nvPr/>
        </p:nvSpPr>
        <p:spPr>
          <a:xfrm>
            <a:off x="8096584" y="3182782"/>
            <a:ext cx="263214" cy="261610"/>
          </a:xfrm>
          <a:prstGeom prst="rect">
            <a:avLst/>
          </a:prstGeom>
          <a:noFill/>
        </p:spPr>
        <p:txBody>
          <a:bodyPr wrap="none" rtlCol="0">
            <a:spAutoFit/>
          </a:bodyPr>
          <a:lstStyle/>
          <a:p>
            <a:r>
              <a:rPr lang="de-DE" sz="1100" dirty="0"/>
              <a:t>1</a:t>
            </a:r>
          </a:p>
        </p:txBody>
      </p:sp>
      <p:sp>
        <p:nvSpPr>
          <p:cNvPr id="40" name="Textfeld 39"/>
          <p:cNvSpPr txBox="1"/>
          <p:nvPr/>
        </p:nvSpPr>
        <p:spPr>
          <a:xfrm>
            <a:off x="7593670" y="3690467"/>
            <a:ext cx="263214" cy="261610"/>
          </a:xfrm>
          <a:prstGeom prst="rect">
            <a:avLst/>
          </a:prstGeom>
          <a:noFill/>
        </p:spPr>
        <p:txBody>
          <a:bodyPr wrap="none" rtlCol="0">
            <a:spAutoFit/>
          </a:bodyPr>
          <a:lstStyle/>
          <a:p>
            <a:r>
              <a:rPr lang="de-DE" sz="1100" dirty="0"/>
              <a:t>2</a:t>
            </a:r>
          </a:p>
        </p:txBody>
      </p:sp>
      <p:sp>
        <p:nvSpPr>
          <p:cNvPr id="41" name="Textfeld 40"/>
          <p:cNvSpPr txBox="1"/>
          <p:nvPr/>
        </p:nvSpPr>
        <p:spPr>
          <a:xfrm>
            <a:off x="8096584" y="3685290"/>
            <a:ext cx="263214" cy="261610"/>
          </a:xfrm>
          <a:prstGeom prst="rect">
            <a:avLst/>
          </a:prstGeom>
          <a:noFill/>
        </p:spPr>
        <p:txBody>
          <a:bodyPr wrap="none" rtlCol="0">
            <a:spAutoFit/>
          </a:bodyPr>
          <a:lstStyle/>
          <a:p>
            <a:r>
              <a:rPr lang="de-DE" sz="1100" dirty="0"/>
              <a:t>3</a:t>
            </a:r>
          </a:p>
        </p:txBody>
      </p:sp>
      <p:sp>
        <p:nvSpPr>
          <p:cNvPr id="42" name="Textfeld 41"/>
          <p:cNvSpPr txBox="1"/>
          <p:nvPr/>
        </p:nvSpPr>
        <p:spPr>
          <a:xfrm>
            <a:off x="9056949" y="3187959"/>
            <a:ext cx="263214" cy="261610"/>
          </a:xfrm>
          <a:prstGeom prst="rect">
            <a:avLst/>
          </a:prstGeom>
          <a:noFill/>
        </p:spPr>
        <p:txBody>
          <a:bodyPr wrap="none" rtlCol="0">
            <a:spAutoFit/>
          </a:bodyPr>
          <a:lstStyle/>
          <a:p>
            <a:r>
              <a:rPr lang="de-DE" sz="1100" dirty="0"/>
              <a:t>4</a:t>
            </a:r>
          </a:p>
        </p:txBody>
      </p:sp>
      <p:sp>
        <p:nvSpPr>
          <p:cNvPr id="43" name="Textfeld 42"/>
          <p:cNvSpPr txBox="1"/>
          <p:nvPr/>
        </p:nvSpPr>
        <p:spPr>
          <a:xfrm>
            <a:off x="8599092" y="3187959"/>
            <a:ext cx="263214" cy="261610"/>
          </a:xfrm>
          <a:prstGeom prst="rect">
            <a:avLst/>
          </a:prstGeom>
          <a:noFill/>
        </p:spPr>
        <p:txBody>
          <a:bodyPr wrap="none" rtlCol="0">
            <a:spAutoFit/>
          </a:bodyPr>
          <a:lstStyle/>
          <a:p>
            <a:r>
              <a:rPr lang="de-DE" sz="1100" dirty="0"/>
              <a:t>5</a:t>
            </a:r>
          </a:p>
        </p:txBody>
      </p:sp>
      <p:sp>
        <p:nvSpPr>
          <p:cNvPr id="44" name="Textfeld 43"/>
          <p:cNvSpPr txBox="1"/>
          <p:nvPr/>
        </p:nvSpPr>
        <p:spPr>
          <a:xfrm>
            <a:off x="9056949" y="3678918"/>
            <a:ext cx="263214" cy="261610"/>
          </a:xfrm>
          <a:prstGeom prst="rect">
            <a:avLst/>
          </a:prstGeom>
          <a:noFill/>
        </p:spPr>
        <p:txBody>
          <a:bodyPr wrap="none" rtlCol="0">
            <a:spAutoFit/>
          </a:bodyPr>
          <a:lstStyle/>
          <a:p>
            <a:r>
              <a:rPr lang="de-DE" sz="1100" dirty="0"/>
              <a:t>6</a:t>
            </a:r>
          </a:p>
        </p:txBody>
      </p:sp>
      <p:sp>
        <p:nvSpPr>
          <p:cNvPr id="45" name="Textfeld 44"/>
          <p:cNvSpPr txBox="1"/>
          <p:nvPr/>
        </p:nvSpPr>
        <p:spPr>
          <a:xfrm>
            <a:off x="8584197" y="3672930"/>
            <a:ext cx="263214" cy="261610"/>
          </a:xfrm>
          <a:prstGeom prst="rect">
            <a:avLst/>
          </a:prstGeom>
          <a:noFill/>
        </p:spPr>
        <p:txBody>
          <a:bodyPr wrap="none" rtlCol="0">
            <a:spAutoFit/>
          </a:bodyPr>
          <a:lstStyle/>
          <a:p>
            <a:r>
              <a:rPr lang="de-DE" sz="1100" dirty="0"/>
              <a:t>7</a:t>
            </a:r>
          </a:p>
        </p:txBody>
      </p:sp>
      <p:sp>
        <p:nvSpPr>
          <p:cNvPr id="46" name="Rechteck 45"/>
          <p:cNvSpPr/>
          <p:nvPr/>
        </p:nvSpPr>
        <p:spPr>
          <a:xfrm>
            <a:off x="8799215" y="4441841"/>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7525612" y="4190587"/>
            <a:ext cx="341760" cy="261610"/>
          </a:xfrm>
          <a:prstGeom prst="rect">
            <a:avLst/>
          </a:prstGeom>
          <a:noFill/>
        </p:spPr>
        <p:txBody>
          <a:bodyPr wrap="none" rtlCol="0">
            <a:spAutoFit/>
          </a:bodyPr>
          <a:lstStyle/>
          <a:p>
            <a:r>
              <a:rPr lang="de-DE" sz="1100" dirty="0"/>
              <a:t>12</a:t>
            </a:r>
          </a:p>
        </p:txBody>
      </p:sp>
      <p:sp>
        <p:nvSpPr>
          <p:cNvPr id="48" name="Textfeld 47"/>
          <p:cNvSpPr txBox="1"/>
          <p:nvPr/>
        </p:nvSpPr>
        <p:spPr>
          <a:xfrm>
            <a:off x="8032438" y="4185410"/>
            <a:ext cx="341760" cy="261610"/>
          </a:xfrm>
          <a:prstGeom prst="rect">
            <a:avLst/>
          </a:prstGeom>
          <a:noFill/>
        </p:spPr>
        <p:txBody>
          <a:bodyPr wrap="none" rtlCol="0">
            <a:spAutoFit/>
          </a:bodyPr>
          <a:lstStyle/>
          <a:p>
            <a:r>
              <a:rPr lang="de-DE" sz="1100" dirty="0"/>
              <a:t>13</a:t>
            </a:r>
          </a:p>
        </p:txBody>
      </p:sp>
      <p:sp>
        <p:nvSpPr>
          <p:cNvPr id="49" name="Textfeld 48"/>
          <p:cNvSpPr txBox="1"/>
          <p:nvPr/>
        </p:nvSpPr>
        <p:spPr>
          <a:xfrm>
            <a:off x="7513048" y="4693095"/>
            <a:ext cx="341760" cy="261610"/>
          </a:xfrm>
          <a:prstGeom prst="rect">
            <a:avLst/>
          </a:prstGeom>
          <a:noFill/>
        </p:spPr>
        <p:txBody>
          <a:bodyPr wrap="none" rtlCol="0">
            <a:spAutoFit/>
          </a:bodyPr>
          <a:lstStyle/>
          <a:p>
            <a:r>
              <a:rPr lang="de-DE" sz="1100" dirty="0"/>
              <a:t>10</a:t>
            </a:r>
          </a:p>
        </p:txBody>
      </p:sp>
      <p:sp>
        <p:nvSpPr>
          <p:cNvPr id="50" name="Textfeld 49"/>
          <p:cNvSpPr txBox="1"/>
          <p:nvPr/>
        </p:nvSpPr>
        <p:spPr>
          <a:xfrm>
            <a:off x="8015962" y="4687918"/>
            <a:ext cx="341760" cy="261610"/>
          </a:xfrm>
          <a:prstGeom prst="rect">
            <a:avLst/>
          </a:prstGeom>
          <a:noFill/>
        </p:spPr>
        <p:txBody>
          <a:bodyPr wrap="none" rtlCol="0">
            <a:spAutoFit/>
          </a:bodyPr>
          <a:lstStyle/>
          <a:p>
            <a:r>
              <a:rPr lang="de-DE" sz="1100" dirty="0"/>
              <a:t>11</a:t>
            </a:r>
          </a:p>
        </p:txBody>
      </p:sp>
      <p:sp>
        <p:nvSpPr>
          <p:cNvPr id="51" name="Textfeld 50"/>
          <p:cNvSpPr txBox="1"/>
          <p:nvPr/>
        </p:nvSpPr>
        <p:spPr>
          <a:xfrm>
            <a:off x="8992803" y="4190587"/>
            <a:ext cx="341760" cy="261610"/>
          </a:xfrm>
          <a:prstGeom prst="rect">
            <a:avLst/>
          </a:prstGeom>
          <a:noFill/>
        </p:spPr>
        <p:txBody>
          <a:bodyPr wrap="none" rtlCol="0">
            <a:spAutoFit/>
          </a:bodyPr>
          <a:lstStyle/>
          <a:p>
            <a:r>
              <a:rPr lang="de-DE" sz="1100" dirty="0"/>
              <a:t>16</a:t>
            </a:r>
          </a:p>
        </p:txBody>
      </p:sp>
      <p:sp>
        <p:nvSpPr>
          <p:cNvPr id="52" name="Textfeld 51"/>
          <p:cNvSpPr txBox="1"/>
          <p:nvPr/>
        </p:nvSpPr>
        <p:spPr>
          <a:xfrm>
            <a:off x="8534946" y="4190587"/>
            <a:ext cx="341760" cy="261610"/>
          </a:xfrm>
          <a:prstGeom prst="rect">
            <a:avLst/>
          </a:prstGeom>
          <a:noFill/>
        </p:spPr>
        <p:txBody>
          <a:bodyPr wrap="none" rtlCol="0">
            <a:spAutoFit/>
          </a:bodyPr>
          <a:lstStyle/>
          <a:p>
            <a:r>
              <a:rPr lang="de-DE" sz="1100" dirty="0"/>
              <a:t>17</a:t>
            </a:r>
          </a:p>
        </p:txBody>
      </p:sp>
      <p:sp>
        <p:nvSpPr>
          <p:cNvPr id="53" name="Textfeld 52"/>
          <p:cNvSpPr txBox="1"/>
          <p:nvPr/>
        </p:nvSpPr>
        <p:spPr>
          <a:xfrm>
            <a:off x="8976327" y="4681546"/>
            <a:ext cx="341760" cy="261610"/>
          </a:xfrm>
          <a:prstGeom prst="rect">
            <a:avLst/>
          </a:prstGeom>
          <a:noFill/>
        </p:spPr>
        <p:txBody>
          <a:bodyPr wrap="none" rtlCol="0">
            <a:spAutoFit/>
          </a:bodyPr>
          <a:lstStyle/>
          <a:p>
            <a:r>
              <a:rPr lang="de-DE" sz="1100" dirty="0"/>
              <a:t>14</a:t>
            </a:r>
          </a:p>
        </p:txBody>
      </p:sp>
      <p:sp>
        <p:nvSpPr>
          <p:cNvPr id="54" name="Textfeld 53"/>
          <p:cNvSpPr txBox="1"/>
          <p:nvPr/>
        </p:nvSpPr>
        <p:spPr>
          <a:xfrm>
            <a:off x="8503575" y="4675558"/>
            <a:ext cx="341760" cy="261610"/>
          </a:xfrm>
          <a:prstGeom prst="rect">
            <a:avLst/>
          </a:prstGeom>
          <a:noFill/>
        </p:spPr>
        <p:txBody>
          <a:bodyPr wrap="none" rtlCol="0">
            <a:spAutoFit/>
          </a:bodyPr>
          <a:lstStyle/>
          <a:p>
            <a:r>
              <a:rPr lang="de-DE" sz="1100" dirty="0"/>
              <a:t>15</a:t>
            </a:r>
          </a:p>
        </p:txBody>
      </p:sp>
      <p:sp>
        <p:nvSpPr>
          <p:cNvPr id="55" name="Textfeld 54"/>
          <p:cNvSpPr txBox="1"/>
          <p:nvPr/>
        </p:nvSpPr>
        <p:spPr>
          <a:xfrm>
            <a:off x="7426262" y="2971509"/>
            <a:ext cx="312906" cy="369332"/>
          </a:xfrm>
          <a:prstGeom prst="rect">
            <a:avLst/>
          </a:prstGeom>
          <a:noFill/>
        </p:spPr>
        <p:txBody>
          <a:bodyPr wrap="none" rtlCol="0">
            <a:spAutoFit/>
          </a:bodyPr>
          <a:lstStyle/>
          <a:p>
            <a:r>
              <a:rPr lang="de-DE" dirty="0"/>
              <a:t>1</a:t>
            </a:r>
          </a:p>
        </p:txBody>
      </p:sp>
      <p:sp>
        <p:nvSpPr>
          <p:cNvPr id="56" name="Textfeld 55"/>
          <p:cNvSpPr txBox="1"/>
          <p:nvPr/>
        </p:nvSpPr>
        <p:spPr>
          <a:xfrm>
            <a:off x="7931956" y="2978435"/>
            <a:ext cx="312906" cy="369332"/>
          </a:xfrm>
          <a:prstGeom prst="rect">
            <a:avLst/>
          </a:prstGeom>
          <a:noFill/>
        </p:spPr>
        <p:txBody>
          <a:bodyPr wrap="none" rtlCol="0">
            <a:spAutoFit/>
          </a:bodyPr>
          <a:lstStyle/>
          <a:p>
            <a:r>
              <a:rPr lang="de-DE" dirty="0"/>
              <a:t>0</a:t>
            </a:r>
          </a:p>
        </p:txBody>
      </p:sp>
      <p:sp>
        <p:nvSpPr>
          <p:cNvPr id="57" name="Textfeld 56"/>
          <p:cNvSpPr txBox="1"/>
          <p:nvPr/>
        </p:nvSpPr>
        <p:spPr>
          <a:xfrm>
            <a:off x="8409937" y="2978435"/>
            <a:ext cx="312906" cy="369332"/>
          </a:xfrm>
          <a:prstGeom prst="rect">
            <a:avLst/>
          </a:prstGeom>
          <a:noFill/>
        </p:spPr>
        <p:txBody>
          <a:bodyPr wrap="none" rtlCol="0">
            <a:spAutoFit/>
          </a:bodyPr>
          <a:lstStyle/>
          <a:p>
            <a:r>
              <a:rPr lang="de-DE" dirty="0"/>
              <a:t>1</a:t>
            </a:r>
          </a:p>
        </p:txBody>
      </p:sp>
      <p:sp>
        <p:nvSpPr>
          <p:cNvPr id="58" name="Textfeld 57"/>
          <p:cNvSpPr txBox="1"/>
          <p:nvPr/>
        </p:nvSpPr>
        <p:spPr>
          <a:xfrm>
            <a:off x="8908698" y="2988826"/>
            <a:ext cx="312906" cy="369332"/>
          </a:xfrm>
          <a:prstGeom prst="rect">
            <a:avLst/>
          </a:prstGeom>
          <a:noFill/>
        </p:spPr>
        <p:txBody>
          <a:bodyPr wrap="none" rtlCol="0">
            <a:spAutoFit/>
          </a:bodyPr>
          <a:lstStyle/>
          <a:p>
            <a:r>
              <a:rPr lang="de-DE" dirty="0"/>
              <a:t>0</a:t>
            </a:r>
          </a:p>
        </p:txBody>
      </p:sp>
      <p:sp>
        <p:nvSpPr>
          <p:cNvPr id="59" name="Textfeld 58"/>
          <p:cNvSpPr txBox="1"/>
          <p:nvPr/>
        </p:nvSpPr>
        <p:spPr>
          <a:xfrm>
            <a:off x="7433189" y="4505899"/>
            <a:ext cx="312906" cy="369332"/>
          </a:xfrm>
          <a:prstGeom prst="rect">
            <a:avLst/>
          </a:prstGeom>
          <a:noFill/>
        </p:spPr>
        <p:txBody>
          <a:bodyPr wrap="none" rtlCol="0">
            <a:spAutoFit/>
          </a:bodyPr>
          <a:lstStyle/>
          <a:p>
            <a:r>
              <a:rPr lang="de-DE" dirty="0"/>
              <a:t>0</a:t>
            </a:r>
          </a:p>
        </p:txBody>
      </p:sp>
      <p:sp>
        <p:nvSpPr>
          <p:cNvPr id="60" name="Textfeld 59"/>
          <p:cNvSpPr txBox="1"/>
          <p:nvPr/>
        </p:nvSpPr>
        <p:spPr>
          <a:xfrm>
            <a:off x="7921565" y="4505904"/>
            <a:ext cx="312906" cy="369332"/>
          </a:xfrm>
          <a:prstGeom prst="rect">
            <a:avLst/>
          </a:prstGeom>
          <a:noFill/>
        </p:spPr>
        <p:txBody>
          <a:bodyPr wrap="none" rtlCol="0">
            <a:spAutoFit/>
          </a:bodyPr>
          <a:lstStyle/>
          <a:p>
            <a:r>
              <a:rPr lang="de-DE" dirty="0"/>
              <a:t>1</a:t>
            </a:r>
          </a:p>
        </p:txBody>
      </p:sp>
      <p:sp>
        <p:nvSpPr>
          <p:cNvPr id="61" name="Textfeld 60"/>
          <p:cNvSpPr txBox="1"/>
          <p:nvPr/>
        </p:nvSpPr>
        <p:spPr>
          <a:xfrm>
            <a:off x="8420326" y="4516290"/>
            <a:ext cx="312906" cy="369332"/>
          </a:xfrm>
          <a:prstGeom prst="rect">
            <a:avLst/>
          </a:prstGeom>
          <a:noFill/>
        </p:spPr>
        <p:txBody>
          <a:bodyPr wrap="none" rtlCol="0">
            <a:spAutoFit/>
          </a:bodyPr>
          <a:lstStyle/>
          <a:p>
            <a:r>
              <a:rPr lang="de-DE" dirty="0"/>
              <a:t>0</a:t>
            </a:r>
          </a:p>
        </p:txBody>
      </p:sp>
      <p:sp>
        <p:nvSpPr>
          <p:cNvPr id="62" name="Textfeld 61"/>
          <p:cNvSpPr txBox="1"/>
          <p:nvPr/>
        </p:nvSpPr>
        <p:spPr>
          <a:xfrm>
            <a:off x="8908700" y="4516291"/>
            <a:ext cx="312906" cy="369332"/>
          </a:xfrm>
          <a:prstGeom prst="rect">
            <a:avLst/>
          </a:prstGeom>
          <a:noFill/>
        </p:spPr>
        <p:txBody>
          <a:bodyPr wrap="none" rtlCol="0">
            <a:spAutoFit/>
          </a:bodyPr>
          <a:lstStyle/>
          <a:p>
            <a:r>
              <a:rPr lang="de-DE" dirty="0"/>
              <a:t>1</a:t>
            </a:r>
          </a:p>
        </p:txBody>
      </p:sp>
      <p:sp>
        <p:nvSpPr>
          <p:cNvPr id="63" name="Textfeld 62"/>
          <p:cNvSpPr txBox="1"/>
          <p:nvPr/>
        </p:nvSpPr>
        <p:spPr>
          <a:xfrm>
            <a:off x="7422797" y="3477203"/>
            <a:ext cx="312906" cy="369332"/>
          </a:xfrm>
          <a:prstGeom prst="rect">
            <a:avLst/>
          </a:prstGeom>
          <a:noFill/>
        </p:spPr>
        <p:txBody>
          <a:bodyPr wrap="none" rtlCol="0">
            <a:spAutoFit/>
          </a:bodyPr>
          <a:lstStyle/>
          <a:p>
            <a:r>
              <a:rPr lang="de-DE" dirty="0"/>
              <a:t>0</a:t>
            </a:r>
          </a:p>
        </p:txBody>
      </p:sp>
      <p:sp>
        <p:nvSpPr>
          <p:cNvPr id="64" name="Textfeld 63"/>
          <p:cNvSpPr txBox="1"/>
          <p:nvPr/>
        </p:nvSpPr>
        <p:spPr>
          <a:xfrm>
            <a:off x="7907709" y="3473738"/>
            <a:ext cx="312906" cy="369332"/>
          </a:xfrm>
          <a:prstGeom prst="rect">
            <a:avLst/>
          </a:prstGeom>
          <a:noFill/>
        </p:spPr>
        <p:txBody>
          <a:bodyPr wrap="none" rtlCol="0">
            <a:spAutoFit/>
          </a:bodyPr>
          <a:lstStyle/>
          <a:p>
            <a:r>
              <a:rPr lang="de-DE" dirty="0"/>
              <a:t>0</a:t>
            </a:r>
          </a:p>
        </p:txBody>
      </p:sp>
      <p:sp>
        <p:nvSpPr>
          <p:cNvPr id="65" name="Textfeld 64"/>
          <p:cNvSpPr txBox="1"/>
          <p:nvPr/>
        </p:nvSpPr>
        <p:spPr>
          <a:xfrm>
            <a:off x="8396077" y="3473738"/>
            <a:ext cx="312906" cy="369332"/>
          </a:xfrm>
          <a:prstGeom prst="rect">
            <a:avLst/>
          </a:prstGeom>
          <a:noFill/>
        </p:spPr>
        <p:txBody>
          <a:bodyPr wrap="none" rtlCol="0">
            <a:spAutoFit/>
          </a:bodyPr>
          <a:lstStyle/>
          <a:p>
            <a:r>
              <a:rPr lang="de-DE" dirty="0"/>
              <a:t>0</a:t>
            </a:r>
          </a:p>
        </p:txBody>
      </p:sp>
      <p:sp>
        <p:nvSpPr>
          <p:cNvPr id="66" name="Textfeld 65"/>
          <p:cNvSpPr txBox="1"/>
          <p:nvPr/>
        </p:nvSpPr>
        <p:spPr>
          <a:xfrm>
            <a:off x="8884454" y="3473738"/>
            <a:ext cx="312906" cy="369332"/>
          </a:xfrm>
          <a:prstGeom prst="rect">
            <a:avLst/>
          </a:prstGeom>
          <a:noFill/>
        </p:spPr>
        <p:txBody>
          <a:bodyPr wrap="none" rtlCol="0">
            <a:spAutoFit/>
          </a:bodyPr>
          <a:lstStyle/>
          <a:p>
            <a:r>
              <a:rPr lang="de-DE" dirty="0"/>
              <a:t>0</a:t>
            </a:r>
          </a:p>
        </p:txBody>
      </p:sp>
      <p:sp>
        <p:nvSpPr>
          <p:cNvPr id="67" name="Textfeld 66"/>
          <p:cNvSpPr txBox="1"/>
          <p:nvPr/>
        </p:nvSpPr>
        <p:spPr>
          <a:xfrm>
            <a:off x="7415870" y="3989823"/>
            <a:ext cx="312906" cy="369332"/>
          </a:xfrm>
          <a:prstGeom prst="rect">
            <a:avLst/>
          </a:prstGeom>
          <a:noFill/>
        </p:spPr>
        <p:txBody>
          <a:bodyPr wrap="none" rtlCol="0">
            <a:spAutoFit/>
          </a:bodyPr>
          <a:lstStyle/>
          <a:p>
            <a:r>
              <a:rPr lang="de-DE" dirty="0"/>
              <a:t>0</a:t>
            </a:r>
          </a:p>
        </p:txBody>
      </p:sp>
      <p:sp>
        <p:nvSpPr>
          <p:cNvPr id="68" name="Textfeld 67"/>
          <p:cNvSpPr txBox="1"/>
          <p:nvPr/>
        </p:nvSpPr>
        <p:spPr>
          <a:xfrm>
            <a:off x="8403012" y="4020996"/>
            <a:ext cx="312906" cy="369332"/>
          </a:xfrm>
          <a:prstGeom prst="rect">
            <a:avLst/>
          </a:prstGeom>
          <a:noFill/>
        </p:spPr>
        <p:txBody>
          <a:bodyPr wrap="none" rtlCol="0">
            <a:spAutoFit/>
          </a:bodyPr>
          <a:lstStyle/>
          <a:p>
            <a:r>
              <a:rPr lang="de-DE" dirty="0"/>
              <a:t>0</a:t>
            </a:r>
          </a:p>
        </p:txBody>
      </p:sp>
      <p:sp>
        <p:nvSpPr>
          <p:cNvPr id="69" name="Textfeld 68"/>
          <p:cNvSpPr txBox="1"/>
          <p:nvPr/>
        </p:nvSpPr>
        <p:spPr>
          <a:xfrm>
            <a:off x="7907709" y="3993288"/>
            <a:ext cx="312906" cy="369332"/>
          </a:xfrm>
          <a:prstGeom prst="rect">
            <a:avLst/>
          </a:prstGeom>
          <a:noFill/>
        </p:spPr>
        <p:txBody>
          <a:bodyPr wrap="none" rtlCol="0">
            <a:spAutoFit/>
          </a:bodyPr>
          <a:lstStyle/>
          <a:p>
            <a:r>
              <a:rPr lang="de-DE" dirty="0"/>
              <a:t>0</a:t>
            </a:r>
          </a:p>
        </p:txBody>
      </p:sp>
      <p:sp>
        <p:nvSpPr>
          <p:cNvPr id="70" name="Textfeld 69"/>
          <p:cNvSpPr txBox="1"/>
          <p:nvPr/>
        </p:nvSpPr>
        <p:spPr>
          <a:xfrm>
            <a:off x="8894841" y="4014070"/>
            <a:ext cx="312906" cy="369332"/>
          </a:xfrm>
          <a:prstGeom prst="rect">
            <a:avLst/>
          </a:prstGeom>
          <a:noFill/>
        </p:spPr>
        <p:txBody>
          <a:bodyPr wrap="none" rtlCol="0">
            <a:spAutoFit/>
          </a:bodyPr>
          <a:lstStyle/>
          <a:p>
            <a:r>
              <a:rPr lang="de-DE" dirty="0"/>
              <a:t>0</a:t>
            </a:r>
          </a:p>
        </p:txBody>
      </p:sp>
      <p:sp>
        <p:nvSpPr>
          <p:cNvPr id="5" name="Rechteck 4"/>
          <p:cNvSpPr/>
          <p:nvPr/>
        </p:nvSpPr>
        <p:spPr>
          <a:xfrm>
            <a:off x="7414302" y="3040738"/>
            <a:ext cx="287631" cy="285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7909392" y="4558388"/>
            <a:ext cx="287631" cy="28513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8411775" y="3035192"/>
            <a:ext cx="287631" cy="28513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92D050"/>
              </a:solidFill>
            </a:endParaRPr>
          </a:p>
        </p:txBody>
      </p:sp>
      <p:sp>
        <p:nvSpPr>
          <p:cNvPr id="73" name="Rechteck 72"/>
          <p:cNvSpPr/>
          <p:nvPr/>
        </p:nvSpPr>
        <p:spPr>
          <a:xfrm>
            <a:off x="8913132" y="4534996"/>
            <a:ext cx="287631" cy="2851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mc:AlternateContent xmlns:mc="http://schemas.openxmlformats.org/markup-compatibility/2006" xmlns:a14="http://schemas.microsoft.com/office/drawing/2010/main">
        <mc:Choice Requires="a14">
          <p:sp>
            <p:nvSpPr>
              <p:cNvPr id="8" name="Textfeld 7"/>
              <p:cNvSpPr txBox="1"/>
              <p:nvPr/>
            </p:nvSpPr>
            <p:spPr>
              <a:xfrm>
                <a:off x="6917550" y="5692388"/>
                <a:ext cx="2904192" cy="6707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panose="02040503050406030204" pitchFamily="18" charset="0"/>
                            </a:rPr>
                          </m:ctrlPr>
                        </m:sSubPr>
                        <m:e>
                          <m:r>
                            <a:rPr lang="de-DE" b="1" i="1">
                              <a:latin typeface="Cambria Math" panose="02040503050406030204" pitchFamily="18" charset="0"/>
                            </a:rPr>
                            <m:t>𝑫</m:t>
                          </m:r>
                        </m:e>
                        <m:sub>
                          <m:r>
                            <a:rPr lang="de-DE" b="1" i="1">
                              <a:latin typeface="Cambria Math" panose="02040503050406030204" pitchFamily="18" charset="0"/>
                            </a:rPr>
                            <m:t>𝟐</m:t>
                          </m:r>
                        </m:sub>
                      </m:sSub>
                      <m:r>
                        <a:rPr lang="de-DE" b="0" i="1" smtClean="0">
                          <a:latin typeface="Cambria Math" panose="02040503050406030204" pitchFamily="18" charset="0"/>
                        </a:rPr>
                        <m:t>=</m:t>
                      </m:r>
                      <m:r>
                        <a:rPr lang="de-DE" b="0" i="1" smtClean="0">
                          <a:latin typeface="Cambria Math" panose="02040503050406030204" pitchFamily="18" charset="0"/>
                        </a:rPr>
                        <m:t>𝑉</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𝑅</m:t>
                          </m:r>
                        </m:e>
                      </m:acc>
                      <m:sSub>
                        <m:sSubPr>
                          <m:ctrlPr>
                            <a:rPr lang="de-DE"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r>
                        <a:rPr lang="de-DE" b="0" i="1" smtClean="0">
                          <a:latin typeface="Cambria Math" panose="02040503050406030204" pitchFamily="18" charset="0"/>
                        </a:rPr>
                        <m:t>+</m:t>
                      </m:r>
                      <m:r>
                        <a:rPr lang="de-DE" b="0" i="1" smtClean="0">
                          <a:latin typeface="Cambria Math" panose="02040503050406030204" pitchFamily="18" charset="0"/>
                        </a:rPr>
                        <m:t>𝑉</m:t>
                      </m:r>
                      <m:acc>
                        <m:accPr>
                          <m:chr m:val="̅"/>
                          <m:ctrlPr>
                            <a:rPr lang="de-DE" i="1">
                              <a:latin typeface="Cambria Math" panose="02040503050406030204" pitchFamily="18" charset="0"/>
                            </a:rPr>
                          </m:ctrlPr>
                        </m:accPr>
                        <m:e>
                          <m:r>
                            <a:rPr lang="de-DE" i="1">
                              <a:latin typeface="Cambria Math" panose="02040503050406030204" pitchFamily="18" charset="0"/>
                            </a:rPr>
                            <m:t>𝑅</m:t>
                          </m:r>
                        </m:e>
                      </m:acc>
                      <m:acc>
                        <m:accPr>
                          <m:chr m:val="̅"/>
                          <m:ctrlPr>
                            <a:rPr lang="de-DE" i="1">
                              <a:latin typeface="Cambria Math" panose="02040503050406030204" pitchFamily="18" charset="0"/>
                            </a:rPr>
                          </m:ctrlPr>
                        </m:accPr>
                        <m:e>
                          <m:sSub>
                            <m:sSubPr>
                              <m:ctrlPr>
                                <a:rPr lang="de-DE"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sSub>
                        <m:sSubPr>
                          <m:ctrlPr>
                            <a:rPr lang="de-DE"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r>
                        <a:rPr lang="de-DE" b="0" i="1" smtClean="0">
                          <a:latin typeface="Cambria Math" panose="02040503050406030204" pitchFamily="18" charset="0"/>
                        </a:rPr>
                        <m:t>+</m:t>
                      </m:r>
                    </m:oMath>
                  </m:oMathPara>
                </a14:m>
                <a:endParaRPr lang="de-DE" dirty="0"/>
              </a:p>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oMath>
                  </m:oMathPara>
                </a14:m>
                <a:endParaRPr lang="de-DE" dirty="0"/>
              </a:p>
            </p:txBody>
          </p:sp>
        </mc:Choice>
        <mc:Fallback xmlns="">
          <p:sp>
            <p:nvSpPr>
              <p:cNvPr id="8" name="Textfeld 7"/>
              <p:cNvSpPr txBox="1">
                <a:spLocks noRot="1" noChangeAspect="1" noMove="1" noResize="1" noEditPoints="1" noAdjustHandles="1" noChangeArrowheads="1" noChangeShapeType="1" noTextEdit="1"/>
              </p:cNvSpPr>
              <p:nvPr/>
            </p:nvSpPr>
            <p:spPr>
              <a:xfrm>
                <a:off x="6917550" y="5692388"/>
                <a:ext cx="2904192" cy="670761"/>
              </a:xfrm>
              <a:prstGeom prst="rect">
                <a:avLst/>
              </a:prstGeom>
              <a:blipFill rotWithShape="0">
                <a:blip r:embed="rId4"/>
                <a:stretch>
                  <a:fillRect b="-909"/>
                </a:stretch>
              </a:blipFill>
            </p:spPr>
            <p:txBody>
              <a:bodyPr/>
              <a:lstStyle/>
              <a:p>
                <a:r>
                  <a:rPr lang="de-DE">
                    <a:noFill/>
                  </a:rPr>
                  <a:t> </a:t>
                </a:r>
              </a:p>
            </p:txBody>
          </p:sp>
        </mc:Fallback>
      </mc:AlternateContent>
    </p:spTree>
    <p:extLst>
      <p:ext uri="{BB962C8B-B14F-4D97-AF65-F5344CB8AC3E}">
        <p14:creationId xmlns:p14="http://schemas.microsoft.com/office/powerpoint/2010/main" val="4240769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latin typeface="Calibri" panose="020F0502020204030204" pitchFamily="34" charset="0"/>
              </a:rPr>
              <a:t>Schaltfunktion D</a:t>
            </a:r>
            <a:r>
              <a:rPr lang="de-DE" baseline="-25000" dirty="0">
                <a:latin typeface="Calibri" panose="020F0502020204030204" pitchFamily="34" charset="0"/>
              </a:rPr>
              <a:t>2</a:t>
            </a:r>
            <a:r>
              <a:rPr lang="de-DE" dirty="0">
                <a:latin typeface="Calibri" panose="020F0502020204030204" pitchFamily="34" charset="0"/>
              </a:rPr>
              <a:t>	</a:t>
            </a:r>
            <a:endParaRPr lang="de-DE" sz="14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49</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2311608555"/>
                  </p:ext>
                </p:extLst>
              </p:nvPr>
            </p:nvGraphicFramePr>
            <p:xfrm>
              <a:off x="1215923" y="1853248"/>
              <a:ext cx="5167630" cy="4820920"/>
            </p:xfrm>
            <a:graphic>
              <a:graphicData uri="http://schemas.openxmlformats.org/drawingml/2006/table">
                <a:tbl>
                  <a:tblPr firstRow="1" bandRow="1">
                    <a:tableStyleId>{00A15C55-8517-42AA-B614-E9B94910E393}</a:tableStyleId>
                  </a:tblPr>
                  <a:tblGrid>
                    <a:gridCol w="1016000">
                      <a:extLst>
                        <a:ext uri="{9D8B030D-6E8A-4147-A177-3AD203B41FA5}">
                          <a16:colId xmlns:a16="http://schemas.microsoft.com/office/drawing/2014/main" val="20000"/>
                        </a:ext>
                      </a:extLst>
                    </a:gridCol>
                    <a:gridCol w="110363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70840">
                    <a:tc>
                      <a:txBody>
                        <a:bodyPr/>
                        <a:lstStyle/>
                        <a:p>
                          <a:r>
                            <a:rPr lang="de-DE" dirty="0"/>
                            <a:t>Oktal</a:t>
                          </a:r>
                        </a:p>
                      </a:txBody>
                      <a:tcPr/>
                    </a:tc>
                    <a:tc>
                      <a:txBody>
                        <a:bodyPr/>
                        <a:lstStyle/>
                        <a:p>
                          <a:r>
                            <a:rPr lang="de-DE" baseline="0" dirty="0"/>
                            <a:t>q</a:t>
                          </a:r>
                          <a:r>
                            <a:rPr lang="de-DE" baseline="-25000" dirty="0"/>
                            <a:t>2</a:t>
                          </a:r>
                          <a:r>
                            <a:rPr lang="de-DE" baseline="0" dirty="0"/>
                            <a:t> q</a:t>
                          </a:r>
                          <a:r>
                            <a:rPr lang="de-DE" baseline="-25000" dirty="0"/>
                            <a:t>1</a:t>
                          </a:r>
                          <a:endParaRPr lang="de-DE" dirty="0"/>
                        </a:p>
                      </a:txBody>
                      <a:tcPr/>
                    </a:tc>
                    <a:tc>
                      <a:txBody>
                        <a:bodyPr/>
                        <a:lstStyle/>
                        <a:p>
                          <a:r>
                            <a:rPr lang="de-DE" dirty="0"/>
                            <a:t>R</a:t>
                          </a:r>
                        </a:p>
                      </a:txBody>
                      <a:tcPr/>
                    </a:tc>
                    <a:tc>
                      <a:txBody>
                        <a:bodyPr/>
                        <a:lstStyle/>
                        <a:p>
                          <a:r>
                            <a:rPr lang="de-DE" dirty="0"/>
                            <a:t>V</a:t>
                          </a:r>
                        </a:p>
                      </a:txBody>
                      <a:tcPr/>
                    </a:tc>
                    <a:tc>
                      <a:txBody>
                        <a:bodyPr/>
                        <a:lstStyle/>
                        <a:p>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𝑫</m:t>
                                  </m:r>
                                </m:e>
                                <m:sub>
                                  <m:r>
                                    <a:rPr lang="de-DE" b="1" i="1" smtClean="0">
                                      <a:latin typeface="Cambria Math" panose="02040503050406030204" pitchFamily="18" charset="0"/>
                                    </a:rPr>
                                    <m:t>𝟏</m:t>
                                  </m:r>
                                </m:sub>
                              </m:sSub>
                            </m:oMath>
                          </a14:m>
                          <a:r>
                            <a:rPr lang="de-DE" dirty="0"/>
                            <a:t> </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0 0</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0 0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2"/>
                      </a:ext>
                    </a:extLst>
                  </a:tr>
                  <a:tr h="370840">
                    <a:tc>
                      <a:txBody>
                        <a:bodyPr/>
                        <a:lstStyle/>
                        <a:p>
                          <a:r>
                            <a:rPr lang="de-DE" dirty="0"/>
                            <a:t>2/3</a:t>
                          </a:r>
                        </a:p>
                      </a:txBody>
                      <a:tcPr/>
                    </a:tc>
                    <a:tc>
                      <a:txBody>
                        <a:bodyPr/>
                        <a:lstStyle/>
                        <a:p>
                          <a:r>
                            <a:rPr lang="de-DE" dirty="0"/>
                            <a:t>0 0</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3"/>
                      </a:ext>
                    </a:extLst>
                  </a:tr>
                  <a:tr h="370840">
                    <a:tc>
                      <a:txBody>
                        <a:bodyPr/>
                        <a:lstStyle/>
                        <a:p>
                          <a:r>
                            <a:rPr lang="de-DE" dirty="0"/>
                            <a:t>4</a:t>
                          </a:r>
                        </a:p>
                      </a:txBody>
                      <a:tcPr/>
                    </a:tc>
                    <a:tc>
                      <a:txBody>
                        <a:bodyPr/>
                        <a:lstStyle/>
                        <a:p>
                          <a:r>
                            <a:rPr lang="de-DE" dirty="0"/>
                            <a:t>0 1</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4"/>
                      </a:ext>
                    </a:extLst>
                  </a:tr>
                  <a:tr h="370840">
                    <a:tc>
                      <a:txBody>
                        <a:bodyPr/>
                        <a:lstStyle/>
                        <a:p>
                          <a:r>
                            <a:rPr lang="de-DE" dirty="0"/>
                            <a:t>5</a:t>
                          </a:r>
                        </a:p>
                      </a:txBody>
                      <a:tcPr/>
                    </a:tc>
                    <a:tc>
                      <a:txBody>
                        <a:bodyPr/>
                        <a:lstStyle/>
                        <a:p>
                          <a:r>
                            <a:rPr lang="de-DE" dirty="0"/>
                            <a:t>0 1</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5"/>
                      </a:ext>
                    </a:extLst>
                  </a:tr>
                  <a:tr h="370840">
                    <a:tc>
                      <a:txBody>
                        <a:bodyPr/>
                        <a:lstStyle/>
                        <a:p>
                          <a:r>
                            <a:rPr lang="de-DE" dirty="0"/>
                            <a:t>6/7</a:t>
                          </a:r>
                        </a:p>
                      </a:txBody>
                      <a:tcPr/>
                    </a:tc>
                    <a:tc>
                      <a:txBody>
                        <a:bodyPr/>
                        <a:lstStyle/>
                        <a:p>
                          <a:r>
                            <a:rPr lang="de-DE" dirty="0"/>
                            <a:t>0 1</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6"/>
                      </a:ext>
                    </a:extLst>
                  </a:tr>
                  <a:tr h="370840">
                    <a:tc>
                      <a:txBody>
                        <a:bodyPr/>
                        <a:lstStyle/>
                        <a:p>
                          <a:r>
                            <a:rPr lang="de-DE" dirty="0"/>
                            <a:t>10</a:t>
                          </a:r>
                        </a:p>
                      </a:txBody>
                      <a:tcPr/>
                    </a:tc>
                    <a:tc>
                      <a:txBody>
                        <a:bodyPr/>
                        <a:lstStyle/>
                        <a:p>
                          <a:r>
                            <a:rPr lang="de-DE" dirty="0"/>
                            <a:t>1 0</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7"/>
                      </a:ext>
                    </a:extLst>
                  </a:tr>
                  <a:tr h="370840">
                    <a:tc>
                      <a:txBody>
                        <a:bodyPr/>
                        <a:lstStyle/>
                        <a:p>
                          <a:r>
                            <a:rPr lang="de-DE" dirty="0"/>
                            <a:t>11</a:t>
                          </a:r>
                        </a:p>
                      </a:txBody>
                      <a:tcPr/>
                    </a:tc>
                    <a:tc>
                      <a:txBody>
                        <a:bodyPr/>
                        <a:lstStyle/>
                        <a:p>
                          <a:r>
                            <a:rPr lang="de-DE" dirty="0"/>
                            <a:t>1 0</a:t>
                          </a:r>
                        </a:p>
                      </a:txBody>
                      <a:tcPr/>
                    </a:tc>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8"/>
                      </a:ext>
                    </a:extLst>
                  </a:tr>
                  <a:tr h="370840">
                    <a:tc>
                      <a:txBody>
                        <a:bodyPr/>
                        <a:lstStyle/>
                        <a:p>
                          <a:r>
                            <a:rPr lang="de-DE" dirty="0"/>
                            <a:t>12/13</a:t>
                          </a:r>
                        </a:p>
                      </a:txBody>
                      <a:tcPr/>
                    </a:tc>
                    <a:tc>
                      <a:txBody>
                        <a:bodyPr/>
                        <a:lstStyle/>
                        <a:p>
                          <a:r>
                            <a:rPr lang="de-DE" dirty="0"/>
                            <a:t>1 0</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09"/>
                      </a:ext>
                    </a:extLst>
                  </a:tr>
                  <a:tr h="370840">
                    <a:tc>
                      <a:txBody>
                        <a:bodyPr/>
                        <a:lstStyle/>
                        <a:p>
                          <a:r>
                            <a:rPr lang="de-DE" dirty="0"/>
                            <a:t>14</a:t>
                          </a:r>
                        </a:p>
                      </a:txBody>
                      <a:tcPr/>
                    </a:tc>
                    <a:tc>
                      <a:txBody>
                        <a:bodyPr/>
                        <a:lstStyle/>
                        <a:p>
                          <a:r>
                            <a:rPr lang="de-DE" dirty="0"/>
                            <a:t>1 1</a:t>
                          </a:r>
                        </a:p>
                      </a:txBody>
                      <a:tcPr/>
                    </a:tc>
                    <a:tc>
                      <a:txBody>
                        <a:bodyPr/>
                        <a:lstStyle/>
                        <a:p>
                          <a:r>
                            <a:rPr lang="de-DE" dirty="0"/>
                            <a:t>0</a:t>
                          </a:r>
                        </a:p>
                      </a:txBody>
                      <a:tcPr/>
                    </a:tc>
                    <a:tc>
                      <a:txBody>
                        <a:bodyPr/>
                        <a:lstStyle/>
                        <a:p>
                          <a:r>
                            <a:rPr lang="de-DE" dirty="0"/>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0</a:t>
                          </a:r>
                        </a:p>
                      </a:txBody>
                      <a:tcPr/>
                    </a:tc>
                    <a:extLst>
                      <a:ext uri="{0D108BD9-81ED-4DB2-BD59-A6C34878D82A}">
                        <a16:rowId xmlns:a16="http://schemas.microsoft.com/office/drawing/2014/main" val="10010"/>
                      </a:ext>
                    </a:extLst>
                  </a:tr>
                  <a:tr h="370840">
                    <a:tc>
                      <a:txBody>
                        <a:bodyPr/>
                        <a:lstStyle/>
                        <a:p>
                          <a:r>
                            <a:rPr lang="de-DE" dirty="0"/>
                            <a:t>15</a:t>
                          </a:r>
                        </a:p>
                      </a:txBody>
                      <a:tcPr/>
                    </a:tc>
                    <a:tc>
                      <a:txBody>
                        <a:bodyPr/>
                        <a:lstStyle/>
                        <a:p>
                          <a:r>
                            <a:rPr lang="de-DE" dirty="0"/>
                            <a:t>1 1</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11"/>
                      </a:ext>
                    </a:extLst>
                  </a:tr>
                  <a:tr h="370840">
                    <a:tc>
                      <a:txBody>
                        <a:bodyPr/>
                        <a:lstStyle/>
                        <a:p>
                          <a:r>
                            <a:rPr lang="de-DE" dirty="0"/>
                            <a:t>16/17</a:t>
                          </a:r>
                        </a:p>
                      </a:txBody>
                      <a:tcPr/>
                    </a:tc>
                    <a:tc>
                      <a:txBody>
                        <a:bodyPr/>
                        <a:lstStyle/>
                        <a:p>
                          <a:r>
                            <a:rPr lang="de-DE" dirty="0"/>
                            <a:t>1 1</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extLst>
                      <a:ext uri="{0D108BD9-81ED-4DB2-BD59-A6C34878D82A}">
                        <a16:rowId xmlns:a16="http://schemas.microsoft.com/office/drawing/2014/main" val="10012"/>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2311608555"/>
                  </p:ext>
                </p:extLst>
              </p:nvPr>
            </p:nvGraphicFramePr>
            <p:xfrm>
              <a:off x="1215923" y="1853248"/>
              <a:ext cx="5167630" cy="4820920"/>
            </p:xfrm>
            <a:graphic>
              <a:graphicData uri="http://schemas.openxmlformats.org/drawingml/2006/table">
                <a:tbl>
                  <a:tblPr firstRow="1" bandRow="1">
                    <a:tableStyleId>{00A15C55-8517-42AA-B614-E9B94910E393}</a:tableStyleId>
                  </a:tblPr>
                  <a:tblGrid>
                    <a:gridCol w="1016000"/>
                    <a:gridCol w="1103630"/>
                    <a:gridCol w="1016000"/>
                    <a:gridCol w="1016000"/>
                    <a:gridCol w="1016000"/>
                  </a:tblGrid>
                  <a:tr h="370840">
                    <a:tc>
                      <a:txBody>
                        <a:bodyPr/>
                        <a:lstStyle/>
                        <a:p>
                          <a:r>
                            <a:rPr lang="de-DE" dirty="0" smtClean="0"/>
                            <a:t>Oktal</a:t>
                          </a:r>
                          <a:endParaRPr lang="de-DE" dirty="0"/>
                        </a:p>
                      </a:txBody>
                      <a:tcPr/>
                    </a:tc>
                    <a:tc>
                      <a:txBody>
                        <a:bodyPr/>
                        <a:lstStyle/>
                        <a:p>
                          <a:r>
                            <a:rPr lang="de-DE" baseline="0" dirty="0" smtClean="0"/>
                            <a:t>q</a:t>
                          </a:r>
                          <a:r>
                            <a:rPr lang="de-DE" baseline="-25000" dirty="0" smtClean="0"/>
                            <a:t>2</a:t>
                          </a:r>
                          <a:r>
                            <a:rPr lang="de-DE" baseline="0" dirty="0" smtClean="0"/>
                            <a:t> q</a:t>
                          </a:r>
                          <a:r>
                            <a:rPr lang="de-DE" baseline="-25000" dirty="0" smtClean="0"/>
                            <a:t>1</a:t>
                          </a:r>
                          <a:endParaRPr lang="de-DE" dirty="0"/>
                        </a:p>
                      </a:txBody>
                      <a:tcPr/>
                    </a:tc>
                    <a:tc>
                      <a:txBody>
                        <a:bodyPr/>
                        <a:lstStyle/>
                        <a:p>
                          <a:r>
                            <a:rPr lang="de-DE" dirty="0" smtClean="0"/>
                            <a:t>R</a:t>
                          </a:r>
                          <a:endParaRPr lang="de-DE" dirty="0"/>
                        </a:p>
                      </a:txBody>
                      <a:tcPr/>
                    </a:tc>
                    <a:tc>
                      <a:txBody>
                        <a:bodyPr/>
                        <a:lstStyle/>
                        <a:p>
                          <a:r>
                            <a:rPr lang="de-DE" dirty="0" smtClean="0"/>
                            <a:t>V</a:t>
                          </a:r>
                          <a:endParaRPr lang="de-DE" dirty="0"/>
                        </a:p>
                      </a:txBody>
                      <a:tcPr/>
                    </a:tc>
                    <a:tc>
                      <a:txBody>
                        <a:bodyPr/>
                        <a:lstStyle/>
                        <a:p>
                          <a:endParaRPr lang="de-DE"/>
                        </a:p>
                      </a:txBody>
                      <a:tcPr>
                        <a:blipFill rotWithShape="0">
                          <a:blip r:embed="rId3"/>
                          <a:stretch>
                            <a:fillRect l="-408982" t="-8197" r="-2395" b="-1221311"/>
                          </a:stretch>
                        </a:blipFill>
                      </a:tcPr>
                    </a:tc>
                  </a:tr>
                  <a:tr h="370840">
                    <a:tc>
                      <a:txBody>
                        <a:bodyPr/>
                        <a:lstStyle/>
                        <a:p>
                          <a:r>
                            <a:rPr lang="de-DE" dirty="0" smtClean="0"/>
                            <a:t>0</a:t>
                          </a:r>
                          <a:endParaRPr lang="de-DE" dirty="0"/>
                        </a:p>
                      </a:txBody>
                      <a:tcPr/>
                    </a:tc>
                    <a:tc>
                      <a:txBody>
                        <a:bodyPr/>
                        <a:lstStyle/>
                        <a:p>
                          <a:r>
                            <a:rPr lang="de-DE" dirty="0" smtClean="0"/>
                            <a:t>0 0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r>
                  <a:tr h="370840">
                    <a:tc>
                      <a:txBody>
                        <a:bodyPr/>
                        <a:lstStyle/>
                        <a:p>
                          <a:r>
                            <a:rPr lang="de-DE" dirty="0" smtClean="0"/>
                            <a:t>1</a:t>
                          </a:r>
                          <a:endParaRPr lang="de-DE" dirty="0"/>
                        </a:p>
                      </a:txBody>
                      <a:tcPr/>
                    </a:tc>
                    <a:tc>
                      <a:txBody>
                        <a:bodyPr/>
                        <a:lstStyle/>
                        <a:p>
                          <a:r>
                            <a:rPr lang="de-DE" dirty="0" smtClean="0"/>
                            <a:t>0 0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r>
                  <a:tr h="370840">
                    <a:tc>
                      <a:txBody>
                        <a:bodyPr/>
                        <a:lstStyle/>
                        <a:p>
                          <a:r>
                            <a:rPr lang="de-DE" dirty="0" smtClean="0"/>
                            <a:t>2/3</a:t>
                          </a:r>
                          <a:endParaRPr lang="de-DE" dirty="0"/>
                        </a:p>
                      </a:txBody>
                      <a:tcPr/>
                    </a:tc>
                    <a:tc>
                      <a:txBody>
                        <a:bodyPr/>
                        <a:lstStyle/>
                        <a:p>
                          <a:r>
                            <a:rPr lang="de-DE" dirty="0" smtClean="0"/>
                            <a:t>0 0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r>
                  <a:tr h="370840">
                    <a:tc>
                      <a:txBody>
                        <a:bodyPr/>
                        <a:lstStyle/>
                        <a:p>
                          <a:r>
                            <a:rPr lang="de-DE" dirty="0" smtClean="0"/>
                            <a:t>4</a:t>
                          </a:r>
                          <a:endParaRPr lang="de-DE" dirty="0"/>
                        </a:p>
                      </a:txBody>
                      <a:tcPr/>
                    </a:tc>
                    <a:tc>
                      <a:txBody>
                        <a:bodyPr/>
                        <a:lstStyle/>
                        <a:p>
                          <a:r>
                            <a:rPr lang="de-DE" dirty="0" smtClean="0"/>
                            <a:t>0 1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r>
                  <a:tr h="370840">
                    <a:tc>
                      <a:txBody>
                        <a:bodyPr/>
                        <a:lstStyle/>
                        <a:p>
                          <a:r>
                            <a:rPr lang="de-DE" dirty="0" smtClean="0"/>
                            <a:t>5</a:t>
                          </a:r>
                          <a:endParaRPr lang="de-DE" dirty="0"/>
                        </a:p>
                      </a:txBody>
                      <a:tcPr/>
                    </a:tc>
                    <a:tc>
                      <a:txBody>
                        <a:bodyPr/>
                        <a:lstStyle/>
                        <a:p>
                          <a:r>
                            <a:rPr lang="de-DE" dirty="0" smtClean="0"/>
                            <a:t>0 1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r>
                  <a:tr h="370840">
                    <a:tc>
                      <a:txBody>
                        <a:bodyPr/>
                        <a:lstStyle/>
                        <a:p>
                          <a:r>
                            <a:rPr lang="de-DE" dirty="0" smtClean="0"/>
                            <a:t>6/7</a:t>
                          </a:r>
                          <a:endParaRPr lang="de-DE" dirty="0"/>
                        </a:p>
                      </a:txBody>
                      <a:tcPr/>
                    </a:tc>
                    <a:tc>
                      <a:txBody>
                        <a:bodyPr/>
                        <a:lstStyle/>
                        <a:p>
                          <a:r>
                            <a:rPr lang="de-DE" dirty="0" smtClean="0"/>
                            <a:t>0 1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r>
                  <a:tr h="370840">
                    <a:tc>
                      <a:txBody>
                        <a:bodyPr/>
                        <a:lstStyle/>
                        <a:p>
                          <a:r>
                            <a:rPr lang="de-DE" dirty="0" smtClean="0"/>
                            <a:t>10</a:t>
                          </a:r>
                        </a:p>
                      </a:txBody>
                      <a:tcPr/>
                    </a:tc>
                    <a:tc>
                      <a:txBody>
                        <a:bodyPr/>
                        <a:lstStyle/>
                        <a:p>
                          <a:r>
                            <a:rPr lang="de-DE" dirty="0" smtClean="0"/>
                            <a:t>1 0</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r>
                  <a:tr h="370840">
                    <a:tc>
                      <a:txBody>
                        <a:bodyPr/>
                        <a:lstStyle/>
                        <a:p>
                          <a:r>
                            <a:rPr lang="de-DE" dirty="0" smtClean="0"/>
                            <a:t>11</a:t>
                          </a:r>
                        </a:p>
                      </a:txBody>
                      <a:tcPr/>
                    </a:tc>
                    <a:tc>
                      <a:txBody>
                        <a:bodyPr/>
                        <a:lstStyle/>
                        <a:p>
                          <a:r>
                            <a:rPr lang="de-DE" dirty="0" smtClean="0"/>
                            <a:t>1 0</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solidFill>
                                <a:schemeClr val="accent1">
                                  <a:lumMod val="60000"/>
                                  <a:lumOff val="40000"/>
                                </a:schemeClr>
                              </a:solidFill>
                            </a:rPr>
                            <a:t>1</a:t>
                          </a:r>
                          <a:endParaRPr lang="de-DE" dirty="0">
                            <a:solidFill>
                              <a:schemeClr val="accent1">
                                <a:lumMod val="60000"/>
                                <a:lumOff val="40000"/>
                              </a:schemeClr>
                            </a:solidFill>
                          </a:endParaRPr>
                        </a:p>
                      </a:txBody>
                      <a:tcPr/>
                    </a:tc>
                  </a:tr>
                  <a:tr h="370840">
                    <a:tc>
                      <a:txBody>
                        <a:bodyPr/>
                        <a:lstStyle/>
                        <a:p>
                          <a:r>
                            <a:rPr lang="de-DE" dirty="0" smtClean="0"/>
                            <a:t>12/13</a:t>
                          </a:r>
                        </a:p>
                      </a:txBody>
                      <a:tcPr/>
                    </a:tc>
                    <a:tc>
                      <a:txBody>
                        <a:bodyPr/>
                        <a:lstStyle/>
                        <a:p>
                          <a:r>
                            <a:rPr lang="de-DE" dirty="0" smtClean="0"/>
                            <a:t>1 0</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r>
                  <a:tr h="370840">
                    <a:tc>
                      <a:txBody>
                        <a:bodyPr/>
                        <a:lstStyle/>
                        <a:p>
                          <a:r>
                            <a:rPr lang="de-DE" dirty="0" smtClean="0"/>
                            <a:t>14</a:t>
                          </a:r>
                        </a:p>
                      </a:txBody>
                      <a:tcPr/>
                    </a:tc>
                    <a:tc>
                      <a:txBody>
                        <a:bodyPr/>
                        <a:lstStyle/>
                        <a:p>
                          <a:r>
                            <a:rPr lang="de-DE" dirty="0" smtClean="0"/>
                            <a:t>1 1</a:t>
                          </a:r>
                          <a:endParaRPr lang="de-DE" dirty="0"/>
                        </a:p>
                      </a:txBody>
                      <a:tcPr/>
                    </a:tc>
                    <a:tc>
                      <a:txBody>
                        <a:bodyPr/>
                        <a:lstStyle/>
                        <a:p>
                          <a:r>
                            <a:rPr lang="de-DE" dirty="0" smtClean="0"/>
                            <a:t>0</a:t>
                          </a:r>
                          <a:endParaRPr lang="de-DE" dirty="0"/>
                        </a:p>
                      </a:txBody>
                      <a:tcPr/>
                    </a:tc>
                    <a:tc>
                      <a:txBody>
                        <a:bodyPr/>
                        <a:lstStyle/>
                        <a:p>
                          <a:r>
                            <a:rPr lang="de-DE" dirty="0" smtClean="0"/>
                            <a:t>0</a:t>
                          </a:r>
                          <a:endParaRPr lang="de-D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0</a:t>
                          </a:r>
                        </a:p>
                      </a:txBody>
                      <a:tcPr/>
                    </a:tc>
                  </a:tr>
                  <a:tr h="370840">
                    <a:tc>
                      <a:txBody>
                        <a:bodyPr/>
                        <a:lstStyle/>
                        <a:p>
                          <a:r>
                            <a:rPr lang="de-DE" dirty="0" smtClean="0"/>
                            <a:t>15</a:t>
                          </a:r>
                        </a:p>
                      </a:txBody>
                      <a:tcPr/>
                    </a:tc>
                    <a:tc>
                      <a:txBody>
                        <a:bodyPr/>
                        <a:lstStyle/>
                        <a:p>
                          <a:r>
                            <a:rPr lang="de-DE" dirty="0" smtClean="0"/>
                            <a:t>1 1</a:t>
                          </a:r>
                          <a:endParaRPr lang="de-DE" dirty="0"/>
                        </a:p>
                      </a:txBody>
                      <a:tcPr/>
                    </a:tc>
                    <a:tc>
                      <a:txBody>
                        <a:bodyPr/>
                        <a:lstStyle/>
                        <a:p>
                          <a:r>
                            <a:rPr lang="de-DE" dirty="0" smtClean="0"/>
                            <a:t>0</a:t>
                          </a:r>
                          <a:endParaRPr lang="de-DE" dirty="0"/>
                        </a:p>
                      </a:txBody>
                      <a:tcPr/>
                    </a:tc>
                    <a:tc>
                      <a:txBody>
                        <a:bodyPr/>
                        <a:lstStyle/>
                        <a:p>
                          <a:r>
                            <a:rPr lang="de-DE" dirty="0" smtClean="0"/>
                            <a:t>1</a:t>
                          </a:r>
                          <a:endParaRPr lang="de-DE" dirty="0"/>
                        </a:p>
                      </a:txBody>
                      <a:tcPr/>
                    </a:tc>
                    <a:tc>
                      <a:txBody>
                        <a:bodyPr/>
                        <a:lstStyle/>
                        <a:p>
                          <a:r>
                            <a:rPr lang="de-DE" dirty="0" smtClean="0"/>
                            <a:t>0</a:t>
                          </a:r>
                          <a:endParaRPr lang="de-DE" dirty="0"/>
                        </a:p>
                      </a:txBody>
                      <a:tcPr/>
                    </a:tc>
                  </a:tr>
                  <a:tr h="370840">
                    <a:tc>
                      <a:txBody>
                        <a:bodyPr/>
                        <a:lstStyle/>
                        <a:p>
                          <a:r>
                            <a:rPr lang="de-DE" dirty="0" smtClean="0"/>
                            <a:t>16/17</a:t>
                          </a:r>
                        </a:p>
                      </a:txBody>
                      <a:tcPr/>
                    </a:tc>
                    <a:tc>
                      <a:txBody>
                        <a:bodyPr/>
                        <a:lstStyle/>
                        <a:p>
                          <a:r>
                            <a:rPr lang="de-DE" dirty="0" smtClean="0"/>
                            <a:t>1 1</a:t>
                          </a:r>
                          <a:endParaRPr lang="de-DE" dirty="0"/>
                        </a:p>
                      </a:txBody>
                      <a:tcPr/>
                    </a:tc>
                    <a:tc>
                      <a:txBody>
                        <a:bodyPr/>
                        <a:lstStyle/>
                        <a:p>
                          <a:r>
                            <a:rPr lang="de-DE" dirty="0" smtClean="0"/>
                            <a:t>1</a:t>
                          </a:r>
                          <a:endParaRPr lang="de-DE" dirty="0"/>
                        </a:p>
                      </a:txBody>
                      <a:tcPr/>
                    </a:tc>
                    <a:tc>
                      <a:txBody>
                        <a:bodyPr/>
                        <a:lstStyle/>
                        <a:p>
                          <a:r>
                            <a:rPr lang="de-DE" dirty="0" smtClean="0"/>
                            <a:t>-</a:t>
                          </a:r>
                          <a:endParaRPr lang="de-DE" dirty="0"/>
                        </a:p>
                      </a:txBody>
                      <a:tcPr/>
                    </a:tc>
                    <a:tc>
                      <a:txBody>
                        <a:bodyPr/>
                        <a:lstStyle/>
                        <a:p>
                          <a:r>
                            <a:rPr lang="de-DE" dirty="0" smtClean="0"/>
                            <a:t>0</a:t>
                          </a:r>
                          <a:endParaRPr lang="de-DE" dirty="0"/>
                        </a:p>
                      </a:txBody>
                      <a:tcPr/>
                    </a:tc>
                  </a:tr>
                </a:tbl>
              </a:graphicData>
            </a:graphic>
          </p:graphicFrame>
        </mc:Fallback>
      </mc:AlternateContent>
      <p:sp>
        <p:nvSpPr>
          <p:cNvPr id="15" name="Rechteck 14"/>
          <p:cNvSpPr/>
          <p:nvPr/>
        </p:nvSpPr>
        <p:spPr>
          <a:xfrm>
            <a:off x="7298171" y="293670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800679" y="293670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8303187" y="293670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8805695" y="2936705"/>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7298171" y="343921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800679" y="343921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8303187" y="343921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8805695" y="343921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7298171" y="394570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7800679" y="394570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303187" y="394570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8805695" y="3945706"/>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7298171" y="445219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7800679" y="445219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8303187" y="445219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r Verbinder 29"/>
          <p:cNvCxnSpPr/>
          <p:nvPr/>
        </p:nvCxnSpPr>
        <p:spPr>
          <a:xfrm flipV="1">
            <a:off x="7800679" y="2780186"/>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Gerader Verbinder 30"/>
          <p:cNvCxnSpPr/>
          <p:nvPr/>
        </p:nvCxnSpPr>
        <p:spPr>
          <a:xfrm flipV="1">
            <a:off x="7046917" y="3454532"/>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Gerader Verbinder 31"/>
          <p:cNvCxnSpPr/>
          <p:nvPr/>
        </p:nvCxnSpPr>
        <p:spPr>
          <a:xfrm flipV="1">
            <a:off x="9448247" y="3941722"/>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V="1">
            <a:off x="8282593" y="5127970"/>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34" name="Textfeld 33"/>
          <p:cNvSpPr txBox="1"/>
          <p:nvPr/>
        </p:nvSpPr>
        <p:spPr>
          <a:xfrm>
            <a:off x="8111713" y="2394243"/>
            <a:ext cx="346570" cy="369332"/>
          </a:xfrm>
          <a:prstGeom prst="rect">
            <a:avLst/>
          </a:prstGeom>
          <a:noFill/>
        </p:spPr>
        <p:txBody>
          <a:bodyPr wrap="none" rtlCol="0">
            <a:spAutoFit/>
          </a:bodyPr>
          <a:lstStyle/>
          <a:p>
            <a:r>
              <a:rPr lang="de-DE" dirty="0"/>
              <a:t>V</a:t>
            </a:r>
          </a:p>
        </p:txBody>
      </p:sp>
      <p:sp>
        <p:nvSpPr>
          <p:cNvPr id="35" name="Textfeld 34"/>
          <p:cNvSpPr txBox="1"/>
          <p:nvPr/>
        </p:nvSpPr>
        <p:spPr>
          <a:xfrm>
            <a:off x="6669891" y="3757056"/>
            <a:ext cx="324128" cy="369332"/>
          </a:xfrm>
          <a:prstGeom prst="rect">
            <a:avLst/>
          </a:prstGeom>
          <a:noFill/>
        </p:spPr>
        <p:txBody>
          <a:bodyPr wrap="none" rtlCol="0">
            <a:spAutoFit/>
          </a:bodyPr>
          <a:lstStyle/>
          <a:p>
            <a:r>
              <a:rPr lang="de-DE" dirty="0"/>
              <a:t>R</a:t>
            </a:r>
          </a:p>
        </p:txBody>
      </p:sp>
      <p:sp>
        <p:nvSpPr>
          <p:cNvPr id="36" name="Textfeld 35"/>
          <p:cNvSpPr txBox="1"/>
          <p:nvPr/>
        </p:nvSpPr>
        <p:spPr>
          <a:xfrm>
            <a:off x="9494061" y="4212564"/>
            <a:ext cx="426720" cy="369332"/>
          </a:xfrm>
          <a:prstGeom prst="rect">
            <a:avLst/>
          </a:prstGeom>
          <a:noFill/>
        </p:spPr>
        <p:txBody>
          <a:bodyPr wrap="none" rtlCol="0">
            <a:spAutoFit/>
          </a:bodyPr>
          <a:lstStyle/>
          <a:p>
            <a:r>
              <a:rPr lang="de-DE" dirty="0"/>
              <a:t>q</a:t>
            </a:r>
            <a:r>
              <a:rPr lang="de-DE" baseline="-25000" dirty="0"/>
              <a:t>2</a:t>
            </a:r>
            <a:endParaRPr lang="de-DE" dirty="0"/>
          </a:p>
        </p:txBody>
      </p:sp>
      <p:sp>
        <p:nvSpPr>
          <p:cNvPr id="37" name="Textfeld 36"/>
          <p:cNvSpPr txBox="1"/>
          <p:nvPr/>
        </p:nvSpPr>
        <p:spPr>
          <a:xfrm>
            <a:off x="8658058" y="5144446"/>
            <a:ext cx="426720" cy="369332"/>
          </a:xfrm>
          <a:prstGeom prst="rect">
            <a:avLst/>
          </a:prstGeom>
          <a:noFill/>
        </p:spPr>
        <p:txBody>
          <a:bodyPr wrap="none" rtlCol="0">
            <a:spAutoFit/>
          </a:bodyPr>
          <a:lstStyle/>
          <a:p>
            <a:r>
              <a:rPr lang="de-DE" dirty="0"/>
              <a:t>q</a:t>
            </a:r>
            <a:r>
              <a:rPr lang="de-DE" baseline="-25000" dirty="0"/>
              <a:t>1</a:t>
            </a:r>
            <a:endParaRPr lang="de-DE" dirty="0"/>
          </a:p>
        </p:txBody>
      </p:sp>
      <p:sp>
        <p:nvSpPr>
          <p:cNvPr id="38" name="Textfeld 37"/>
          <p:cNvSpPr txBox="1"/>
          <p:nvPr/>
        </p:nvSpPr>
        <p:spPr>
          <a:xfrm>
            <a:off x="7589758" y="3187959"/>
            <a:ext cx="263214" cy="261610"/>
          </a:xfrm>
          <a:prstGeom prst="rect">
            <a:avLst/>
          </a:prstGeom>
          <a:noFill/>
        </p:spPr>
        <p:txBody>
          <a:bodyPr wrap="none" rtlCol="0">
            <a:spAutoFit/>
          </a:bodyPr>
          <a:lstStyle/>
          <a:p>
            <a:r>
              <a:rPr lang="de-DE" sz="1100" dirty="0"/>
              <a:t>0</a:t>
            </a:r>
          </a:p>
        </p:txBody>
      </p:sp>
      <p:sp>
        <p:nvSpPr>
          <p:cNvPr id="39" name="Textfeld 38"/>
          <p:cNvSpPr txBox="1"/>
          <p:nvPr/>
        </p:nvSpPr>
        <p:spPr>
          <a:xfrm>
            <a:off x="8096584" y="3182782"/>
            <a:ext cx="263214" cy="261610"/>
          </a:xfrm>
          <a:prstGeom prst="rect">
            <a:avLst/>
          </a:prstGeom>
          <a:noFill/>
        </p:spPr>
        <p:txBody>
          <a:bodyPr wrap="none" rtlCol="0">
            <a:spAutoFit/>
          </a:bodyPr>
          <a:lstStyle/>
          <a:p>
            <a:r>
              <a:rPr lang="de-DE" sz="1100" dirty="0"/>
              <a:t>1</a:t>
            </a:r>
          </a:p>
        </p:txBody>
      </p:sp>
      <p:sp>
        <p:nvSpPr>
          <p:cNvPr id="40" name="Textfeld 39"/>
          <p:cNvSpPr txBox="1"/>
          <p:nvPr/>
        </p:nvSpPr>
        <p:spPr>
          <a:xfrm>
            <a:off x="7593670" y="3690467"/>
            <a:ext cx="263214" cy="261610"/>
          </a:xfrm>
          <a:prstGeom prst="rect">
            <a:avLst/>
          </a:prstGeom>
          <a:noFill/>
        </p:spPr>
        <p:txBody>
          <a:bodyPr wrap="none" rtlCol="0">
            <a:spAutoFit/>
          </a:bodyPr>
          <a:lstStyle/>
          <a:p>
            <a:r>
              <a:rPr lang="de-DE" sz="1100" dirty="0"/>
              <a:t>2</a:t>
            </a:r>
          </a:p>
        </p:txBody>
      </p:sp>
      <p:sp>
        <p:nvSpPr>
          <p:cNvPr id="41" name="Textfeld 40"/>
          <p:cNvSpPr txBox="1"/>
          <p:nvPr/>
        </p:nvSpPr>
        <p:spPr>
          <a:xfrm>
            <a:off x="8096584" y="3685290"/>
            <a:ext cx="263214" cy="261610"/>
          </a:xfrm>
          <a:prstGeom prst="rect">
            <a:avLst/>
          </a:prstGeom>
          <a:noFill/>
        </p:spPr>
        <p:txBody>
          <a:bodyPr wrap="none" rtlCol="0">
            <a:spAutoFit/>
          </a:bodyPr>
          <a:lstStyle/>
          <a:p>
            <a:r>
              <a:rPr lang="de-DE" sz="1100" dirty="0"/>
              <a:t>3</a:t>
            </a:r>
          </a:p>
        </p:txBody>
      </p:sp>
      <p:sp>
        <p:nvSpPr>
          <p:cNvPr id="42" name="Textfeld 41"/>
          <p:cNvSpPr txBox="1"/>
          <p:nvPr/>
        </p:nvSpPr>
        <p:spPr>
          <a:xfrm>
            <a:off x="9056949" y="3187959"/>
            <a:ext cx="263214" cy="261610"/>
          </a:xfrm>
          <a:prstGeom prst="rect">
            <a:avLst/>
          </a:prstGeom>
          <a:noFill/>
        </p:spPr>
        <p:txBody>
          <a:bodyPr wrap="none" rtlCol="0">
            <a:spAutoFit/>
          </a:bodyPr>
          <a:lstStyle/>
          <a:p>
            <a:r>
              <a:rPr lang="de-DE" sz="1100" dirty="0"/>
              <a:t>4</a:t>
            </a:r>
          </a:p>
        </p:txBody>
      </p:sp>
      <p:sp>
        <p:nvSpPr>
          <p:cNvPr id="43" name="Textfeld 42"/>
          <p:cNvSpPr txBox="1"/>
          <p:nvPr/>
        </p:nvSpPr>
        <p:spPr>
          <a:xfrm>
            <a:off x="8599092" y="3187959"/>
            <a:ext cx="263214" cy="261610"/>
          </a:xfrm>
          <a:prstGeom prst="rect">
            <a:avLst/>
          </a:prstGeom>
          <a:noFill/>
        </p:spPr>
        <p:txBody>
          <a:bodyPr wrap="none" rtlCol="0">
            <a:spAutoFit/>
          </a:bodyPr>
          <a:lstStyle/>
          <a:p>
            <a:r>
              <a:rPr lang="de-DE" sz="1100" dirty="0"/>
              <a:t>5</a:t>
            </a:r>
          </a:p>
        </p:txBody>
      </p:sp>
      <p:sp>
        <p:nvSpPr>
          <p:cNvPr id="44" name="Textfeld 43"/>
          <p:cNvSpPr txBox="1"/>
          <p:nvPr/>
        </p:nvSpPr>
        <p:spPr>
          <a:xfrm>
            <a:off x="9056949" y="3678918"/>
            <a:ext cx="263214" cy="261610"/>
          </a:xfrm>
          <a:prstGeom prst="rect">
            <a:avLst/>
          </a:prstGeom>
          <a:noFill/>
        </p:spPr>
        <p:txBody>
          <a:bodyPr wrap="none" rtlCol="0">
            <a:spAutoFit/>
          </a:bodyPr>
          <a:lstStyle/>
          <a:p>
            <a:r>
              <a:rPr lang="de-DE" sz="1100" dirty="0"/>
              <a:t>6</a:t>
            </a:r>
          </a:p>
        </p:txBody>
      </p:sp>
      <p:sp>
        <p:nvSpPr>
          <p:cNvPr id="45" name="Textfeld 44"/>
          <p:cNvSpPr txBox="1"/>
          <p:nvPr/>
        </p:nvSpPr>
        <p:spPr>
          <a:xfrm>
            <a:off x="8584197" y="3672930"/>
            <a:ext cx="263214" cy="261610"/>
          </a:xfrm>
          <a:prstGeom prst="rect">
            <a:avLst/>
          </a:prstGeom>
          <a:noFill/>
        </p:spPr>
        <p:txBody>
          <a:bodyPr wrap="none" rtlCol="0">
            <a:spAutoFit/>
          </a:bodyPr>
          <a:lstStyle/>
          <a:p>
            <a:r>
              <a:rPr lang="de-DE" sz="1100" dirty="0"/>
              <a:t>7</a:t>
            </a:r>
          </a:p>
        </p:txBody>
      </p:sp>
      <p:sp>
        <p:nvSpPr>
          <p:cNvPr id="46" name="Rechteck 45"/>
          <p:cNvSpPr/>
          <p:nvPr/>
        </p:nvSpPr>
        <p:spPr>
          <a:xfrm>
            <a:off x="8799215" y="4441841"/>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7525612" y="4190587"/>
            <a:ext cx="341760" cy="261610"/>
          </a:xfrm>
          <a:prstGeom prst="rect">
            <a:avLst/>
          </a:prstGeom>
          <a:noFill/>
        </p:spPr>
        <p:txBody>
          <a:bodyPr wrap="none" rtlCol="0">
            <a:spAutoFit/>
          </a:bodyPr>
          <a:lstStyle/>
          <a:p>
            <a:r>
              <a:rPr lang="de-DE" sz="1100" dirty="0"/>
              <a:t>12</a:t>
            </a:r>
          </a:p>
        </p:txBody>
      </p:sp>
      <p:sp>
        <p:nvSpPr>
          <p:cNvPr id="48" name="Textfeld 47"/>
          <p:cNvSpPr txBox="1"/>
          <p:nvPr/>
        </p:nvSpPr>
        <p:spPr>
          <a:xfrm>
            <a:off x="8032438" y="4185410"/>
            <a:ext cx="341760" cy="261610"/>
          </a:xfrm>
          <a:prstGeom prst="rect">
            <a:avLst/>
          </a:prstGeom>
          <a:noFill/>
        </p:spPr>
        <p:txBody>
          <a:bodyPr wrap="none" rtlCol="0">
            <a:spAutoFit/>
          </a:bodyPr>
          <a:lstStyle/>
          <a:p>
            <a:r>
              <a:rPr lang="de-DE" sz="1100" dirty="0"/>
              <a:t>13</a:t>
            </a:r>
          </a:p>
        </p:txBody>
      </p:sp>
      <p:sp>
        <p:nvSpPr>
          <p:cNvPr id="49" name="Textfeld 48"/>
          <p:cNvSpPr txBox="1"/>
          <p:nvPr/>
        </p:nvSpPr>
        <p:spPr>
          <a:xfrm>
            <a:off x="7513048" y="4693095"/>
            <a:ext cx="341760" cy="261610"/>
          </a:xfrm>
          <a:prstGeom prst="rect">
            <a:avLst/>
          </a:prstGeom>
          <a:noFill/>
        </p:spPr>
        <p:txBody>
          <a:bodyPr wrap="none" rtlCol="0">
            <a:spAutoFit/>
          </a:bodyPr>
          <a:lstStyle/>
          <a:p>
            <a:r>
              <a:rPr lang="de-DE" sz="1100" dirty="0"/>
              <a:t>10</a:t>
            </a:r>
          </a:p>
        </p:txBody>
      </p:sp>
      <p:sp>
        <p:nvSpPr>
          <p:cNvPr id="50" name="Textfeld 49"/>
          <p:cNvSpPr txBox="1"/>
          <p:nvPr/>
        </p:nvSpPr>
        <p:spPr>
          <a:xfrm>
            <a:off x="8015962" y="4687918"/>
            <a:ext cx="341760" cy="261610"/>
          </a:xfrm>
          <a:prstGeom prst="rect">
            <a:avLst/>
          </a:prstGeom>
          <a:noFill/>
        </p:spPr>
        <p:txBody>
          <a:bodyPr wrap="none" rtlCol="0">
            <a:spAutoFit/>
          </a:bodyPr>
          <a:lstStyle/>
          <a:p>
            <a:r>
              <a:rPr lang="de-DE" sz="1100" dirty="0"/>
              <a:t>11</a:t>
            </a:r>
          </a:p>
        </p:txBody>
      </p:sp>
      <p:sp>
        <p:nvSpPr>
          <p:cNvPr id="51" name="Textfeld 50"/>
          <p:cNvSpPr txBox="1"/>
          <p:nvPr/>
        </p:nvSpPr>
        <p:spPr>
          <a:xfrm>
            <a:off x="8992803" y="4190587"/>
            <a:ext cx="341760" cy="261610"/>
          </a:xfrm>
          <a:prstGeom prst="rect">
            <a:avLst/>
          </a:prstGeom>
          <a:noFill/>
        </p:spPr>
        <p:txBody>
          <a:bodyPr wrap="none" rtlCol="0">
            <a:spAutoFit/>
          </a:bodyPr>
          <a:lstStyle/>
          <a:p>
            <a:r>
              <a:rPr lang="de-DE" sz="1100" dirty="0"/>
              <a:t>16</a:t>
            </a:r>
          </a:p>
        </p:txBody>
      </p:sp>
      <p:sp>
        <p:nvSpPr>
          <p:cNvPr id="52" name="Textfeld 51"/>
          <p:cNvSpPr txBox="1"/>
          <p:nvPr/>
        </p:nvSpPr>
        <p:spPr>
          <a:xfrm>
            <a:off x="8534946" y="4190587"/>
            <a:ext cx="341760" cy="261610"/>
          </a:xfrm>
          <a:prstGeom prst="rect">
            <a:avLst/>
          </a:prstGeom>
          <a:noFill/>
        </p:spPr>
        <p:txBody>
          <a:bodyPr wrap="none" rtlCol="0">
            <a:spAutoFit/>
          </a:bodyPr>
          <a:lstStyle/>
          <a:p>
            <a:r>
              <a:rPr lang="de-DE" sz="1100" dirty="0"/>
              <a:t>17</a:t>
            </a:r>
          </a:p>
        </p:txBody>
      </p:sp>
      <p:sp>
        <p:nvSpPr>
          <p:cNvPr id="53" name="Textfeld 52"/>
          <p:cNvSpPr txBox="1"/>
          <p:nvPr/>
        </p:nvSpPr>
        <p:spPr>
          <a:xfrm>
            <a:off x="8976327" y="4681546"/>
            <a:ext cx="341760" cy="261610"/>
          </a:xfrm>
          <a:prstGeom prst="rect">
            <a:avLst/>
          </a:prstGeom>
          <a:noFill/>
        </p:spPr>
        <p:txBody>
          <a:bodyPr wrap="none" rtlCol="0">
            <a:spAutoFit/>
          </a:bodyPr>
          <a:lstStyle/>
          <a:p>
            <a:r>
              <a:rPr lang="de-DE" sz="1100" dirty="0"/>
              <a:t>14</a:t>
            </a:r>
          </a:p>
        </p:txBody>
      </p:sp>
      <p:sp>
        <p:nvSpPr>
          <p:cNvPr id="54" name="Textfeld 53"/>
          <p:cNvSpPr txBox="1"/>
          <p:nvPr/>
        </p:nvSpPr>
        <p:spPr>
          <a:xfrm>
            <a:off x="8503575" y="4675558"/>
            <a:ext cx="341760" cy="261610"/>
          </a:xfrm>
          <a:prstGeom prst="rect">
            <a:avLst/>
          </a:prstGeom>
          <a:noFill/>
        </p:spPr>
        <p:txBody>
          <a:bodyPr wrap="none" rtlCol="0">
            <a:spAutoFit/>
          </a:bodyPr>
          <a:lstStyle/>
          <a:p>
            <a:r>
              <a:rPr lang="de-DE" sz="1100" dirty="0"/>
              <a:t>15</a:t>
            </a:r>
          </a:p>
        </p:txBody>
      </p:sp>
      <p:sp>
        <p:nvSpPr>
          <p:cNvPr id="55" name="Textfeld 54"/>
          <p:cNvSpPr txBox="1"/>
          <p:nvPr/>
        </p:nvSpPr>
        <p:spPr>
          <a:xfrm>
            <a:off x="7426262" y="2971509"/>
            <a:ext cx="312906" cy="369332"/>
          </a:xfrm>
          <a:prstGeom prst="rect">
            <a:avLst/>
          </a:prstGeom>
          <a:noFill/>
        </p:spPr>
        <p:txBody>
          <a:bodyPr wrap="none" rtlCol="0">
            <a:spAutoFit/>
          </a:bodyPr>
          <a:lstStyle/>
          <a:p>
            <a:r>
              <a:rPr lang="de-DE" dirty="0"/>
              <a:t>1</a:t>
            </a:r>
          </a:p>
        </p:txBody>
      </p:sp>
      <p:sp>
        <p:nvSpPr>
          <p:cNvPr id="56" name="Textfeld 55"/>
          <p:cNvSpPr txBox="1"/>
          <p:nvPr/>
        </p:nvSpPr>
        <p:spPr>
          <a:xfrm>
            <a:off x="7931956" y="2978435"/>
            <a:ext cx="312906" cy="369332"/>
          </a:xfrm>
          <a:prstGeom prst="rect">
            <a:avLst/>
          </a:prstGeom>
          <a:noFill/>
        </p:spPr>
        <p:txBody>
          <a:bodyPr wrap="none" rtlCol="0">
            <a:spAutoFit/>
          </a:bodyPr>
          <a:lstStyle/>
          <a:p>
            <a:r>
              <a:rPr lang="de-DE" dirty="0"/>
              <a:t>1</a:t>
            </a:r>
          </a:p>
        </p:txBody>
      </p:sp>
      <p:sp>
        <p:nvSpPr>
          <p:cNvPr id="58" name="Textfeld 57"/>
          <p:cNvSpPr txBox="1"/>
          <p:nvPr/>
        </p:nvSpPr>
        <p:spPr>
          <a:xfrm>
            <a:off x="8908698" y="2988826"/>
            <a:ext cx="312906" cy="369332"/>
          </a:xfrm>
          <a:prstGeom prst="rect">
            <a:avLst/>
          </a:prstGeom>
          <a:noFill/>
        </p:spPr>
        <p:txBody>
          <a:bodyPr wrap="none" rtlCol="0">
            <a:spAutoFit/>
          </a:bodyPr>
          <a:lstStyle/>
          <a:p>
            <a:r>
              <a:rPr lang="de-DE" dirty="0"/>
              <a:t>0</a:t>
            </a:r>
          </a:p>
        </p:txBody>
      </p:sp>
      <p:sp>
        <p:nvSpPr>
          <p:cNvPr id="59" name="Textfeld 58"/>
          <p:cNvSpPr txBox="1"/>
          <p:nvPr/>
        </p:nvSpPr>
        <p:spPr>
          <a:xfrm>
            <a:off x="7433189" y="4505899"/>
            <a:ext cx="312906" cy="369332"/>
          </a:xfrm>
          <a:prstGeom prst="rect">
            <a:avLst/>
          </a:prstGeom>
          <a:noFill/>
        </p:spPr>
        <p:txBody>
          <a:bodyPr wrap="none" rtlCol="0">
            <a:spAutoFit/>
          </a:bodyPr>
          <a:lstStyle/>
          <a:p>
            <a:r>
              <a:rPr lang="de-DE" dirty="0"/>
              <a:t>1</a:t>
            </a:r>
          </a:p>
        </p:txBody>
      </p:sp>
      <p:sp>
        <p:nvSpPr>
          <p:cNvPr id="60" name="Textfeld 59"/>
          <p:cNvSpPr txBox="1"/>
          <p:nvPr/>
        </p:nvSpPr>
        <p:spPr>
          <a:xfrm>
            <a:off x="7921565" y="4505904"/>
            <a:ext cx="312906" cy="369332"/>
          </a:xfrm>
          <a:prstGeom prst="rect">
            <a:avLst/>
          </a:prstGeom>
          <a:noFill/>
        </p:spPr>
        <p:txBody>
          <a:bodyPr wrap="none" rtlCol="0">
            <a:spAutoFit/>
          </a:bodyPr>
          <a:lstStyle/>
          <a:p>
            <a:r>
              <a:rPr lang="de-DE" dirty="0"/>
              <a:t>1</a:t>
            </a:r>
          </a:p>
        </p:txBody>
      </p:sp>
      <p:sp>
        <p:nvSpPr>
          <p:cNvPr id="61" name="Textfeld 60"/>
          <p:cNvSpPr txBox="1"/>
          <p:nvPr/>
        </p:nvSpPr>
        <p:spPr>
          <a:xfrm>
            <a:off x="8420326" y="4516290"/>
            <a:ext cx="312906" cy="369332"/>
          </a:xfrm>
          <a:prstGeom prst="rect">
            <a:avLst/>
          </a:prstGeom>
          <a:noFill/>
        </p:spPr>
        <p:txBody>
          <a:bodyPr wrap="none" rtlCol="0">
            <a:spAutoFit/>
          </a:bodyPr>
          <a:lstStyle/>
          <a:p>
            <a:r>
              <a:rPr lang="de-DE" dirty="0"/>
              <a:t>0</a:t>
            </a:r>
          </a:p>
        </p:txBody>
      </p:sp>
      <p:sp>
        <p:nvSpPr>
          <p:cNvPr id="62" name="Textfeld 61"/>
          <p:cNvSpPr txBox="1"/>
          <p:nvPr/>
        </p:nvSpPr>
        <p:spPr>
          <a:xfrm>
            <a:off x="8908700" y="4516291"/>
            <a:ext cx="312906" cy="369332"/>
          </a:xfrm>
          <a:prstGeom prst="rect">
            <a:avLst/>
          </a:prstGeom>
          <a:noFill/>
        </p:spPr>
        <p:txBody>
          <a:bodyPr wrap="none" rtlCol="0">
            <a:spAutoFit/>
          </a:bodyPr>
          <a:lstStyle/>
          <a:p>
            <a:r>
              <a:rPr lang="de-DE" dirty="0"/>
              <a:t>0</a:t>
            </a:r>
          </a:p>
        </p:txBody>
      </p:sp>
      <p:sp>
        <p:nvSpPr>
          <p:cNvPr id="63" name="Textfeld 62"/>
          <p:cNvSpPr txBox="1"/>
          <p:nvPr/>
        </p:nvSpPr>
        <p:spPr>
          <a:xfrm>
            <a:off x="7422797" y="3477203"/>
            <a:ext cx="312906" cy="369332"/>
          </a:xfrm>
          <a:prstGeom prst="rect">
            <a:avLst/>
          </a:prstGeom>
          <a:noFill/>
        </p:spPr>
        <p:txBody>
          <a:bodyPr wrap="none" rtlCol="0">
            <a:spAutoFit/>
          </a:bodyPr>
          <a:lstStyle/>
          <a:p>
            <a:r>
              <a:rPr lang="de-DE" dirty="0"/>
              <a:t>0</a:t>
            </a:r>
          </a:p>
        </p:txBody>
      </p:sp>
      <p:sp>
        <p:nvSpPr>
          <p:cNvPr id="64" name="Textfeld 63"/>
          <p:cNvSpPr txBox="1"/>
          <p:nvPr/>
        </p:nvSpPr>
        <p:spPr>
          <a:xfrm>
            <a:off x="7907709" y="3473738"/>
            <a:ext cx="312906" cy="369332"/>
          </a:xfrm>
          <a:prstGeom prst="rect">
            <a:avLst/>
          </a:prstGeom>
          <a:noFill/>
        </p:spPr>
        <p:txBody>
          <a:bodyPr wrap="none" rtlCol="0">
            <a:spAutoFit/>
          </a:bodyPr>
          <a:lstStyle/>
          <a:p>
            <a:r>
              <a:rPr lang="de-DE" dirty="0"/>
              <a:t>0</a:t>
            </a:r>
          </a:p>
        </p:txBody>
      </p:sp>
      <p:sp>
        <p:nvSpPr>
          <p:cNvPr id="65" name="Textfeld 64"/>
          <p:cNvSpPr txBox="1"/>
          <p:nvPr/>
        </p:nvSpPr>
        <p:spPr>
          <a:xfrm>
            <a:off x="8396077" y="3473738"/>
            <a:ext cx="312906" cy="369332"/>
          </a:xfrm>
          <a:prstGeom prst="rect">
            <a:avLst/>
          </a:prstGeom>
          <a:noFill/>
        </p:spPr>
        <p:txBody>
          <a:bodyPr wrap="none" rtlCol="0">
            <a:spAutoFit/>
          </a:bodyPr>
          <a:lstStyle/>
          <a:p>
            <a:r>
              <a:rPr lang="de-DE" dirty="0"/>
              <a:t>0</a:t>
            </a:r>
          </a:p>
        </p:txBody>
      </p:sp>
      <p:sp>
        <p:nvSpPr>
          <p:cNvPr id="66" name="Textfeld 65"/>
          <p:cNvSpPr txBox="1"/>
          <p:nvPr/>
        </p:nvSpPr>
        <p:spPr>
          <a:xfrm>
            <a:off x="8884454" y="3473738"/>
            <a:ext cx="312906" cy="369332"/>
          </a:xfrm>
          <a:prstGeom prst="rect">
            <a:avLst/>
          </a:prstGeom>
          <a:noFill/>
        </p:spPr>
        <p:txBody>
          <a:bodyPr wrap="none" rtlCol="0">
            <a:spAutoFit/>
          </a:bodyPr>
          <a:lstStyle/>
          <a:p>
            <a:r>
              <a:rPr lang="de-DE" dirty="0"/>
              <a:t>0</a:t>
            </a:r>
          </a:p>
        </p:txBody>
      </p:sp>
      <p:sp>
        <p:nvSpPr>
          <p:cNvPr id="67" name="Textfeld 66"/>
          <p:cNvSpPr txBox="1"/>
          <p:nvPr/>
        </p:nvSpPr>
        <p:spPr>
          <a:xfrm>
            <a:off x="7415870" y="3989823"/>
            <a:ext cx="312906" cy="369332"/>
          </a:xfrm>
          <a:prstGeom prst="rect">
            <a:avLst/>
          </a:prstGeom>
          <a:noFill/>
        </p:spPr>
        <p:txBody>
          <a:bodyPr wrap="none" rtlCol="0">
            <a:spAutoFit/>
          </a:bodyPr>
          <a:lstStyle/>
          <a:p>
            <a:r>
              <a:rPr lang="de-DE" dirty="0"/>
              <a:t>0</a:t>
            </a:r>
          </a:p>
        </p:txBody>
      </p:sp>
      <p:sp>
        <p:nvSpPr>
          <p:cNvPr id="68" name="Textfeld 67"/>
          <p:cNvSpPr txBox="1"/>
          <p:nvPr/>
        </p:nvSpPr>
        <p:spPr>
          <a:xfrm>
            <a:off x="8403012" y="4020996"/>
            <a:ext cx="312906" cy="369332"/>
          </a:xfrm>
          <a:prstGeom prst="rect">
            <a:avLst/>
          </a:prstGeom>
          <a:noFill/>
        </p:spPr>
        <p:txBody>
          <a:bodyPr wrap="none" rtlCol="0">
            <a:spAutoFit/>
          </a:bodyPr>
          <a:lstStyle/>
          <a:p>
            <a:r>
              <a:rPr lang="de-DE" dirty="0"/>
              <a:t>0</a:t>
            </a:r>
          </a:p>
        </p:txBody>
      </p:sp>
      <p:sp>
        <p:nvSpPr>
          <p:cNvPr id="69" name="Textfeld 68"/>
          <p:cNvSpPr txBox="1"/>
          <p:nvPr/>
        </p:nvSpPr>
        <p:spPr>
          <a:xfrm>
            <a:off x="7907709" y="3993288"/>
            <a:ext cx="312906" cy="369332"/>
          </a:xfrm>
          <a:prstGeom prst="rect">
            <a:avLst/>
          </a:prstGeom>
          <a:noFill/>
        </p:spPr>
        <p:txBody>
          <a:bodyPr wrap="none" rtlCol="0">
            <a:spAutoFit/>
          </a:bodyPr>
          <a:lstStyle/>
          <a:p>
            <a:r>
              <a:rPr lang="de-DE" dirty="0"/>
              <a:t>0</a:t>
            </a:r>
          </a:p>
        </p:txBody>
      </p:sp>
      <p:sp>
        <p:nvSpPr>
          <p:cNvPr id="70" name="Textfeld 69"/>
          <p:cNvSpPr txBox="1"/>
          <p:nvPr/>
        </p:nvSpPr>
        <p:spPr>
          <a:xfrm>
            <a:off x="8894841" y="4014070"/>
            <a:ext cx="312906" cy="369332"/>
          </a:xfrm>
          <a:prstGeom prst="rect">
            <a:avLst/>
          </a:prstGeom>
          <a:noFill/>
        </p:spPr>
        <p:txBody>
          <a:bodyPr wrap="none" rtlCol="0">
            <a:spAutoFit/>
          </a:bodyPr>
          <a:lstStyle/>
          <a:p>
            <a:r>
              <a:rPr lang="de-DE" dirty="0"/>
              <a:t>0</a:t>
            </a:r>
          </a:p>
        </p:txBody>
      </p:sp>
      <p:sp>
        <p:nvSpPr>
          <p:cNvPr id="5" name="Rechteck 4"/>
          <p:cNvSpPr/>
          <p:nvPr/>
        </p:nvSpPr>
        <p:spPr>
          <a:xfrm>
            <a:off x="7414302" y="2861948"/>
            <a:ext cx="764706" cy="4639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8" name="Textfeld 7"/>
              <p:cNvSpPr txBox="1"/>
              <p:nvPr/>
            </p:nvSpPr>
            <p:spPr>
              <a:xfrm>
                <a:off x="6917550" y="5692388"/>
                <a:ext cx="12105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panose="02040503050406030204" pitchFamily="18" charset="0"/>
                            </a:rPr>
                          </m:ctrlPr>
                        </m:sSubPr>
                        <m:e>
                          <m:r>
                            <a:rPr lang="de-DE" b="1" i="1">
                              <a:latin typeface="Cambria Math" panose="02040503050406030204" pitchFamily="18" charset="0"/>
                            </a:rPr>
                            <m:t>𝑫</m:t>
                          </m:r>
                        </m:e>
                        <m:sub>
                          <m:r>
                            <a:rPr lang="de-DE" b="1" i="1">
                              <a:latin typeface="Cambria Math" panose="02040503050406030204" pitchFamily="18" charset="0"/>
                            </a:rPr>
                            <m:t>𝟏</m:t>
                          </m:r>
                        </m:sub>
                      </m:sSub>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𝑅</m:t>
                          </m:r>
                        </m:e>
                      </m:acc>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oMath>
                  </m:oMathPara>
                </a14:m>
                <a:endParaRPr lang="de-DE" dirty="0"/>
              </a:p>
            </p:txBody>
          </p:sp>
        </mc:Choice>
        <mc:Fallback xmlns="">
          <p:sp>
            <p:nvSpPr>
              <p:cNvPr id="8" name="Textfeld 7"/>
              <p:cNvSpPr txBox="1">
                <a:spLocks noRot="1" noChangeAspect="1" noMove="1" noResize="1" noEditPoints="1" noAdjustHandles="1" noChangeArrowheads="1" noChangeShapeType="1" noTextEdit="1"/>
              </p:cNvSpPr>
              <p:nvPr/>
            </p:nvSpPr>
            <p:spPr>
              <a:xfrm>
                <a:off x="6917550" y="5692388"/>
                <a:ext cx="1210588" cy="369332"/>
              </a:xfrm>
              <a:prstGeom prst="rect">
                <a:avLst/>
              </a:prstGeom>
              <a:blipFill rotWithShape="0">
                <a:blip r:embed="rId4"/>
                <a:stretch>
                  <a:fillRect b="-10000"/>
                </a:stretch>
              </a:blipFill>
            </p:spPr>
            <p:txBody>
              <a:bodyPr/>
              <a:lstStyle/>
              <a:p>
                <a:r>
                  <a:rPr lang="de-DE">
                    <a:noFill/>
                  </a:rPr>
                  <a:t> </a:t>
                </a:r>
              </a:p>
            </p:txBody>
          </p:sp>
        </mc:Fallback>
      </mc:AlternateContent>
      <p:sp>
        <p:nvSpPr>
          <p:cNvPr id="74" name="Textfeld 73"/>
          <p:cNvSpPr txBox="1"/>
          <p:nvPr/>
        </p:nvSpPr>
        <p:spPr>
          <a:xfrm flipH="1">
            <a:off x="8396841" y="2992924"/>
            <a:ext cx="664257" cy="369332"/>
          </a:xfrm>
          <a:prstGeom prst="rect">
            <a:avLst/>
          </a:prstGeom>
          <a:noFill/>
        </p:spPr>
        <p:txBody>
          <a:bodyPr wrap="square" rtlCol="0">
            <a:spAutoFit/>
          </a:bodyPr>
          <a:lstStyle/>
          <a:p>
            <a:r>
              <a:rPr lang="de-DE" dirty="0"/>
              <a:t>0</a:t>
            </a:r>
          </a:p>
        </p:txBody>
      </p:sp>
      <p:sp>
        <p:nvSpPr>
          <p:cNvPr id="75" name="Rechteck 74"/>
          <p:cNvSpPr/>
          <p:nvPr/>
        </p:nvSpPr>
        <p:spPr>
          <a:xfrm>
            <a:off x="7428880" y="4577672"/>
            <a:ext cx="764706" cy="4639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7755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33931"/>
                <a:ext cx="8946541" cy="4973961"/>
              </a:xfrm>
            </p:spPr>
            <p:txBody>
              <a:bodyPr>
                <a:noAutofit/>
              </a:bodyPr>
              <a:lstStyle/>
              <a:p>
                <a:r>
                  <a:rPr lang="de-DE" dirty="0"/>
                  <a:t>Schaltblock eines Automaten</a:t>
                </a:r>
              </a:p>
              <a:p>
                <a:pPr>
                  <a:buFont typeface="Courier New" panose="02070309020205020404" pitchFamily="49" charset="0"/>
                  <a:buChar char="o"/>
                </a:pP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𝑒</m:t>
                        </m:r>
                      </m:e>
                      <m:sup>
                        <m:r>
                          <a:rPr lang="de-DE" i="1">
                            <a:latin typeface="Cambria Math" panose="02040503050406030204" pitchFamily="18" charset="0"/>
                            <a:ea typeface="Cambria Math" panose="02040503050406030204" pitchFamily="18" charset="0"/>
                          </a:rPr>
                          <m:t>𝑡</m:t>
                        </m:r>
                      </m:sup>
                    </m:sSup>
                  </m:oMath>
                </a14:m>
                <a:r>
                  <a:rPr lang="de-DE" dirty="0"/>
                  <a:t>:			</a:t>
                </a:r>
                <a:r>
                  <a:rPr lang="de-DE" dirty="0">
                    <a:latin typeface="Calibri" panose="020F0502020204030204" pitchFamily="34" charset="0"/>
                  </a:rPr>
                  <a:t>Eingabe e zum Zeitpunkt t</a:t>
                </a:r>
              </a:p>
              <a:p>
                <a:pPr>
                  <a:buFont typeface="Courier New" panose="02070309020205020404" pitchFamily="49" charset="0"/>
                  <a:buChar char="o"/>
                </a:pP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𝑠</m:t>
                        </m:r>
                      </m:e>
                      <m:sup>
                        <m:r>
                          <a:rPr lang="de-DE" i="1">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𝑠</m:t>
                        </m:r>
                      </m:e>
                      <m:sup>
                        <m:r>
                          <a:rPr lang="de-DE" i="1">
                            <a:latin typeface="Cambria Math" panose="02040503050406030204" pitchFamily="18" charset="0"/>
                            <a:ea typeface="Cambria Math" panose="02040503050406030204" pitchFamily="18" charset="0"/>
                          </a:rPr>
                          <m:t>𝑡</m:t>
                        </m:r>
                        <m:r>
                          <a:rPr lang="de-DE" b="0" i="1" smtClean="0">
                            <a:latin typeface="Cambria Math" panose="02040503050406030204" pitchFamily="18" charset="0"/>
                            <a:ea typeface="Cambria Math" panose="02040503050406030204" pitchFamily="18" charset="0"/>
                          </a:rPr>
                          <m:t>+1</m:t>
                        </m:r>
                      </m:sup>
                    </m:sSup>
                  </m:oMath>
                </a14:m>
                <a:r>
                  <a:rPr lang="de-DE" dirty="0"/>
                  <a:t>:		</a:t>
                </a:r>
                <a:r>
                  <a:rPr lang="de-DE" dirty="0">
                    <a:latin typeface="Calibri" panose="020F0502020204030204" pitchFamily="34" charset="0"/>
                  </a:rPr>
                  <a:t>Zustand s zum Zeitpunkt und eine Zeiteinheit später</a:t>
                </a:r>
              </a:p>
              <a:p>
                <a:pPr>
                  <a:buFont typeface="Courier New" panose="02070309020205020404" pitchFamily="49" charset="0"/>
                  <a:buChar char="o"/>
                </a:pPr>
                <a14:m>
                  <m:oMath xmlns:m="http://schemas.openxmlformats.org/officeDocument/2006/math">
                    <m:r>
                      <a:rPr lang="de-DE" i="1" smtClean="0">
                        <a:latin typeface="Cambria Math" panose="02040503050406030204" pitchFamily="18" charset="0"/>
                        <a:ea typeface="Cambria Math" panose="02040503050406030204" pitchFamily="18" charset="0"/>
                      </a:rPr>
                      <m:t>𝛿</m:t>
                    </m:r>
                  </m:oMath>
                </a14:m>
                <a:r>
                  <a:rPr lang="de-DE" dirty="0">
                    <a:latin typeface="Calibri" panose="020F0502020204030204" pitchFamily="34" charset="0"/>
                  </a:rPr>
                  <a:t>:			Zustandsfunktion (Gatter vor den Flipflops (Zustand))</a:t>
                </a:r>
              </a:p>
              <a:p>
                <a:pPr>
                  <a:buFont typeface="Courier New" panose="02070309020205020404" pitchFamily="49" charset="0"/>
                  <a:buChar char="o"/>
                </a:pPr>
                <a14:m>
                  <m:oMath xmlns:m="http://schemas.openxmlformats.org/officeDocument/2006/math">
                    <m:r>
                      <a:rPr lang="de-DE" i="1" smtClean="0">
                        <a:latin typeface="Cambria Math" panose="02040503050406030204" pitchFamily="18" charset="0"/>
                        <a:ea typeface="Cambria Math" panose="02040503050406030204" pitchFamily="18" charset="0"/>
                      </a:rPr>
                      <m:t>𝜆</m:t>
                    </m:r>
                  </m:oMath>
                </a14:m>
                <a:r>
                  <a:rPr lang="de-DE" dirty="0">
                    <a:latin typeface="Calibri" panose="020F0502020204030204" pitchFamily="34" charset="0"/>
                  </a:rPr>
                  <a:t>:			Ausgabefunktion (Gatter nach den Flipflops (Zustand))</a:t>
                </a:r>
              </a:p>
              <a:p>
                <a:pPr>
                  <a:buFont typeface="Courier New" panose="02070309020205020404" pitchFamily="49" charset="0"/>
                  <a:buChar char="o"/>
                </a:pP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𝑎</m:t>
                        </m:r>
                      </m:e>
                      <m:sup>
                        <m:r>
                          <a:rPr lang="de-DE" i="1">
                            <a:latin typeface="Cambria Math" panose="02040503050406030204" pitchFamily="18" charset="0"/>
                            <a:ea typeface="Cambria Math" panose="02040503050406030204" pitchFamily="18" charset="0"/>
                          </a:rPr>
                          <m:t>𝑡</m:t>
                        </m:r>
                      </m:sup>
                    </m:sSup>
                  </m:oMath>
                </a14:m>
                <a:r>
                  <a:rPr lang="de-DE" dirty="0"/>
                  <a:t>:			</a:t>
                </a:r>
                <a:r>
                  <a:rPr lang="de-DE" dirty="0">
                    <a:latin typeface="Calibri" panose="020F0502020204030204" pitchFamily="34" charset="0"/>
                  </a:rPr>
                  <a:t>Ausgabe a zum Zeitpunkt t</a:t>
                </a:r>
              </a:p>
              <a:p>
                <a:pPr marL="0" indent="0">
                  <a:buNone/>
                </a:pPr>
                <a:endParaRPr lang="de-DE" dirty="0"/>
              </a:p>
              <a:p>
                <a:r>
                  <a:rPr lang="de-DE" dirty="0"/>
                  <a:t>Automatentypen</a:t>
                </a:r>
                <a:endParaRPr lang="de-DE" dirty="0">
                  <a:latin typeface="Calibri" panose="020F0502020204030204" pitchFamily="34" charset="0"/>
                </a:endParaRPr>
              </a:p>
              <a:p>
                <a:pPr marL="0" indent="0">
                  <a:buNone/>
                </a:pPr>
                <a:r>
                  <a:rPr lang="de-DE" dirty="0" err="1">
                    <a:solidFill>
                      <a:schemeClr val="accent2">
                        <a:lumMod val="40000"/>
                        <a:lumOff val="60000"/>
                      </a:schemeClr>
                    </a:solidFill>
                    <a:latin typeface="Calibri" panose="020F0502020204030204" pitchFamily="34" charset="0"/>
                  </a:rPr>
                  <a:t>Mealy</a:t>
                </a:r>
                <a:r>
                  <a:rPr lang="de-DE" dirty="0">
                    <a:solidFill>
                      <a:schemeClr val="accent2">
                        <a:lumMod val="40000"/>
                        <a:lumOff val="60000"/>
                      </a:schemeClr>
                    </a:solidFill>
                    <a:latin typeface="Calibri" panose="020F0502020204030204" pitchFamily="34" charset="0"/>
                  </a:rPr>
                  <a:t>:</a:t>
                </a:r>
              </a:p>
              <a:p>
                <a:pPr>
                  <a:buFont typeface="Courier New" panose="02070309020205020404" pitchFamily="49" charset="0"/>
                  <a:buChar char="o"/>
                </a:pPr>
                <a:r>
                  <a:rPr lang="de-DE" dirty="0">
                    <a:latin typeface="Calibri" panose="020F0502020204030204" pitchFamily="34" charset="0"/>
                  </a:rPr>
                  <a:t>Ausgabe hängt vom jeweiligen Zustand und 								                   der Eingabe ab</a:t>
                </a:r>
              </a:p>
              <a:p>
                <a:pPr>
                  <a:buFont typeface="Courier New" panose="02070309020205020404" pitchFamily="49" charset="0"/>
                  <a:buChar char="o"/>
                </a:pP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𝑡</m:t>
                        </m:r>
                      </m:sup>
                    </m:sSup>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𝜆</m:t>
                    </m:r>
                    <m:r>
                      <a:rPr lang="de-DE" i="1">
                        <a:latin typeface="Cambria Math" panose="02040503050406030204" pitchFamily="18" charset="0"/>
                        <a:ea typeface="Cambria Math" panose="02040503050406030204" pitchFamily="18" charset="0"/>
                      </a:rPr>
                      <m:t>(</m:t>
                    </m:r>
                    <m:sSup>
                      <m:sSupPr>
                        <m:ctrlPr>
                          <a:rPr lang="de-DE"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𝑠</m:t>
                        </m:r>
                      </m:e>
                      <m:sup>
                        <m:r>
                          <a:rPr lang="de-DE" i="1">
                            <a:latin typeface="Cambria Math" panose="02040503050406030204" pitchFamily="18" charset="0"/>
                            <a:ea typeface="Cambria Math" panose="02040503050406030204" pitchFamily="18" charset="0"/>
                          </a:rPr>
                          <m:t>𝑡</m:t>
                        </m:r>
                      </m:sup>
                    </m:sSup>
                    <m:r>
                      <a:rPr lang="de-DE" i="1">
                        <a:latin typeface="Cambria Math" panose="02040503050406030204" pitchFamily="18" charset="0"/>
                        <a:ea typeface="Cambria Math" panose="02040503050406030204" pitchFamily="18" charset="0"/>
                      </a:rPr>
                      <m:t>)</m:t>
                    </m:r>
                  </m:oMath>
                </a14:m>
                <a:endParaRPr lang="de-DE" dirty="0">
                  <a:latin typeface="Calibri" panose="020F0502020204030204" pitchFamily="34" charset="0"/>
                </a:endParaRPr>
              </a:p>
              <a:p>
                <a:pPr>
                  <a:buFont typeface="Courier New" panose="02070309020205020404" pitchFamily="49" charset="0"/>
                  <a:buChar char="o"/>
                </a:pPr>
                <a:endParaRPr lang="de-DE" dirty="0">
                  <a:latin typeface="Calibri" panose="020F0502020204030204" pitchFamily="34" charset="0"/>
                </a:endParaRPr>
              </a:p>
              <a:p>
                <a:pPr marL="0" indent="0">
                  <a:buNone/>
                </a:pPr>
                <a:endParaRPr lang="de-DE" sz="1000"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33931"/>
                <a:ext cx="8946541" cy="4973961"/>
              </a:xfrm>
              <a:blipFill rotWithShape="0">
                <a:blip r:embed="rId2"/>
                <a:stretch>
                  <a:fillRect l="-749" t="-735" b="-2206"/>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a:t>
            </a:fld>
            <a:endParaRPr lang="en-US" dirty="0"/>
          </a:p>
        </p:txBody>
      </p:sp>
      <p:pic>
        <p:nvPicPr>
          <p:cNvPr id="6" name="Grafik 5"/>
          <p:cNvPicPr>
            <a:picLocks noChangeAspect="1"/>
          </p:cNvPicPr>
          <p:nvPr/>
        </p:nvPicPr>
        <p:blipFill>
          <a:blip r:embed="rId3"/>
          <a:stretch>
            <a:fillRect/>
          </a:stretch>
        </p:blipFill>
        <p:spPr>
          <a:xfrm>
            <a:off x="6234856" y="4396154"/>
            <a:ext cx="3594560" cy="2181626"/>
          </a:xfrm>
          <a:prstGeom prst="rect">
            <a:avLst/>
          </a:prstGeom>
        </p:spPr>
      </p:pic>
    </p:spTree>
    <p:extLst>
      <p:ext uri="{BB962C8B-B14F-4D97-AF65-F5344CB8AC3E}">
        <p14:creationId xmlns:p14="http://schemas.microsoft.com/office/powerpoint/2010/main" val="3590894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1103312" y="1387894"/>
                <a:ext cx="8946541" cy="5140725"/>
              </a:xfrm>
            </p:spPr>
            <p:txBody>
              <a:bodyPr/>
              <a:lstStyle/>
              <a:p>
                <a:r>
                  <a:rPr lang="de-DE" dirty="0">
                    <a:solidFill>
                      <a:schemeClr val="accent3">
                        <a:lumMod val="60000"/>
                        <a:lumOff val="40000"/>
                      </a:schemeClr>
                    </a:solidFill>
                    <a:latin typeface="Calibri" panose="020F0502020204030204" pitchFamily="34" charset="0"/>
                  </a:rPr>
                  <a:t>Anwenden des Entwicklungssatzes</a:t>
                </a:r>
              </a:p>
              <a:p>
                <a:endParaRPr lang="de-DE" dirty="0">
                  <a:latin typeface="Calibri" panose="020F0502020204030204" pitchFamily="34" charset="0"/>
                </a:endParaRPr>
              </a:p>
              <a:p>
                <a:pPr marL="0" indent="0">
                  <a:buNone/>
                </a:pPr>
                <a:r>
                  <a:rPr lang="de-DE" dirty="0">
                    <a:latin typeface="Calibri" panose="020F0502020204030204" pitchFamily="34" charset="0"/>
                  </a:rPr>
                  <a:t>Ein 2:1 Multiplexer differenziert zwischen zwei Eingängen. Mittels des Entwicklungssatzes können Funktionen auf eine 2-Fälle-Form gebracht werden:</a:t>
                </a:r>
              </a:p>
              <a:p>
                <a:pPr marL="0" indent="0">
                  <a:buNone/>
                </a:pPr>
                <a:endParaRPr lang="de-DE" dirty="0">
                  <a:latin typeface="Calibri" panose="020F0502020204030204" pitchFamily="34" charset="0"/>
                </a:endParaRPr>
              </a:p>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𝐷</m:t>
                        </m:r>
                      </m:e>
                      <m:sub>
                        <m:r>
                          <a:rPr lang="de-DE" b="0" i="1" smtClean="0">
                            <a:latin typeface="Cambria Math" panose="02040503050406030204" pitchFamily="18" charset="0"/>
                          </a:rPr>
                          <m:t>2</m:t>
                        </m:r>
                      </m:sub>
                    </m:sSub>
                    <m:r>
                      <a:rPr lang="de-DE" b="0" i="1" smtClean="0">
                        <a:latin typeface="Cambria Math" panose="02040503050406030204" pitchFamily="18" charset="0"/>
                      </a:rPr>
                      <m:t>    </m:t>
                    </m:r>
                    <m:r>
                      <a:rPr lang="de-DE" i="1">
                        <a:latin typeface="Cambria Math" panose="02040503050406030204" pitchFamily="18" charset="0"/>
                      </a:rPr>
                      <m:t>=</m:t>
                    </m:r>
                    <m:r>
                      <a:rPr lang="de-DE" i="1">
                        <a:latin typeface="Cambria Math" panose="02040503050406030204" pitchFamily="18" charset="0"/>
                      </a:rPr>
                      <m:t>𝑉</m:t>
                    </m:r>
                    <m:acc>
                      <m:accPr>
                        <m:chr m:val="̅"/>
                        <m:ctrlPr>
                          <a:rPr lang="de-DE" i="1">
                            <a:latin typeface="Cambria Math" panose="02040503050406030204" pitchFamily="18" charset="0"/>
                          </a:rPr>
                        </m:ctrlPr>
                      </m:accPr>
                      <m:e>
                        <m:r>
                          <a:rPr lang="de-DE" i="1">
                            <a:latin typeface="Cambria Math" panose="02040503050406030204" pitchFamily="18" charset="0"/>
                          </a:rPr>
                          <m:t>𝑅</m:t>
                        </m:r>
                      </m:e>
                    </m:acc>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r>
                      <a:rPr lang="de-DE" i="1">
                        <a:latin typeface="Cambria Math" panose="02040503050406030204" pitchFamily="18" charset="0"/>
                      </a:rPr>
                      <m:t>+</m:t>
                    </m:r>
                    <m:r>
                      <a:rPr lang="de-DE" i="1">
                        <a:latin typeface="Cambria Math" panose="02040503050406030204" pitchFamily="18" charset="0"/>
                      </a:rPr>
                      <m:t>𝑉</m:t>
                    </m:r>
                    <m:acc>
                      <m:accPr>
                        <m:chr m:val="̅"/>
                        <m:ctrlPr>
                          <a:rPr lang="de-DE" i="1">
                            <a:latin typeface="Cambria Math" panose="02040503050406030204" pitchFamily="18" charset="0"/>
                          </a:rPr>
                        </m:ctrlPr>
                      </m:accPr>
                      <m:e>
                        <m:r>
                          <a:rPr lang="de-DE" i="1">
                            <a:latin typeface="Cambria Math" panose="02040503050406030204" pitchFamily="18" charset="0"/>
                          </a:rPr>
                          <m:t>𝑅</m:t>
                        </m:r>
                      </m:e>
                    </m:acc>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sSub>
                      <m:sSubPr>
                        <m:ctrlPr>
                          <a:rPr lang="de-DE"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r>
                          <a:rPr lang="de-DE" i="1">
                            <a:latin typeface="Cambria Math" panose="02040503050406030204" pitchFamily="18" charset="0"/>
                          </a:rPr>
                          <m:t>𝑅</m:t>
                        </m:r>
                      </m:e>
                    </m:acc>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oMath>
                </a14:m>
                <a:r>
                  <a:rPr lang="de-DE" dirty="0">
                    <a:latin typeface="Calibri" panose="020F0502020204030204" pitchFamily="34" charset="0"/>
                  </a:rPr>
                  <a:t>				| nach R</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b="0" i="1" smtClean="0">
                        <a:latin typeface="Cambria Math" panose="02040503050406030204" pitchFamily="18" charset="0"/>
                      </a:rPr>
                      <m:t>𝑅</m:t>
                    </m:r>
                    <m:d>
                      <m:dPr>
                        <m:ctrlPr>
                          <a:rPr lang="de-DE" b="0" i="1" smtClean="0">
                            <a:latin typeface="Cambria Math" panose="02040503050406030204" pitchFamily="18" charset="0"/>
                          </a:rPr>
                        </m:ctrlPr>
                      </m:dPr>
                      <m:e>
                        <m:r>
                          <a:rPr lang="de-DE" b="0" i="1" smtClean="0">
                            <a:latin typeface="Cambria Math" panose="02040503050406030204" pitchFamily="18" charset="0"/>
                          </a:rPr>
                          <m:t>0</m:t>
                        </m:r>
                      </m:e>
                    </m:d>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𝑅</m:t>
                        </m:r>
                      </m:e>
                    </m:acc>
                    <m:r>
                      <a:rPr lang="de-DE" b="0" i="1" smtClean="0">
                        <a:latin typeface="Cambria Math" panose="02040503050406030204" pitchFamily="18" charset="0"/>
                      </a:rPr>
                      <m:t>[</m:t>
                    </m:r>
                    <m:r>
                      <a:rPr lang="de-DE" i="1">
                        <a:latin typeface="Cambria Math" panose="02040503050406030204" pitchFamily="18" charset="0"/>
                      </a:rPr>
                      <m:t>𝑉</m:t>
                    </m:r>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r>
                      <a:rPr lang="de-DE" i="1">
                        <a:latin typeface="Cambria Math" panose="02040503050406030204" pitchFamily="18" charset="0"/>
                      </a:rPr>
                      <m:t>+</m:t>
                    </m:r>
                    <m:r>
                      <a:rPr lang="de-DE" i="1">
                        <a:latin typeface="Cambria Math" panose="02040503050406030204" pitchFamily="18" charset="0"/>
                      </a:rPr>
                      <m:t>𝑉</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r>
                      <a:rPr lang="de-DE" b="0" i="1" smtClean="0">
                        <a:latin typeface="Cambria Math" panose="02040503050406030204" pitchFamily="18" charset="0"/>
                      </a:rPr>
                      <m:t>]</m:t>
                    </m:r>
                  </m:oMath>
                </a14:m>
                <a:r>
                  <a:rPr lang="de-DE" dirty="0">
                    <a:latin typeface="Calibri" panose="020F0502020204030204" pitchFamily="34" charset="0"/>
                  </a:rPr>
                  <a:t>		| nach V</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𝑅</m:t>
                    </m:r>
                    <m:d>
                      <m:dPr>
                        <m:ctrlPr>
                          <a:rPr lang="de-DE" i="1">
                            <a:latin typeface="Cambria Math" panose="02040503050406030204" pitchFamily="18" charset="0"/>
                          </a:rPr>
                        </m:ctrlPr>
                      </m:dPr>
                      <m:e>
                        <m:r>
                          <a:rPr lang="de-DE" i="1">
                            <a:latin typeface="Cambria Math" panose="02040503050406030204" pitchFamily="18" charset="0"/>
                          </a:rPr>
                          <m:t>0</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𝑅</m:t>
                        </m:r>
                      </m:e>
                    </m:acc>
                    <m:r>
                      <a:rPr lang="de-DE" i="1">
                        <a:latin typeface="Cambria Math" panose="02040503050406030204" pitchFamily="18" charset="0"/>
                      </a:rPr>
                      <m:t>[</m:t>
                    </m:r>
                    <m:r>
                      <a:rPr lang="de-DE" i="1">
                        <a:latin typeface="Cambria Math" panose="02040503050406030204" pitchFamily="18" charset="0"/>
                      </a:rPr>
                      <m:t>𝑉</m:t>
                    </m:r>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r>
                      <a:rPr lang="de-DE" b="0" i="1" smtClean="0">
                        <a:latin typeface="Cambria Math" panose="02040503050406030204" pitchFamily="18" charset="0"/>
                      </a:rPr>
                      <m:t>)</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r>
                      <a:rPr lang="de-DE" b="0" i="1" smtClean="0">
                        <a:latin typeface="Cambria Math" panose="02040503050406030204" pitchFamily="18" charset="0"/>
                      </a:rPr>
                      <m:t>)</m:t>
                    </m:r>
                    <m:r>
                      <a:rPr lang="de-DE" i="1">
                        <a:latin typeface="Cambria Math" panose="02040503050406030204" pitchFamily="18" charset="0"/>
                      </a:rPr>
                      <m:t>]</m:t>
                    </m:r>
                  </m:oMath>
                </a14:m>
                <a:r>
                  <a:rPr lang="de-DE" dirty="0">
                    <a:latin typeface="Calibri" panose="020F0502020204030204" pitchFamily="34" charset="0"/>
                  </a:rPr>
                  <a:t>		| nach q</a:t>
                </a:r>
                <a:r>
                  <a:rPr lang="de-DE" baseline="-25000" dirty="0">
                    <a:latin typeface="Calibri" panose="020F0502020204030204" pitchFamily="34" charset="0"/>
                  </a:rPr>
                  <a:t>1</a:t>
                </a:r>
              </a:p>
              <a:p>
                <a:pPr marL="0" indent="0">
                  <a:buNone/>
                </a:pPr>
                <a:r>
                  <a:rPr lang="de-DE" baseline="-25000"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𝑅</m:t>
                    </m:r>
                    <m:d>
                      <m:dPr>
                        <m:ctrlPr>
                          <a:rPr lang="de-DE" i="1">
                            <a:latin typeface="Cambria Math" panose="02040503050406030204" pitchFamily="18" charset="0"/>
                          </a:rPr>
                        </m:ctrlPr>
                      </m:dPr>
                      <m:e>
                        <m:r>
                          <a:rPr lang="de-DE" i="1">
                            <a:latin typeface="Cambria Math" panose="02040503050406030204" pitchFamily="18" charset="0"/>
                          </a:rPr>
                          <m:t>0</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𝑅</m:t>
                        </m:r>
                      </m:e>
                    </m:acc>
                    <m:d>
                      <m:dPr>
                        <m:begChr m:val="["/>
                        <m:endChr m:val="]"/>
                        <m:ctrlPr>
                          <a:rPr lang="de-DE" i="1">
                            <a:latin typeface="Cambria Math" panose="02040503050406030204" pitchFamily="18" charset="0"/>
                          </a:rPr>
                        </m:ctrlPr>
                      </m:dPr>
                      <m:e>
                        <m:r>
                          <a:rPr lang="de-DE" i="1">
                            <a:latin typeface="Cambria Math" panose="02040503050406030204" pitchFamily="18" charset="0"/>
                          </a:rPr>
                          <m:t>𝑉</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d>
                              <m:dPr>
                                <m:ctrlPr>
                                  <a:rPr lang="de-DE" b="0" i="1" smtClean="0">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e>
                            </m:d>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d>
                              <m:dPr>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d>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d>
                              <m:dPr>
                                <m:ctrlPr>
                                  <a:rPr lang="de-DE" b="0" i="1" smtClean="0">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acc>
                              </m:e>
                            </m:d>
                            <m:r>
                              <a:rPr lang="de-DE" i="1">
                                <a:latin typeface="Cambria Math" panose="02040503050406030204" pitchFamily="18" charset="0"/>
                              </a:rPr>
                              <m:t>+</m:t>
                            </m:r>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d>
                              <m:dPr>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2</m:t>
                                    </m:r>
                                  </m:sub>
                                </m:sSub>
                              </m:e>
                            </m:d>
                          </m:e>
                        </m:d>
                      </m:e>
                    </m:d>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𝐷</m:t>
                        </m:r>
                      </m:e>
                      <m:sub>
                        <m:r>
                          <a:rPr lang="de-DE" b="0" i="1" smtClean="0">
                            <a:latin typeface="Cambria Math" panose="02040503050406030204" pitchFamily="18" charset="0"/>
                          </a:rPr>
                          <m:t>1</m:t>
                        </m:r>
                      </m:sub>
                    </m:sSub>
                    <m:r>
                      <a:rPr lang="de-DE" b="0" i="1" smtClean="0">
                        <a:latin typeface="Cambria Math" panose="02040503050406030204" pitchFamily="18" charset="0"/>
                      </a:rPr>
                      <m:t>    </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𝑅</m:t>
                        </m:r>
                      </m:e>
                    </m:acc>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r>
                      <a:rPr lang="de-DE" b="0" i="1" smtClean="0">
                        <a:latin typeface="Cambria Math" panose="02040503050406030204" pitchFamily="18" charset="0"/>
                      </a:rPr>
                      <m:t>𝑅</m:t>
                    </m:r>
                    <m:d>
                      <m:dPr>
                        <m:ctrlPr>
                          <a:rPr lang="de-DE" b="0" i="1" smtClean="0">
                            <a:latin typeface="Cambria Math" panose="02040503050406030204" pitchFamily="18" charset="0"/>
                          </a:rPr>
                        </m:ctrlPr>
                      </m:dPr>
                      <m:e>
                        <m:r>
                          <a:rPr lang="de-DE" b="0" i="1" smtClean="0">
                            <a:latin typeface="Cambria Math" panose="02040503050406030204" pitchFamily="18" charset="0"/>
                          </a:rPr>
                          <m:t>0</m:t>
                        </m:r>
                      </m:e>
                    </m:d>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𝑅</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e>
                    </m:acc>
                    <m:r>
                      <a:rPr lang="de-DE" b="0" i="1" smtClean="0">
                        <a:latin typeface="Cambria Math" panose="02040503050406030204" pitchFamily="18" charset="0"/>
                      </a:rPr>
                      <m:t>)</m:t>
                    </m:r>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a:blip r:embed="rId3"/>
                <a:stretch>
                  <a:fillRect l="-749"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1944284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Automat</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lstStyle/>
              <a:p>
                <a:r>
                  <a:rPr lang="de-DE" dirty="0">
                    <a:solidFill>
                      <a:schemeClr val="accent3">
                        <a:lumMod val="60000"/>
                        <a:lumOff val="40000"/>
                      </a:schemeClr>
                    </a:solidFill>
                    <a:latin typeface="Calibri" panose="020F0502020204030204" pitchFamily="34" charset="0"/>
                  </a:rPr>
                  <a:t>Realisieren in Hardware</a:t>
                </a:r>
                <a:endParaRPr lang="de-DE"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𝐷</m:t>
                          </m:r>
                        </m:e>
                        <m:sub>
                          <m:r>
                            <a:rPr lang="de-DE" b="0" i="1" smtClean="0">
                              <a:latin typeface="Cambria Math" panose="02040503050406030204" pitchFamily="18" charset="0"/>
                            </a:rPr>
                            <m:t>2</m:t>
                          </m:r>
                        </m:sub>
                      </m:sSub>
                      <m:r>
                        <a:rPr lang="de-DE" b="0" i="1" smtClean="0">
                          <a:latin typeface="Cambria Math" panose="02040503050406030204" pitchFamily="18" charset="0"/>
                        </a:rPr>
                        <m:t>    </m:t>
                      </m:r>
                      <m:r>
                        <a:rPr lang="de-DE" i="1">
                          <a:latin typeface="Cambria Math" panose="02040503050406030204" pitchFamily="18" charset="0"/>
                        </a:rPr>
                        <m:t>=</m:t>
                      </m:r>
                      <m:r>
                        <a:rPr lang="de-DE" i="1">
                          <a:latin typeface="Cambria Math" panose="02040503050406030204" pitchFamily="18" charset="0"/>
                        </a:rPr>
                        <m:t>𝑅</m:t>
                      </m:r>
                      <m:d>
                        <m:dPr>
                          <m:ctrlPr>
                            <a:rPr lang="de-DE" i="1">
                              <a:latin typeface="Cambria Math" panose="02040503050406030204" pitchFamily="18" charset="0"/>
                            </a:rPr>
                          </m:ctrlPr>
                        </m:dPr>
                        <m:e>
                          <m:r>
                            <a:rPr lang="de-DE" i="1">
                              <a:latin typeface="Cambria Math" panose="02040503050406030204" pitchFamily="18" charset="0"/>
                            </a:rPr>
                            <m:t>0</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𝑅</m:t>
                          </m:r>
                        </m:e>
                      </m:acc>
                      <m:d>
                        <m:dPr>
                          <m:begChr m:val="["/>
                          <m:endChr m:val="]"/>
                          <m:ctrlPr>
                            <a:rPr lang="de-DE" i="1">
                              <a:latin typeface="Cambria Math" panose="02040503050406030204" pitchFamily="18" charset="0"/>
                            </a:rPr>
                          </m:ctrlPr>
                        </m:dPr>
                        <m:e>
                          <m:r>
                            <a:rPr lang="de-DE" i="1">
                              <a:latin typeface="Cambria Math" panose="02040503050406030204" pitchFamily="18" charset="0"/>
                            </a:rPr>
                            <m:t>𝑉</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e>
                                  </m:acc>
                                </m:e>
                              </m:d>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e>
                              </m:acc>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e>
                              </m:d>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𝑉</m:t>
                              </m:r>
                            </m:e>
                          </m:acc>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e>
                              </m:acc>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e>
                                  </m:acc>
                                </m:e>
                              </m:d>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2</m:t>
                                      </m:r>
                                    </m:sub>
                                  </m:sSub>
                                </m:e>
                              </m:d>
                            </m:e>
                          </m:d>
                        </m:e>
                      </m:d>
                    </m:oMath>
                  </m:oMathPara>
                </a14:m>
                <a:endParaRPr lang="de-DE" dirty="0">
                  <a:latin typeface="Calibri" panose="020F0502020204030204" pitchFamily="34" charset="0"/>
                </a:endParaRPr>
              </a:p>
              <a:p>
                <a:pPr marL="0" indent="0">
                  <a:buNone/>
                </a:pP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𝐷</m:t>
                        </m:r>
                      </m:e>
                      <m:sub>
                        <m:r>
                          <a:rPr lang="de-DE" b="0" i="1" smtClean="0">
                            <a:latin typeface="Cambria Math" panose="02040503050406030204" pitchFamily="18" charset="0"/>
                          </a:rPr>
                          <m:t>1</m:t>
                        </m:r>
                      </m:sub>
                    </m:sSub>
                    <m:r>
                      <a:rPr lang="de-DE" b="0" i="1" smtClean="0">
                        <a:latin typeface="Cambria Math" panose="02040503050406030204" pitchFamily="18" charset="0"/>
                      </a:rPr>
                      <m:t>    </m:t>
                    </m:r>
                    <m:r>
                      <a:rPr lang="de-DE" i="1">
                        <a:latin typeface="Cambria Math" panose="02040503050406030204" pitchFamily="18" charset="0"/>
                      </a:rPr>
                      <m:t>=</m:t>
                    </m:r>
                    <m:r>
                      <a:rPr lang="de-DE" i="1">
                        <a:latin typeface="Cambria Math" panose="02040503050406030204" pitchFamily="18" charset="0"/>
                      </a:rPr>
                      <m:t>𝑅</m:t>
                    </m:r>
                    <m:d>
                      <m:dPr>
                        <m:ctrlPr>
                          <a:rPr lang="de-DE" i="1">
                            <a:latin typeface="Cambria Math" panose="02040503050406030204" pitchFamily="18" charset="0"/>
                          </a:rPr>
                        </m:ctrlPr>
                      </m:dPr>
                      <m:e>
                        <m:r>
                          <a:rPr lang="de-DE" i="1">
                            <a:latin typeface="Cambria Math" panose="02040503050406030204" pitchFamily="18" charset="0"/>
                          </a:rPr>
                          <m:t>0</m:t>
                        </m:r>
                      </m:e>
                    </m:d>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𝑅</m:t>
                        </m:r>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e>
                    </m:acc>
                    <m:r>
                      <a:rPr lang="de-DE" i="1">
                        <a:latin typeface="Cambria Math" panose="02040503050406030204" pitchFamily="18" charset="0"/>
                      </a:rPr>
                      <m:t>)</m:t>
                    </m:r>
                  </m:oMath>
                </a14:m>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341"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51</a:t>
            </a:fld>
            <a:endParaRPr lang="en-US" dirty="0"/>
          </a:p>
        </p:txBody>
      </p:sp>
      <p:sp>
        <p:nvSpPr>
          <p:cNvPr id="4" name="Flussdiagramm: Manuelle Verarbeitung 3"/>
          <p:cNvSpPr/>
          <p:nvPr/>
        </p:nvSpPr>
        <p:spPr>
          <a:xfrm rot="16200000">
            <a:off x="5130879" y="3668203"/>
            <a:ext cx="1602658" cy="265471"/>
          </a:xfrm>
          <a:prstGeom prst="flowChartManualOperat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1        0   </a:t>
            </a:r>
          </a:p>
        </p:txBody>
      </p:sp>
      <p:sp>
        <p:nvSpPr>
          <p:cNvPr id="8" name="Flussdiagramm: Manuelle Verarbeitung 7"/>
          <p:cNvSpPr/>
          <p:nvPr/>
        </p:nvSpPr>
        <p:spPr>
          <a:xfrm rot="16200000">
            <a:off x="5135165" y="5589655"/>
            <a:ext cx="1594088" cy="265471"/>
          </a:xfrm>
          <a:prstGeom prst="flowChartManualOperat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1        0   </a:t>
            </a:r>
          </a:p>
        </p:txBody>
      </p:sp>
      <p:sp>
        <p:nvSpPr>
          <p:cNvPr id="5" name="Rechteck 4"/>
          <p:cNvSpPr/>
          <p:nvPr/>
        </p:nvSpPr>
        <p:spPr>
          <a:xfrm>
            <a:off x="7275871" y="3338955"/>
            <a:ext cx="1124551" cy="10027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 name="Rechteck 8"/>
          <p:cNvSpPr/>
          <p:nvPr/>
        </p:nvSpPr>
        <p:spPr>
          <a:xfrm>
            <a:off x="7275871" y="5232737"/>
            <a:ext cx="1124551" cy="9959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11" name="Gerader Verbinder 10"/>
          <p:cNvCxnSpPr/>
          <p:nvPr/>
        </p:nvCxnSpPr>
        <p:spPr>
          <a:xfrm>
            <a:off x="4827639" y="6590801"/>
            <a:ext cx="2074606" cy="294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Gerader Verbinder 11"/>
          <p:cNvCxnSpPr/>
          <p:nvPr/>
        </p:nvCxnSpPr>
        <p:spPr>
          <a:xfrm>
            <a:off x="6893934" y="4090219"/>
            <a:ext cx="8311" cy="2517058"/>
          </a:xfrm>
          <a:prstGeom prst="line">
            <a:avLst/>
          </a:prstGeom>
        </p:spPr>
        <p:style>
          <a:lnRef idx="1">
            <a:schemeClr val="accent3"/>
          </a:lnRef>
          <a:fillRef idx="0">
            <a:schemeClr val="accent3"/>
          </a:fillRef>
          <a:effectRef idx="0">
            <a:schemeClr val="accent3"/>
          </a:effectRef>
          <a:fontRef idx="minor">
            <a:schemeClr val="tx1"/>
          </a:fontRef>
        </p:style>
      </p:cxnSp>
      <p:sp>
        <p:nvSpPr>
          <p:cNvPr id="24" name="Flussdiagramm: Auszug 23"/>
          <p:cNvSpPr/>
          <p:nvPr/>
        </p:nvSpPr>
        <p:spPr>
          <a:xfrm rot="5400000">
            <a:off x="7279806" y="4009875"/>
            <a:ext cx="206477" cy="216309"/>
          </a:xfrm>
          <a:prstGeom prst="flowChartExtra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5" name="Flussdiagramm: Auszug 24"/>
          <p:cNvSpPr/>
          <p:nvPr/>
        </p:nvSpPr>
        <p:spPr>
          <a:xfrm rot="5400000">
            <a:off x="7279806" y="5953433"/>
            <a:ext cx="206477" cy="216309"/>
          </a:xfrm>
          <a:prstGeom prst="flowChartExtra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7" name="Gerader Verbinder 26"/>
          <p:cNvCxnSpPr/>
          <p:nvPr/>
        </p:nvCxnSpPr>
        <p:spPr>
          <a:xfrm>
            <a:off x="6893934" y="4090219"/>
            <a:ext cx="38095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Gerader Verbinder 27"/>
          <p:cNvCxnSpPr/>
          <p:nvPr/>
        </p:nvCxnSpPr>
        <p:spPr>
          <a:xfrm>
            <a:off x="6902245" y="6061587"/>
            <a:ext cx="380956" cy="0"/>
          </a:xfrm>
          <a:prstGeom prst="line">
            <a:avLst/>
          </a:prstGeom>
        </p:spPr>
        <p:style>
          <a:lnRef idx="1">
            <a:schemeClr val="accent3"/>
          </a:lnRef>
          <a:fillRef idx="0">
            <a:schemeClr val="accent3"/>
          </a:fillRef>
          <a:effectRef idx="0">
            <a:schemeClr val="accent3"/>
          </a:effectRef>
          <a:fontRef idx="minor">
            <a:schemeClr val="tx1"/>
          </a:fontRef>
        </p:style>
      </p:cxnSp>
      <p:sp>
        <p:nvSpPr>
          <p:cNvPr id="29" name="Ellipse 28"/>
          <p:cNvSpPr/>
          <p:nvPr/>
        </p:nvSpPr>
        <p:spPr>
          <a:xfrm>
            <a:off x="6875526" y="6014884"/>
            <a:ext cx="86969" cy="1032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0" name="Flussdiagramm: Manuelle Verarbeitung 29"/>
          <p:cNvSpPr/>
          <p:nvPr/>
        </p:nvSpPr>
        <p:spPr>
          <a:xfrm rot="16200000">
            <a:off x="3567550" y="3668202"/>
            <a:ext cx="1602658" cy="265471"/>
          </a:xfrm>
          <a:prstGeom prst="flowChartManualOperat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1        0   </a:t>
            </a:r>
          </a:p>
        </p:txBody>
      </p:sp>
      <p:sp>
        <p:nvSpPr>
          <p:cNvPr id="31" name="Flussdiagramm: Manuelle Verarbeitung 30"/>
          <p:cNvSpPr/>
          <p:nvPr/>
        </p:nvSpPr>
        <p:spPr>
          <a:xfrm rot="16200000">
            <a:off x="1145970" y="3730947"/>
            <a:ext cx="1602658" cy="265471"/>
          </a:xfrm>
          <a:prstGeom prst="flowChartManualOperat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1        0   </a:t>
            </a:r>
          </a:p>
        </p:txBody>
      </p:sp>
      <p:sp>
        <p:nvSpPr>
          <p:cNvPr id="32" name="Flussdiagramm: Manuelle Verarbeitung 31"/>
          <p:cNvSpPr/>
          <p:nvPr/>
        </p:nvSpPr>
        <p:spPr>
          <a:xfrm rot="16200000">
            <a:off x="1145969" y="5744806"/>
            <a:ext cx="1602658" cy="265471"/>
          </a:xfrm>
          <a:prstGeom prst="flowChartManualOperat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1        0   </a:t>
            </a:r>
          </a:p>
        </p:txBody>
      </p:sp>
      <p:sp>
        <p:nvSpPr>
          <p:cNvPr id="33" name="Textfeld 32"/>
          <p:cNvSpPr txBox="1"/>
          <p:nvPr/>
        </p:nvSpPr>
        <p:spPr>
          <a:xfrm>
            <a:off x="3984552" y="6422611"/>
            <a:ext cx="833883" cy="369332"/>
          </a:xfrm>
          <a:prstGeom prst="rect">
            <a:avLst/>
          </a:prstGeom>
          <a:noFill/>
        </p:spPr>
        <p:txBody>
          <a:bodyPr wrap="none" rtlCol="0">
            <a:spAutoFit/>
          </a:bodyPr>
          <a:lstStyle/>
          <a:p>
            <a:r>
              <a:rPr lang="de-DE" dirty="0" err="1"/>
              <a:t>Clock</a:t>
            </a:r>
            <a:endParaRPr lang="de-DE" dirty="0"/>
          </a:p>
        </p:txBody>
      </p:sp>
      <p:sp>
        <p:nvSpPr>
          <p:cNvPr id="34" name="Textfeld 33"/>
          <p:cNvSpPr txBox="1"/>
          <p:nvPr/>
        </p:nvSpPr>
        <p:spPr>
          <a:xfrm>
            <a:off x="5124206" y="5847424"/>
            <a:ext cx="312906" cy="369332"/>
          </a:xfrm>
          <a:prstGeom prst="rect">
            <a:avLst/>
          </a:prstGeom>
          <a:noFill/>
        </p:spPr>
        <p:txBody>
          <a:bodyPr wrap="none" rtlCol="0">
            <a:spAutoFit/>
          </a:bodyPr>
          <a:lstStyle/>
          <a:p>
            <a:r>
              <a:rPr lang="de-DE" dirty="0"/>
              <a:t>0</a:t>
            </a:r>
          </a:p>
        </p:txBody>
      </p:sp>
      <p:sp>
        <p:nvSpPr>
          <p:cNvPr id="35" name="Textfeld 34"/>
          <p:cNvSpPr txBox="1"/>
          <p:nvPr/>
        </p:nvSpPr>
        <p:spPr>
          <a:xfrm>
            <a:off x="5105120" y="3933363"/>
            <a:ext cx="312906" cy="369332"/>
          </a:xfrm>
          <a:prstGeom prst="rect">
            <a:avLst/>
          </a:prstGeom>
          <a:noFill/>
        </p:spPr>
        <p:txBody>
          <a:bodyPr wrap="none" rtlCol="0">
            <a:spAutoFit/>
          </a:bodyPr>
          <a:lstStyle/>
          <a:p>
            <a:r>
              <a:rPr lang="de-DE" dirty="0"/>
              <a:t>0</a:t>
            </a:r>
          </a:p>
        </p:txBody>
      </p:sp>
      <p:cxnSp>
        <p:nvCxnSpPr>
          <p:cNvPr id="36" name="Gerader Verbinder 35"/>
          <p:cNvCxnSpPr/>
          <p:nvPr/>
        </p:nvCxnSpPr>
        <p:spPr>
          <a:xfrm>
            <a:off x="5418516" y="6032090"/>
            <a:ext cx="38095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a:off x="5418516" y="4118029"/>
            <a:ext cx="38095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a:stCxn id="31" idx="2"/>
          </p:cNvCxnSpPr>
          <p:nvPr/>
        </p:nvCxnSpPr>
        <p:spPr>
          <a:xfrm flipV="1">
            <a:off x="2080035" y="3861170"/>
            <a:ext cx="936000" cy="2513"/>
          </a:xfrm>
          <a:prstGeom prst="line">
            <a:avLst/>
          </a:prstGeom>
        </p:spPr>
        <p:style>
          <a:lnRef idx="1">
            <a:schemeClr val="accent3"/>
          </a:lnRef>
          <a:fillRef idx="0">
            <a:schemeClr val="accent3"/>
          </a:fillRef>
          <a:effectRef idx="0">
            <a:schemeClr val="accent3"/>
          </a:effectRef>
          <a:fontRef idx="minor">
            <a:schemeClr val="tx1"/>
          </a:fontRef>
        </p:style>
      </p:cxnSp>
      <p:sp>
        <p:nvSpPr>
          <p:cNvPr id="47" name="Textfeld 46"/>
          <p:cNvSpPr txBox="1"/>
          <p:nvPr/>
        </p:nvSpPr>
        <p:spPr>
          <a:xfrm>
            <a:off x="4195594" y="4777456"/>
            <a:ext cx="346570" cy="369332"/>
          </a:xfrm>
          <a:prstGeom prst="rect">
            <a:avLst/>
          </a:prstGeom>
          <a:noFill/>
        </p:spPr>
        <p:txBody>
          <a:bodyPr wrap="none" rtlCol="0">
            <a:spAutoFit/>
          </a:bodyPr>
          <a:lstStyle/>
          <a:p>
            <a:r>
              <a:rPr lang="de-DE" dirty="0"/>
              <a:t>V</a:t>
            </a:r>
          </a:p>
        </p:txBody>
      </p:sp>
      <p:cxnSp>
        <p:nvCxnSpPr>
          <p:cNvPr id="48" name="Gerader Verbinder 47"/>
          <p:cNvCxnSpPr>
            <a:stCxn id="47" idx="0"/>
            <a:endCxn id="30" idx="1"/>
          </p:cNvCxnSpPr>
          <p:nvPr/>
        </p:nvCxnSpPr>
        <p:spPr>
          <a:xfrm flipV="1">
            <a:off x="4368879" y="4442001"/>
            <a:ext cx="1" cy="335455"/>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V="1">
            <a:off x="5437112" y="4745805"/>
            <a:ext cx="495096" cy="15217"/>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p:cNvCxnSpPr>
            <a:endCxn id="4" idx="1"/>
          </p:cNvCxnSpPr>
          <p:nvPr/>
        </p:nvCxnSpPr>
        <p:spPr>
          <a:xfrm flipV="1">
            <a:off x="5929391" y="4442002"/>
            <a:ext cx="2818" cy="621332"/>
          </a:xfrm>
          <a:prstGeom prst="line">
            <a:avLst/>
          </a:prstGeom>
        </p:spPr>
        <p:style>
          <a:lnRef idx="1">
            <a:schemeClr val="accent3"/>
          </a:lnRef>
          <a:fillRef idx="0">
            <a:schemeClr val="accent3"/>
          </a:fillRef>
          <a:effectRef idx="0">
            <a:schemeClr val="accent3"/>
          </a:effectRef>
          <a:fontRef idx="minor">
            <a:schemeClr val="tx1"/>
          </a:fontRef>
        </p:style>
      </p:cxnSp>
      <p:sp>
        <p:nvSpPr>
          <p:cNvPr id="60" name="Textfeld 59"/>
          <p:cNvSpPr txBox="1"/>
          <p:nvPr/>
        </p:nvSpPr>
        <p:spPr>
          <a:xfrm>
            <a:off x="5120255" y="4592790"/>
            <a:ext cx="324128" cy="369332"/>
          </a:xfrm>
          <a:prstGeom prst="rect">
            <a:avLst/>
          </a:prstGeom>
          <a:noFill/>
        </p:spPr>
        <p:txBody>
          <a:bodyPr wrap="none" rtlCol="0">
            <a:spAutoFit/>
          </a:bodyPr>
          <a:lstStyle/>
          <a:p>
            <a:r>
              <a:rPr lang="de-DE" dirty="0"/>
              <a:t>R</a:t>
            </a:r>
          </a:p>
        </p:txBody>
      </p:sp>
      <mc:AlternateContent xmlns:mc="http://schemas.openxmlformats.org/markup-compatibility/2006" xmlns:a14="http://schemas.microsoft.com/office/drawing/2010/main">
        <mc:Choice Requires="a14">
          <p:sp>
            <p:nvSpPr>
              <p:cNvPr id="61" name="Textfeld 60"/>
              <p:cNvSpPr txBox="1"/>
              <p:nvPr/>
            </p:nvSpPr>
            <p:spPr>
              <a:xfrm>
                <a:off x="7395679" y="3407096"/>
                <a:ext cx="502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𝐷</m:t>
                          </m:r>
                        </m:e>
                        <m:sub>
                          <m:r>
                            <a:rPr lang="de-DE" b="0" i="1" smtClean="0">
                              <a:latin typeface="Cambria Math" panose="02040503050406030204" pitchFamily="18" charset="0"/>
                            </a:rPr>
                            <m:t>2</m:t>
                          </m:r>
                        </m:sub>
                      </m:sSub>
                    </m:oMath>
                  </m:oMathPara>
                </a14:m>
                <a:endParaRPr lang="de-DE" dirty="0"/>
              </a:p>
            </p:txBody>
          </p:sp>
        </mc:Choice>
        <mc:Fallback xmlns="">
          <p:sp>
            <p:nvSpPr>
              <p:cNvPr id="61" name="Textfeld 60"/>
              <p:cNvSpPr txBox="1">
                <a:spLocks noRot="1" noChangeAspect="1" noMove="1" noResize="1" noEditPoints="1" noAdjustHandles="1" noChangeArrowheads="1" noChangeShapeType="1" noTextEdit="1"/>
              </p:cNvSpPr>
              <p:nvPr/>
            </p:nvSpPr>
            <p:spPr>
              <a:xfrm>
                <a:off x="7395679" y="3407096"/>
                <a:ext cx="502894" cy="369332"/>
              </a:xfrm>
              <a:prstGeom prst="rect">
                <a:avLst/>
              </a:prstGeom>
              <a:blipFill rotWithShape="0">
                <a:blip r:embed="rId4"/>
                <a:stretch>
                  <a:fillRect b="-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7944221" y="3428973"/>
                <a:ext cx="411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𝑄</m:t>
                      </m:r>
                    </m:oMath>
                  </m:oMathPara>
                </a14:m>
                <a:endParaRPr lang="de-DE" dirty="0"/>
              </a:p>
            </p:txBody>
          </p:sp>
        </mc:Choice>
        <mc:Fallback xmlns="">
          <p:sp>
            <p:nvSpPr>
              <p:cNvPr id="62" name="Textfeld 61"/>
              <p:cNvSpPr txBox="1">
                <a:spLocks noRot="1" noChangeAspect="1" noMove="1" noResize="1" noEditPoints="1" noAdjustHandles="1" noChangeArrowheads="1" noChangeShapeType="1" noTextEdit="1"/>
              </p:cNvSpPr>
              <p:nvPr/>
            </p:nvSpPr>
            <p:spPr>
              <a:xfrm>
                <a:off x="7944221" y="3428973"/>
                <a:ext cx="411010" cy="369332"/>
              </a:xfrm>
              <a:prstGeom prst="rect">
                <a:avLst/>
              </a:prstGeom>
              <a:blipFill rotWithShape="0">
                <a:blip r:embed="rId5"/>
                <a:stretch>
                  <a:fillRect b="-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p:cNvSpPr txBox="1"/>
              <p:nvPr/>
            </p:nvSpPr>
            <p:spPr>
              <a:xfrm>
                <a:off x="7944221" y="3861170"/>
                <a:ext cx="411010"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𝑄</m:t>
                          </m:r>
                        </m:e>
                      </m:acc>
                    </m:oMath>
                  </m:oMathPara>
                </a14:m>
                <a:endParaRPr lang="de-DE" dirty="0"/>
              </a:p>
            </p:txBody>
          </p:sp>
        </mc:Choice>
        <mc:Fallback xmlns="">
          <p:sp>
            <p:nvSpPr>
              <p:cNvPr id="63" name="Textfeld 62"/>
              <p:cNvSpPr txBox="1">
                <a:spLocks noRot="1" noChangeAspect="1" noMove="1" noResize="1" noEditPoints="1" noAdjustHandles="1" noChangeArrowheads="1" noChangeShapeType="1" noTextEdit="1"/>
              </p:cNvSpPr>
              <p:nvPr/>
            </p:nvSpPr>
            <p:spPr>
              <a:xfrm>
                <a:off x="7944221" y="3861170"/>
                <a:ext cx="411010" cy="369909"/>
              </a:xfrm>
              <a:prstGeom prst="rect">
                <a:avLst/>
              </a:prstGeom>
              <a:blipFill rotWithShape="0">
                <a:blip r:embed="rId6"/>
                <a:stretch>
                  <a:fillRect r="-2941" b="-13115"/>
                </a:stretch>
              </a:blipFill>
            </p:spPr>
            <p:txBody>
              <a:bodyPr/>
              <a:lstStyle/>
              <a:p>
                <a:r>
                  <a:rPr lang="de-DE">
                    <a:noFill/>
                  </a:rPr>
                  <a:t> </a:t>
                </a:r>
              </a:p>
            </p:txBody>
          </p:sp>
        </mc:Fallback>
      </mc:AlternateContent>
      <p:sp>
        <p:nvSpPr>
          <p:cNvPr id="64" name="Textfeld 63"/>
          <p:cNvSpPr txBox="1"/>
          <p:nvPr/>
        </p:nvSpPr>
        <p:spPr>
          <a:xfrm>
            <a:off x="7446902" y="3928229"/>
            <a:ext cx="333746" cy="369332"/>
          </a:xfrm>
          <a:prstGeom prst="rect">
            <a:avLst/>
          </a:prstGeom>
          <a:noFill/>
        </p:spPr>
        <p:txBody>
          <a:bodyPr wrap="none" rtlCol="0">
            <a:spAutoFit/>
          </a:bodyPr>
          <a:lstStyle/>
          <a:p>
            <a:r>
              <a:rPr lang="de-DE" dirty="0"/>
              <a:t>c</a:t>
            </a:r>
          </a:p>
        </p:txBody>
      </p:sp>
      <mc:AlternateContent xmlns:mc="http://schemas.openxmlformats.org/markup-compatibility/2006" xmlns:a14="http://schemas.microsoft.com/office/drawing/2010/main">
        <mc:Choice Requires="a14">
          <p:sp>
            <p:nvSpPr>
              <p:cNvPr id="65" name="Textfeld 64"/>
              <p:cNvSpPr txBox="1"/>
              <p:nvPr/>
            </p:nvSpPr>
            <p:spPr>
              <a:xfrm>
                <a:off x="7949304" y="5296892"/>
                <a:ext cx="411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𝑄</m:t>
                      </m:r>
                    </m:oMath>
                  </m:oMathPara>
                </a14:m>
                <a:endParaRPr lang="de-DE" dirty="0"/>
              </a:p>
            </p:txBody>
          </p:sp>
        </mc:Choice>
        <mc:Fallback xmlns="">
          <p:sp>
            <p:nvSpPr>
              <p:cNvPr id="65" name="Textfeld 64"/>
              <p:cNvSpPr txBox="1">
                <a:spLocks noRot="1" noChangeAspect="1" noMove="1" noResize="1" noEditPoints="1" noAdjustHandles="1" noChangeArrowheads="1" noChangeShapeType="1" noTextEdit="1"/>
              </p:cNvSpPr>
              <p:nvPr/>
            </p:nvSpPr>
            <p:spPr>
              <a:xfrm>
                <a:off x="7949304" y="5296892"/>
                <a:ext cx="411010" cy="369332"/>
              </a:xfrm>
              <a:prstGeom prst="rect">
                <a:avLst/>
              </a:prstGeom>
              <a:blipFill rotWithShape="0">
                <a:blip r:embed="rId7"/>
                <a:stretch>
                  <a:fillRect b="-1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7944221" y="5814866"/>
                <a:ext cx="411010"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𝑄</m:t>
                          </m:r>
                        </m:e>
                      </m:acc>
                    </m:oMath>
                  </m:oMathPara>
                </a14:m>
                <a:endParaRPr lang="de-DE" dirty="0"/>
              </a:p>
            </p:txBody>
          </p:sp>
        </mc:Choice>
        <mc:Fallback xmlns="">
          <p:sp>
            <p:nvSpPr>
              <p:cNvPr id="66" name="Textfeld 65"/>
              <p:cNvSpPr txBox="1">
                <a:spLocks noRot="1" noChangeAspect="1" noMove="1" noResize="1" noEditPoints="1" noAdjustHandles="1" noChangeArrowheads="1" noChangeShapeType="1" noTextEdit="1"/>
              </p:cNvSpPr>
              <p:nvPr/>
            </p:nvSpPr>
            <p:spPr>
              <a:xfrm>
                <a:off x="7944221" y="5814866"/>
                <a:ext cx="411010" cy="369909"/>
              </a:xfrm>
              <a:prstGeom prst="rect">
                <a:avLst/>
              </a:prstGeom>
              <a:blipFill rotWithShape="0">
                <a:blip r:embed="rId8"/>
                <a:stretch>
                  <a:fillRect r="-2941" b="-11475"/>
                </a:stretch>
              </a:blipFill>
            </p:spPr>
            <p:txBody>
              <a:bodyPr/>
              <a:lstStyle/>
              <a:p>
                <a:r>
                  <a:rPr lang="de-DE">
                    <a:noFill/>
                  </a:rPr>
                  <a:t> </a:t>
                </a:r>
              </a:p>
            </p:txBody>
          </p:sp>
        </mc:Fallback>
      </mc:AlternateContent>
      <p:sp>
        <p:nvSpPr>
          <p:cNvPr id="67" name="Textfeld 66"/>
          <p:cNvSpPr txBox="1"/>
          <p:nvPr/>
        </p:nvSpPr>
        <p:spPr>
          <a:xfrm>
            <a:off x="7439331" y="5847424"/>
            <a:ext cx="333746" cy="369332"/>
          </a:xfrm>
          <a:prstGeom prst="rect">
            <a:avLst/>
          </a:prstGeom>
          <a:noFill/>
        </p:spPr>
        <p:txBody>
          <a:bodyPr wrap="none" rtlCol="0">
            <a:spAutoFit/>
          </a:bodyPr>
          <a:lstStyle/>
          <a:p>
            <a:r>
              <a:rPr lang="de-DE" dirty="0"/>
              <a:t>c</a:t>
            </a:r>
          </a:p>
        </p:txBody>
      </p:sp>
      <mc:AlternateContent xmlns:mc="http://schemas.openxmlformats.org/markup-compatibility/2006" xmlns:a14="http://schemas.microsoft.com/office/drawing/2010/main">
        <mc:Choice Requires="a14">
          <p:sp>
            <p:nvSpPr>
              <p:cNvPr id="69" name="Textfeld 68"/>
              <p:cNvSpPr txBox="1"/>
              <p:nvPr/>
            </p:nvSpPr>
            <p:spPr>
              <a:xfrm>
                <a:off x="7376193" y="5296892"/>
                <a:ext cx="4975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𝐷</m:t>
                          </m:r>
                        </m:e>
                        <m:sub>
                          <m:r>
                            <a:rPr lang="de-DE" b="0" i="1" smtClean="0">
                              <a:latin typeface="Cambria Math" panose="02040503050406030204" pitchFamily="18" charset="0"/>
                            </a:rPr>
                            <m:t>1</m:t>
                          </m:r>
                        </m:sub>
                      </m:sSub>
                    </m:oMath>
                  </m:oMathPara>
                </a14:m>
                <a:endParaRPr lang="de-DE" dirty="0"/>
              </a:p>
            </p:txBody>
          </p:sp>
        </mc:Choice>
        <mc:Fallback xmlns="">
          <p:sp>
            <p:nvSpPr>
              <p:cNvPr id="69" name="Textfeld 68"/>
              <p:cNvSpPr txBox="1">
                <a:spLocks noRot="1" noChangeAspect="1" noMove="1" noResize="1" noEditPoints="1" noAdjustHandles="1" noChangeArrowheads="1" noChangeShapeType="1" noTextEdit="1"/>
              </p:cNvSpPr>
              <p:nvPr/>
            </p:nvSpPr>
            <p:spPr>
              <a:xfrm>
                <a:off x="7376193" y="5296892"/>
                <a:ext cx="497572" cy="369332"/>
              </a:xfrm>
              <a:prstGeom prst="rect">
                <a:avLst/>
              </a:prstGeom>
              <a:blipFill rotWithShape="0">
                <a:blip r:embed="rId9"/>
                <a:stretch>
                  <a:fillRect b="-3333"/>
                </a:stretch>
              </a:blipFill>
            </p:spPr>
            <p:txBody>
              <a:bodyPr/>
              <a:lstStyle/>
              <a:p>
                <a:r>
                  <a:rPr lang="de-DE">
                    <a:noFill/>
                  </a:rPr>
                  <a:t> </a:t>
                </a:r>
              </a:p>
            </p:txBody>
          </p:sp>
        </mc:Fallback>
      </mc:AlternateContent>
      <p:cxnSp>
        <p:nvCxnSpPr>
          <p:cNvPr id="71" name="Gerader Verbinder 70"/>
          <p:cNvCxnSpPr>
            <a:stCxn id="32" idx="3"/>
            <a:endCxn id="31" idx="1"/>
          </p:cNvCxnSpPr>
          <p:nvPr/>
        </p:nvCxnSpPr>
        <p:spPr>
          <a:xfrm flipV="1">
            <a:off x="1947299" y="4504746"/>
            <a:ext cx="1" cy="731733"/>
          </a:xfrm>
          <a:prstGeom prst="line">
            <a:avLst/>
          </a:prstGeom>
        </p:spPr>
        <p:style>
          <a:lnRef idx="1">
            <a:schemeClr val="accent3"/>
          </a:lnRef>
          <a:fillRef idx="0">
            <a:schemeClr val="accent3"/>
          </a:fillRef>
          <a:effectRef idx="0">
            <a:schemeClr val="accent3"/>
          </a:effectRef>
          <a:fontRef idx="minor">
            <a:schemeClr val="tx1"/>
          </a:fontRef>
        </p:style>
      </p:cxnSp>
      <p:cxnSp>
        <p:nvCxnSpPr>
          <p:cNvPr id="74" name="Gerader Verbinder 73"/>
          <p:cNvCxnSpPr/>
          <p:nvPr/>
        </p:nvCxnSpPr>
        <p:spPr>
          <a:xfrm flipV="1">
            <a:off x="1994231" y="4769847"/>
            <a:ext cx="495096" cy="15217"/>
          </a:xfrm>
          <a:prstGeom prst="line">
            <a:avLst/>
          </a:prstGeom>
        </p:spPr>
        <p:style>
          <a:lnRef idx="1">
            <a:schemeClr val="accent3"/>
          </a:lnRef>
          <a:fillRef idx="0">
            <a:schemeClr val="accent3"/>
          </a:fillRef>
          <a:effectRef idx="0">
            <a:schemeClr val="accent3"/>
          </a:effectRef>
          <a:fontRef idx="minor">
            <a:schemeClr val="tx1"/>
          </a:fontRef>
        </p:style>
      </p:cxnSp>
      <p:sp>
        <p:nvSpPr>
          <p:cNvPr id="75" name="Textfeld 74"/>
          <p:cNvSpPr txBox="1"/>
          <p:nvPr/>
        </p:nvSpPr>
        <p:spPr>
          <a:xfrm>
            <a:off x="2438003" y="4592790"/>
            <a:ext cx="426720" cy="369332"/>
          </a:xfrm>
          <a:prstGeom prst="rect">
            <a:avLst/>
          </a:prstGeom>
          <a:noFill/>
        </p:spPr>
        <p:txBody>
          <a:bodyPr wrap="none" rtlCol="0">
            <a:spAutoFit/>
          </a:bodyPr>
          <a:lstStyle/>
          <a:p>
            <a:r>
              <a:rPr lang="de-DE" dirty="0"/>
              <a:t>q</a:t>
            </a:r>
            <a:r>
              <a:rPr lang="de-DE" baseline="-25000" dirty="0"/>
              <a:t>1</a:t>
            </a:r>
            <a:endParaRPr lang="de-DE" dirty="0"/>
          </a:p>
        </p:txBody>
      </p:sp>
      <p:cxnSp>
        <p:nvCxnSpPr>
          <p:cNvPr id="76" name="Gerader Verbinder 75"/>
          <p:cNvCxnSpPr/>
          <p:nvPr/>
        </p:nvCxnSpPr>
        <p:spPr>
          <a:xfrm>
            <a:off x="5650010" y="4886632"/>
            <a:ext cx="0" cy="510244"/>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flipV="1">
            <a:off x="5644728" y="4884828"/>
            <a:ext cx="299494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4" name="Gerader Verbinder 83"/>
          <p:cNvCxnSpPr/>
          <p:nvPr/>
        </p:nvCxnSpPr>
        <p:spPr>
          <a:xfrm>
            <a:off x="8636005" y="4895203"/>
            <a:ext cx="0" cy="1163930"/>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Gerader Verbinder 85"/>
          <p:cNvCxnSpPr/>
          <p:nvPr/>
        </p:nvCxnSpPr>
        <p:spPr>
          <a:xfrm flipV="1">
            <a:off x="8410567" y="6050895"/>
            <a:ext cx="649967"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89" name="Gerader Verbinder 88"/>
          <p:cNvCxnSpPr/>
          <p:nvPr/>
        </p:nvCxnSpPr>
        <p:spPr>
          <a:xfrm flipV="1">
            <a:off x="8400061" y="5524850"/>
            <a:ext cx="649967"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90" name="Gerader Verbinder 89"/>
          <p:cNvCxnSpPr/>
          <p:nvPr/>
        </p:nvCxnSpPr>
        <p:spPr>
          <a:xfrm flipV="1">
            <a:off x="8407315" y="4123535"/>
            <a:ext cx="649967"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91" name="Gerader Verbinder 90"/>
          <p:cNvCxnSpPr/>
          <p:nvPr/>
        </p:nvCxnSpPr>
        <p:spPr>
          <a:xfrm flipV="1">
            <a:off x="8402552" y="3640207"/>
            <a:ext cx="649967" cy="2"/>
          </a:xfrm>
          <a:prstGeom prst="line">
            <a:avLst/>
          </a:prstGeom>
        </p:spPr>
        <p:style>
          <a:lnRef idx="1">
            <a:schemeClr val="accent3"/>
          </a:lnRef>
          <a:fillRef idx="0">
            <a:schemeClr val="accent3"/>
          </a:fillRef>
          <a:effectRef idx="0">
            <a:schemeClr val="accent3"/>
          </a:effectRef>
          <a:fontRef idx="minor">
            <a:schemeClr val="tx1"/>
          </a:fontRef>
        </p:style>
      </p:cxnSp>
      <p:sp>
        <p:nvSpPr>
          <p:cNvPr id="92" name="Ellipse 91"/>
          <p:cNvSpPr/>
          <p:nvPr/>
        </p:nvSpPr>
        <p:spPr>
          <a:xfrm>
            <a:off x="8599824" y="5995224"/>
            <a:ext cx="86969" cy="1032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3" name="Ellipse 92"/>
          <p:cNvSpPr/>
          <p:nvPr/>
        </p:nvSpPr>
        <p:spPr>
          <a:xfrm>
            <a:off x="8792363" y="4080353"/>
            <a:ext cx="86969" cy="1032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4" name="Ellipse 93"/>
          <p:cNvSpPr/>
          <p:nvPr/>
        </p:nvSpPr>
        <p:spPr>
          <a:xfrm>
            <a:off x="8581053" y="3570681"/>
            <a:ext cx="86969" cy="1032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95" name="Textfeld 94"/>
              <p:cNvSpPr txBox="1"/>
              <p:nvPr/>
            </p:nvSpPr>
            <p:spPr>
              <a:xfrm>
                <a:off x="9079714" y="3437634"/>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𝑞</m:t>
                          </m:r>
                        </m:e>
                        <m:sub>
                          <m:r>
                            <a:rPr lang="de-DE" b="0" i="1" smtClean="0">
                              <a:latin typeface="Cambria Math" panose="02040503050406030204" pitchFamily="18" charset="0"/>
                            </a:rPr>
                            <m:t>2</m:t>
                          </m:r>
                        </m:sub>
                      </m:sSub>
                    </m:oMath>
                  </m:oMathPara>
                </a14:m>
                <a:endParaRPr lang="de-DE" dirty="0"/>
              </a:p>
            </p:txBody>
          </p:sp>
        </mc:Choice>
        <mc:Fallback xmlns="">
          <p:sp>
            <p:nvSpPr>
              <p:cNvPr id="95" name="Textfeld 94"/>
              <p:cNvSpPr txBox="1">
                <a:spLocks noRot="1" noChangeAspect="1" noMove="1" noResize="1" noEditPoints="1" noAdjustHandles="1" noChangeArrowheads="1" noChangeShapeType="1" noTextEdit="1"/>
              </p:cNvSpPr>
              <p:nvPr/>
            </p:nvSpPr>
            <p:spPr>
              <a:xfrm>
                <a:off x="9079714" y="3437634"/>
                <a:ext cx="476669" cy="369332"/>
              </a:xfrm>
              <a:prstGeom prst="rect">
                <a:avLst/>
              </a:prstGeom>
              <a:blipFill rotWithShape="0">
                <a:blip r:embed="rId10"/>
                <a:stretch>
                  <a:fillRect b="-819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7" name="Textfeld 96"/>
              <p:cNvSpPr txBox="1"/>
              <p:nvPr/>
            </p:nvSpPr>
            <p:spPr>
              <a:xfrm>
                <a:off x="9101907" y="5371330"/>
                <a:ext cx="4713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1</m:t>
                          </m:r>
                        </m:sub>
                      </m:sSub>
                    </m:oMath>
                  </m:oMathPara>
                </a14:m>
                <a:endParaRPr lang="de-DE" dirty="0"/>
              </a:p>
            </p:txBody>
          </p:sp>
        </mc:Choice>
        <mc:Fallback xmlns="">
          <p:sp>
            <p:nvSpPr>
              <p:cNvPr id="97" name="Textfeld 96"/>
              <p:cNvSpPr txBox="1">
                <a:spLocks noRot="1" noChangeAspect="1" noMove="1" noResize="1" noEditPoints="1" noAdjustHandles="1" noChangeArrowheads="1" noChangeShapeType="1" noTextEdit="1"/>
              </p:cNvSpPr>
              <p:nvPr/>
            </p:nvSpPr>
            <p:spPr>
              <a:xfrm>
                <a:off x="9101907" y="5371330"/>
                <a:ext cx="471346" cy="369332"/>
              </a:xfrm>
              <a:prstGeom prst="rect">
                <a:avLst/>
              </a:prstGeom>
              <a:blipFill rotWithShape="0">
                <a:blip r:embed="rId11"/>
                <a:stretch>
                  <a:fillRect b="-983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8" name="Textfeld 97"/>
              <p:cNvSpPr txBox="1"/>
              <p:nvPr/>
            </p:nvSpPr>
            <p:spPr>
              <a:xfrm>
                <a:off x="9101907" y="5874467"/>
                <a:ext cx="4713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1</m:t>
                              </m:r>
                            </m:sub>
                          </m:sSub>
                        </m:e>
                      </m:acc>
                    </m:oMath>
                  </m:oMathPara>
                </a14:m>
                <a:endParaRPr lang="de-DE" dirty="0"/>
              </a:p>
            </p:txBody>
          </p:sp>
        </mc:Choice>
        <mc:Fallback xmlns="">
          <p:sp>
            <p:nvSpPr>
              <p:cNvPr id="98" name="Textfeld 97"/>
              <p:cNvSpPr txBox="1">
                <a:spLocks noRot="1" noChangeAspect="1" noMove="1" noResize="1" noEditPoints="1" noAdjustHandles="1" noChangeArrowheads="1" noChangeShapeType="1" noTextEdit="1"/>
              </p:cNvSpPr>
              <p:nvPr/>
            </p:nvSpPr>
            <p:spPr>
              <a:xfrm>
                <a:off x="9101907" y="5874467"/>
                <a:ext cx="471346" cy="369332"/>
              </a:xfrm>
              <a:prstGeom prst="rect">
                <a:avLst/>
              </a:prstGeom>
              <a:blipFill rotWithShape="0">
                <a:blip r:embed="rId12"/>
                <a:stretch>
                  <a:fillRect b="-1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9" name="Textfeld 98"/>
              <p:cNvSpPr txBox="1"/>
              <p:nvPr/>
            </p:nvSpPr>
            <p:spPr>
              <a:xfrm>
                <a:off x="9033258" y="394730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b="0" i="1" smtClean="0">
                                  <a:latin typeface="Cambria Math" panose="02040503050406030204" pitchFamily="18" charset="0"/>
                                </a:rPr>
                                <m:t>2</m:t>
                              </m:r>
                            </m:sub>
                          </m:sSub>
                        </m:e>
                      </m:acc>
                    </m:oMath>
                  </m:oMathPara>
                </a14:m>
                <a:endParaRPr lang="de-DE" dirty="0"/>
              </a:p>
            </p:txBody>
          </p:sp>
        </mc:Choice>
        <mc:Fallback xmlns="">
          <p:sp>
            <p:nvSpPr>
              <p:cNvPr id="99" name="Textfeld 98"/>
              <p:cNvSpPr txBox="1">
                <a:spLocks noRot="1" noChangeAspect="1" noMove="1" noResize="1" noEditPoints="1" noAdjustHandles="1" noChangeArrowheads="1" noChangeShapeType="1" noTextEdit="1"/>
              </p:cNvSpPr>
              <p:nvPr/>
            </p:nvSpPr>
            <p:spPr>
              <a:xfrm>
                <a:off x="9033258" y="3947306"/>
                <a:ext cx="476669" cy="369332"/>
              </a:xfrm>
              <a:prstGeom prst="rect">
                <a:avLst/>
              </a:prstGeom>
              <a:blipFill rotWithShape="0">
                <a:blip r:embed="rId13"/>
                <a:stretch>
                  <a:fillRect b="-10000"/>
                </a:stretch>
              </a:blipFill>
            </p:spPr>
            <p:txBody>
              <a:bodyPr/>
              <a:lstStyle/>
              <a:p>
                <a:r>
                  <a:rPr lang="de-DE">
                    <a:noFill/>
                  </a:rPr>
                  <a:t> </a:t>
                </a:r>
              </a:p>
            </p:txBody>
          </p:sp>
        </mc:Fallback>
      </mc:AlternateContent>
      <p:cxnSp>
        <p:nvCxnSpPr>
          <p:cNvPr id="101" name="Gerader Verbinder 100"/>
          <p:cNvCxnSpPr/>
          <p:nvPr/>
        </p:nvCxnSpPr>
        <p:spPr>
          <a:xfrm>
            <a:off x="5666737" y="5396876"/>
            <a:ext cx="131754" cy="0"/>
          </a:xfrm>
          <a:prstGeom prst="line">
            <a:avLst/>
          </a:prstGeom>
        </p:spPr>
        <p:style>
          <a:lnRef idx="1">
            <a:schemeClr val="accent3"/>
          </a:lnRef>
          <a:fillRef idx="0">
            <a:schemeClr val="accent3"/>
          </a:fillRef>
          <a:effectRef idx="0">
            <a:schemeClr val="accent3"/>
          </a:effectRef>
          <a:fontRef idx="minor">
            <a:schemeClr val="tx1"/>
          </a:fontRef>
        </p:style>
      </p:cxnSp>
      <p:sp>
        <p:nvSpPr>
          <p:cNvPr id="104" name="Ellipse 103"/>
          <p:cNvSpPr/>
          <p:nvPr/>
        </p:nvSpPr>
        <p:spPr>
          <a:xfrm>
            <a:off x="5885906" y="4690642"/>
            <a:ext cx="86969" cy="1032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5" name="Ellipse 104"/>
          <p:cNvSpPr/>
          <p:nvPr/>
        </p:nvSpPr>
        <p:spPr>
          <a:xfrm>
            <a:off x="1909323" y="4729888"/>
            <a:ext cx="86969" cy="1032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06" name="Gerader Verbinder 105"/>
          <p:cNvCxnSpPr/>
          <p:nvPr/>
        </p:nvCxnSpPr>
        <p:spPr>
          <a:xfrm>
            <a:off x="8818589" y="2976269"/>
            <a:ext cx="17258" cy="116393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7" name="Gerader Verbinder 106"/>
          <p:cNvCxnSpPr/>
          <p:nvPr/>
        </p:nvCxnSpPr>
        <p:spPr>
          <a:xfrm>
            <a:off x="8620969" y="2717158"/>
            <a:ext cx="2643" cy="872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8" name="Gerader Verbinder 107"/>
          <p:cNvCxnSpPr/>
          <p:nvPr/>
        </p:nvCxnSpPr>
        <p:spPr>
          <a:xfrm flipV="1">
            <a:off x="1537398" y="2962806"/>
            <a:ext cx="728119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4" name="Gerader Verbinder 113"/>
          <p:cNvCxnSpPr/>
          <p:nvPr/>
        </p:nvCxnSpPr>
        <p:spPr>
          <a:xfrm flipV="1">
            <a:off x="1354814" y="2706413"/>
            <a:ext cx="728119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5" name="Gerader Verbinder 114"/>
          <p:cNvCxnSpPr/>
          <p:nvPr/>
        </p:nvCxnSpPr>
        <p:spPr>
          <a:xfrm>
            <a:off x="1538371" y="2999608"/>
            <a:ext cx="20732" cy="3244191"/>
          </a:xfrm>
          <a:prstGeom prst="line">
            <a:avLst/>
          </a:prstGeom>
        </p:spPr>
        <p:style>
          <a:lnRef idx="1">
            <a:schemeClr val="accent3"/>
          </a:lnRef>
          <a:fillRef idx="0">
            <a:schemeClr val="accent3"/>
          </a:fillRef>
          <a:effectRef idx="0">
            <a:schemeClr val="accent3"/>
          </a:effectRef>
          <a:fontRef idx="minor">
            <a:schemeClr val="tx1"/>
          </a:fontRef>
        </p:style>
      </p:cxnSp>
      <p:cxnSp>
        <p:nvCxnSpPr>
          <p:cNvPr id="119" name="Gerader Verbinder 118"/>
          <p:cNvCxnSpPr/>
          <p:nvPr/>
        </p:nvCxnSpPr>
        <p:spPr>
          <a:xfrm>
            <a:off x="1359115" y="2713086"/>
            <a:ext cx="28850" cy="2808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2" name="Gerader Verbinder 121"/>
          <p:cNvCxnSpPr/>
          <p:nvPr/>
        </p:nvCxnSpPr>
        <p:spPr>
          <a:xfrm flipV="1">
            <a:off x="1548737" y="6243799"/>
            <a:ext cx="26582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4" name="Gerader Verbinder 123"/>
          <p:cNvCxnSpPr/>
          <p:nvPr/>
        </p:nvCxnSpPr>
        <p:spPr>
          <a:xfrm>
            <a:off x="1388072" y="5524850"/>
            <a:ext cx="43849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7" name="Gerader Verbinder 126"/>
          <p:cNvCxnSpPr/>
          <p:nvPr/>
        </p:nvCxnSpPr>
        <p:spPr>
          <a:xfrm>
            <a:off x="1577511" y="3509165"/>
            <a:ext cx="21717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1" name="Gerader Verbinder 130"/>
          <p:cNvCxnSpPr/>
          <p:nvPr/>
        </p:nvCxnSpPr>
        <p:spPr>
          <a:xfrm>
            <a:off x="1390606" y="4173615"/>
            <a:ext cx="438494" cy="27250"/>
          </a:xfrm>
          <a:prstGeom prst="line">
            <a:avLst/>
          </a:prstGeom>
        </p:spPr>
        <p:style>
          <a:lnRef idx="1">
            <a:schemeClr val="accent3"/>
          </a:lnRef>
          <a:fillRef idx="0">
            <a:schemeClr val="accent3"/>
          </a:fillRef>
          <a:effectRef idx="0">
            <a:schemeClr val="accent3"/>
          </a:effectRef>
          <a:fontRef idx="minor">
            <a:schemeClr val="tx1"/>
          </a:fontRef>
        </p:style>
      </p:cxnSp>
      <p:sp>
        <p:nvSpPr>
          <p:cNvPr id="132" name="Ellipse 131"/>
          <p:cNvSpPr/>
          <p:nvPr/>
        </p:nvSpPr>
        <p:spPr>
          <a:xfrm>
            <a:off x="1507880" y="3454996"/>
            <a:ext cx="86969" cy="1032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3" name="Ellipse 132"/>
          <p:cNvSpPr/>
          <p:nvPr/>
        </p:nvSpPr>
        <p:spPr>
          <a:xfrm>
            <a:off x="1328930" y="4139314"/>
            <a:ext cx="86969" cy="1032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77" name="Gerader Verbinder 76"/>
          <p:cNvCxnSpPr/>
          <p:nvPr/>
        </p:nvCxnSpPr>
        <p:spPr>
          <a:xfrm flipV="1">
            <a:off x="3017400" y="3477595"/>
            <a:ext cx="1190387" cy="2513"/>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V="1">
            <a:off x="3004287" y="3467857"/>
            <a:ext cx="1" cy="396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Gerader Verbinder 78"/>
          <p:cNvCxnSpPr/>
          <p:nvPr/>
        </p:nvCxnSpPr>
        <p:spPr>
          <a:xfrm flipV="1">
            <a:off x="2069235" y="5842150"/>
            <a:ext cx="936000" cy="2513"/>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flipV="1">
            <a:off x="3030204" y="4131972"/>
            <a:ext cx="1190387" cy="2513"/>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V="1">
            <a:off x="3016025" y="4123535"/>
            <a:ext cx="1" cy="1728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3" name="Gerader Verbinder 82"/>
          <p:cNvCxnSpPr/>
          <p:nvPr/>
        </p:nvCxnSpPr>
        <p:spPr>
          <a:xfrm>
            <a:off x="4482026" y="3808680"/>
            <a:ext cx="62084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5" name="Gerader Verbinder 84"/>
          <p:cNvCxnSpPr/>
          <p:nvPr/>
        </p:nvCxnSpPr>
        <p:spPr>
          <a:xfrm flipV="1">
            <a:off x="5098446" y="3500706"/>
            <a:ext cx="720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7" name="Gerader Verbinder 86"/>
          <p:cNvCxnSpPr/>
          <p:nvPr/>
        </p:nvCxnSpPr>
        <p:spPr>
          <a:xfrm flipV="1">
            <a:off x="5101441" y="3501983"/>
            <a:ext cx="1" cy="288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Gerader Verbinder 87"/>
          <p:cNvCxnSpPr/>
          <p:nvPr/>
        </p:nvCxnSpPr>
        <p:spPr>
          <a:xfrm>
            <a:off x="6049070" y="3892734"/>
            <a:ext cx="62084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V="1">
            <a:off x="6675679" y="3601236"/>
            <a:ext cx="61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flipV="1">
            <a:off x="6669916" y="3604734"/>
            <a:ext cx="1" cy="288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2" name="Gerader Verbinder 101"/>
          <p:cNvCxnSpPr/>
          <p:nvPr/>
        </p:nvCxnSpPr>
        <p:spPr>
          <a:xfrm>
            <a:off x="6049070" y="5757138"/>
            <a:ext cx="62084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V="1">
            <a:off x="6665333" y="5477168"/>
            <a:ext cx="1" cy="288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9" name="Gerader Verbinder 108"/>
          <p:cNvCxnSpPr/>
          <p:nvPr/>
        </p:nvCxnSpPr>
        <p:spPr>
          <a:xfrm flipV="1">
            <a:off x="6654021" y="5477168"/>
            <a:ext cx="612000" cy="0"/>
          </a:xfrm>
          <a:prstGeom prst="line">
            <a:avLst/>
          </a:prstGeom>
        </p:spPr>
        <p:style>
          <a:lnRef idx="1">
            <a:schemeClr val="accent3"/>
          </a:lnRef>
          <a:fillRef idx="0">
            <a:schemeClr val="accent3"/>
          </a:fillRef>
          <a:effectRef idx="0">
            <a:schemeClr val="accent3"/>
          </a:effectRef>
          <a:fontRef idx="minor">
            <a:schemeClr val="tx1"/>
          </a:fontRef>
        </p:style>
      </p:cxnSp>
      <p:sp>
        <p:nvSpPr>
          <p:cNvPr id="110" name="Ellipse 109"/>
          <p:cNvSpPr/>
          <p:nvPr/>
        </p:nvSpPr>
        <p:spPr>
          <a:xfrm>
            <a:off x="8400779" y="4080694"/>
            <a:ext cx="86969" cy="103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1" name="Ellipse 110"/>
          <p:cNvSpPr/>
          <p:nvPr/>
        </p:nvSpPr>
        <p:spPr>
          <a:xfrm>
            <a:off x="8411648" y="5989803"/>
            <a:ext cx="86969" cy="1032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72928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 für die schmeichelnde Aufmerksamkeit</a:t>
            </a:r>
          </a:p>
        </p:txBody>
      </p:sp>
      <p:sp>
        <p:nvSpPr>
          <p:cNvPr id="3" name="Inhaltsplatzhalter 2"/>
          <p:cNvSpPr>
            <a:spLocks noGrp="1"/>
          </p:cNvSpPr>
          <p:nvPr>
            <p:ph idx="1"/>
          </p:nvPr>
        </p:nvSpPr>
        <p:spPr>
          <a:xfrm>
            <a:off x="1104293" y="1884039"/>
            <a:ext cx="8946541" cy="4973961"/>
          </a:xfrm>
        </p:spPr>
        <p:txBody>
          <a:bodyPr>
            <a:noAutofit/>
          </a:bodyPr>
          <a:lstStyle/>
          <a:p>
            <a:pPr marL="0" indent="0">
              <a:buNone/>
            </a:pPr>
            <a:endParaRPr lang="pt-BR" sz="700" i="1" dirty="0"/>
          </a:p>
          <a:p>
            <a:pPr marL="0" indent="0">
              <a:buNone/>
            </a:pPr>
            <a:r>
              <a:rPr lang="pt-BR" sz="3600" i="1" dirty="0"/>
              <a:t>‘Ao bom varão, terras alheias pátria são.</a:t>
            </a:r>
            <a:r>
              <a:rPr lang="de-DE" sz="3600" dirty="0">
                <a:latin typeface="Calibri" panose="020F0502020204030204" pitchFamily="34" charset="0"/>
              </a:rPr>
              <a:t>‘ </a:t>
            </a:r>
          </a:p>
          <a:p>
            <a:pPr marL="0" indent="0">
              <a:buNone/>
            </a:pPr>
            <a:endParaRPr lang="de-DE" sz="1050" dirty="0">
              <a:latin typeface="Calibri" panose="020F0502020204030204" pitchFamily="34" charset="0"/>
            </a:endParaRPr>
          </a:p>
          <a:p>
            <a:pPr marL="0" indent="0">
              <a:buNone/>
            </a:pPr>
            <a:r>
              <a:rPr lang="en-US" sz="1600" dirty="0"/>
              <a:t>Strauss, Emanuel (1994)</a:t>
            </a:r>
          </a:p>
          <a:p>
            <a:pPr marL="0" indent="0">
              <a:buNone/>
            </a:pPr>
            <a:r>
              <a:rPr lang="en-US" sz="1600" i="1" dirty="0"/>
              <a:t>Dictionary of European proverbs</a:t>
            </a:r>
            <a:r>
              <a:rPr lang="en-US" sz="1600" dirty="0"/>
              <a:t> (Volume 2 ed.). Routledge. p. 882</a:t>
            </a:r>
          </a:p>
          <a:p>
            <a:pPr marL="0" indent="0">
              <a:buNone/>
            </a:pPr>
            <a:endParaRPr lang="en-US" sz="1600" dirty="0">
              <a:latin typeface="Calibri" panose="020F0502020204030204" pitchFamily="34" charset="0"/>
            </a:endParaRPr>
          </a:p>
          <a:p>
            <a:pPr marL="0" indent="0">
              <a:buNone/>
            </a:pPr>
            <a:r>
              <a:rPr lang="en-US" sz="1600" dirty="0" err="1">
                <a:solidFill>
                  <a:schemeClr val="accent2">
                    <a:lumMod val="60000"/>
                    <a:lumOff val="40000"/>
                  </a:schemeClr>
                </a:solidFill>
                <a:latin typeface="Calibri" panose="020F0502020204030204" pitchFamily="34" charset="0"/>
              </a:rPr>
              <a:t>Weiterführendes</a:t>
            </a:r>
            <a:r>
              <a:rPr lang="en-US" sz="1600" dirty="0">
                <a:solidFill>
                  <a:schemeClr val="accent2">
                    <a:lumMod val="60000"/>
                    <a:lumOff val="40000"/>
                  </a:schemeClr>
                </a:solidFill>
                <a:latin typeface="Calibri" panose="020F0502020204030204" pitchFamily="34" charset="0"/>
              </a:rPr>
              <a:t> </a:t>
            </a:r>
            <a:r>
              <a:rPr lang="en-US" sz="1600" dirty="0" err="1">
                <a:solidFill>
                  <a:schemeClr val="accent2">
                    <a:lumMod val="60000"/>
                    <a:lumOff val="40000"/>
                  </a:schemeClr>
                </a:solidFill>
                <a:latin typeface="Calibri" panose="020F0502020204030204" pitchFamily="34" charset="0"/>
              </a:rPr>
              <a:t>zum</a:t>
            </a:r>
            <a:r>
              <a:rPr lang="en-US" sz="1600" dirty="0">
                <a:solidFill>
                  <a:schemeClr val="accent2">
                    <a:lumMod val="60000"/>
                    <a:lumOff val="40000"/>
                  </a:schemeClr>
                </a:solidFill>
                <a:latin typeface="Calibri" panose="020F0502020204030204" pitchFamily="34" charset="0"/>
              </a:rPr>
              <a:t> </a:t>
            </a:r>
            <a:r>
              <a:rPr lang="en-US" sz="1600" dirty="0" err="1">
                <a:solidFill>
                  <a:schemeClr val="accent2">
                    <a:lumMod val="60000"/>
                    <a:lumOff val="40000"/>
                  </a:schemeClr>
                </a:solidFill>
                <a:latin typeface="Calibri" panose="020F0502020204030204" pitchFamily="34" charset="0"/>
              </a:rPr>
              <a:t>Begriff</a:t>
            </a:r>
            <a:r>
              <a:rPr lang="en-US" sz="1600" dirty="0">
                <a:solidFill>
                  <a:schemeClr val="accent2">
                    <a:lumMod val="60000"/>
                    <a:lumOff val="40000"/>
                  </a:schemeClr>
                </a:solidFill>
                <a:latin typeface="Calibri" panose="020F0502020204030204" pitchFamily="34" charset="0"/>
              </a:rPr>
              <a:t> </a:t>
            </a:r>
            <a:r>
              <a:rPr lang="en-US" sz="1600" dirty="0" err="1">
                <a:solidFill>
                  <a:schemeClr val="accent2">
                    <a:lumMod val="60000"/>
                    <a:lumOff val="40000"/>
                  </a:schemeClr>
                </a:solidFill>
                <a:latin typeface="Calibri" panose="020F0502020204030204" pitchFamily="34" charset="0"/>
              </a:rPr>
              <a:t>Heimat</a:t>
            </a:r>
            <a:r>
              <a:rPr lang="en-US" sz="1600" dirty="0">
                <a:solidFill>
                  <a:schemeClr val="accent2">
                    <a:lumMod val="60000"/>
                    <a:lumOff val="40000"/>
                  </a:schemeClr>
                </a:solidFill>
                <a:latin typeface="Calibri" panose="020F0502020204030204" pitchFamily="34" charset="0"/>
              </a:rPr>
              <a:t>:</a:t>
            </a:r>
          </a:p>
          <a:p>
            <a:pPr marL="0" indent="0">
              <a:buNone/>
            </a:pPr>
            <a:r>
              <a:rPr lang="de-DE" sz="1600" dirty="0">
                <a:latin typeface="Calibri" panose="020F0502020204030204" pitchFamily="34" charset="0"/>
                <a:hlinkClick r:id="rId2"/>
              </a:rPr>
              <a:t>http://www.ted.com/talks/pico_iyer_where_is_home?language=de#t-28731</a:t>
            </a:r>
            <a:endParaRPr lang="de-DE" sz="16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pPr marL="0" indent="0">
              <a:buNone/>
            </a:pPr>
            <a:endParaRPr lang="de-DE" sz="10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234340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533931"/>
                <a:ext cx="8946541" cy="4973961"/>
              </a:xfrm>
            </p:spPr>
            <p:txBody>
              <a:bodyPr>
                <a:noAutofit/>
              </a:bodyPr>
              <a:lstStyle/>
              <a:p>
                <a:r>
                  <a:rPr lang="de-DE" dirty="0"/>
                  <a:t>Automatentypen</a:t>
                </a:r>
              </a:p>
              <a:p>
                <a:pPr marL="0" indent="0">
                  <a:buNone/>
                </a:pPr>
                <a:endParaRPr lang="de-DE" sz="1000"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Moore:</a:t>
                </a:r>
              </a:p>
              <a:p>
                <a:pPr>
                  <a:buFont typeface="Courier New" panose="02070309020205020404" pitchFamily="49" charset="0"/>
                  <a:buChar char="o"/>
                </a:pPr>
                <a:r>
                  <a:rPr lang="de-DE" dirty="0">
                    <a:latin typeface="Calibri" panose="020F0502020204030204" pitchFamily="34" charset="0"/>
                  </a:rPr>
                  <a:t>Ausgabe hängt alleine vom Zustand ab</a:t>
                </a:r>
              </a:p>
              <a:p>
                <a:pPr>
                  <a:buFont typeface="Courier New" panose="02070309020205020404" pitchFamily="49" charset="0"/>
                  <a:buChar char="o"/>
                </a:pPr>
                <a14:m>
                  <m:oMath xmlns:m="http://schemas.openxmlformats.org/officeDocument/2006/math">
                    <m:sSup>
                      <m:sSupPr>
                        <m:ctrlPr>
                          <a:rPr lang="de-DE" i="1" smtClean="0">
                            <a:latin typeface="Cambria Math" panose="02040503050406030204" pitchFamily="18" charset="0"/>
                          </a:rPr>
                        </m:ctrlPr>
                      </m:sSupPr>
                      <m:e>
                        <m:r>
                          <a:rPr lang="de-DE" b="0" i="1" smtClean="0">
                            <a:latin typeface="Cambria Math" panose="02040503050406030204" pitchFamily="18" charset="0"/>
                          </a:rPr>
                          <m:t>𝑎</m:t>
                        </m:r>
                      </m:e>
                      <m:sup>
                        <m:r>
                          <a:rPr lang="de-DE" b="0" i="1" smtClean="0">
                            <a:latin typeface="Cambria Math" panose="02040503050406030204" pitchFamily="18" charset="0"/>
                          </a:rPr>
                          <m:t>𝑡</m:t>
                        </m:r>
                      </m:sup>
                    </m:sSup>
                    <m:r>
                      <a:rPr lang="de-DE" b="0" i="1" smtClean="0">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𝑠</m:t>
                        </m:r>
                      </m:e>
                      <m:sup>
                        <m:r>
                          <a:rPr lang="de-DE" b="0" i="1" smtClean="0">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ea typeface="Cambria Math" panose="02040503050406030204" pitchFamily="18" charset="0"/>
                      </a:rPr>
                      <m:t>)</m:t>
                    </m:r>
                  </m:oMath>
                </a14:m>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Spezialfall des </a:t>
                </a:r>
                <a:r>
                  <a:rPr lang="de-DE" dirty="0" err="1">
                    <a:latin typeface="Calibri" panose="020F0502020204030204" pitchFamily="34" charset="0"/>
                  </a:rPr>
                  <a:t>Mealy</a:t>
                </a:r>
                <a:r>
                  <a:rPr lang="de-DE" dirty="0">
                    <a:latin typeface="Calibri" panose="020F0502020204030204" pitchFamily="34" charset="0"/>
                  </a:rPr>
                  <a:t>-Automaten</a:t>
                </a:r>
              </a:p>
              <a:p>
                <a:pPr marL="0" indent="0">
                  <a:buNone/>
                </a:pPr>
                <a:endParaRPr lang="de-DE" sz="1000"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Medwedew:</a:t>
                </a:r>
                <a:r>
                  <a:rPr lang="de-DE" sz="1000" dirty="0">
                    <a:solidFill>
                      <a:schemeClr val="accent2">
                        <a:lumMod val="40000"/>
                        <a:lumOff val="60000"/>
                      </a:schemeClr>
                    </a:solidFill>
                    <a:latin typeface="Calibri" panose="020F0502020204030204" pitchFamily="34" charset="0"/>
                  </a:rPr>
                  <a:t>	</a:t>
                </a:r>
              </a:p>
              <a:p>
                <a:pPr>
                  <a:buFont typeface="Courier New" panose="02070309020205020404" pitchFamily="49" charset="0"/>
                  <a:buChar char="o"/>
                </a:pPr>
                <a:r>
                  <a:rPr lang="de-DE" dirty="0">
                    <a:latin typeface="Calibri" panose="020F0502020204030204" pitchFamily="34" charset="0"/>
                  </a:rPr>
                  <a:t>Ausgabe ist der Zustand selbst</a:t>
                </a:r>
              </a:p>
              <a:p>
                <a:pPr>
                  <a:buFont typeface="Courier New" panose="02070309020205020404" pitchFamily="49" charset="0"/>
                  <a:buChar char="o"/>
                </a:pP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𝑡</m:t>
                        </m:r>
                      </m:sup>
                    </m:sSup>
                    <m:r>
                      <a:rPr lang="de-DE" i="1">
                        <a:latin typeface="Cambria Math" panose="02040503050406030204" pitchFamily="18" charset="0"/>
                      </a:rPr>
                      <m:t>= </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𝑠</m:t>
                        </m:r>
                      </m:e>
                      <m:sup>
                        <m:r>
                          <a:rPr lang="de-DE" i="1">
                            <a:latin typeface="Cambria Math" panose="02040503050406030204" pitchFamily="18" charset="0"/>
                            <a:ea typeface="Cambria Math" panose="02040503050406030204" pitchFamily="18" charset="0"/>
                          </a:rPr>
                          <m:t>𝑡</m:t>
                        </m:r>
                      </m:sup>
                    </m:sSup>
                  </m:oMath>
                </a14:m>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D.h. es wird keine Funktion mehr auf den Zustand					                     angewandt, sondern direkt z.B. q</a:t>
                </a:r>
                <a:r>
                  <a:rPr lang="de-DE" baseline="-25000" dirty="0">
                    <a:latin typeface="Calibri" panose="020F0502020204030204" pitchFamily="34" charset="0"/>
                  </a:rPr>
                  <a:t>1</a:t>
                </a:r>
                <a:r>
                  <a:rPr lang="de-DE" dirty="0">
                    <a:latin typeface="Calibri" panose="020F0502020204030204" pitchFamily="34" charset="0"/>
                  </a:rPr>
                  <a:t> ausgegeben</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533931"/>
                <a:ext cx="8946541" cy="4973961"/>
              </a:xfrm>
              <a:blipFill rotWithShape="0">
                <a:blip r:embed="rId2"/>
                <a:stretch>
                  <a:fillRect l="-749" t="-735"/>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6</a:t>
            </a:fld>
            <a:endParaRPr lang="en-US" dirty="0"/>
          </a:p>
        </p:txBody>
      </p:sp>
      <p:pic>
        <p:nvPicPr>
          <p:cNvPr id="8" name="Grafik 7"/>
          <p:cNvPicPr>
            <a:picLocks noChangeAspect="1"/>
          </p:cNvPicPr>
          <p:nvPr/>
        </p:nvPicPr>
        <p:blipFill>
          <a:blip r:embed="rId3"/>
          <a:stretch>
            <a:fillRect/>
          </a:stretch>
        </p:blipFill>
        <p:spPr>
          <a:xfrm>
            <a:off x="6752736" y="4310523"/>
            <a:ext cx="2941872" cy="2197369"/>
          </a:xfrm>
          <a:prstGeom prst="rect">
            <a:avLst/>
          </a:prstGeom>
        </p:spPr>
      </p:pic>
      <p:pic>
        <p:nvPicPr>
          <p:cNvPr id="9" name="Grafik 8"/>
          <p:cNvPicPr>
            <a:picLocks noChangeAspect="1"/>
          </p:cNvPicPr>
          <p:nvPr/>
        </p:nvPicPr>
        <p:blipFill>
          <a:blip r:embed="rId4"/>
          <a:stretch>
            <a:fillRect/>
          </a:stretch>
        </p:blipFill>
        <p:spPr>
          <a:xfrm>
            <a:off x="6752736" y="1853248"/>
            <a:ext cx="2946576" cy="2215471"/>
          </a:xfrm>
          <a:prstGeom prst="rect">
            <a:avLst/>
          </a:prstGeom>
        </p:spPr>
      </p:pic>
    </p:spTree>
    <p:extLst>
      <p:ext uri="{BB962C8B-B14F-4D97-AF65-F5344CB8AC3E}">
        <p14:creationId xmlns:p14="http://schemas.microsoft.com/office/powerpoint/2010/main" val="81636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Modellieren Sie den Zustandsautomat als Moore-Automat</a:t>
            </a:r>
          </a:p>
          <a:p>
            <a:endParaRPr lang="de-DE" sz="1000" dirty="0">
              <a:latin typeface="Calibri" panose="020F0502020204030204" pitchFamily="34" charset="0"/>
            </a:endParaRPr>
          </a:p>
          <a:p>
            <a:pPr marL="0" indent="0">
              <a:buNone/>
            </a:pPr>
            <a:r>
              <a:rPr lang="de-DE" dirty="0">
                <a:solidFill>
                  <a:schemeClr val="accent3">
                    <a:lumMod val="60000"/>
                    <a:lumOff val="40000"/>
                  </a:schemeClr>
                </a:solidFill>
                <a:latin typeface="Calibri" panose="020F0502020204030204" pitchFamily="34" charset="0"/>
              </a:rPr>
              <a:t>Hinweis:	</a:t>
            </a:r>
            <a:r>
              <a:rPr lang="de-DE" dirty="0">
                <a:latin typeface="Calibri" panose="020F0502020204030204" pitchFamily="34" charset="0"/>
              </a:rPr>
              <a:t>	die Ausgabe hängt nur vom Zustand ab, nicht von der Eingabe</a:t>
            </a:r>
            <a:r>
              <a:rPr lang="de-DE" sz="1000" dirty="0">
                <a:latin typeface="Calibri" panose="020F0502020204030204" pitchFamily="34" charset="0"/>
              </a:rPr>
              <a:t>	</a:t>
            </a:r>
          </a:p>
          <a:p>
            <a:pPr marL="0" indent="0">
              <a:buNone/>
            </a:pPr>
            <a:r>
              <a:rPr lang="de-DE" dirty="0">
                <a:latin typeface="Calibri" panose="020F0502020204030204" pitchFamily="34" charset="0"/>
              </a:rPr>
              <a:t>			</a:t>
            </a:r>
          </a:p>
          <a:p>
            <a:pPr marL="0" indent="0">
              <a:buNone/>
            </a:pPr>
            <a:r>
              <a:rPr lang="de-DE" dirty="0">
                <a:solidFill>
                  <a:schemeClr val="accent1">
                    <a:lumMod val="40000"/>
                    <a:lumOff val="60000"/>
                  </a:schemeClr>
                </a:solidFill>
                <a:latin typeface="Calibri" panose="020F0502020204030204" pitchFamily="34" charset="0"/>
              </a:rPr>
              <a:t>Wichtig:</a:t>
            </a:r>
          </a:p>
          <a:p>
            <a:pPr>
              <a:buFont typeface="Courier New" panose="02070309020205020404" pitchFamily="49" charset="0"/>
              <a:buChar char="o"/>
            </a:pPr>
            <a:r>
              <a:rPr lang="de-DE" dirty="0">
                <a:latin typeface="Calibri" panose="020F0502020204030204" pitchFamily="34" charset="0"/>
              </a:rPr>
              <a:t>Jeder Zustand wird nur einen Takt angenommen</a:t>
            </a:r>
          </a:p>
          <a:p>
            <a:pPr>
              <a:buFont typeface="Courier New" panose="02070309020205020404" pitchFamily="49" charset="0"/>
              <a:buChar char="o"/>
            </a:pPr>
            <a:r>
              <a:rPr lang="de-DE" dirty="0">
                <a:latin typeface="Calibri" panose="020F0502020204030204" pitchFamily="34" charset="0"/>
              </a:rPr>
              <a:t>dann wird abhängig von der Eingabe der nächste Zustand aufgesucht</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7</a:t>
            </a:fld>
            <a:endParaRPr lang="en-US" dirty="0"/>
          </a:p>
        </p:txBody>
      </p:sp>
      <p:pic>
        <p:nvPicPr>
          <p:cNvPr id="7" name="Grafik 6"/>
          <p:cNvPicPr>
            <a:picLocks noChangeAspect="1"/>
          </p:cNvPicPr>
          <p:nvPr/>
        </p:nvPicPr>
        <p:blipFill>
          <a:blip r:embed="rId2"/>
          <a:stretch>
            <a:fillRect/>
          </a:stretch>
        </p:blipFill>
        <p:spPr>
          <a:xfrm>
            <a:off x="3010977" y="4769401"/>
            <a:ext cx="5179296" cy="1480707"/>
          </a:xfrm>
          <a:prstGeom prst="rect">
            <a:avLst/>
          </a:prstGeom>
        </p:spPr>
      </p:pic>
    </p:spTree>
    <p:extLst>
      <p:ext uri="{BB962C8B-B14F-4D97-AF65-F5344CB8AC3E}">
        <p14:creationId xmlns:p14="http://schemas.microsoft.com/office/powerpoint/2010/main" val="92087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Das Zustandsdiagramm</a:t>
            </a:r>
          </a:p>
          <a:p>
            <a:pPr marL="0" indent="0">
              <a:buNone/>
            </a:pPr>
            <a:endParaRPr lang="de-DE" sz="1400" dirty="0">
              <a:latin typeface="Calibri" panose="020F0502020204030204" pitchFamily="34" charset="0"/>
            </a:endParaRPr>
          </a:p>
          <a:p>
            <a:pPr>
              <a:buFont typeface="Courier New" panose="02070309020205020404" pitchFamily="49" charset="0"/>
              <a:buChar char="o"/>
            </a:pPr>
            <a:r>
              <a:rPr lang="de-DE" dirty="0">
                <a:solidFill>
                  <a:schemeClr val="bg2">
                    <a:lumMod val="20000"/>
                    <a:lumOff val="80000"/>
                  </a:schemeClr>
                </a:solidFill>
                <a:latin typeface="Calibri" panose="020F0502020204030204" pitchFamily="34" charset="0"/>
              </a:rPr>
              <a:t>Zustände (Q):</a:t>
            </a:r>
            <a:r>
              <a:rPr lang="de-DE" dirty="0">
                <a:latin typeface="Calibri" panose="020F0502020204030204" pitchFamily="34" charset="0"/>
              </a:rPr>
              <a:t>		</a:t>
            </a:r>
          </a:p>
          <a:p>
            <a:pPr marL="0" indent="0">
              <a:buNone/>
            </a:pPr>
            <a:r>
              <a:rPr lang="de-DE" dirty="0">
                <a:latin typeface="Calibri" panose="020F0502020204030204" pitchFamily="34" charset="0"/>
              </a:rPr>
              <a:t>		dargestellt durch Kreise mit eindeutiger Bezeichnung</a:t>
            </a:r>
          </a:p>
          <a:p>
            <a:pPr>
              <a:buFont typeface="Courier New" panose="02070309020205020404" pitchFamily="49" charset="0"/>
              <a:buChar char="o"/>
            </a:pPr>
            <a:endParaRPr lang="de-DE" dirty="0">
              <a:latin typeface="Calibri" panose="020F0502020204030204" pitchFamily="34" charset="0"/>
            </a:endParaRPr>
          </a:p>
          <a:p>
            <a:pPr>
              <a:buFont typeface="Courier New" panose="02070309020205020404" pitchFamily="49" charset="0"/>
              <a:buChar char="o"/>
            </a:pPr>
            <a:r>
              <a:rPr lang="de-DE" dirty="0">
                <a:solidFill>
                  <a:schemeClr val="bg2">
                    <a:lumMod val="20000"/>
                    <a:lumOff val="80000"/>
                  </a:schemeClr>
                </a:solidFill>
                <a:latin typeface="Calibri" panose="020F0502020204030204" pitchFamily="34" charset="0"/>
              </a:rPr>
              <a:t>Anfangszustand (q</a:t>
            </a:r>
            <a:r>
              <a:rPr lang="de-DE" baseline="-25000" dirty="0">
                <a:solidFill>
                  <a:schemeClr val="bg2">
                    <a:lumMod val="20000"/>
                    <a:lumOff val="80000"/>
                  </a:schemeClr>
                </a:solidFill>
                <a:latin typeface="Calibri" panose="020F0502020204030204" pitchFamily="34" charset="0"/>
              </a:rPr>
              <a:t>0</a:t>
            </a:r>
            <a:r>
              <a:rPr lang="de-DE" dirty="0">
                <a:solidFill>
                  <a:schemeClr val="bg2">
                    <a:lumMod val="20000"/>
                    <a:lumOff val="80000"/>
                  </a:schemeClr>
                </a:solidFill>
                <a:latin typeface="Calibri" panose="020F0502020204030204" pitchFamily="34" charset="0"/>
              </a:rPr>
              <a:t>):</a:t>
            </a:r>
          </a:p>
          <a:p>
            <a:pPr marL="0" indent="0">
              <a:buNone/>
            </a:pPr>
            <a:r>
              <a:rPr lang="de-DE" dirty="0">
                <a:latin typeface="Calibri" panose="020F0502020204030204" pitchFamily="34" charset="0"/>
              </a:rPr>
              <a:t>		dargestellt durch einen Pfeil ohne Quelle</a:t>
            </a:r>
          </a:p>
          <a:p>
            <a:pPr marL="0" indent="0">
              <a:buNone/>
            </a:pPr>
            <a:endParaRPr lang="de-DE" dirty="0">
              <a:latin typeface="Calibri" panose="020F0502020204030204" pitchFamily="34" charset="0"/>
            </a:endParaRPr>
          </a:p>
          <a:p>
            <a:pPr>
              <a:buFont typeface="Courier New" panose="02070309020205020404" pitchFamily="49" charset="0"/>
              <a:buChar char="o"/>
            </a:pPr>
            <a:r>
              <a:rPr lang="de-DE" dirty="0">
                <a:solidFill>
                  <a:schemeClr val="bg2">
                    <a:lumMod val="20000"/>
                    <a:lumOff val="80000"/>
                  </a:schemeClr>
                </a:solidFill>
                <a:latin typeface="Calibri" panose="020F0502020204030204" pitchFamily="34" charset="0"/>
              </a:rPr>
              <a:t>Übergangsfunktion:</a:t>
            </a:r>
          </a:p>
          <a:p>
            <a:pPr marL="0" indent="0">
              <a:buNone/>
            </a:pPr>
            <a:r>
              <a:rPr lang="de-DE" dirty="0">
                <a:latin typeface="Calibri" panose="020F0502020204030204" pitchFamily="34" charset="0"/>
              </a:rPr>
              <a:t>		dargestellt als Zustände verbindender Pfeil</a:t>
            </a:r>
          </a:p>
          <a:p>
            <a:pPr marL="0" indent="0">
              <a:buNone/>
            </a:pPr>
            <a:r>
              <a:rPr lang="de-DE" dirty="0">
                <a:latin typeface="Calibri" panose="020F0502020204030204" pitchFamily="34" charset="0"/>
              </a:rPr>
              <a:t>		Eingabekombination wird über dem Pfeil notiert</a:t>
            </a:r>
          </a:p>
          <a:p>
            <a:pPr marL="0" indent="0">
              <a:buNone/>
            </a:pPr>
            <a:r>
              <a:rPr lang="de-DE" dirty="0">
                <a:latin typeface="Calibri" panose="020F0502020204030204" pitchFamily="34" charset="0"/>
              </a:rPr>
              <a:t>		In Aussagenlogik (Minimierung!)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8</a:t>
            </a:fld>
            <a:endParaRPr lang="en-US" dirty="0"/>
          </a:p>
        </p:txBody>
      </p:sp>
      <p:sp>
        <p:nvSpPr>
          <p:cNvPr id="4" name="Ellipse 3"/>
          <p:cNvSpPr/>
          <p:nvPr/>
        </p:nvSpPr>
        <p:spPr>
          <a:xfrm>
            <a:off x="8023123" y="2241755"/>
            <a:ext cx="648929" cy="6292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i1</a:t>
            </a:r>
          </a:p>
        </p:txBody>
      </p:sp>
      <p:sp>
        <p:nvSpPr>
          <p:cNvPr id="8" name="Ellipse 7"/>
          <p:cNvSpPr/>
          <p:nvPr/>
        </p:nvSpPr>
        <p:spPr>
          <a:xfrm>
            <a:off x="8023123" y="3755923"/>
            <a:ext cx="648929" cy="6292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i1</a:t>
            </a:r>
          </a:p>
        </p:txBody>
      </p:sp>
      <p:cxnSp>
        <p:nvCxnSpPr>
          <p:cNvPr id="9" name="Gerade Verbindung mit Pfeil 8"/>
          <p:cNvCxnSpPr>
            <a:endCxn id="8" idx="7"/>
          </p:cNvCxnSpPr>
          <p:nvPr/>
        </p:nvCxnSpPr>
        <p:spPr>
          <a:xfrm flipH="1">
            <a:off x="8577019" y="3578942"/>
            <a:ext cx="380168" cy="26913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1" name="Ellipse 10"/>
          <p:cNvSpPr/>
          <p:nvPr/>
        </p:nvSpPr>
        <p:spPr>
          <a:xfrm>
            <a:off x="7374194" y="5252819"/>
            <a:ext cx="648929" cy="6292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i1</a:t>
            </a:r>
          </a:p>
        </p:txBody>
      </p:sp>
      <p:sp>
        <p:nvSpPr>
          <p:cNvPr id="12" name="Ellipse 11"/>
          <p:cNvSpPr/>
          <p:nvPr/>
        </p:nvSpPr>
        <p:spPr>
          <a:xfrm>
            <a:off x="9076950" y="5225714"/>
            <a:ext cx="648929" cy="6292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i1</a:t>
            </a:r>
          </a:p>
        </p:txBody>
      </p:sp>
      <p:cxnSp>
        <p:nvCxnSpPr>
          <p:cNvPr id="13" name="Gerade Verbindung mit Pfeil 12"/>
          <p:cNvCxnSpPr>
            <a:stCxn id="11" idx="6"/>
            <a:endCxn id="12" idx="2"/>
          </p:cNvCxnSpPr>
          <p:nvPr/>
        </p:nvCxnSpPr>
        <p:spPr>
          <a:xfrm flipV="1">
            <a:off x="8023123" y="5540346"/>
            <a:ext cx="1053827" cy="2710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7" name="Textfeld 16"/>
          <p:cNvSpPr txBox="1"/>
          <p:nvPr/>
        </p:nvSpPr>
        <p:spPr>
          <a:xfrm>
            <a:off x="8120464" y="5157217"/>
            <a:ext cx="836723" cy="369332"/>
          </a:xfrm>
          <a:prstGeom prst="rect">
            <a:avLst/>
          </a:prstGeom>
          <a:noFill/>
        </p:spPr>
        <p:txBody>
          <a:bodyPr wrap="square" rtlCol="0">
            <a:spAutoFit/>
          </a:bodyPr>
          <a:lstStyle/>
          <a:p>
            <a:r>
              <a:rPr lang="de-DE" dirty="0"/>
              <a:t>A + B</a:t>
            </a:r>
          </a:p>
        </p:txBody>
      </p:sp>
    </p:spTree>
    <p:extLst>
      <p:ext uri="{BB962C8B-B14F-4D97-AF65-F5344CB8AC3E}">
        <p14:creationId xmlns:p14="http://schemas.microsoft.com/office/powerpoint/2010/main" val="303340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Automaten</a:t>
            </a:r>
          </a:p>
        </p:txBody>
      </p:sp>
      <p:sp>
        <p:nvSpPr>
          <p:cNvPr id="3" name="Inhaltsplatzhalter 2"/>
          <p:cNvSpPr>
            <a:spLocks noGrp="1"/>
          </p:cNvSpPr>
          <p:nvPr>
            <p:ph idx="1"/>
          </p:nvPr>
        </p:nvSpPr>
        <p:spPr>
          <a:xfrm>
            <a:off x="1103312" y="1533931"/>
            <a:ext cx="8946541" cy="4973961"/>
          </a:xfrm>
        </p:spPr>
        <p:txBody>
          <a:bodyPr>
            <a:noAutofit/>
          </a:bodyPr>
          <a:lstStyle/>
          <a:p>
            <a:r>
              <a:rPr lang="de-DE" dirty="0"/>
              <a:t>Textzerlegung</a:t>
            </a:r>
          </a:p>
          <a:p>
            <a:pPr marL="0" indent="0">
              <a:buNone/>
            </a:pPr>
            <a:endParaRPr lang="de-DE" sz="1100" dirty="0"/>
          </a:p>
          <a:p>
            <a:pPr marL="0" indent="0">
              <a:buNone/>
            </a:pPr>
            <a:r>
              <a:rPr lang="de-DE" dirty="0">
                <a:solidFill>
                  <a:schemeClr val="accent3">
                    <a:lumMod val="60000"/>
                    <a:lumOff val="40000"/>
                  </a:schemeClr>
                </a:solidFill>
                <a:latin typeface="Calibri" panose="020F0502020204030204" pitchFamily="34" charset="0"/>
              </a:rPr>
              <a:t>4:1-Multiplexer </a:t>
            </a:r>
            <a:r>
              <a:rPr lang="de-DE" dirty="0">
                <a:latin typeface="Calibri" panose="020F0502020204030204" pitchFamily="34" charset="0"/>
              </a:rPr>
              <a:t>mit </a:t>
            </a:r>
            <a:r>
              <a:rPr lang="de-DE" dirty="0">
                <a:solidFill>
                  <a:schemeClr val="accent3">
                    <a:lumMod val="60000"/>
                    <a:lumOff val="40000"/>
                  </a:schemeClr>
                </a:solidFill>
                <a:latin typeface="Calibri" panose="020F0502020204030204" pitchFamily="34" charset="0"/>
              </a:rPr>
              <a:t>s</a:t>
            </a:r>
            <a:r>
              <a:rPr lang="de-DE" baseline="-25000" dirty="0">
                <a:solidFill>
                  <a:schemeClr val="accent3">
                    <a:lumMod val="60000"/>
                    <a:lumOff val="40000"/>
                  </a:schemeClr>
                </a:solidFill>
                <a:latin typeface="Calibri" panose="020F0502020204030204" pitchFamily="34" charset="0"/>
              </a:rPr>
              <a:t>1</a:t>
            </a:r>
            <a:r>
              <a:rPr lang="de-DE" dirty="0">
                <a:solidFill>
                  <a:schemeClr val="accent3">
                    <a:lumMod val="60000"/>
                    <a:lumOff val="40000"/>
                  </a:schemeClr>
                </a:solidFill>
                <a:latin typeface="Calibri" panose="020F0502020204030204" pitchFamily="34" charset="0"/>
              </a:rPr>
              <a:t> und s</a:t>
            </a:r>
            <a:r>
              <a:rPr lang="de-DE" baseline="-25000" dirty="0">
                <a:solidFill>
                  <a:schemeClr val="accent3">
                    <a:lumMod val="60000"/>
                    <a:lumOff val="40000"/>
                  </a:schemeClr>
                </a:solidFill>
                <a:latin typeface="Calibri" panose="020F0502020204030204" pitchFamily="34" charset="0"/>
              </a:rPr>
              <a:t>0</a:t>
            </a:r>
            <a:r>
              <a:rPr lang="de-DE" dirty="0">
                <a:latin typeface="Calibri" panose="020F0502020204030204" pitchFamily="34" charset="0"/>
              </a:rPr>
              <a:t> </a:t>
            </a:r>
          </a:p>
          <a:p>
            <a:pPr marL="0" indent="0">
              <a:buNone/>
            </a:pPr>
            <a:r>
              <a:rPr lang="de-DE" dirty="0">
                <a:solidFill>
                  <a:schemeClr val="accent1">
                    <a:lumMod val="40000"/>
                    <a:lumOff val="60000"/>
                  </a:schemeClr>
                </a:solidFill>
                <a:latin typeface="Calibri" panose="020F0502020204030204" pitchFamily="34" charset="0"/>
              </a:rPr>
              <a:t>Vier Register:</a:t>
            </a:r>
          </a:p>
          <a:p>
            <a:pPr marL="0" indent="0">
              <a:buNone/>
            </a:pPr>
            <a:r>
              <a:rPr lang="de-DE" dirty="0">
                <a:solidFill>
                  <a:schemeClr val="accent3">
                    <a:lumMod val="60000"/>
                    <a:lumOff val="40000"/>
                  </a:schemeClr>
                </a:solidFill>
                <a:latin typeface="Calibri" panose="020F0502020204030204" pitchFamily="34" charset="0"/>
              </a:rPr>
              <a:t>Uhrzeit (s</a:t>
            </a:r>
            <a:r>
              <a:rPr lang="de-DE" baseline="-25000" dirty="0">
                <a:solidFill>
                  <a:schemeClr val="accent3">
                    <a:lumMod val="60000"/>
                    <a:lumOff val="40000"/>
                  </a:schemeClr>
                </a:solidFill>
                <a:latin typeface="Calibri" panose="020F0502020204030204" pitchFamily="34" charset="0"/>
              </a:rPr>
              <a:t>1</a:t>
            </a:r>
            <a:r>
              <a:rPr lang="de-DE" dirty="0">
                <a:solidFill>
                  <a:schemeClr val="accent3">
                    <a:lumMod val="60000"/>
                    <a:lumOff val="40000"/>
                  </a:schemeClr>
                </a:solidFill>
                <a:latin typeface="Calibri" panose="020F0502020204030204" pitchFamily="34" charset="0"/>
              </a:rPr>
              <a:t>s</a:t>
            </a:r>
            <a:r>
              <a:rPr lang="de-DE" baseline="-25000" dirty="0">
                <a:solidFill>
                  <a:schemeClr val="accent3">
                    <a:lumMod val="60000"/>
                    <a:lumOff val="40000"/>
                  </a:schemeClr>
                </a:solidFill>
                <a:latin typeface="Calibri" panose="020F0502020204030204" pitchFamily="34" charset="0"/>
              </a:rPr>
              <a:t>0</a:t>
            </a:r>
            <a:r>
              <a:rPr lang="de-DE" dirty="0">
                <a:solidFill>
                  <a:schemeClr val="accent3">
                    <a:lumMod val="60000"/>
                    <a:lumOff val="40000"/>
                  </a:schemeClr>
                </a:solidFill>
                <a:latin typeface="Calibri" panose="020F0502020204030204" pitchFamily="34" charset="0"/>
              </a:rPr>
              <a:t> = 00)		Alarmeinstellung (01)</a:t>
            </a:r>
          </a:p>
          <a:p>
            <a:pPr marL="0" indent="0">
              <a:buNone/>
            </a:pPr>
            <a:r>
              <a:rPr lang="de-DE" dirty="0">
                <a:solidFill>
                  <a:schemeClr val="accent3">
                    <a:lumMod val="60000"/>
                    <a:lumOff val="40000"/>
                  </a:schemeClr>
                </a:solidFill>
                <a:latin typeface="Calibri" panose="020F0502020204030204" pitchFamily="34" charset="0"/>
              </a:rPr>
              <a:t>Datums (10) 				Stoppuhr (11). </a:t>
            </a:r>
          </a:p>
          <a:p>
            <a:pPr marL="0" indent="0">
              <a:buNone/>
            </a:pPr>
            <a:r>
              <a:rPr lang="de-DE" dirty="0">
                <a:solidFill>
                  <a:schemeClr val="accent1">
                    <a:lumMod val="40000"/>
                    <a:lumOff val="60000"/>
                  </a:schemeClr>
                </a:solidFill>
                <a:latin typeface="Calibri" panose="020F0502020204030204" pitchFamily="34" charset="0"/>
              </a:rPr>
              <a:t>Eingabe b: </a:t>
            </a:r>
          </a:p>
          <a:p>
            <a:pPr marL="0" indent="0">
              <a:buNone/>
            </a:pPr>
            <a:r>
              <a:rPr lang="de-DE" dirty="0">
                <a:solidFill>
                  <a:schemeClr val="accent3">
                    <a:lumMod val="60000"/>
                    <a:lumOff val="40000"/>
                  </a:schemeClr>
                </a:solidFill>
                <a:latin typeface="Calibri" panose="020F0502020204030204" pitchFamily="34" charset="0"/>
              </a:rPr>
              <a:t>oben genannten Reihenfolge zyklisch auszulesen</a:t>
            </a:r>
            <a:r>
              <a:rPr lang="de-DE" dirty="0">
                <a:latin typeface="Calibri" panose="020F0502020204030204" pitchFamily="34" charset="0"/>
              </a:rPr>
              <a:t> (U – A – D – S) </a:t>
            </a:r>
          </a:p>
          <a:p>
            <a:pPr marL="0" indent="0">
              <a:buNone/>
            </a:pPr>
            <a:r>
              <a:rPr lang="de-DE" dirty="0">
                <a:solidFill>
                  <a:schemeClr val="accent3">
                    <a:lumMod val="60000"/>
                    <a:lumOff val="40000"/>
                  </a:schemeClr>
                </a:solidFill>
                <a:latin typeface="Calibri" panose="020F0502020204030204" pitchFamily="34" charset="0"/>
              </a:rPr>
              <a:t>Beim Drücken synchron zum Takt für eine Taktperiode auf 1 </a:t>
            </a:r>
          </a:p>
          <a:p>
            <a:pPr marL="0" indent="0">
              <a:buNone/>
            </a:pPr>
            <a:r>
              <a:rPr lang="de-DE" dirty="0">
                <a:solidFill>
                  <a:schemeClr val="accent1">
                    <a:lumMod val="40000"/>
                    <a:lumOff val="60000"/>
                  </a:schemeClr>
                </a:solidFill>
                <a:latin typeface="Calibri" panose="020F0502020204030204" pitchFamily="34" charset="0"/>
              </a:rPr>
              <a:t>Ausgang p:</a:t>
            </a:r>
          </a:p>
          <a:p>
            <a:pPr marL="0" indent="0">
              <a:buNone/>
            </a:pPr>
            <a:r>
              <a:rPr lang="de-DE" dirty="0">
                <a:solidFill>
                  <a:schemeClr val="accent3">
                    <a:lumMod val="60000"/>
                    <a:lumOff val="40000"/>
                  </a:schemeClr>
                </a:solidFill>
                <a:latin typeface="Calibri" panose="020F0502020204030204" pitchFamily="34" charset="0"/>
              </a:rPr>
              <a:t>bei jedem Drücken </a:t>
            </a:r>
            <a:r>
              <a:rPr lang="de-DE" dirty="0">
                <a:latin typeface="Calibri" panose="020F0502020204030204" pitchFamily="34" charset="0"/>
              </a:rPr>
              <a:t>(b) für eine Taktperiode </a:t>
            </a:r>
            <a:r>
              <a:rPr lang="de-DE" dirty="0">
                <a:solidFill>
                  <a:schemeClr val="accent3">
                    <a:lumMod val="60000"/>
                    <a:lumOff val="40000"/>
                  </a:schemeClr>
                </a:solidFill>
                <a:latin typeface="Calibri" panose="020F0502020204030204" pitchFamily="34" charset="0"/>
              </a:rPr>
              <a:t>auf 1 (symbolisiert Ton)</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360459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2963</Words>
  <Application>Microsoft Office PowerPoint</Application>
  <PresentationFormat>Breitbild</PresentationFormat>
  <Paragraphs>2010</Paragraphs>
  <Slides>52</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52</vt:i4>
      </vt:variant>
    </vt:vector>
  </HeadingPairs>
  <TitlesOfParts>
    <vt:vector size="60" baseType="lpstr">
      <vt:lpstr>Arial</vt:lpstr>
      <vt:lpstr>Calibri</vt:lpstr>
      <vt:lpstr>Cambria Math</vt:lpstr>
      <vt:lpstr>Century Gothic</vt:lpstr>
      <vt:lpstr>Courier New</vt:lpstr>
      <vt:lpstr>Wingdings</vt:lpstr>
      <vt:lpstr>Wingdings 3</vt:lpstr>
      <vt:lpstr>Ion</vt:lpstr>
      <vt:lpstr>GTI – ÜBUNG 11</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1 – Automaten</vt:lpstr>
      <vt:lpstr>Aufgabe 2 – FF und Automaten</vt:lpstr>
      <vt:lpstr>Aufgabe 2 – FF und Automaten</vt:lpstr>
      <vt:lpstr>Aufgabe 2 – FF und Automaten</vt:lpstr>
      <vt:lpstr>Aufgabe 2 – FF und Automaten</vt:lpstr>
      <vt:lpstr>Aufgabe 2 – FF und Automaten</vt:lpstr>
      <vt:lpstr>Aufgabe 2 – FF und Automaten</vt:lpstr>
      <vt:lpstr>Aufgabe 2 – FF und Automaten</vt:lpstr>
      <vt:lpstr>Denkpause</vt:lpstr>
      <vt:lpstr>Denkpause</vt:lpstr>
      <vt:lpstr>Aufgabe 2 – FF und Automaten</vt:lpstr>
      <vt:lpstr>Aufgabe 2 – FF und Automaten</vt:lpstr>
      <vt:lpstr>Aufgabe 2 – FF und Automaten</vt:lpstr>
      <vt:lpstr>Aufgabe 2 – FF und Automaten</vt:lpstr>
      <vt:lpstr>Aufgabe 2 – FF und Automaten</vt:lpstr>
      <vt:lpstr>Aufgabe 2 – FF und Automaten</vt:lpstr>
      <vt:lpstr>Aufgabe 2 – FF und Automaten</vt:lpstr>
      <vt:lpstr>Aufgabe 2 – FF und Automaten</vt:lpstr>
      <vt:lpstr>Aufgabe 2 – FF und Automaten</vt:lpstr>
      <vt:lpstr>Aufgabe 2 – FF und Automaten</vt:lpstr>
      <vt:lpstr>Aufgabe 3 – Automat</vt:lpstr>
      <vt:lpstr>Aufgabe 3 – Automat</vt:lpstr>
      <vt:lpstr>Aufgabe 3 – Automat</vt:lpstr>
      <vt:lpstr>Aufgabe 3 – Automat</vt:lpstr>
      <vt:lpstr>Aufgabe 3 – Automat</vt:lpstr>
      <vt:lpstr>Aufgabe 3 – Automat</vt:lpstr>
      <vt:lpstr>Aufgabe 3 – Automat</vt:lpstr>
      <vt:lpstr>Aufgabe 3 – Automat</vt:lpstr>
      <vt:lpstr>Aufgabe 3 – Automat</vt:lpstr>
      <vt:lpstr>Aufgabe 3 – Automat</vt:lpstr>
      <vt:lpstr>Aufgabe 3 – Automat</vt:lpstr>
      <vt:lpstr>Aufgabe 3 – Automat</vt:lpstr>
      <vt:lpstr>Aufgabe 3 – Automat</vt:lpstr>
      <vt:lpstr>Vielen Dank für die schmeichelnde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GTI – ÜBUNG 1</dc:title>
  <dc:creator>an92elam</dc:creator>
  <cp:lastModifiedBy>Jan Spieck</cp:lastModifiedBy>
  <cp:revision>464</cp:revision>
  <dcterms:created xsi:type="dcterms:W3CDTF">2014-10-07T14:19:11Z</dcterms:created>
  <dcterms:modified xsi:type="dcterms:W3CDTF">2017-01-18T06:12:27Z</dcterms:modified>
</cp:coreProperties>
</file>