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5"/>
  </p:notesMasterIdLst>
  <p:sldIdLst>
    <p:sldId id="256" r:id="rId2"/>
    <p:sldId id="567" r:id="rId3"/>
    <p:sldId id="531" r:id="rId4"/>
    <p:sldId id="532" r:id="rId5"/>
    <p:sldId id="533" r:id="rId6"/>
    <p:sldId id="534" r:id="rId7"/>
    <p:sldId id="535" r:id="rId8"/>
    <p:sldId id="536" r:id="rId9"/>
    <p:sldId id="544" r:id="rId10"/>
    <p:sldId id="545" r:id="rId11"/>
    <p:sldId id="546" r:id="rId12"/>
    <p:sldId id="547" r:id="rId13"/>
    <p:sldId id="548" r:id="rId14"/>
    <p:sldId id="549" r:id="rId15"/>
    <p:sldId id="550" r:id="rId16"/>
    <p:sldId id="560" r:id="rId17"/>
    <p:sldId id="561" r:id="rId18"/>
    <p:sldId id="562" r:id="rId19"/>
    <p:sldId id="563" r:id="rId20"/>
    <p:sldId id="564" r:id="rId21"/>
    <p:sldId id="551" r:id="rId22"/>
    <p:sldId id="552" r:id="rId23"/>
    <p:sldId id="553" r:id="rId24"/>
    <p:sldId id="554" r:id="rId25"/>
    <p:sldId id="555" r:id="rId26"/>
    <p:sldId id="568" r:id="rId27"/>
    <p:sldId id="573" r:id="rId28"/>
    <p:sldId id="574" r:id="rId29"/>
    <p:sldId id="575" r:id="rId30"/>
    <p:sldId id="576" r:id="rId31"/>
    <p:sldId id="577" r:id="rId32"/>
    <p:sldId id="578" r:id="rId33"/>
    <p:sldId id="579" r:id="rId34"/>
    <p:sldId id="580" r:id="rId35"/>
    <p:sldId id="572" r:id="rId36"/>
    <p:sldId id="506" r:id="rId37"/>
    <p:sldId id="507" r:id="rId38"/>
    <p:sldId id="508" r:id="rId39"/>
    <p:sldId id="509" r:id="rId40"/>
    <p:sldId id="510" r:id="rId41"/>
    <p:sldId id="511" r:id="rId42"/>
    <p:sldId id="512" r:id="rId43"/>
    <p:sldId id="513" r:id="rId44"/>
    <p:sldId id="565" r:id="rId45"/>
    <p:sldId id="566" r:id="rId46"/>
    <p:sldId id="569" r:id="rId47"/>
    <p:sldId id="581" r:id="rId48"/>
    <p:sldId id="582" r:id="rId49"/>
    <p:sldId id="583" r:id="rId50"/>
    <p:sldId id="584" r:id="rId51"/>
    <p:sldId id="585" r:id="rId52"/>
    <p:sldId id="586" r:id="rId53"/>
    <p:sldId id="587" r:id="rId54"/>
    <p:sldId id="588" r:id="rId55"/>
    <p:sldId id="589" r:id="rId56"/>
    <p:sldId id="590" r:id="rId57"/>
    <p:sldId id="591" r:id="rId58"/>
    <p:sldId id="592" r:id="rId59"/>
    <p:sldId id="593" r:id="rId60"/>
    <p:sldId id="594" r:id="rId61"/>
    <p:sldId id="595" r:id="rId62"/>
    <p:sldId id="596" r:id="rId63"/>
    <p:sldId id="597" r:id="rId64"/>
    <p:sldId id="598" r:id="rId65"/>
    <p:sldId id="599" r:id="rId66"/>
    <p:sldId id="600" r:id="rId67"/>
    <p:sldId id="601" r:id="rId68"/>
    <p:sldId id="602" r:id="rId69"/>
    <p:sldId id="603" r:id="rId70"/>
    <p:sldId id="604" r:id="rId71"/>
    <p:sldId id="605" r:id="rId72"/>
    <p:sldId id="606" r:id="rId73"/>
    <p:sldId id="607" r:id="rId74"/>
    <p:sldId id="608" r:id="rId75"/>
    <p:sldId id="609" r:id="rId76"/>
    <p:sldId id="610" r:id="rId77"/>
    <p:sldId id="611" r:id="rId78"/>
    <p:sldId id="612" r:id="rId79"/>
    <p:sldId id="613" r:id="rId80"/>
    <p:sldId id="505" r:id="rId81"/>
    <p:sldId id="556" r:id="rId82"/>
    <p:sldId id="557" r:id="rId83"/>
    <p:sldId id="571"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6433" autoAdjust="0"/>
  </p:normalViewPr>
  <p:slideViewPr>
    <p:cSldViewPr snapToGrid="0">
      <p:cViewPr varScale="1">
        <p:scale>
          <a:sx n="114" d="100"/>
          <a:sy n="114" d="100"/>
        </p:scale>
        <p:origin x="438"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938B-CB66-47F3-97C0-8ACF93BC66B8}" type="datetimeFigureOut">
              <a:rPr lang="de-DE" smtClean="0"/>
              <a:t>21.12.2017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521B7-6CE9-48A5-9510-21D8EFE6DBF0}" type="slidenum">
              <a:rPr lang="de-DE" smtClean="0"/>
              <a:t>‹Nr.›</a:t>
            </a:fld>
            <a:endParaRPr lang="de-DE"/>
          </a:p>
        </p:txBody>
      </p:sp>
    </p:spTree>
    <p:extLst>
      <p:ext uri="{BB962C8B-B14F-4D97-AF65-F5344CB8AC3E}">
        <p14:creationId xmlns:p14="http://schemas.microsoft.com/office/powerpoint/2010/main" val="13116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a:t>
            </a:fld>
            <a:endParaRPr lang="de-DE"/>
          </a:p>
        </p:txBody>
      </p:sp>
    </p:spTree>
    <p:extLst>
      <p:ext uri="{BB962C8B-B14F-4D97-AF65-F5344CB8AC3E}">
        <p14:creationId xmlns:p14="http://schemas.microsoft.com/office/powerpoint/2010/main" val="33532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55</a:t>
            </a:fld>
            <a:endParaRPr lang="de-DE"/>
          </a:p>
        </p:txBody>
      </p:sp>
    </p:spTree>
    <p:extLst>
      <p:ext uri="{BB962C8B-B14F-4D97-AF65-F5344CB8AC3E}">
        <p14:creationId xmlns:p14="http://schemas.microsoft.com/office/powerpoint/2010/main" val="419183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56</a:t>
            </a:fld>
            <a:endParaRPr lang="de-DE"/>
          </a:p>
        </p:txBody>
      </p:sp>
    </p:spTree>
    <p:extLst>
      <p:ext uri="{BB962C8B-B14F-4D97-AF65-F5344CB8AC3E}">
        <p14:creationId xmlns:p14="http://schemas.microsoft.com/office/powerpoint/2010/main" val="71520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57</a:t>
            </a:fld>
            <a:endParaRPr lang="de-DE"/>
          </a:p>
        </p:txBody>
      </p:sp>
    </p:spTree>
    <p:extLst>
      <p:ext uri="{BB962C8B-B14F-4D97-AF65-F5344CB8AC3E}">
        <p14:creationId xmlns:p14="http://schemas.microsoft.com/office/powerpoint/2010/main" val="176137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58</a:t>
            </a:fld>
            <a:endParaRPr lang="de-DE"/>
          </a:p>
        </p:txBody>
      </p:sp>
    </p:spTree>
    <p:extLst>
      <p:ext uri="{BB962C8B-B14F-4D97-AF65-F5344CB8AC3E}">
        <p14:creationId xmlns:p14="http://schemas.microsoft.com/office/powerpoint/2010/main" val="334527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59</a:t>
            </a:fld>
            <a:endParaRPr lang="de-DE"/>
          </a:p>
        </p:txBody>
      </p:sp>
    </p:spTree>
    <p:extLst>
      <p:ext uri="{BB962C8B-B14F-4D97-AF65-F5344CB8AC3E}">
        <p14:creationId xmlns:p14="http://schemas.microsoft.com/office/powerpoint/2010/main" val="322794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60</a:t>
            </a:fld>
            <a:endParaRPr lang="de-DE"/>
          </a:p>
        </p:txBody>
      </p:sp>
    </p:spTree>
    <p:extLst>
      <p:ext uri="{BB962C8B-B14F-4D97-AF65-F5344CB8AC3E}">
        <p14:creationId xmlns:p14="http://schemas.microsoft.com/office/powerpoint/2010/main" val="81160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61</a:t>
            </a:fld>
            <a:endParaRPr lang="de-DE"/>
          </a:p>
        </p:txBody>
      </p:sp>
    </p:spTree>
    <p:extLst>
      <p:ext uri="{BB962C8B-B14F-4D97-AF65-F5344CB8AC3E}">
        <p14:creationId xmlns:p14="http://schemas.microsoft.com/office/powerpoint/2010/main" val="833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62</a:t>
            </a:fld>
            <a:endParaRPr lang="de-DE"/>
          </a:p>
        </p:txBody>
      </p:sp>
    </p:spTree>
    <p:extLst>
      <p:ext uri="{BB962C8B-B14F-4D97-AF65-F5344CB8AC3E}">
        <p14:creationId xmlns:p14="http://schemas.microsoft.com/office/powerpoint/2010/main" val="66497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63</a:t>
            </a:fld>
            <a:endParaRPr lang="de-DE"/>
          </a:p>
        </p:txBody>
      </p:sp>
    </p:spTree>
    <p:extLst>
      <p:ext uri="{BB962C8B-B14F-4D97-AF65-F5344CB8AC3E}">
        <p14:creationId xmlns:p14="http://schemas.microsoft.com/office/powerpoint/2010/main" val="187076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64</a:t>
            </a:fld>
            <a:endParaRPr lang="de-DE"/>
          </a:p>
        </p:txBody>
      </p:sp>
    </p:spTree>
    <p:extLst>
      <p:ext uri="{BB962C8B-B14F-4D97-AF65-F5344CB8AC3E}">
        <p14:creationId xmlns:p14="http://schemas.microsoft.com/office/powerpoint/2010/main" val="264651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47</a:t>
            </a:fld>
            <a:endParaRPr lang="de-DE"/>
          </a:p>
        </p:txBody>
      </p:sp>
    </p:spTree>
    <p:extLst>
      <p:ext uri="{BB962C8B-B14F-4D97-AF65-F5344CB8AC3E}">
        <p14:creationId xmlns:p14="http://schemas.microsoft.com/office/powerpoint/2010/main" val="354628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65</a:t>
            </a:fld>
            <a:endParaRPr lang="de-DE"/>
          </a:p>
        </p:txBody>
      </p:sp>
    </p:spTree>
    <p:extLst>
      <p:ext uri="{BB962C8B-B14F-4D97-AF65-F5344CB8AC3E}">
        <p14:creationId xmlns:p14="http://schemas.microsoft.com/office/powerpoint/2010/main" val="292280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66</a:t>
            </a:fld>
            <a:endParaRPr lang="de-DE"/>
          </a:p>
        </p:txBody>
      </p:sp>
    </p:spTree>
    <p:extLst>
      <p:ext uri="{BB962C8B-B14F-4D97-AF65-F5344CB8AC3E}">
        <p14:creationId xmlns:p14="http://schemas.microsoft.com/office/powerpoint/2010/main" val="68371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67</a:t>
            </a:fld>
            <a:endParaRPr lang="de-DE"/>
          </a:p>
        </p:txBody>
      </p:sp>
    </p:spTree>
    <p:extLst>
      <p:ext uri="{BB962C8B-B14F-4D97-AF65-F5344CB8AC3E}">
        <p14:creationId xmlns:p14="http://schemas.microsoft.com/office/powerpoint/2010/main" val="177580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68</a:t>
            </a:fld>
            <a:endParaRPr lang="de-DE"/>
          </a:p>
        </p:txBody>
      </p:sp>
    </p:spTree>
    <p:extLst>
      <p:ext uri="{BB962C8B-B14F-4D97-AF65-F5344CB8AC3E}">
        <p14:creationId xmlns:p14="http://schemas.microsoft.com/office/powerpoint/2010/main" val="351055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69</a:t>
            </a:fld>
            <a:endParaRPr lang="de-DE"/>
          </a:p>
        </p:txBody>
      </p:sp>
    </p:spTree>
    <p:extLst>
      <p:ext uri="{BB962C8B-B14F-4D97-AF65-F5344CB8AC3E}">
        <p14:creationId xmlns:p14="http://schemas.microsoft.com/office/powerpoint/2010/main" val="362790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70</a:t>
            </a:fld>
            <a:endParaRPr lang="de-DE"/>
          </a:p>
        </p:txBody>
      </p:sp>
    </p:spTree>
    <p:extLst>
      <p:ext uri="{BB962C8B-B14F-4D97-AF65-F5344CB8AC3E}">
        <p14:creationId xmlns:p14="http://schemas.microsoft.com/office/powerpoint/2010/main" val="231260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71</a:t>
            </a:fld>
            <a:endParaRPr lang="de-DE"/>
          </a:p>
        </p:txBody>
      </p:sp>
    </p:spTree>
    <p:extLst>
      <p:ext uri="{BB962C8B-B14F-4D97-AF65-F5344CB8AC3E}">
        <p14:creationId xmlns:p14="http://schemas.microsoft.com/office/powerpoint/2010/main" val="105661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72</a:t>
            </a:fld>
            <a:endParaRPr lang="de-DE"/>
          </a:p>
        </p:txBody>
      </p:sp>
    </p:spTree>
    <p:extLst>
      <p:ext uri="{BB962C8B-B14F-4D97-AF65-F5344CB8AC3E}">
        <p14:creationId xmlns:p14="http://schemas.microsoft.com/office/powerpoint/2010/main" val="2944641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73</a:t>
            </a:fld>
            <a:endParaRPr lang="de-DE"/>
          </a:p>
        </p:txBody>
      </p:sp>
    </p:spTree>
    <p:extLst>
      <p:ext uri="{BB962C8B-B14F-4D97-AF65-F5344CB8AC3E}">
        <p14:creationId xmlns:p14="http://schemas.microsoft.com/office/powerpoint/2010/main" val="3117252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74</a:t>
            </a:fld>
            <a:endParaRPr lang="de-DE"/>
          </a:p>
        </p:txBody>
      </p:sp>
    </p:spTree>
    <p:extLst>
      <p:ext uri="{BB962C8B-B14F-4D97-AF65-F5344CB8AC3E}">
        <p14:creationId xmlns:p14="http://schemas.microsoft.com/office/powerpoint/2010/main" val="364617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48</a:t>
            </a:fld>
            <a:endParaRPr lang="de-DE"/>
          </a:p>
        </p:txBody>
      </p:sp>
    </p:spTree>
    <p:extLst>
      <p:ext uri="{BB962C8B-B14F-4D97-AF65-F5344CB8AC3E}">
        <p14:creationId xmlns:p14="http://schemas.microsoft.com/office/powerpoint/2010/main" val="1766125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75</a:t>
            </a:fld>
            <a:endParaRPr lang="de-DE"/>
          </a:p>
        </p:txBody>
      </p:sp>
    </p:spTree>
    <p:extLst>
      <p:ext uri="{BB962C8B-B14F-4D97-AF65-F5344CB8AC3E}">
        <p14:creationId xmlns:p14="http://schemas.microsoft.com/office/powerpoint/2010/main" val="1782897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76</a:t>
            </a:fld>
            <a:endParaRPr lang="de-DE"/>
          </a:p>
        </p:txBody>
      </p:sp>
    </p:spTree>
    <p:extLst>
      <p:ext uri="{BB962C8B-B14F-4D97-AF65-F5344CB8AC3E}">
        <p14:creationId xmlns:p14="http://schemas.microsoft.com/office/powerpoint/2010/main" val="539516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77</a:t>
            </a:fld>
            <a:endParaRPr lang="de-DE"/>
          </a:p>
        </p:txBody>
      </p:sp>
    </p:spTree>
    <p:extLst>
      <p:ext uri="{BB962C8B-B14F-4D97-AF65-F5344CB8AC3E}">
        <p14:creationId xmlns:p14="http://schemas.microsoft.com/office/powerpoint/2010/main" val="2468026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78</a:t>
            </a:fld>
            <a:endParaRPr lang="de-DE"/>
          </a:p>
        </p:txBody>
      </p:sp>
    </p:spTree>
    <p:extLst>
      <p:ext uri="{BB962C8B-B14F-4D97-AF65-F5344CB8AC3E}">
        <p14:creationId xmlns:p14="http://schemas.microsoft.com/office/powerpoint/2010/main" val="2507195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79</a:t>
            </a:fld>
            <a:endParaRPr lang="de-DE"/>
          </a:p>
        </p:txBody>
      </p:sp>
    </p:spTree>
    <p:extLst>
      <p:ext uri="{BB962C8B-B14F-4D97-AF65-F5344CB8AC3E}">
        <p14:creationId xmlns:p14="http://schemas.microsoft.com/office/powerpoint/2010/main" val="231860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49</a:t>
            </a:fld>
            <a:endParaRPr lang="de-DE"/>
          </a:p>
        </p:txBody>
      </p:sp>
    </p:spTree>
    <p:extLst>
      <p:ext uri="{BB962C8B-B14F-4D97-AF65-F5344CB8AC3E}">
        <p14:creationId xmlns:p14="http://schemas.microsoft.com/office/powerpoint/2010/main" val="213532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50</a:t>
            </a:fld>
            <a:endParaRPr lang="de-DE"/>
          </a:p>
        </p:txBody>
      </p:sp>
    </p:spTree>
    <p:extLst>
      <p:ext uri="{BB962C8B-B14F-4D97-AF65-F5344CB8AC3E}">
        <p14:creationId xmlns:p14="http://schemas.microsoft.com/office/powerpoint/2010/main" val="169088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51</a:t>
            </a:fld>
            <a:endParaRPr lang="de-DE"/>
          </a:p>
        </p:txBody>
      </p:sp>
    </p:spTree>
    <p:extLst>
      <p:ext uri="{BB962C8B-B14F-4D97-AF65-F5344CB8AC3E}">
        <p14:creationId xmlns:p14="http://schemas.microsoft.com/office/powerpoint/2010/main" val="288821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52</a:t>
            </a:fld>
            <a:endParaRPr lang="de-DE"/>
          </a:p>
        </p:txBody>
      </p:sp>
    </p:spTree>
    <p:extLst>
      <p:ext uri="{BB962C8B-B14F-4D97-AF65-F5344CB8AC3E}">
        <p14:creationId xmlns:p14="http://schemas.microsoft.com/office/powerpoint/2010/main" val="375752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53</a:t>
            </a:fld>
            <a:endParaRPr lang="de-DE"/>
          </a:p>
        </p:txBody>
      </p:sp>
    </p:spTree>
    <p:extLst>
      <p:ext uri="{BB962C8B-B14F-4D97-AF65-F5344CB8AC3E}">
        <p14:creationId xmlns:p14="http://schemas.microsoft.com/office/powerpoint/2010/main" val="236601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54</a:t>
            </a:fld>
            <a:endParaRPr lang="de-DE"/>
          </a:p>
        </p:txBody>
      </p:sp>
    </p:spTree>
    <p:extLst>
      <p:ext uri="{BB962C8B-B14F-4D97-AF65-F5344CB8AC3E}">
        <p14:creationId xmlns:p14="http://schemas.microsoft.com/office/powerpoint/2010/main" val="201367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BBF8146-CE03-4D2E-90A5-091F31F50A43}"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8938DE-7610-4B04-9571-FCD363E37FD1}" type="datetime1">
              <a:rPr lang="en-US" smtClean="0"/>
              <a:t>12/21/2017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3C51DA00-78CC-49BA-8192-B26F3DD16809}"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62313F5D-9A0D-45E6-AD3A-A4A364817247}"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8DC95F1-0DF2-4FAF-BBA0-068B37F1D8DB}"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A3127-3627-4D75-9EF5-38052F96E724}" type="datetime1">
              <a:rPr lang="en-US" smtClean="0"/>
              <a:t>12/21/2017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D9016-E361-4C26-81E4-2E442C76CF40}" type="datetime1">
              <a:rPr lang="en-US" smtClean="0"/>
              <a:t>12/21/2017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90AD78C-3F53-4F7C-AABF-66CDF1E3C6FB}"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6A9320-819E-4C5B-9170-207F1245EAB4}"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165DAFFF-69FE-497D-82C6-1B5D93420A0A}"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pic>
        <p:nvPicPr>
          <p:cNvPr id="8" name="Picture 14" descr="http://1.bp.blogspot.com/-iDURLB94Qy8/TvGmRWRExvI/AAAAAAAAKk4/AcrjEACUGD0/s1600/Christmas%2Bbells-r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522758">
            <a:off x="9767118" y="-68346"/>
            <a:ext cx="1170841" cy="117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56F09EB-8EA5-464E-92C4-96E5A6C37948}" type="datetime1">
              <a:rPr lang="en-US" smtClean="0"/>
              <a:t>12/21/2017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342E36-5B46-4824-B3AA-16DE75FA5A2E}" type="datetime1">
              <a:rPr lang="en-US" smtClean="0"/>
              <a:t>12/21/2017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56F1ECD-25A9-4E74-A886-8B92CAADEA1E}" type="datetime1">
              <a:rPr lang="en-US" smtClean="0"/>
              <a:t>12/21/2017</a:t>
            </a:fld>
            <a:endParaRPr lang="en-US" dirty="0"/>
          </a:p>
        </p:txBody>
      </p:sp>
      <p:sp>
        <p:nvSpPr>
          <p:cNvPr id="8" name="Footer Placeholder 7"/>
          <p:cNvSpPr>
            <a:spLocks noGrp="1"/>
          </p:cNvSpPr>
          <p:nvPr>
            <p:ph type="ftr" sz="quarter" idx="11"/>
          </p:nvPr>
        </p:nvSpPr>
        <p:spPr/>
        <p:txBody>
          <a:bodyPr/>
          <a:lstStyle/>
          <a:p>
            <a:r>
              <a:rPr lang="de-DE"/>
              <a:t>Friedrich-Alexander Universität Erlangen-Nürnberg                      Jan Spieck</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53773B6F-D133-44D1-98C0-5384956B7536}" type="datetime1">
              <a:rPr lang="en-US" smtClean="0"/>
              <a:t>12/21/2017</a:t>
            </a:fld>
            <a:endParaRPr lang="en-US" dirty="0"/>
          </a:p>
        </p:txBody>
      </p:sp>
      <p:sp>
        <p:nvSpPr>
          <p:cNvPr id="5" name="Footer Placeholder 3"/>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1CED0A-922A-4641-BF10-85A4BB769A9E}" type="datetime1">
              <a:rPr lang="en-US" smtClean="0"/>
              <a:t>12/21/2017</a:t>
            </a:fld>
            <a:endParaRPr lang="en-US" dirty="0"/>
          </a:p>
        </p:txBody>
      </p:sp>
      <p:sp>
        <p:nvSpPr>
          <p:cNvPr id="5" name="Footer Placeholder 2"/>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BA6B4FE1-F81E-441D-96BF-BAAD590C2414}" type="datetime1">
              <a:rPr lang="en-US" smtClean="0"/>
              <a:t>12/21/2017</a:t>
            </a:fld>
            <a:endParaRPr lang="en-US" dirty="0"/>
          </a:p>
        </p:txBody>
      </p:sp>
      <p:sp>
        <p:nvSpPr>
          <p:cNvPr id="5"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DB6A11-5140-455B-BFDA-6B108E8EF857}" type="datetime1">
              <a:rPr lang="en-US" smtClean="0"/>
              <a:t>12/21/2017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17FB43-EE47-45D2-B876-771BC433A0AA}" type="datetime1">
              <a:rPr lang="en-US" smtClean="0"/>
              <a:t>12/21/2017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Friedrich-Alexander Universität Erlangen-Nürnberg                      Jan Spieck</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70.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2.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NUL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NULL"/></Relationships>
</file>

<file path=ppt/slides/_rels/slide7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82.xml.rels><?xml version="1.0" encoding="UTF-8" standalone="yes"?>
<Relationships xmlns="http://schemas.openxmlformats.org/package/2006/relationships"><Relationship Id="rId3" Type="http://schemas.openxmlformats.org/officeDocument/2006/relationships/hyperlink" Target="http://fc02.deviantart.net/fs70/i/2011/191/4/a/snow_mountain_2_by_toysoldierthor-d3lijgs.png" TargetMode="External"/><Relationship Id="rId2" Type="http://schemas.openxmlformats.org/officeDocument/2006/relationships/hyperlink" Target="http://gallery.yopriceville.com/var/resizes/Free-Clipart-Pictures/Decorative-Elements-PNG/Transparent_Snowflake_Clipart.png?m=1381834448"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8" Type="http://schemas.openxmlformats.org/officeDocument/2006/relationships/hyperlink" Target="psxdev.ru" TargetMode="External"/><Relationship Id="rId3" Type="http://schemas.openxmlformats.org/officeDocument/2006/relationships/hyperlink" Target="https://og.kervella.org/m68k/" TargetMode="External"/><Relationship Id="rId7" Type="http://schemas.openxmlformats.org/officeDocument/2006/relationships/hyperlink" Target="https://en.wikipedia.org/wiki/Standard_cell" TargetMode="External"/><Relationship Id="rId2" Type="http://schemas.openxmlformats.org/officeDocument/2006/relationships/hyperlink" Target="http://visual6502.org/images/pages/Motorola_68000.html" TargetMode="External"/><Relationship Id="rId1" Type="http://schemas.openxmlformats.org/officeDocument/2006/relationships/slideLayout" Target="../slideLayouts/slideLayout2.xml"/><Relationship Id="rId6" Type="http://schemas.openxmlformats.org/officeDocument/2006/relationships/hyperlink" Target="http://www.vlsitechnology.org/html/cells/vsclib013/" TargetMode="External"/><Relationship Id="rId5" Type="http://schemas.openxmlformats.org/officeDocument/2006/relationships/hyperlink" Target="https://www.markbowers.org/asic-vga/" TargetMode="External"/><Relationship Id="rId10" Type="http://schemas.openxmlformats.org/officeDocument/2006/relationships/hyperlink" Target="http://www.visual6502.org/" TargetMode="External"/><Relationship Id="rId4" Type="http://schemas.openxmlformats.org/officeDocument/2006/relationships/hyperlink" Target="http://68k.hax.com/" TargetMode="External"/><Relationship Id="rId9" Type="http://schemas.openxmlformats.org/officeDocument/2006/relationships/hyperlink" Target="https://github.com/ogamespec/psxde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GTI – ÜBUNG 9</a:t>
            </a:r>
          </a:p>
        </p:txBody>
      </p:sp>
      <p:sp>
        <p:nvSpPr>
          <p:cNvPr id="3" name="Untertitel 2"/>
          <p:cNvSpPr>
            <a:spLocks noGrp="1"/>
          </p:cNvSpPr>
          <p:nvPr>
            <p:ph type="subTitle" idx="1"/>
          </p:nvPr>
        </p:nvSpPr>
        <p:spPr/>
        <p:txBody>
          <a:bodyPr/>
          <a:lstStyle/>
          <a:p>
            <a:r>
              <a:rPr lang="de-DE" dirty="0"/>
              <a:t>CMOS, NAND, PAL</a:t>
            </a:r>
            <a:r>
              <a:rPr lang="de-DE"/>
              <a:t>, Flipflops</a:t>
            </a: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a:t>
            </a:fld>
            <a:endParaRPr lang="en-US" dirty="0"/>
          </a:p>
        </p:txBody>
      </p:sp>
      <p:pic>
        <p:nvPicPr>
          <p:cNvPr id="6"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059" y="934066"/>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794" y="1460089"/>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72" y="462567"/>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372" y="1447800"/>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017" y="2396613"/>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062" y="2588342"/>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95" y="2396613"/>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2" y="2847519"/>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472" y="4777379"/>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479" y="4103869"/>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582" y="5198539"/>
            <a:ext cx="709664" cy="6008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gallery.yopriceville.com/var/resizes/Free-Clipart-Pictures/Decorative-Elements-PNG/Transparent_Snowflake_Clipart.png?m=13818344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791" y="5418670"/>
            <a:ext cx="709664" cy="6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repeatCount="indefinite" fill="hold" nodeType="afterEffect">
                                  <p:stCondLst>
                                    <p:cond delay="100"/>
                                  </p:stCondLst>
                                  <p:childTnLst>
                                    <p:animEffect transition="out" filter="fade">
                                      <p:cBhvr>
                                        <p:cTn id="6" dur="3700"/>
                                        <p:tgtEl>
                                          <p:spTgt spid="17"/>
                                        </p:tgtEl>
                                      </p:cBhvr>
                                    </p:animEffect>
                                    <p:anim calcmode="lin" valueType="num">
                                      <p:cBhvr>
                                        <p:cTn id="7" dur="3700"/>
                                        <p:tgtEl>
                                          <p:spTgt spid="17"/>
                                        </p:tgtEl>
                                        <p:attrNameLst>
                                          <p:attrName>ppt_x</p:attrName>
                                        </p:attrNameLst>
                                      </p:cBhvr>
                                      <p:tavLst>
                                        <p:tav tm="0">
                                          <p:val>
                                            <p:strVal val="ppt_x"/>
                                          </p:val>
                                        </p:tav>
                                        <p:tav tm="100000">
                                          <p:val>
                                            <p:strVal val="ppt_x"/>
                                          </p:val>
                                        </p:tav>
                                      </p:tavLst>
                                    </p:anim>
                                    <p:anim calcmode="lin" valueType="num">
                                      <p:cBhvr>
                                        <p:cTn id="8" dur="3700"/>
                                        <p:tgtEl>
                                          <p:spTgt spid="17"/>
                                        </p:tgtEl>
                                        <p:attrNameLst>
                                          <p:attrName>ppt_y</p:attrName>
                                        </p:attrNameLst>
                                      </p:cBhvr>
                                      <p:tavLst>
                                        <p:tav tm="0">
                                          <p:val>
                                            <p:strVal val="ppt_y"/>
                                          </p:val>
                                        </p:tav>
                                        <p:tav tm="100000">
                                          <p:val>
                                            <p:strVal val="ppt_y+.1"/>
                                          </p:val>
                                        </p:tav>
                                      </p:tavLst>
                                    </p:anim>
                                    <p:set>
                                      <p:cBhvr>
                                        <p:cTn id="9" dur="1" fill="hold">
                                          <p:stCondLst>
                                            <p:cond delay="3699"/>
                                          </p:stCondLst>
                                        </p:cTn>
                                        <p:tgtEl>
                                          <p:spTgt spid="17"/>
                                        </p:tgtEl>
                                        <p:attrNameLst>
                                          <p:attrName>style.visibility</p:attrName>
                                        </p:attrNameLst>
                                      </p:cBhvr>
                                      <p:to>
                                        <p:strVal val="hidden"/>
                                      </p:to>
                                    </p:set>
                                  </p:childTnLst>
                                </p:cTn>
                              </p:par>
                              <p:par>
                                <p:cTn id="10" presetID="42" presetClass="exit" presetSubtype="0" repeatCount="indefinite" fill="hold" nodeType="withEffect">
                                  <p:stCondLst>
                                    <p:cond delay="0"/>
                                  </p:stCondLst>
                                  <p:childTnLst>
                                    <p:animEffect transition="out" filter="fade">
                                      <p:cBhvr>
                                        <p:cTn id="11" dur="5700"/>
                                        <p:tgtEl>
                                          <p:spTgt spid="12"/>
                                        </p:tgtEl>
                                      </p:cBhvr>
                                    </p:animEffect>
                                    <p:anim calcmode="lin" valueType="num">
                                      <p:cBhvr>
                                        <p:cTn id="12" dur="5700"/>
                                        <p:tgtEl>
                                          <p:spTgt spid="12"/>
                                        </p:tgtEl>
                                        <p:attrNameLst>
                                          <p:attrName>ppt_x</p:attrName>
                                        </p:attrNameLst>
                                      </p:cBhvr>
                                      <p:tavLst>
                                        <p:tav tm="0">
                                          <p:val>
                                            <p:strVal val="ppt_x"/>
                                          </p:val>
                                        </p:tav>
                                        <p:tav tm="100000">
                                          <p:val>
                                            <p:strVal val="ppt_x"/>
                                          </p:val>
                                        </p:tav>
                                      </p:tavLst>
                                    </p:anim>
                                    <p:anim calcmode="lin" valueType="num">
                                      <p:cBhvr>
                                        <p:cTn id="13" dur="5700"/>
                                        <p:tgtEl>
                                          <p:spTgt spid="12"/>
                                        </p:tgtEl>
                                        <p:attrNameLst>
                                          <p:attrName>ppt_y</p:attrName>
                                        </p:attrNameLst>
                                      </p:cBhvr>
                                      <p:tavLst>
                                        <p:tav tm="0">
                                          <p:val>
                                            <p:strVal val="ppt_y"/>
                                          </p:val>
                                        </p:tav>
                                        <p:tav tm="100000">
                                          <p:val>
                                            <p:strVal val="ppt_y+.1"/>
                                          </p:val>
                                        </p:tav>
                                      </p:tavLst>
                                    </p:anim>
                                    <p:set>
                                      <p:cBhvr>
                                        <p:cTn id="14" dur="1" fill="hold">
                                          <p:stCondLst>
                                            <p:cond delay="5699"/>
                                          </p:stCondLst>
                                        </p:cTn>
                                        <p:tgtEl>
                                          <p:spTgt spid="12"/>
                                        </p:tgtEl>
                                        <p:attrNameLst>
                                          <p:attrName>style.visibility</p:attrName>
                                        </p:attrNameLst>
                                      </p:cBhvr>
                                      <p:to>
                                        <p:strVal val="hidden"/>
                                      </p:to>
                                    </p:set>
                                  </p:childTnLst>
                                </p:cTn>
                              </p:par>
                              <p:par>
                                <p:cTn id="15" presetID="42" presetClass="exit" presetSubtype="0" repeatCount="indefinite" fill="hold" nodeType="withEffect">
                                  <p:stCondLst>
                                    <p:cond delay="0"/>
                                  </p:stCondLst>
                                  <p:childTnLst>
                                    <p:animEffect transition="out" filter="fade">
                                      <p:cBhvr>
                                        <p:cTn id="16" dur="8100"/>
                                        <p:tgtEl>
                                          <p:spTgt spid="6"/>
                                        </p:tgtEl>
                                      </p:cBhvr>
                                    </p:animEffect>
                                    <p:anim calcmode="lin" valueType="num">
                                      <p:cBhvr>
                                        <p:cTn id="17" dur="8100"/>
                                        <p:tgtEl>
                                          <p:spTgt spid="6"/>
                                        </p:tgtEl>
                                        <p:attrNameLst>
                                          <p:attrName>ppt_x</p:attrName>
                                        </p:attrNameLst>
                                      </p:cBhvr>
                                      <p:tavLst>
                                        <p:tav tm="0">
                                          <p:val>
                                            <p:strVal val="ppt_x"/>
                                          </p:val>
                                        </p:tav>
                                        <p:tav tm="100000">
                                          <p:val>
                                            <p:strVal val="ppt_x"/>
                                          </p:val>
                                        </p:tav>
                                      </p:tavLst>
                                    </p:anim>
                                    <p:anim calcmode="lin" valueType="num">
                                      <p:cBhvr>
                                        <p:cTn id="18" dur="8100"/>
                                        <p:tgtEl>
                                          <p:spTgt spid="6"/>
                                        </p:tgtEl>
                                        <p:attrNameLst>
                                          <p:attrName>ppt_y</p:attrName>
                                        </p:attrNameLst>
                                      </p:cBhvr>
                                      <p:tavLst>
                                        <p:tav tm="0">
                                          <p:val>
                                            <p:strVal val="ppt_y"/>
                                          </p:val>
                                        </p:tav>
                                        <p:tav tm="100000">
                                          <p:val>
                                            <p:strVal val="ppt_y+.1"/>
                                          </p:val>
                                        </p:tav>
                                      </p:tavLst>
                                    </p:anim>
                                    <p:set>
                                      <p:cBhvr>
                                        <p:cTn id="19" dur="1" fill="hold">
                                          <p:stCondLst>
                                            <p:cond delay="8099"/>
                                          </p:stCondLst>
                                        </p:cTn>
                                        <p:tgtEl>
                                          <p:spTgt spid="6"/>
                                        </p:tgtEl>
                                        <p:attrNameLst>
                                          <p:attrName>style.visibility</p:attrName>
                                        </p:attrNameLst>
                                      </p:cBhvr>
                                      <p:to>
                                        <p:strVal val="hidden"/>
                                      </p:to>
                                    </p:set>
                                  </p:childTnLst>
                                </p:cTn>
                              </p:par>
                              <p:par>
                                <p:cTn id="20" presetID="42" presetClass="exit" presetSubtype="0" repeatCount="indefinite" fill="hold" nodeType="withEffect">
                                  <p:stCondLst>
                                    <p:cond delay="0"/>
                                  </p:stCondLst>
                                  <p:childTnLst>
                                    <p:animEffect transition="out" filter="fade">
                                      <p:cBhvr>
                                        <p:cTn id="21" dur="3500"/>
                                        <p:tgtEl>
                                          <p:spTgt spid="13"/>
                                        </p:tgtEl>
                                      </p:cBhvr>
                                    </p:animEffect>
                                    <p:anim calcmode="lin" valueType="num">
                                      <p:cBhvr>
                                        <p:cTn id="22" dur="3500"/>
                                        <p:tgtEl>
                                          <p:spTgt spid="13"/>
                                        </p:tgtEl>
                                        <p:attrNameLst>
                                          <p:attrName>ppt_x</p:attrName>
                                        </p:attrNameLst>
                                      </p:cBhvr>
                                      <p:tavLst>
                                        <p:tav tm="0">
                                          <p:val>
                                            <p:strVal val="ppt_x"/>
                                          </p:val>
                                        </p:tav>
                                        <p:tav tm="100000">
                                          <p:val>
                                            <p:strVal val="ppt_x"/>
                                          </p:val>
                                        </p:tav>
                                      </p:tavLst>
                                    </p:anim>
                                    <p:anim calcmode="lin" valueType="num">
                                      <p:cBhvr>
                                        <p:cTn id="23" dur="3500"/>
                                        <p:tgtEl>
                                          <p:spTgt spid="13"/>
                                        </p:tgtEl>
                                        <p:attrNameLst>
                                          <p:attrName>ppt_y</p:attrName>
                                        </p:attrNameLst>
                                      </p:cBhvr>
                                      <p:tavLst>
                                        <p:tav tm="0">
                                          <p:val>
                                            <p:strVal val="ppt_y"/>
                                          </p:val>
                                        </p:tav>
                                        <p:tav tm="100000">
                                          <p:val>
                                            <p:strVal val="ppt_y+.1"/>
                                          </p:val>
                                        </p:tav>
                                      </p:tavLst>
                                    </p:anim>
                                    <p:set>
                                      <p:cBhvr>
                                        <p:cTn id="24" dur="1" fill="hold">
                                          <p:stCondLst>
                                            <p:cond delay="3499"/>
                                          </p:stCondLst>
                                        </p:cTn>
                                        <p:tgtEl>
                                          <p:spTgt spid="13"/>
                                        </p:tgtEl>
                                        <p:attrNameLst>
                                          <p:attrName>style.visibility</p:attrName>
                                        </p:attrNameLst>
                                      </p:cBhvr>
                                      <p:to>
                                        <p:strVal val="hidden"/>
                                      </p:to>
                                    </p:set>
                                  </p:childTnLst>
                                </p:cTn>
                              </p:par>
                              <p:par>
                                <p:cTn id="25" presetID="42" presetClass="exit" presetSubtype="0" repeatCount="indefinite" fill="hold" nodeType="withEffect">
                                  <p:stCondLst>
                                    <p:cond delay="0"/>
                                  </p:stCondLst>
                                  <p:childTnLst>
                                    <p:animEffect transition="out" filter="fade">
                                      <p:cBhvr>
                                        <p:cTn id="26" dur="7100"/>
                                        <p:tgtEl>
                                          <p:spTgt spid="7"/>
                                        </p:tgtEl>
                                      </p:cBhvr>
                                    </p:animEffect>
                                    <p:anim calcmode="lin" valueType="num">
                                      <p:cBhvr>
                                        <p:cTn id="27" dur="7100"/>
                                        <p:tgtEl>
                                          <p:spTgt spid="7"/>
                                        </p:tgtEl>
                                        <p:attrNameLst>
                                          <p:attrName>ppt_x</p:attrName>
                                        </p:attrNameLst>
                                      </p:cBhvr>
                                      <p:tavLst>
                                        <p:tav tm="0">
                                          <p:val>
                                            <p:strVal val="ppt_x"/>
                                          </p:val>
                                        </p:tav>
                                        <p:tav tm="100000">
                                          <p:val>
                                            <p:strVal val="ppt_x"/>
                                          </p:val>
                                        </p:tav>
                                      </p:tavLst>
                                    </p:anim>
                                    <p:anim calcmode="lin" valueType="num">
                                      <p:cBhvr>
                                        <p:cTn id="28" dur="7100"/>
                                        <p:tgtEl>
                                          <p:spTgt spid="7"/>
                                        </p:tgtEl>
                                        <p:attrNameLst>
                                          <p:attrName>ppt_y</p:attrName>
                                        </p:attrNameLst>
                                      </p:cBhvr>
                                      <p:tavLst>
                                        <p:tav tm="0">
                                          <p:val>
                                            <p:strVal val="ppt_y"/>
                                          </p:val>
                                        </p:tav>
                                        <p:tav tm="100000">
                                          <p:val>
                                            <p:strVal val="ppt_y+.1"/>
                                          </p:val>
                                        </p:tav>
                                      </p:tavLst>
                                    </p:anim>
                                    <p:set>
                                      <p:cBhvr>
                                        <p:cTn id="29" dur="1" fill="hold">
                                          <p:stCondLst>
                                            <p:cond delay="7099"/>
                                          </p:stCondLst>
                                        </p:cTn>
                                        <p:tgtEl>
                                          <p:spTgt spid="7"/>
                                        </p:tgtEl>
                                        <p:attrNameLst>
                                          <p:attrName>style.visibility</p:attrName>
                                        </p:attrNameLst>
                                      </p:cBhvr>
                                      <p:to>
                                        <p:strVal val="hidden"/>
                                      </p:to>
                                    </p:set>
                                  </p:childTnLst>
                                </p:cTn>
                              </p:par>
                              <p:par>
                                <p:cTn id="30" presetID="42" presetClass="exit" presetSubtype="0" repeatCount="indefinite" fill="hold" nodeType="withEffect">
                                  <p:stCondLst>
                                    <p:cond delay="0"/>
                                  </p:stCondLst>
                                  <p:childTnLst>
                                    <p:animEffect transition="out" filter="fade">
                                      <p:cBhvr>
                                        <p:cTn id="31" dur="10300"/>
                                        <p:tgtEl>
                                          <p:spTgt spid="10"/>
                                        </p:tgtEl>
                                      </p:cBhvr>
                                    </p:animEffect>
                                    <p:anim calcmode="lin" valueType="num">
                                      <p:cBhvr>
                                        <p:cTn id="32" dur="10300"/>
                                        <p:tgtEl>
                                          <p:spTgt spid="10"/>
                                        </p:tgtEl>
                                        <p:attrNameLst>
                                          <p:attrName>ppt_x</p:attrName>
                                        </p:attrNameLst>
                                      </p:cBhvr>
                                      <p:tavLst>
                                        <p:tav tm="0">
                                          <p:val>
                                            <p:strVal val="ppt_x"/>
                                          </p:val>
                                        </p:tav>
                                        <p:tav tm="100000">
                                          <p:val>
                                            <p:strVal val="ppt_x"/>
                                          </p:val>
                                        </p:tav>
                                      </p:tavLst>
                                    </p:anim>
                                    <p:anim calcmode="lin" valueType="num">
                                      <p:cBhvr>
                                        <p:cTn id="33" dur="10300"/>
                                        <p:tgtEl>
                                          <p:spTgt spid="10"/>
                                        </p:tgtEl>
                                        <p:attrNameLst>
                                          <p:attrName>ppt_y</p:attrName>
                                        </p:attrNameLst>
                                      </p:cBhvr>
                                      <p:tavLst>
                                        <p:tav tm="0">
                                          <p:val>
                                            <p:strVal val="ppt_y"/>
                                          </p:val>
                                        </p:tav>
                                        <p:tav tm="100000">
                                          <p:val>
                                            <p:strVal val="ppt_y+.1"/>
                                          </p:val>
                                        </p:tav>
                                      </p:tavLst>
                                    </p:anim>
                                    <p:set>
                                      <p:cBhvr>
                                        <p:cTn id="34" dur="1" fill="hold">
                                          <p:stCondLst>
                                            <p:cond delay="10299"/>
                                          </p:stCondLst>
                                        </p:cTn>
                                        <p:tgtEl>
                                          <p:spTgt spid="10"/>
                                        </p:tgtEl>
                                        <p:attrNameLst>
                                          <p:attrName>style.visibility</p:attrName>
                                        </p:attrNameLst>
                                      </p:cBhvr>
                                      <p:to>
                                        <p:strVal val="hidden"/>
                                      </p:to>
                                    </p:set>
                                  </p:childTnLst>
                                </p:cTn>
                              </p:par>
                              <p:par>
                                <p:cTn id="35" presetID="42" presetClass="exit" presetSubtype="0" repeatCount="indefinite" fill="hold" nodeType="withEffect">
                                  <p:stCondLst>
                                    <p:cond delay="0"/>
                                  </p:stCondLst>
                                  <p:childTnLst>
                                    <p:animEffect transition="out" filter="fade">
                                      <p:cBhvr>
                                        <p:cTn id="36" dur="2600"/>
                                        <p:tgtEl>
                                          <p:spTgt spid="8"/>
                                        </p:tgtEl>
                                      </p:cBhvr>
                                    </p:animEffect>
                                    <p:anim calcmode="lin" valueType="num">
                                      <p:cBhvr>
                                        <p:cTn id="37" dur="2600"/>
                                        <p:tgtEl>
                                          <p:spTgt spid="8"/>
                                        </p:tgtEl>
                                        <p:attrNameLst>
                                          <p:attrName>ppt_x</p:attrName>
                                        </p:attrNameLst>
                                      </p:cBhvr>
                                      <p:tavLst>
                                        <p:tav tm="0">
                                          <p:val>
                                            <p:strVal val="ppt_x"/>
                                          </p:val>
                                        </p:tav>
                                        <p:tav tm="100000">
                                          <p:val>
                                            <p:strVal val="ppt_x"/>
                                          </p:val>
                                        </p:tav>
                                      </p:tavLst>
                                    </p:anim>
                                    <p:anim calcmode="lin" valueType="num">
                                      <p:cBhvr>
                                        <p:cTn id="38" dur="2600"/>
                                        <p:tgtEl>
                                          <p:spTgt spid="8"/>
                                        </p:tgtEl>
                                        <p:attrNameLst>
                                          <p:attrName>ppt_y</p:attrName>
                                        </p:attrNameLst>
                                      </p:cBhvr>
                                      <p:tavLst>
                                        <p:tav tm="0">
                                          <p:val>
                                            <p:strVal val="ppt_y"/>
                                          </p:val>
                                        </p:tav>
                                        <p:tav tm="100000">
                                          <p:val>
                                            <p:strVal val="ppt_y+.1"/>
                                          </p:val>
                                        </p:tav>
                                      </p:tavLst>
                                    </p:anim>
                                    <p:set>
                                      <p:cBhvr>
                                        <p:cTn id="39" dur="1" fill="hold">
                                          <p:stCondLst>
                                            <p:cond delay="2599"/>
                                          </p:stCondLst>
                                        </p:cTn>
                                        <p:tgtEl>
                                          <p:spTgt spid="8"/>
                                        </p:tgtEl>
                                        <p:attrNameLst>
                                          <p:attrName>style.visibility</p:attrName>
                                        </p:attrNameLst>
                                      </p:cBhvr>
                                      <p:to>
                                        <p:strVal val="hidden"/>
                                      </p:to>
                                    </p:set>
                                  </p:childTnLst>
                                </p:cTn>
                              </p:par>
                              <p:par>
                                <p:cTn id="40" presetID="42" presetClass="exit" presetSubtype="0" repeatCount="indefinite" fill="hold" nodeType="withEffect">
                                  <p:stCondLst>
                                    <p:cond delay="0"/>
                                  </p:stCondLst>
                                  <p:childTnLst>
                                    <p:animEffect transition="out" filter="fade">
                                      <p:cBhvr>
                                        <p:cTn id="41" dur="5500"/>
                                        <p:tgtEl>
                                          <p:spTgt spid="9"/>
                                        </p:tgtEl>
                                      </p:cBhvr>
                                    </p:animEffect>
                                    <p:anim calcmode="lin" valueType="num">
                                      <p:cBhvr>
                                        <p:cTn id="42" dur="5500"/>
                                        <p:tgtEl>
                                          <p:spTgt spid="9"/>
                                        </p:tgtEl>
                                        <p:attrNameLst>
                                          <p:attrName>ppt_x</p:attrName>
                                        </p:attrNameLst>
                                      </p:cBhvr>
                                      <p:tavLst>
                                        <p:tav tm="0">
                                          <p:val>
                                            <p:strVal val="ppt_x"/>
                                          </p:val>
                                        </p:tav>
                                        <p:tav tm="100000">
                                          <p:val>
                                            <p:strVal val="ppt_x"/>
                                          </p:val>
                                        </p:tav>
                                      </p:tavLst>
                                    </p:anim>
                                    <p:anim calcmode="lin" valueType="num">
                                      <p:cBhvr>
                                        <p:cTn id="43" dur="5500"/>
                                        <p:tgtEl>
                                          <p:spTgt spid="9"/>
                                        </p:tgtEl>
                                        <p:attrNameLst>
                                          <p:attrName>ppt_y</p:attrName>
                                        </p:attrNameLst>
                                      </p:cBhvr>
                                      <p:tavLst>
                                        <p:tav tm="0">
                                          <p:val>
                                            <p:strVal val="ppt_y"/>
                                          </p:val>
                                        </p:tav>
                                        <p:tav tm="100000">
                                          <p:val>
                                            <p:strVal val="ppt_y+.1"/>
                                          </p:val>
                                        </p:tav>
                                      </p:tavLst>
                                    </p:anim>
                                    <p:set>
                                      <p:cBhvr>
                                        <p:cTn id="44" dur="1" fill="hold">
                                          <p:stCondLst>
                                            <p:cond delay="5499"/>
                                          </p:stCondLst>
                                        </p:cTn>
                                        <p:tgtEl>
                                          <p:spTgt spid="9"/>
                                        </p:tgtEl>
                                        <p:attrNameLst>
                                          <p:attrName>style.visibility</p:attrName>
                                        </p:attrNameLst>
                                      </p:cBhvr>
                                      <p:to>
                                        <p:strVal val="hidden"/>
                                      </p:to>
                                    </p:set>
                                  </p:childTnLst>
                                </p:cTn>
                              </p:par>
                              <p:par>
                                <p:cTn id="45" presetID="42" presetClass="exit" presetSubtype="0" repeatCount="indefinite" fill="hold" nodeType="withEffect">
                                  <p:stCondLst>
                                    <p:cond delay="0"/>
                                  </p:stCondLst>
                                  <p:childTnLst>
                                    <p:animEffect transition="out" filter="fade">
                                      <p:cBhvr>
                                        <p:cTn id="46" dur="8900"/>
                                        <p:tgtEl>
                                          <p:spTgt spid="11"/>
                                        </p:tgtEl>
                                      </p:cBhvr>
                                    </p:animEffect>
                                    <p:anim calcmode="lin" valueType="num">
                                      <p:cBhvr>
                                        <p:cTn id="47" dur="8900"/>
                                        <p:tgtEl>
                                          <p:spTgt spid="11"/>
                                        </p:tgtEl>
                                        <p:attrNameLst>
                                          <p:attrName>ppt_x</p:attrName>
                                        </p:attrNameLst>
                                      </p:cBhvr>
                                      <p:tavLst>
                                        <p:tav tm="0">
                                          <p:val>
                                            <p:strVal val="ppt_x"/>
                                          </p:val>
                                        </p:tav>
                                        <p:tav tm="100000">
                                          <p:val>
                                            <p:strVal val="ppt_x"/>
                                          </p:val>
                                        </p:tav>
                                      </p:tavLst>
                                    </p:anim>
                                    <p:anim calcmode="lin" valueType="num">
                                      <p:cBhvr>
                                        <p:cTn id="48" dur="8900"/>
                                        <p:tgtEl>
                                          <p:spTgt spid="11"/>
                                        </p:tgtEl>
                                        <p:attrNameLst>
                                          <p:attrName>ppt_y</p:attrName>
                                        </p:attrNameLst>
                                      </p:cBhvr>
                                      <p:tavLst>
                                        <p:tav tm="0">
                                          <p:val>
                                            <p:strVal val="ppt_y"/>
                                          </p:val>
                                        </p:tav>
                                        <p:tav tm="100000">
                                          <p:val>
                                            <p:strVal val="ppt_y+.1"/>
                                          </p:val>
                                        </p:tav>
                                      </p:tavLst>
                                    </p:anim>
                                    <p:set>
                                      <p:cBhvr>
                                        <p:cTn id="49" dur="1" fill="hold">
                                          <p:stCondLst>
                                            <p:cond delay="8899"/>
                                          </p:stCondLst>
                                        </p:cTn>
                                        <p:tgtEl>
                                          <p:spTgt spid="11"/>
                                        </p:tgtEl>
                                        <p:attrNameLst>
                                          <p:attrName>style.visibility</p:attrName>
                                        </p:attrNameLst>
                                      </p:cBhvr>
                                      <p:to>
                                        <p:strVal val="hidden"/>
                                      </p:to>
                                    </p:set>
                                  </p:childTnLst>
                                </p:cTn>
                              </p:par>
                              <p:par>
                                <p:cTn id="50" presetID="42" presetClass="exit" presetSubtype="0" repeatCount="indefinite" fill="hold" nodeType="withEffect">
                                  <p:stCondLst>
                                    <p:cond delay="0"/>
                                  </p:stCondLst>
                                  <p:childTnLst>
                                    <p:animEffect transition="out" filter="fade">
                                      <p:cBhvr>
                                        <p:cTn id="51" dur="4500"/>
                                        <p:tgtEl>
                                          <p:spTgt spid="15"/>
                                        </p:tgtEl>
                                      </p:cBhvr>
                                    </p:animEffect>
                                    <p:anim calcmode="lin" valueType="num">
                                      <p:cBhvr>
                                        <p:cTn id="52" dur="4500"/>
                                        <p:tgtEl>
                                          <p:spTgt spid="15"/>
                                        </p:tgtEl>
                                        <p:attrNameLst>
                                          <p:attrName>ppt_x</p:attrName>
                                        </p:attrNameLst>
                                      </p:cBhvr>
                                      <p:tavLst>
                                        <p:tav tm="0">
                                          <p:val>
                                            <p:strVal val="ppt_x"/>
                                          </p:val>
                                        </p:tav>
                                        <p:tav tm="100000">
                                          <p:val>
                                            <p:strVal val="ppt_x"/>
                                          </p:val>
                                        </p:tav>
                                      </p:tavLst>
                                    </p:anim>
                                    <p:anim calcmode="lin" valueType="num">
                                      <p:cBhvr>
                                        <p:cTn id="53" dur="4500"/>
                                        <p:tgtEl>
                                          <p:spTgt spid="15"/>
                                        </p:tgtEl>
                                        <p:attrNameLst>
                                          <p:attrName>ppt_y</p:attrName>
                                        </p:attrNameLst>
                                      </p:cBhvr>
                                      <p:tavLst>
                                        <p:tav tm="0">
                                          <p:val>
                                            <p:strVal val="ppt_y"/>
                                          </p:val>
                                        </p:tav>
                                        <p:tav tm="100000">
                                          <p:val>
                                            <p:strVal val="ppt_y+.1"/>
                                          </p:val>
                                        </p:tav>
                                      </p:tavLst>
                                    </p:anim>
                                    <p:set>
                                      <p:cBhvr>
                                        <p:cTn id="54" dur="1" fill="hold">
                                          <p:stCondLst>
                                            <p:cond delay="4499"/>
                                          </p:stCondLst>
                                        </p:cTn>
                                        <p:tgtEl>
                                          <p:spTgt spid="15"/>
                                        </p:tgtEl>
                                        <p:attrNameLst>
                                          <p:attrName>style.visibility</p:attrName>
                                        </p:attrNameLst>
                                      </p:cBhvr>
                                      <p:to>
                                        <p:strVal val="hidden"/>
                                      </p:to>
                                    </p:set>
                                  </p:childTnLst>
                                </p:cTn>
                              </p:par>
                              <p:par>
                                <p:cTn id="55" presetID="42" presetClass="exit" presetSubtype="0" repeatCount="indefinite" fill="hold" nodeType="withEffect">
                                  <p:stCondLst>
                                    <p:cond delay="0"/>
                                  </p:stCondLst>
                                  <p:childTnLst>
                                    <p:animEffect transition="out" filter="fade">
                                      <p:cBhvr>
                                        <p:cTn id="56" dur="10100"/>
                                        <p:tgtEl>
                                          <p:spTgt spid="16"/>
                                        </p:tgtEl>
                                      </p:cBhvr>
                                    </p:animEffect>
                                    <p:anim calcmode="lin" valueType="num">
                                      <p:cBhvr>
                                        <p:cTn id="57" dur="10100"/>
                                        <p:tgtEl>
                                          <p:spTgt spid="16"/>
                                        </p:tgtEl>
                                        <p:attrNameLst>
                                          <p:attrName>ppt_x</p:attrName>
                                        </p:attrNameLst>
                                      </p:cBhvr>
                                      <p:tavLst>
                                        <p:tav tm="0">
                                          <p:val>
                                            <p:strVal val="ppt_x"/>
                                          </p:val>
                                        </p:tav>
                                        <p:tav tm="100000">
                                          <p:val>
                                            <p:strVal val="ppt_x"/>
                                          </p:val>
                                        </p:tav>
                                      </p:tavLst>
                                    </p:anim>
                                    <p:anim calcmode="lin" valueType="num">
                                      <p:cBhvr>
                                        <p:cTn id="58" dur="10100"/>
                                        <p:tgtEl>
                                          <p:spTgt spid="16"/>
                                        </p:tgtEl>
                                        <p:attrNameLst>
                                          <p:attrName>ppt_y</p:attrName>
                                        </p:attrNameLst>
                                      </p:cBhvr>
                                      <p:tavLst>
                                        <p:tav tm="0">
                                          <p:val>
                                            <p:strVal val="ppt_y"/>
                                          </p:val>
                                        </p:tav>
                                        <p:tav tm="100000">
                                          <p:val>
                                            <p:strVal val="ppt_y+.1"/>
                                          </p:val>
                                        </p:tav>
                                      </p:tavLst>
                                    </p:anim>
                                    <p:set>
                                      <p:cBhvr>
                                        <p:cTn id="59" dur="1" fill="hold">
                                          <p:stCondLst>
                                            <p:cond delay="10099"/>
                                          </p:stCondLst>
                                        </p:cTn>
                                        <p:tgtEl>
                                          <p:spTgt spid="16"/>
                                        </p:tgtEl>
                                        <p:attrNameLst>
                                          <p:attrName>style.visibility</p:attrName>
                                        </p:attrNameLst>
                                      </p:cBhvr>
                                      <p:to>
                                        <p:strVal val="hidden"/>
                                      </p:to>
                                    </p:set>
                                  </p:childTnLst>
                                </p:cTn>
                              </p:par>
                              <p:par>
                                <p:cTn id="60" presetID="42" presetClass="exit" presetSubtype="0" repeatCount="indefinite" fill="hold" nodeType="withEffect">
                                  <p:stCondLst>
                                    <p:cond delay="0"/>
                                  </p:stCondLst>
                                  <p:childTnLst>
                                    <p:animEffect transition="out" filter="fade">
                                      <p:cBhvr>
                                        <p:cTn id="61" dur="6800"/>
                                        <p:tgtEl>
                                          <p:spTgt spid="14"/>
                                        </p:tgtEl>
                                      </p:cBhvr>
                                    </p:animEffect>
                                    <p:anim calcmode="lin" valueType="num">
                                      <p:cBhvr>
                                        <p:cTn id="62" dur="6800"/>
                                        <p:tgtEl>
                                          <p:spTgt spid="14"/>
                                        </p:tgtEl>
                                        <p:attrNameLst>
                                          <p:attrName>ppt_x</p:attrName>
                                        </p:attrNameLst>
                                      </p:cBhvr>
                                      <p:tavLst>
                                        <p:tav tm="0">
                                          <p:val>
                                            <p:strVal val="ppt_x"/>
                                          </p:val>
                                        </p:tav>
                                        <p:tav tm="100000">
                                          <p:val>
                                            <p:strVal val="ppt_x"/>
                                          </p:val>
                                        </p:tav>
                                      </p:tavLst>
                                    </p:anim>
                                    <p:anim calcmode="lin" valueType="num">
                                      <p:cBhvr>
                                        <p:cTn id="63" dur="6800"/>
                                        <p:tgtEl>
                                          <p:spTgt spid="14"/>
                                        </p:tgtEl>
                                        <p:attrNameLst>
                                          <p:attrName>ppt_y</p:attrName>
                                        </p:attrNameLst>
                                      </p:cBhvr>
                                      <p:tavLst>
                                        <p:tav tm="0">
                                          <p:val>
                                            <p:strVal val="ppt_y"/>
                                          </p:val>
                                        </p:tav>
                                        <p:tav tm="100000">
                                          <p:val>
                                            <p:strVal val="ppt_y+.1"/>
                                          </p:val>
                                        </p:tav>
                                      </p:tavLst>
                                    </p:anim>
                                    <p:set>
                                      <p:cBhvr>
                                        <p:cTn id="64" dur="1" fill="hold">
                                          <p:stCondLst>
                                            <p:cond delay="67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r>
                  <a:rPr lang="de-DE" dirty="0">
                    <a:latin typeface="Calibri" panose="020F0502020204030204" pitchFamily="34" charset="0"/>
                  </a:rPr>
                  <a:t>Gehen wir die einzelnen Gatter durch</a:t>
                </a:r>
              </a:p>
              <a:p>
                <a:endParaRPr lang="de-DE" dirty="0">
                  <a:latin typeface="Calibri" panose="020F0502020204030204" pitchFamily="34" charset="0"/>
                </a:endParaRPr>
              </a:p>
              <a:p>
                <a:pPr marL="0" indent="0">
                  <a:buNone/>
                </a:pPr>
                <a:r>
                  <a:rPr lang="de-DE" dirty="0">
                    <a:latin typeface="Calibri" panose="020F0502020204030204" pitchFamily="34" charset="0"/>
                  </a:rPr>
                  <a:t>Pull-</a:t>
                </a:r>
                <a:r>
                  <a:rPr lang="de-DE" dirty="0" err="1">
                    <a:latin typeface="Calibri" panose="020F0502020204030204" pitchFamily="34" charset="0"/>
                  </a:rPr>
                  <a:t>Up</a:t>
                </a:r>
                <a:r>
                  <a:rPr lang="de-DE" dirty="0">
                    <a:latin typeface="Calibri" panose="020F0502020204030204" pitchFamily="34" charset="0"/>
                  </a:rPr>
                  <a:t>:		</a:t>
                </a:r>
                <a14:m>
                  <m:oMath xmlns:m="http://schemas.openxmlformats.org/officeDocument/2006/math">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Pull-Down: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𝑁𝑒𝑔𝑎𝑡𝑖𝑜𝑛</m:t>
                    </m:r>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𝑥</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Hatte ich ja schon einmal als Beispiel:</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Der </a:t>
                </a:r>
                <a:r>
                  <a:rPr lang="de-DE" dirty="0">
                    <a:solidFill>
                      <a:schemeClr val="accent1">
                        <a:lumMod val="40000"/>
                        <a:lumOff val="60000"/>
                      </a:schemeClr>
                    </a:solidFill>
                    <a:latin typeface="Calibri" panose="020F0502020204030204" pitchFamily="34" charset="0"/>
                  </a:rPr>
                  <a:t>Inverter</a:t>
                </a:r>
                <a:r>
                  <a:rPr lang="de-DE" dirty="0">
                    <a:latin typeface="Calibri" panose="020F0502020204030204" pitchFamily="34" charset="0"/>
                  </a:rPr>
                  <a:t>!</a:t>
                </a:r>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10</a:t>
            </a:fld>
            <a:endParaRPr lang="en-US" dirty="0"/>
          </a:p>
        </p:txBody>
      </p:sp>
      <p:pic>
        <p:nvPicPr>
          <p:cNvPr id="6" name="Grafik 5"/>
          <p:cNvPicPr>
            <a:picLocks noChangeAspect="1"/>
          </p:cNvPicPr>
          <p:nvPr/>
        </p:nvPicPr>
        <p:blipFill>
          <a:blip r:embed="rId3"/>
          <a:stretch>
            <a:fillRect/>
          </a:stretch>
        </p:blipFill>
        <p:spPr>
          <a:xfrm>
            <a:off x="7412409" y="2068436"/>
            <a:ext cx="2638425" cy="4294264"/>
          </a:xfrm>
          <a:prstGeom prst="rect">
            <a:avLst/>
          </a:prstGeom>
        </p:spPr>
      </p:pic>
      <p:sp>
        <p:nvSpPr>
          <p:cNvPr id="7" name="Textfeld 6"/>
          <p:cNvSpPr txBox="1"/>
          <p:nvPr/>
        </p:nvSpPr>
        <p:spPr>
          <a:xfrm>
            <a:off x="7838586" y="3846236"/>
            <a:ext cx="295274" cy="369332"/>
          </a:xfrm>
          <a:prstGeom prst="rect">
            <a:avLst/>
          </a:prstGeom>
          <a:noFill/>
        </p:spPr>
        <p:txBody>
          <a:bodyPr wrap="none" rtlCol="0">
            <a:spAutoFit/>
          </a:bodyPr>
          <a:lstStyle/>
          <a:p>
            <a:r>
              <a:rPr lang="de-DE" dirty="0">
                <a:solidFill>
                  <a:schemeClr val="bg1"/>
                </a:solidFill>
              </a:rPr>
              <a:t>x</a:t>
            </a:r>
          </a:p>
        </p:txBody>
      </p:sp>
    </p:spTree>
    <p:extLst>
      <p:ext uri="{BB962C8B-B14F-4D97-AF65-F5344CB8AC3E}">
        <p14:creationId xmlns:p14="http://schemas.microsoft.com/office/powerpoint/2010/main" val="326213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r>
                  <a:rPr lang="de-DE" dirty="0">
                    <a:latin typeface="Calibri" panose="020F0502020204030204" pitchFamily="34" charset="0"/>
                  </a:rPr>
                  <a:t>Gehen wir die einzelnen Gatter durch</a:t>
                </a:r>
              </a:p>
              <a:p>
                <a:endParaRPr lang="de-DE" dirty="0">
                  <a:latin typeface="Calibri" panose="020F0502020204030204" pitchFamily="34" charset="0"/>
                </a:endParaRPr>
              </a:p>
              <a:p>
                <a:pPr marL="0" indent="0">
                  <a:buNone/>
                </a:pPr>
                <a:r>
                  <a:rPr lang="de-DE" dirty="0">
                    <a:latin typeface="Calibri" panose="020F0502020204030204" pitchFamily="34" charset="0"/>
                  </a:rPr>
                  <a:t>Pull-</a:t>
                </a:r>
                <a:r>
                  <a:rPr lang="de-DE" dirty="0" err="1">
                    <a:latin typeface="Calibri" panose="020F0502020204030204" pitchFamily="34" charset="0"/>
                  </a:rPr>
                  <a:t>Up</a:t>
                </a:r>
                <a:r>
                  <a:rPr lang="de-DE" dirty="0">
                    <a:latin typeface="Calibri" panose="020F0502020204030204" pitchFamily="34" charset="0"/>
                  </a:rPr>
                  <a:t>:		</a:t>
                </a:r>
                <a14:m>
                  <m:oMath xmlns:m="http://schemas.openxmlformats.org/officeDocument/2006/math">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Pull-Down:	</a:t>
                </a:r>
                <a14:m>
                  <m:oMath xmlns:m="http://schemas.openxmlformats.org/officeDocument/2006/math">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oMath>
                </a14:m>
                <a:endParaRPr lang="de-DE" b="0" i="1" dirty="0">
                  <a:latin typeface="Cambria Math" panose="02040503050406030204" pitchFamily="18" charset="0"/>
                </a:endParaRPr>
              </a:p>
              <a:p>
                <a:pPr marL="0" indent="0">
                  <a:buNone/>
                </a:pPr>
                <a:r>
                  <a:rPr lang="de-DE" b="0" dirty="0"/>
                  <a:t>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𝑁𝑒𝑔𝑎𝑡𝑖𝑜𝑛</m:t>
                    </m:r>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Das </a:t>
                </a:r>
                <a:r>
                  <a:rPr lang="de-DE" dirty="0">
                    <a:solidFill>
                      <a:schemeClr val="accent1">
                        <a:lumMod val="40000"/>
                        <a:lumOff val="60000"/>
                      </a:schemeClr>
                    </a:solidFill>
                    <a:latin typeface="Calibri" panose="020F0502020204030204" pitchFamily="34" charset="0"/>
                  </a:rPr>
                  <a:t>NOR-Gatter</a:t>
                </a:r>
                <a:r>
                  <a:rPr lang="de-DE" dirty="0">
                    <a:latin typeface="Calibri" panose="020F0502020204030204" pitchFamily="34" charset="0"/>
                  </a:rPr>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11</a:t>
            </a:fld>
            <a:endParaRPr lang="en-US" dirty="0"/>
          </a:p>
        </p:txBody>
      </p:sp>
      <p:pic>
        <p:nvPicPr>
          <p:cNvPr id="7" name="Grafik 6"/>
          <p:cNvPicPr>
            <a:picLocks noChangeAspect="1"/>
          </p:cNvPicPr>
          <p:nvPr/>
        </p:nvPicPr>
        <p:blipFill>
          <a:blip r:embed="rId3"/>
          <a:stretch>
            <a:fillRect/>
          </a:stretch>
        </p:blipFill>
        <p:spPr>
          <a:xfrm>
            <a:off x="6229350" y="2171541"/>
            <a:ext cx="3733800" cy="3943981"/>
          </a:xfrm>
          <a:prstGeom prst="rect">
            <a:avLst/>
          </a:prstGeom>
        </p:spPr>
      </p:pic>
      <p:sp>
        <p:nvSpPr>
          <p:cNvPr id="8" name="Textfeld 7"/>
          <p:cNvSpPr txBox="1"/>
          <p:nvPr/>
        </p:nvSpPr>
        <p:spPr>
          <a:xfrm>
            <a:off x="6858000" y="3232686"/>
            <a:ext cx="295274" cy="369332"/>
          </a:xfrm>
          <a:prstGeom prst="rect">
            <a:avLst/>
          </a:prstGeom>
          <a:noFill/>
        </p:spPr>
        <p:txBody>
          <a:bodyPr wrap="none" rtlCol="0">
            <a:spAutoFit/>
          </a:bodyPr>
          <a:lstStyle/>
          <a:p>
            <a:r>
              <a:rPr lang="de-DE" dirty="0">
                <a:solidFill>
                  <a:schemeClr val="bg1"/>
                </a:solidFill>
              </a:rPr>
              <a:t>x</a:t>
            </a:r>
          </a:p>
        </p:txBody>
      </p:sp>
      <p:sp>
        <p:nvSpPr>
          <p:cNvPr id="9" name="Textfeld 8"/>
          <p:cNvSpPr txBox="1"/>
          <p:nvPr/>
        </p:nvSpPr>
        <p:spPr>
          <a:xfrm>
            <a:off x="6562726" y="3920311"/>
            <a:ext cx="308098" cy="369332"/>
          </a:xfrm>
          <a:prstGeom prst="rect">
            <a:avLst/>
          </a:prstGeom>
          <a:noFill/>
        </p:spPr>
        <p:txBody>
          <a:bodyPr wrap="none" rtlCol="0">
            <a:spAutoFit/>
          </a:bodyPr>
          <a:lstStyle/>
          <a:p>
            <a:r>
              <a:rPr lang="de-DE" dirty="0">
                <a:solidFill>
                  <a:schemeClr val="bg1"/>
                </a:solidFill>
              </a:rPr>
              <a:t>y</a:t>
            </a:r>
          </a:p>
        </p:txBody>
      </p:sp>
    </p:spTree>
    <p:extLst>
      <p:ext uri="{BB962C8B-B14F-4D97-AF65-F5344CB8AC3E}">
        <p14:creationId xmlns:p14="http://schemas.microsoft.com/office/powerpoint/2010/main" val="70298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5074322"/>
              </a:xfrm>
            </p:spPr>
            <p:txBody>
              <a:bodyPr>
                <a:normAutofit/>
              </a:bodyPr>
              <a:lstStyle/>
              <a:p>
                <a:r>
                  <a:rPr lang="de-DE" dirty="0">
                    <a:latin typeface="Calibri" panose="020F0502020204030204" pitchFamily="34" charset="0"/>
                  </a:rPr>
                  <a:t>Gehen wir die einzelnen Gatter durch</a:t>
                </a:r>
              </a:p>
              <a:p>
                <a:endParaRPr lang="de-DE" dirty="0">
                  <a:latin typeface="Calibri" panose="020F0502020204030204" pitchFamily="34" charset="0"/>
                </a:endParaRPr>
              </a:p>
              <a:p>
                <a:pPr marL="0" indent="0">
                  <a:buNone/>
                </a:pPr>
                <a:r>
                  <a:rPr lang="de-DE" dirty="0">
                    <a:latin typeface="Calibri" panose="020F0502020204030204" pitchFamily="34" charset="0"/>
                  </a:rPr>
                  <a:t>Pull-</a:t>
                </a:r>
                <a:r>
                  <a:rPr lang="de-DE" dirty="0" err="1">
                    <a:latin typeface="Calibri" panose="020F0502020204030204" pitchFamily="34" charset="0"/>
                  </a:rPr>
                  <a:t>Up</a:t>
                </a:r>
                <a:r>
                  <a:rPr lang="de-DE" dirty="0">
                    <a:latin typeface="Calibri" panose="020F0502020204030204" pitchFamily="34" charset="0"/>
                  </a:rPr>
                  <a:t>:		</a:t>
                </a:r>
                <a14:m>
                  <m:oMath xmlns:m="http://schemas.openxmlformats.org/officeDocument/2006/math">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e>
                    </m:acc>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oMath>
                </a14:m>
                <a:endParaRPr lang="de-DE" dirty="0">
                  <a:latin typeface="Calibri" panose="020F0502020204030204" pitchFamily="34" charset="0"/>
                </a:endParaRPr>
              </a:p>
              <a:p>
                <a:pPr marL="0" indent="0">
                  <a:buNone/>
                </a:pPr>
                <a:r>
                  <a:rPr lang="de-DE" dirty="0">
                    <a:latin typeface="Calibri" panose="020F0502020204030204" pitchFamily="34" charset="0"/>
                  </a:rPr>
                  <a:t>Pull-Down: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acc>
                  </m:oMath>
                </a14:m>
                <a:endParaRPr lang="de-DE" b="0" i="1" dirty="0">
                  <a:latin typeface="Cambria Math" panose="02040503050406030204" pitchFamily="18" charset="0"/>
                </a:endParaRPr>
              </a:p>
              <a:p>
                <a:pPr marL="0" indent="0">
                  <a:buNone/>
                </a:pPr>
                <a:r>
                  <a:rPr lang="de-DE" b="0" dirty="0"/>
                  <a:t>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𝑁𝑒𝑔𝑎𝑡𝑖𝑜𝑛</m:t>
                    </m:r>
                    <m:r>
                      <a:rPr lang="de-DE" b="0" i="1" smtClean="0">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acc>
                      </m:e>
                    </m:acc>
                    <m:r>
                      <a:rPr lang="de-DE" b="0" i="1" smtClean="0">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oMath>
                </a14:m>
                <a:endParaRPr lang="de-DE" dirty="0">
                  <a:latin typeface="Calibri" panose="020F0502020204030204" pitchFamily="34" charset="0"/>
                </a:endParaRPr>
              </a:p>
              <a:p>
                <a:pPr marL="0" indent="0">
                  <a:buNone/>
                </a:pPr>
                <a:r>
                  <a:rPr lang="de-DE" dirty="0">
                    <a:latin typeface="Calibri" panose="020F0502020204030204" pitchFamily="34" charset="0"/>
                  </a:rPr>
                  <a:t>NAND-Gatter links wird invertiert!</a:t>
                </a:r>
              </a:p>
              <a:p>
                <a:pPr marL="0" indent="0">
                  <a:buNone/>
                </a:pPr>
                <a:r>
                  <a:rPr lang="de-DE" dirty="0">
                    <a:latin typeface="Calibri" panose="020F0502020204030204" pitchFamily="34" charset="0"/>
                  </a:rPr>
                  <a:t>Das </a:t>
                </a:r>
                <a:r>
                  <a:rPr lang="de-DE" dirty="0">
                    <a:solidFill>
                      <a:schemeClr val="accent1">
                        <a:lumMod val="40000"/>
                        <a:lumOff val="60000"/>
                      </a:schemeClr>
                    </a:solidFill>
                    <a:latin typeface="Calibri" panose="020F0502020204030204" pitchFamily="34" charset="0"/>
                  </a:rPr>
                  <a:t>AND-Gatter</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solidFill>
                      <a:schemeClr val="accent3">
                        <a:lumMod val="40000"/>
                        <a:lumOff val="60000"/>
                      </a:schemeClr>
                    </a:solidFill>
                    <a:latin typeface="Calibri" panose="020F0502020204030204" pitchFamily="34" charset="0"/>
                  </a:rPr>
                  <a:t>Hinweis:</a:t>
                </a:r>
              </a:p>
              <a:p>
                <a:pPr marL="0" indent="0">
                  <a:buNone/>
                </a:pPr>
                <a:r>
                  <a:rPr lang="de-DE" dirty="0">
                    <a:latin typeface="Calibri" panose="020F0502020204030204" pitchFamily="34" charset="0"/>
                  </a:rPr>
                  <a:t>Das Schaltnetz kann auf Grund des Verknüpfungspunkts (   ), an dem Pull-</a:t>
                </a:r>
                <a:r>
                  <a:rPr lang="de-DE" dirty="0" err="1">
                    <a:latin typeface="Calibri" panose="020F0502020204030204" pitchFamily="34" charset="0"/>
                  </a:rPr>
                  <a:t>Up</a:t>
                </a:r>
                <a:r>
                  <a:rPr lang="de-DE" dirty="0">
                    <a:latin typeface="Calibri" panose="020F0502020204030204" pitchFamily="34" charset="0"/>
                  </a:rPr>
                  <a:t> und Pull-Down zusammengeführt werden, in zwei Bereiche aufgeteilt werden.</a:t>
                </a:r>
              </a:p>
              <a:p>
                <a:pPr marL="0" indent="0">
                  <a:buNone/>
                </a:pPr>
                <a:r>
                  <a:rPr lang="de-DE" dirty="0">
                    <a:latin typeface="Calibri" panose="020F0502020204030204" pitchFamily="34" charset="0"/>
                  </a:rPr>
                  <a:t>Diese kann man am besten </a:t>
                </a:r>
                <a:r>
                  <a:rPr lang="de-DE" dirty="0">
                    <a:solidFill>
                      <a:schemeClr val="accent1">
                        <a:lumMod val="40000"/>
                        <a:lumOff val="60000"/>
                      </a:schemeClr>
                    </a:solidFill>
                    <a:latin typeface="Calibri" panose="020F0502020204030204" pitchFamily="34" charset="0"/>
                  </a:rPr>
                  <a:t>separat voneinander </a:t>
                </a:r>
                <a:r>
                  <a:rPr lang="de-DE" dirty="0">
                    <a:latin typeface="Calibri" panose="020F0502020204030204" pitchFamily="34" charset="0"/>
                  </a:rPr>
                  <a:t>auswerten!</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5074322"/>
              </a:xfrm>
              <a:blipFill>
                <a:blip r:embed="rId2"/>
                <a:stretch>
                  <a:fillRect l="-681" t="-721" b="-108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12</a:t>
            </a:fld>
            <a:endParaRPr lang="en-US" dirty="0"/>
          </a:p>
        </p:txBody>
      </p:sp>
      <p:sp>
        <p:nvSpPr>
          <p:cNvPr id="8" name="Textfeld 7"/>
          <p:cNvSpPr txBox="1"/>
          <p:nvPr/>
        </p:nvSpPr>
        <p:spPr>
          <a:xfrm>
            <a:off x="6858000" y="3232686"/>
            <a:ext cx="295274" cy="369332"/>
          </a:xfrm>
          <a:prstGeom prst="rect">
            <a:avLst/>
          </a:prstGeom>
          <a:noFill/>
        </p:spPr>
        <p:txBody>
          <a:bodyPr wrap="none" rtlCol="0">
            <a:spAutoFit/>
          </a:bodyPr>
          <a:lstStyle/>
          <a:p>
            <a:r>
              <a:rPr lang="de-DE" dirty="0">
                <a:solidFill>
                  <a:schemeClr val="bg1"/>
                </a:solidFill>
              </a:rPr>
              <a:t>x</a:t>
            </a:r>
          </a:p>
        </p:txBody>
      </p:sp>
      <p:sp>
        <p:nvSpPr>
          <p:cNvPr id="9" name="Textfeld 8"/>
          <p:cNvSpPr txBox="1"/>
          <p:nvPr/>
        </p:nvSpPr>
        <p:spPr>
          <a:xfrm>
            <a:off x="6562726" y="3920311"/>
            <a:ext cx="308098" cy="369332"/>
          </a:xfrm>
          <a:prstGeom prst="rect">
            <a:avLst/>
          </a:prstGeom>
          <a:noFill/>
        </p:spPr>
        <p:txBody>
          <a:bodyPr wrap="none" rtlCol="0">
            <a:spAutoFit/>
          </a:bodyPr>
          <a:lstStyle/>
          <a:p>
            <a:r>
              <a:rPr lang="de-DE" dirty="0">
                <a:solidFill>
                  <a:schemeClr val="bg1"/>
                </a:solidFill>
              </a:rPr>
              <a:t>y</a:t>
            </a:r>
          </a:p>
        </p:txBody>
      </p:sp>
      <p:pic>
        <p:nvPicPr>
          <p:cNvPr id="6" name="Grafik 5"/>
          <p:cNvPicPr>
            <a:picLocks noChangeAspect="1"/>
          </p:cNvPicPr>
          <p:nvPr/>
        </p:nvPicPr>
        <p:blipFill>
          <a:blip r:embed="rId3"/>
          <a:stretch>
            <a:fillRect/>
          </a:stretch>
        </p:blipFill>
        <p:spPr>
          <a:xfrm>
            <a:off x="5590013" y="1406744"/>
            <a:ext cx="4611674" cy="3651884"/>
          </a:xfrm>
          <a:prstGeom prst="rect">
            <a:avLst/>
          </a:prstGeom>
        </p:spPr>
      </p:pic>
      <p:sp>
        <p:nvSpPr>
          <p:cNvPr id="10" name="Textfeld 9"/>
          <p:cNvSpPr txBox="1"/>
          <p:nvPr/>
        </p:nvSpPr>
        <p:spPr>
          <a:xfrm>
            <a:off x="5999136" y="3086606"/>
            <a:ext cx="295274" cy="369332"/>
          </a:xfrm>
          <a:prstGeom prst="rect">
            <a:avLst/>
          </a:prstGeom>
          <a:noFill/>
        </p:spPr>
        <p:txBody>
          <a:bodyPr wrap="none" rtlCol="0">
            <a:spAutoFit/>
          </a:bodyPr>
          <a:lstStyle/>
          <a:p>
            <a:r>
              <a:rPr lang="de-DE" dirty="0">
                <a:solidFill>
                  <a:schemeClr val="bg1"/>
                </a:solidFill>
              </a:rPr>
              <a:t>x</a:t>
            </a:r>
          </a:p>
        </p:txBody>
      </p:sp>
      <p:sp>
        <p:nvSpPr>
          <p:cNvPr id="11" name="Textfeld 10"/>
          <p:cNvSpPr txBox="1"/>
          <p:nvPr/>
        </p:nvSpPr>
        <p:spPr>
          <a:xfrm>
            <a:off x="6189150" y="3419340"/>
            <a:ext cx="308098" cy="369332"/>
          </a:xfrm>
          <a:prstGeom prst="rect">
            <a:avLst/>
          </a:prstGeom>
          <a:noFill/>
        </p:spPr>
        <p:txBody>
          <a:bodyPr wrap="none" rtlCol="0">
            <a:spAutoFit/>
          </a:bodyPr>
          <a:lstStyle/>
          <a:p>
            <a:r>
              <a:rPr lang="de-DE" dirty="0">
                <a:solidFill>
                  <a:schemeClr val="bg1"/>
                </a:solidFill>
              </a:rPr>
              <a:t>y</a:t>
            </a:r>
          </a:p>
        </p:txBody>
      </p:sp>
      <p:sp>
        <p:nvSpPr>
          <p:cNvPr id="12" name="Rechteck 11"/>
          <p:cNvSpPr/>
          <p:nvPr/>
        </p:nvSpPr>
        <p:spPr>
          <a:xfrm>
            <a:off x="8551093" y="1881652"/>
            <a:ext cx="1138989" cy="1851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8438147" y="3788672"/>
            <a:ext cx="1024639" cy="369332"/>
          </a:xfrm>
          <a:prstGeom prst="rect">
            <a:avLst/>
          </a:prstGeom>
          <a:noFill/>
        </p:spPr>
        <p:txBody>
          <a:bodyPr wrap="none" rtlCol="0">
            <a:spAutoFit/>
          </a:bodyPr>
          <a:lstStyle/>
          <a:p>
            <a:r>
              <a:rPr lang="de-DE" dirty="0">
                <a:solidFill>
                  <a:schemeClr val="bg1"/>
                </a:solidFill>
              </a:rPr>
              <a:t>Inverter</a:t>
            </a:r>
          </a:p>
        </p:txBody>
      </p:sp>
      <p:sp>
        <p:nvSpPr>
          <p:cNvPr id="14" name="Ellipse 13"/>
          <p:cNvSpPr/>
          <p:nvPr/>
        </p:nvSpPr>
        <p:spPr>
          <a:xfrm>
            <a:off x="8321868" y="2654576"/>
            <a:ext cx="103772"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7127874" y="5562007"/>
            <a:ext cx="103772"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754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13</a:t>
            </a:fld>
            <a:endParaRPr lang="en-US" dirty="0"/>
          </a:p>
        </p:txBody>
      </p:sp>
      <p:pic>
        <p:nvPicPr>
          <p:cNvPr id="6" name="Grafik 5"/>
          <p:cNvPicPr>
            <a:picLocks noChangeAspect="1"/>
          </p:cNvPicPr>
          <p:nvPr/>
        </p:nvPicPr>
        <p:blipFill>
          <a:blip r:embed="rId2"/>
          <a:stretch>
            <a:fillRect/>
          </a:stretch>
        </p:blipFill>
        <p:spPr>
          <a:xfrm>
            <a:off x="1700463" y="1274884"/>
            <a:ext cx="8014034" cy="5251996"/>
          </a:xfrm>
          <a:prstGeom prst="rect">
            <a:avLst/>
          </a:prstGeom>
        </p:spPr>
      </p:pic>
      <p:sp>
        <p:nvSpPr>
          <p:cNvPr id="3" name="Textfeld 2"/>
          <p:cNvSpPr txBox="1"/>
          <p:nvPr/>
        </p:nvSpPr>
        <p:spPr>
          <a:xfrm>
            <a:off x="2503486" y="3193031"/>
            <a:ext cx="654346" cy="369332"/>
          </a:xfrm>
          <a:prstGeom prst="rect">
            <a:avLst/>
          </a:prstGeom>
          <a:noFill/>
        </p:spPr>
        <p:txBody>
          <a:bodyPr wrap="none" rtlCol="0">
            <a:spAutoFit/>
          </a:bodyPr>
          <a:lstStyle/>
          <a:p>
            <a:r>
              <a:rPr lang="de-DE" dirty="0">
                <a:solidFill>
                  <a:schemeClr val="accent1">
                    <a:lumMod val="60000"/>
                    <a:lumOff val="40000"/>
                  </a:schemeClr>
                </a:solidFill>
              </a:rPr>
              <a:t>NOT</a:t>
            </a:r>
          </a:p>
        </p:txBody>
      </p:sp>
      <p:sp>
        <p:nvSpPr>
          <p:cNvPr id="7" name="Textfeld 6"/>
          <p:cNvSpPr txBox="1"/>
          <p:nvPr/>
        </p:nvSpPr>
        <p:spPr>
          <a:xfrm>
            <a:off x="3703636" y="3208403"/>
            <a:ext cx="654346" cy="369332"/>
          </a:xfrm>
          <a:prstGeom prst="rect">
            <a:avLst/>
          </a:prstGeom>
          <a:noFill/>
        </p:spPr>
        <p:txBody>
          <a:bodyPr wrap="none" rtlCol="0">
            <a:spAutoFit/>
          </a:bodyPr>
          <a:lstStyle/>
          <a:p>
            <a:r>
              <a:rPr lang="de-DE" dirty="0">
                <a:solidFill>
                  <a:schemeClr val="accent1">
                    <a:lumMod val="60000"/>
                    <a:lumOff val="40000"/>
                  </a:schemeClr>
                </a:solidFill>
              </a:rPr>
              <a:t>NOT</a:t>
            </a:r>
          </a:p>
        </p:txBody>
      </p:sp>
      <p:sp>
        <p:nvSpPr>
          <p:cNvPr id="8" name="Textfeld 7"/>
          <p:cNvSpPr txBox="1"/>
          <p:nvPr/>
        </p:nvSpPr>
        <p:spPr>
          <a:xfrm>
            <a:off x="5012700" y="3208403"/>
            <a:ext cx="654346" cy="369332"/>
          </a:xfrm>
          <a:prstGeom prst="rect">
            <a:avLst/>
          </a:prstGeom>
          <a:noFill/>
        </p:spPr>
        <p:txBody>
          <a:bodyPr wrap="none" rtlCol="0">
            <a:spAutoFit/>
          </a:bodyPr>
          <a:lstStyle/>
          <a:p>
            <a:r>
              <a:rPr lang="de-DE" dirty="0">
                <a:solidFill>
                  <a:schemeClr val="accent1">
                    <a:lumMod val="60000"/>
                    <a:lumOff val="40000"/>
                  </a:schemeClr>
                </a:solidFill>
              </a:rPr>
              <a:t>NOT</a:t>
            </a:r>
          </a:p>
        </p:txBody>
      </p:sp>
      <p:sp>
        <p:nvSpPr>
          <p:cNvPr id="9" name="Textfeld 8"/>
          <p:cNvSpPr txBox="1"/>
          <p:nvPr/>
        </p:nvSpPr>
        <p:spPr>
          <a:xfrm>
            <a:off x="8222625" y="3223775"/>
            <a:ext cx="654346" cy="369332"/>
          </a:xfrm>
          <a:prstGeom prst="rect">
            <a:avLst/>
          </a:prstGeom>
          <a:noFill/>
        </p:spPr>
        <p:txBody>
          <a:bodyPr wrap="none" rtlCol="0">
            <a:spAutoFit/>
          </a:bodyPr>
          <a:lstStyle/>
          <a:p>
            <a:r>
              <a:rPr lang="de-DE" dirty="0">
                <a:solidFill>
                  <a:schemeClr val="accent1">
                    <a:lumMod val="60000"/>
                    <a:lumOff val="40000"/>
                  </a:schemeClr>
                </a:solidFill>
              </a:rPr>
              <a:t>NOT</a:t>
            </a:r>
          </a:p>
        </p:txBody>
      </p:sp>
      <p:sp>
        <p:nvSpPr>
          <p:cNvPr id="10" name="Textfeld 9"/>
          <p:cNvSpPr txBox="1"/>
          <p:nvPr/>
        </p:nvSpPr>
        <p:spPr>
          <a:xfrm>
            <a:off x="6617662" y="3193031"/>
            <a:ext cx="696024" cy="369332"/>
          </a:xfrm>
          <a:prstGeom prst="rect">
            <a:avLst/>
          </a:prstGeom>
          <a:noFill/>
        </p:spPr>
        <p:txBody>
          <a:bodyPr wrap="none" rtlCol="0">
            <a:spAutoFit/>
          </a:bodyPr>
          <a:lstStyle/>
          <a:p>
            <a:r>
              <a:rPr lang="de-DE" dirty="0">
                <a:solidFill>
                  <a:schemeClr val="accent1">
                    <a:lumMod val="60000"/>
                    <a:lumOff val="40000"/>
                  </a:schemeClr>
                </a:solidFill>
              </a:rPr>
              <a:t>NOR</a:t>
            </a:r>
          </a:p>
        </p:txBody>
      </p:sp>
      <p:sp>
        <p:nvSpPr>
          <p:cNvPr id="11" name="Textfeld 10"/>
          <p:cNvSpPr txBox="1"/>
          <p:nvPr/>
        </p:nvSpPr>
        <p:spPr>
          <a:xfrm>
            <a:off x="3012114" y="4215235"/>
            <a:ext cx="699230" cy="369332"/>
          </a:xfrm>
          <a:prstGeom prst="rect">
            <a:avLst/>
          </a:prstGeom>
          <a:noFill/>
        </p:spPr>
        <p:txBody>
          <a:bodyPr wrap="none" rtlCol="0">
            <a:spAutoFit/>
          </a:bodyPr>
          <a:lstStyle/>
          <a:p>
            <a:r>
              <a:rPr lang="de-DE" dirty="0">
                <a:solidFill>
                  <a:schemeClr val="accent1">
                    <a:lumMod val="60000"/>
                    <a:lumOff val="40000"/>
                  </a:schemeClr>
                </a:solidFill>
              </a:rPr>
              <a:t>AND</a:t>
            </a:r>
          </a:p>
        </p:txBody>
      </p:sp>
      <p:sp>
        <p:nvSpPr>
          <p:cNvPr id="12" name="Textfeld 11"/>
          <p:cNvSpPr txBox="1"/>
          <p:nvPr/>
        </p:nvSpPr>
        <p:spPr>
          <a:xfrm>
            <a:off x="5536239" y="4215235"/>
            <a:ext cx="699230" cy="369332"/>
          </a:xfrm>
          <a:prstGeom prst="rect">
            <a:avLst/>
          </a:prstGeom>
          <a:noFill/>
        </p:spPr>
        <p:txBody>
          <a:bodyPr wrap="none" rtlCol="0">
            <a:spAutoFit/>
          </a:bodyPr>
          <a:lstStyle/>
          <a:p>
            <a:r>
              <a:rPr lang="de-DE" dirty="0">
                <a:solidFill>
                  <a:schemeClr val="accent1">
                    <a:lumMod val="60000"/>
                    <a:lumOff val="40000"/>
                  </a:schemeClr>
                </a:solidFill>
              </a:rPr>
              <a:t>AND</a:t>
            </a:r>
          </a:p>
        </p:txBody>
      </p:sp>
      <p:sp>
        <p:nvSpPr>
          <p:cNvPr id="13" name="Textfeld 12"/>
          <p:cNvSpPr txBox="1"/>
          <p:nvPr/>
        </p:nvSpPr>
        <p:spPr>
          <a:xfrm>
            <a:off x="8060364" y="4215235"/>
            <a:ext cx="699230" cy="369332"/>
          </a:xfrm>
          <a:prstGeom prst="rect">
            <a:avLst/>
          </a:prstGeom>
          <a:noFill/>
        </p:spPr>
        <p:txBody>
          <a:bodyPr wrap="none" rtlCol="0">
            <a:spAutoFit/>
          </a:bodyPr>
          <a:lstStyle/>
          <a:p>
            <a:r>
              <a:rPr lang="de-DE" dirty="0">
                <a:solidFill>
                  <a:schemeClr val="accent1">
                    <a:lumMod val="60000"/>
                    <a:lumOff val="40000"/>
                  </a:schemeClr>
                </a:solidFill>
              </a:rPr>
              <a:t>AND</a:t>
            </a:r>
          </a:p>
        </p:txBody>
      </p:sp>
    </p:spTree>
    <p:extLst>
      <p:ext uri="{BB962C8B-B14F-4D97-AF65-F5344CB8AC3E}">
        <p14:creationId xmlns:p14="http://schemas.microsoft.com/office/powerpoint/2010/main" val="577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normAutofit/>
              </a:bodyPr>
              <a:lstStyle/>
              <a:p>
                <a:r>
                  <a:rPr lang="de-DE" dirty="0">
                    <a:latin typeface="Calibri" panose="020F0502020204030204" pitchFamily="34" charset="0"/>
                  </a:rPr>
                  <a:t>Umformen des Ausdrucks, so dass unsere Gatter ausreichen</a:t>
                </a:r>
              </a:p>
              <a:p>
                <a:endParaRPr lang="de-DE" dirty="0">
                  <a:latin typeface="Calibri" panose="020F0502020204030204" pitchFamily="34" charset="0"/>
                </a:endParaRPr>
              </a:p>
              <a:p>
                <a:pPr marL="0" indent="0">
                  <a:buNone/>
                </a:pPr>
                <a:r>
                  <a:rPr lang="de-DE" dirty="0">
                    <a:latin typeface="Calibri" panose="020F0502020204030204" pitchFamily="34" charset="0"/>
                  </a:rPr>
                  <a:t>Wir haben:	4 NOT, 1 NOR, 3 ANDs</a:t>
                </a:r>
              </a:p>
              <a:p>
                <a:pPr marL="0" indent="0">
                  <a:buNone/>
                </a:pPr>
                <a:endParaRPr lang="de-DE" dirty="0">
                  <a:latin typeface="Calibri" panose="020F0502020204030204" pitchFamily="34" charset="0"/>
                </a:endParaRPr>
              </a:p>
              <a:p>
                <a:pPr marL="0" indent="0">
                  <a:buNone/>
                </a:pP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oMath>
                </a14:m>
                <a:r>
                  <a:rPr lang="de-DE" dirty="0">
                    <a:latin typeface="Calibri" panose="020F0502020204030204" pitchFamily="34" charset="0"/>
                  </a:rPr>
                  <a:t>			| kein ODER (Doppelnegation)</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acc>
                      <m:accPr>
                        <m:chr m:val="̅"/>
                        <m:ctrlPr>
                          <a:rPr lang="de-DE" i="1" smtClean="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e>
                        </m:acc>
                      </m:e>
                    </m:acc>
                    <m:r>
                      <a:rPr lang="de-DE" b="0" i="1" smtClean="0">
                        <a:latin typeface="Cambria Math" panose="02040503050406030204" pitchFamily="18" charset="0"/>
                      </a:rPr>
                      <m:t> </m:t>
                    </m:r>
                  </m:oMath>
                </a14:m>
                <a:r>
                  <a:rPr lang="de-DE" dirty="0">
                    <a:latin typeface="Calibri" panose="020F0502020204030204" pitchFamily="34" charset="0"/>
                  </a:rPr>
                  <a:t>	| großes NOR unter Negation</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oMath>
                </a14:m>
                <a:r>
                  <a:rPr lang="de-DE" dirty="0">
                    <a:latin typeface="Calibri" panose="020F0502020204030204" pitchFamily="34" charset="0"/>
                  </a:rPr>
                  <a:t> </a:t>
                </a:r>
                <a14:m>
                  <m:oMath xmlns:m="http://schemas.openxmlformats.org/officeDocument/2006/math">
                    <m:acc>
                      <m:accPr>
                        <m:chr m:val="̅"/>
                        <m:ctrlPr>
                          <a:rPr lang="de-DE" i="1" dirty="0" smtClean="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e>
                        </m:acc>
                        <m:r>
                          <m:rPr>
                            <m:nor/>
                          </m:rPr>
                          <a:rPr lang="de-DE" dirty="0">
                            <a:latin typeface="Calibri" panose="020F0502020204030204" pitchFamily="34" charset="0"/>
                          </a:rPr>
                          <m:t>	</m:t>
                        </m:r>
                      </m:e>
                    </m:acc>
                  </m:oMath>
                </a14:m>
                <a:r>
                  <a:rPr lang="de-DE" dirty="0">
                    <a:latin typeface="Calibri" panose="020F0502020204030204" pitchFamily="34" charset="0"/>
                  </a:rPr>
                  <a:t> 			| Wiederverwenden von </a:t>
                </a:r>
                <a14:m>
                  <m:oMath xmlns:m="http://schemas.openxmlformats.org/officeDocument/2006/math">
                    <m:r>
                      <m:rPr>
                        <m:sty m:val="p"/>
                      </m:rPr>
                      <a:rPr lang="de-DE" b="0" i="0" smtClean="0">
                        <a:latin typeface="Cambria Math" panose="02040503050406030204" pitchFamily="18" charset="0"/>
                      </a:rPr>
                      <m:t>A</m:t>
                    </m:r>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Geht genau auf </a:t>
                </a:r>
                <a:r>
                  <a:rPr lang="de-DE" dirty="0">
                    <a:latin typeface="Calibri" panose="020F0502020204030204" pitchFamily="34" charset="0"/>
                    <a:sym typeface="Wingdings" panose="05000000000000000000" pitchFamily="2" charset="2"/>
                  </a:rPr>
                  <a:t> Was für ein Zufall …</a:t>
                </a: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77617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Zuerst das A:</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e>
                        </m:acc>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r>
                      <m:rPr>
                        <m:sty m:val="p"/>
                      </m:rPr>
                      <a:rPr lang="de-DE" b="0" i="0" smtClean="0">
                        <a:solidFill>
                          <a:schemeClr val="accent3">
                            <a:lumMod val="40000"/>
                            <a:lumOff val="60000"/>
                          </a:schemeClr>
                        </a:solidFill>
                        <a:latin typeface="Cambria Math" panose="02040503050406030204" pitchFamily="18" charset="0"/>
                      </a:rPr>
                      <m:t>A</m:t>
                    </m:r>
                    <m:r>
                      <a:rPr lang="de-DE" b="0" i="0" smtClean="0">
                        <a:solidFill>
                          <a:schemeClr val="accent3">
                            <a:lumMod val="40000"/>
                            <a:lumOff val="60000"/>
                          </a:schemeClr>
                        </a:solidFill>
                        <a:latin typeface="Cambria Math" panose="02040503050406030204" pitchFamily="18" charset="0"/>
                      </a:rPr>
                      <m:t>=</m:t>
                    </m:r>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0</m:t>
                        </m:r>
                      </m:sub>
                    </m:sSub>
                    <m:r>
                      <a:rPr lang="de-DE" i="1">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15</a:t>
            </a:fld>
            <a:endParaRPr lang="en-US" dirty="0"/>
          </a:p>
        </p:txBody>
      </p:sp>
      <p:pic>
        <p:nvPicPr>
          <p:cNvPr id="7" name="Grafik 6"/>
          <p:cNvPicPr>
            <a:picLocks noChangeAspect="1"/>
          </p:cNvPicPr>
          <p:nvPr/>
        </p:nvPicPr>
        <p:blipFill>
          <a:blip r:embed="rId3"/>
          <a:stretch>
            <a:fillRect/>
          </a:stretch>
        </p:blipFill>
        <p:spPr>
          <a:xfrm>
            <a:off x="1222542" y="2099316"/>
            <a:ext cx="7358073" cy="4528495"/>
          </a:xfrm>
          <a:prstGeom prst="rect">
            <a:avLst/>
          </a:prstGeom>
        </p:spPr>
      </p:pic>
    </p:spTree>
    <p:extLst>
      <p:ext uri="{BB962C8B-B14F-4D97-AF65-F5344CB8AC3E}">
        <p14:creationId xmlns:p14="http://schemas.microsoft.com/office/powerpoint/2010/main" val="53672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Zuerst das A:</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e>
                        </m:acc>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r>
                      <m:rPr>
                        <m:sty m:val="p"/>
                      </m:rPr>
                      <a:rPr lang="de-DE" b="0" i="0" smtClean="0">
                        <a:solidFill>
                          <a:schemeClr val="accent3">
                            <a:lumMod val="40000"/>
                            <a:lumOff val="60000"/>
                          </a:schemeClr>
                        </a:solidFill>
                        <a:latin typeface="Cambria Math" panose="02040503050406030204" pitchFamily="18" charset="0"/>
                      </a:rPr>
                      <m:t>A</m:t>
                    </m:r>
                    <m:r>
                      <a:rPr lang="de-DE" b="0" i="0" smtClean="0">
                        <a:solidFill>
                          <a:schemeClr val="accent3">
                            <a:lumMod val="40000"/>
                            <a:lumOff val="60000"/>
                          </a:schemeClr>
                        </a:solidFill>
                        <a:latin typeface="Cambria Math" panose="02040503050406030204" pitchFamily="18" charset="0"/>
                      </a:rPr>
                      <m:t>=</m:t>
                    </m:r>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0</m:t>
                        </m:r>
                      </m:sub>
                    </m:sSub>
                    <m:r>
                      <a:rPr lang="de-DE" i="1">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16</a:t>
            </a:fld>
            <a:endParaRPr lang="en-US" dirty="0"/>
          </a:p>
        </p:txBody>
      </p:sp>
      <p:pic>
        <p:nvPicPr>
          <p:cNvPr id="6" name="Grafik 5"/>
          <p:cNvPicPr>
            <a:picLocks noChangeAspect="1"/>
          </p:cNvPicPr>
          <p:nvPr/>
        </p:nvPicPr>
        <p:blipFill>
          <a:blip r:embed="rId3"/>
          <a:stretch>
            <a:fillRect/>
          </a:stretch>
        </p:blipFill>
        <p:spPr>
          <a:xfrm>
            <a:off x="1180494" y="2081403"/>
            <a:ext cx="7077682" cy="4410812"/>
          </a:xfrm>
          <a:prstGeom prst="rect">
            <a:avLst/>
          </a:prstGeom>
        </p:spPr>
      </p:pic>
    </p:spTree>
    <p:extLst>
      <p:ext uri="{BB962C8B-B14F-4D97-AF65-F5344CB8AC3E}">
        <p14:creationId xmlns:p14="http://schemas.microsoft.com/office/powerpoint/2010/main" val="313133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Dann </a:t>
                </a:r>
                <a14:m>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oMath>
                </a14:m>
                <a:r>
                  <a:rPr lang="de-DE" dirty="0">
                    <a:solidFill>
                      <a:schemeClr val="accent1">
                        <a:lumMod val="40000"/>
                        <a:lumOff val="60000"/>
                      </a:schemeClr>
                    </a:solidFill>
                    <a:latin typeface="Calibri" panose="020F0502020204030204" pitchFamily="34" charset="0"/>
                  </a:rPr>
                  <a:t>:</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smtClean="0">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2</m:t>
                                    </m:r>
                                  </m:sub>
                                </m:sSub>
                              </m:e>
                            </m:acc>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 </m:t>
                            </m:r>
                            <m:acc>
                              <m:accPr>
                                <m:chr m:val="̅"/>
                                <m:ctrlPr>
                                  <a:rPr lang="de-DE" i="1" smtClean="0">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3</m:t>
                                    </m:r>
                                  </m:sub>
                                </m:sSub>
                              </m:e>
                            </m:acc>
                            <m:r>
                              <a:rPr lang="de-DE" i="1">
                                <a:latin typeface="Cambria Math" panose="02040503050406030204" pitchFamily="18" charset="0"/>
                              </a:rPr>
                              <m:t>)</m:t>
                            </m:r>
                          </m:e>
                        </m:acc>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0</m:t>
                        </m:r>
                      </m:sub>
                    </m:sSub>
                    <m:r>
                      <a:rPr lang="de-DE" i="1">
                        <a:solidFill>
                          <a:schemeClr val="tx1"/>
                        </a:solidFill>
                        <a:latin typeface="Cambria Math" panose="02040503050406030204" pitchFamily="18" charset="0"/>
                      </a:rPr>
                      <m:t> </m:t>
                    </m:r>
                    <m:acc>
                      <m:accPr>
                        <m:chr m:val="̅"/>
                        <m:ctrlPr>
                          <a:rPr lang="de-DE" i="1">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17</a:t>
            </a:fld>
            <a:endParaRPr lang="en-US" dirty="0"/>
          </a:p>
        </p:txBody>
      </p:sp>
      <p:pic>
        <p:nvPicPr>
          <p:cNvPr id="7" name="Grafik 6"/>
          <p:cNvPicPr>
            <a:picLocks noChangeAspect="1"/>
          </p:cNvPicPr>
          <p:nvPr/>
        </p:nvPicPr>
        <p:blipFill>
          <a:blip r:embed="rId3"/>
          <a:stretch>
            <a:fillRect/>
          </a:stretch>
        </p:blipFill>
        <p:spPr>
          <a:xfrm>
            <a:off x="1216588" y="2157547"/>
            <a:ext cx="7087531" cy="4371589"/>
          </a:xfrm>
          <a:prstGeom prst="rect">
            <a:avLst/>
          </a:prstGeom>
        </p:spPr>
      </p:pic>
    </p:spTree>
    <p:extLst>
      <p:ext uri="{BB962C8B-B14F-4D97-AF65-F5344CB8AC3E}">
        <p14:creationId xmlns:p14="http://schemas.microsoft.com/office/powerpoint/2010/main" val="74939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Dann die ANDs:</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2</m:t>
                                    </m:r>
                                  </m:sub>
                                </m:sSub>
                              </m:e>
                            </m:acc>
                            <m:r>
                              <a:rPr lang="de-DE" i="1">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3</m:t>
                                    </m:r>
                                  </m:sub>
                                </m:sSub>
                              </m:e>
                            </m:acc>
                            <m:r>
                              <a:rPr lang="de-DE" i="1">
                                <a:latin typeface="Cambria Math" panose="02040503050406030204" pitchFamily="18" charset="0"/>
                              </a:rPr>
                              <m:t>)</m:t>
                            </m:r>
                          </m:e>
                        </m:acc>
                        <m:r>
                          <m:rPr>
                            <m:nor/>
                          </m:rPr>
                          <a:rPr lang="de-DE" dirty="0">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0</m:t>
                        </m:r>
                      </m:sub>
                    </m:sSub>
                    <m:r>
                      <a:rPr lang="de-DE" i="1">
                        <a:solidFill>
                          <a:schemeClr val="tx1"/>
                        </a:solidFill>
                        <a:latin typeface="Cambria Math" panose="02040503050406030204" pitchFamily="18" charset="0"/>
                      </a:rPr>
                      <m:t> </m:t>
                    </m:r>
                    <m:acc>
                      <m:accPr>
                        <m:chr m:val="̅"/>
                        <m:ctrlPr>
                          <a:rPr lang="de-DE" i="1">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18</a:t>
            </a:fld>
            <a:endParaRPr lang="en-US" dirty="0"/>
          </a:p>
        </p:txBody>
      </p:sp>
      <p:pic>
        <p:nvPicPr>
          <p:cNvPr id="6" name="Grafik 5"/>
          <p:cNvPicPr>
            <a:picLocks noChangeAspect="1"/>
          </p:cNvPicPr>
          <p:nvPr/>
        </p:nvPicPr>
        <p:blipFill>
          <a:blip r:embed="rId3"/>
          <a:stretch>
            <a:fillRect/>
          </a:stretch>
        </p:blipFill>
        <p:spPr>
          <a:xfrm>
            <a:off x="1200149" y="2094655"/>
            <a:ext cx="7048501" cy="4381194"/>
          </a:xfrm>
          <a:prstGeom prst="rect">
            <a:avLst/>
          </a:prstGeom>
        </p:spPr>
      </p:pic>
    </p:spTree>
    <p:extLst>
      <p:ext uri="{BB962C8B-B14F-4D97-AF65-F5344CB8AC3E}">
        <p14:creationId xmlns:p14="http://schemas.microsoft.com/office/powerpoint/2010/main" val="133478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Dann das NOR:</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a:latin typeface="Cambria Math" panose="02040503050406030204" pitchFamily="18" charset="0"/>
                          </a:rPr>
                        </m:ctrlPr>
                      </m:accPr>
                      <m:e>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2</m:t>
                                    </m:r>
                                  </m:sub>
                                </m:sSub>
                              </m:e>
                            </m:acc>
                            <m:r>
                              <a:rPr lang="de-DE" i="1">
                                <a:solidFill>
                                  <a:schemeClr val="accent3">
                                    <a:lumMod val="40000"/>
                                    <a:lumOff val="60000"/>
                                  </a:schemeClr>
                                </a:solidFill>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3</m:t>
                                    </m:r>
                                  </m:sub>
                                </m:sSub>
                              </m:e>
                            </m:acc>
                            <m:r>
                              <a:rPr lang="de-DE" i="1">
                                <a:solidFill>
                                  <a:schemeClr val="accent3">
                                    <a:lumMod val="40000"/>
                                    <a:lumOff val="60000"/>
                                  </a:schemeClr>
                                </a:solidFill>
                                <a:latin typeface="Cambria Math" panose="02040503050406030204" pitchFamily="18" charset="0"/>
                              </a:rPr>
                              <m:t>)</m:t>
                            </m:r>
                          </m:e>
                        </m:acc>
                        <m:r>
                          <m:rPr>
                            <m:nor/>
                          </m:rPr>
                          <a:rPr lang="de-DE" dirty="0">
                            <a:solidFill>
                              <a:schemeClr val="accent3">
                                <a:lumMod val="40000"/>
                                <a:lumOff val="60000"/>
                              </a:schemeClr>
                            </a:solidFill>
                            <a:latin typeface="Calibri" panose="020F0502020204030204" pitchFamily="34" charset="0"/>
                          </a:rPr>
                          <m:t>	</m:t>
                        </m:r>
                      </m:e>
                    </m:acc>
                  </m:oMath>
                </a14:m>
                <a:r>
                  <a:rPr lang="de-DE" dirty="0">
                    <a:latin typeface="Calibri" panose="020F0502020204030204" pitchFamily="34" charset="0"/>
                  </a:rPr>
                  <a:t>		| </a:t>
                </a:r>
                <a14:m>
                  <m:oMath xmlns:m="http://schemas.openxmlformats.org/officeDocument/2006/math">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0</m:t>
                        </m:r>
                      </m:sub>
                    </m:sSub>
                    <m:r>
                      <a:rPr lang="de-DE" i="1">
                        <a:solidFill>
                          <a:schemeClr val="tx1"/>
                        </a:solidFill>
                        <a:latin typeface="Cambria Math" panose="02040503050406030204" pitchFamily="18" charset="0"/>
                      </a:rPr>
                      <m:t> </m:t>
                    </m:r>
                    <m:acc>
                      <m:accPr>
                        <m:chr m:val="̅"/>
                        <m:ctrlPr>
                          <a:rPr lang="de-DE" i="1">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19</a:t>
            </a:fld>
            <a:endParaRPr lang="en-US" dirty="0"/>
          </a:p>
        </p:txBody>
      </p:sp>
      <p:pic>
        <p:nvPicPr>
          <p:cNvPr id="7" name="Grafik 6"/>
          <p:cNvPicPr>
            <a:picLocks noChangeAspect="1"/>
          </p:cNvPicPr>
          <p:nvPr/>
        </p:nvPicPr>
        <p:blipFill>
          <a:blip r:embed="rId3"/>
          <a:stretch>
            <a:fillRect/>
          </a:stretch>
        </p:blipFill>
        <p:spPr>
          <a:xfrm>
            <a:off x="1219199" y="2143124"/>
            <a:ext cx="7218547" cy="4465319"/>
          </a:xfrm>
          <a:prstGeom prst="rect">
            <a:avLst/>
          </a:prstGeom>
        </p:spPr>
      </p:pic>
    </p:spTree>
    <p:extLst>
      <p:ext uri="{BB962C8B-B14F-4D97-AF65-F5344CB8AC3E}">
        <p14:creationId xmlns:p14="http://schemas.microsoft.com/office/powerpoint/2010/main" val="31003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a:t>
            </a:fld>
            <a:endParaRPr lang="en-US" dirty="0"/>
          </a:p>
        </p:txBody>
      </p:sp>
      <p:pic>
        <p:nvPicPr>
          <p:cNvPr id="6146" name="Picture 2" descr="Christmas Wallpaper Stunning F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79903"/>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646111" y="452718"/>
            <a:ext cx="9404723" cy="2836582"/>
          </a:xfrm>
        </p:spPr>
        <p:txBody>
          <a:bodyPr/>
          <a:lstStyle/>
          <a:p>
            <a:r>
              <a:rPr lang="de-DE" dirty="0"/>
              <a:t>CMOS</a:t>
            </a:r>
            <a:br>
              <a:rPr lang="de-DE" dirty="0"/>
            </a:br>
            <a:r>
              <a:rPr lang="de-DE" sz="3200" dirty="0"/>
              <a:t>Die Elektrotechnik lässt grüßen</a:t>
            </a:r>
          </a:p>
        </p:txBody>
      </p:sp>
    </p:spTree>
    <p:extLst>
      <p:ext uri="{BB962C8B-B14F-4D97-AF65-F5344CB8AC3E}">
        <p14:creationId xmlns:p14="http://schemas.microsoft.com/office/powerpoint/2010/main" val="32506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195481"/>
              </a:xfrm>
            </p:spPr>
            <p:txBody>
              <a:bodyPr/>
              <a:lstStyle/>
              <a:p>
                <a:pPr marL="0" indent="0">
                  <a:buNone/>
                </a:pPr>
                <a:r>
                  <a:rPr lang="de-DE" dirty="0">
                    <a:solidFill>
                      <a:schemeClr val="accent1">
                        <a:lumMod val="40000"/>
                        <a:lumOff val="60000"/>
                      </a:schemeClr>
                    </a:solidFill>
                    <a:latin typeface="Calibri" panose="020F0502020204030204" pitchFamily="34" charset="0"/>
                  </a:rPr>
                  <a:t>Dann negieren. Fertig:</a:t>
                </a:r>
                <a:r>
                  <a:rPr lang="de-DE" dirty="0"/>
                  <a:t>	</a:t>
                </a:r>
                <a14:m>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r>
                      <a:rPr lang="de-DE" b="0" i="1" smtClean="0">
                        <a:latin typeface="Cambria Math" panose="02040503050406030204" pitchFamily="18" charset="0"/>
                      </a:rPr>
                      <m:t>=</m:t>
                    </m:r>
                    <m:acc>
                      <m:accPr>
                        <m:chr m:val="̅"/>
                        <m:ctrlPr>
                          <a:rPr lang="de-DE" i="1" dirty="0" smtClean="0">
                            <a:solidFill>
                              <a:schemeClr val="accent3">
                                <a:lumMod val="40000"/>
                                <a:lumOff val="60000"/>
                              </a:schemeClr>
                            </a:solidFill>
                            <a:latin typeface="Cambria Math" panose="02040503050406030204" pitchFamily="18" charset="0"/>
                          </a:rPr>
                        </m:ctrlPr>
                      </m:accPr>
                      <m:e>
                        <m:acc>
                          <m:accPr>
                            <m:chr m:val="̅"/>
                            <m:ctrlPr>
                              <a:rPr lang="de-DE" i="1" smtClean="0">
                                <a:solidFill>
                                  <a:schemeClr val="accent3">
                                    <a:lumMod val="40000"/>
                                    <a:lumOff val="60000"/>
                                  </a:schemeClr>
                                </a:solidFill>
                                <a:latin typeface="Cambria Math" panose="02040503050406030204" pitchFamily="18" charset="0"/>
                              </a:rPr>
                            </m:ctrlPr>
                          </m:accPr>
                          <m:e>
                            <m:r>
                              <a:rPr lang="de-DE" i="1">
                                <a:solidFill>
                                  <a:schemeClr val="accent3">
                                    <a:lumMod val="40000"/>
                                    <a:lumOff val="60000"/>
                                  </a:schemeClr>
                                </a:solidFill>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2</m:t>
                                    </m:r>
                                  </m:sub>
                                </m:sSub>
                              </m:e>
                            </m:acc>
                            <m:r>
                              <a:rPr lang="de-DE" i="1">
                                <a:solidFill>
                                  <a:schemeClr val="accent3">
                                    <a:lumMod val="40000"/>
                                    <a:lumOff val="60000"/>
                                  </a:schemeClr>
                                </a:solidFill>
                                <a:latin typeface="Cambria Math" panose="02040503050406030204" pitchFamily="18" charset="0"/>
                              </a:rPr>
                              <m:t>)+(</m:t>
                            </m:r>
                            <m:r>
                              <a:rPr lang="de-DE" i="1" smtClean="0">
                                <a:solidFill>
                                  <a:schemeClr val="accent3">
                                    <a:lumMod val="40000"/>
                                    <a:lumOff val="60000"/>
                                  </a:schemeClr>
                                </a:solidFill>
                                <a:latin typeface="Cambria Math" panose="02040503050406030204" pitchFamily="18" charset="0"/>
                              </a:rPr>
                              <m:t>𝐴</m:t>
                            </m:r>
                            <m:r>
                              <a:rPr lang="de-DE" i="1" smtClean="0">
                                <a:solidFill>
                                  <a:schemeClr val="accent3">
                                    <a:lumMod val="40000"/>
                                    <a:lumOff val="60000"/>
                                  </a:schemeClr>
                                </a:solidFill>
                                <a:latin typeface="Cambria Math" panose="02040503050406030204" pitchFamily="18" charset="0"/>
                              </a:rPr>
                              <m:t> </m:t>
                            </m:r>
                            <m:acc>
                              <m:accPr>
                                <m:chr m:val="̅"/>
                                <m:ctrlPr>
                                  <a:rPr lang="de-DE" i="1">
                                    <a:solidFill>
                                      <a:schemeClr val="accent3">
                                        <a:lumMod val="40000"/>
                                        <a:lumOff val="60000"/>
                                      </a:schemeClr>
                                    </a:solidFill>
                                    <a:latin typeface="Cambria Math" panose="02040503050406030204" pitchFamily="18" charset="0"/>
                                  </a:rPr>
                                </m:ctrlPr>
                              </m:accPr>
                              <m:e>
                                <m:sSub>
                                  <m:sSubPr>
                                    <m:ctrlPr>
                                      <a:rPr lang="de-DE" i="1">
                                        <a:solidFill>
                                          <a:schemeClr val="accent3">
                                            <a:lumMod val="40000"/>
                                            <a:lumOff val="60000"/>
                                          </a:schemeClr>
                                        </a:solidFill>
                                        <a:latin typeface="Cambria Math" panose="02040503050406030204" pitchFamily="18" charset="0"/>
                                      </a:rPr>
                                    </m:ctrlPr>
                                  </m:sSubPr>
                                  <m:e>
                                    <m:r>
                                      <a:rPr lang="de-DE" i="1">
                                        <a:solidFill>
                                          <a:schemeClr val="accent3">
                                            <a:lumMod val="40000"/>
                                            <a:lumOff val="60000"/>
                                          </a:schemeClr>
                                        </a:solidFill>
                                        <a:latin typeface="Cambria Math" panose="02040503050406030204" pitchFamily="18" charset="0"/>
                                      </a:rPr>
                                      <m:t>𝑥</m:t>
                                    </m:r>
                                  </m:e>
                                  <m:sub>
                                    <m:r>
                                      <a:rPr lang="de-DE" i="1">
                                        <a:solidFill>
                                          <a:schemeClr val="accent3">
                                            <a:lumMod val="40000"/>
                                            <a:lumOff val="60000"/>
                                          </a:schemeClr>
                                        </a:solidFill>
                                        <a:latin typeface="Cambria Math" panose="02040503050406030204" pitchFamily="18" charset="0"/>
                                      </a:rPr>
                                      <m:t>3</m:t>
                                    </m:r>
                                  </m:sub>
                                </m:sSub>
                              </m:e>
                            </m:acc>
                            <m:r>
                              <a:rPr lang="de-DE" i="1">
                                <a:solidFill>
                                  <a:schemeClr val="accent3">
                                    <a:lumMod val="40000"/>
                                    <a:lumOff val="60000"/>
                                  </a:schemeClr>
                                </a:solidFill>
                                <a:latin typeface="Cambria Math" panose="02040503050406030204" pitchFamily="18" charset="0"/>
                              </a:rPr>
                              <m:t>)</m:t>
                            </m:r>
                          </m:e>
                        </m:acc>
                        <m:r>
                          <m:rPr>
                            <m:nor/>
                          </m:rPr>
                          <a:rPr lang="de-DE" dirty="0">
                            <a:solidFill>
                              <a:schemeClr val="accent3">
                                <a:lumMod val="40000"/>
                                <a:lumOff val="60000"/>
                              </a:schemeClr>
                            </a:solidFill>
                            <a:latin typeface="Calibri" panose="020F0502020204030204" pitchFamily="34" charset="0"/>
                          </a:rPr>
                          <m:t>	</m:t>
                        </m:r>
                      </m:e>
                    </m:acc>
                  </m:oMath>
                </a14:m>
                <a:r>
                  <a:rPr lang="de-DE" dirty="0">
                    <a:solidFill>
                      <a:schemeClr val="accent3">
                        <a:lumMod val="40000"/>
                        <a:lumOff val="60000"/>
                      </a:schemeClr>
                    </a:solidFill>
                    <a:latin typeface="Calibri" panose="020F0502020204030204" pitchFamily="34" charset="0"/>
                  </a:rPr>
                  <a:t>	</a:t>
                </a:r>
                <a:r>
                  <a:rPr lang="de-DE" dirty="0">
                    <a:latin typeface="Calibri" panose="020F0502020204030204" pitchFamily="34" charset="0"/>
                  </a:rPr>
                  <a:t>	| </a:t>
                </a:r>
                <a14:m>
                  <m:oMath xmlns:m="http://schemas.openxmlformats.org/officeDocument/2006/math">
                    <m:r>
                      <m:rPr>
                        <m:sty m:val="p"/>
                      </m:rPr>
                      <a:rPr lang="de-DE" b="0" i="0" smtClean="0">
                        <a:solidFill>
                          <a:schemeClr val="tx1"/>
                        </a:solidFill>
                        <a:latin typeface="Cambria Math" panose="02040503050406030204" pitchFamily="18" charset="0"/>
                      </a:rPr>
                      <m:t>A</m:t>
                    </m:r>
                    <m:r>
                      <a:rPr lang="de-DE" b="0" i="0" smtClean="0">
                        <a:solidFill>
                          <a:schemeClr val="tx1"/>
                        </a:solidFill>
                        <a:latin typeface="Cambria Math" panose="02040503050406030204" pitchFamily="18" charset="0"/>
                      </a:rPr>
                      <m:t>=</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0</m:t>
                        </m:r>
                      </m:sub>
                    </m:sSub>
                    <m:r>
                      <a:rPr lang="de-DE" i="1">
                        <a:solidFill>
                          <a:schemeClr val="tx1"/>
                        </a:solidFill>
                        <a:latin typeface="Cambria Math" panose="02040503050406030204" pitchFamily="18" charset="0"/>
                      </a:rPr>
                      <m:t> </m:t>
                    </m:r>
                    <m:acc>
                      <m:accPr>
                        <m:chr m:val="̅"/>
                        <m:ctrlPr>
                          <a:rPr lang="de-DE" i="1">
                            <a:solidFill>
                              <a:schemeClr val="tx1"/>
                            </a:solidFill>
                            <a:latin typeface="Cambria Math" panose="02040503050406030204" pitchFamily="18" charset="0"/>
                          </a:rPr>
                        </m:ctrlPr>
                      </m:accPr>
                      <m:e>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1</m:t>
                            </m:r>
                          </m:sub>
                        </m:sSub>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19548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20</a:t>
            </a:fld>
            <a:endParaRPr lang="en-US" dirty="0"/>
          </a:p>
        </p:txBody>
      </p:sp>
      <p:pic>
        <p:nvPicPr>
          <p:cNvPr id="6" name="Grafik 5"/>
          <p:cNvPicPr>
            <a:picLocks noChangeAspect="1"/>
          </p:cNvPicPr>
          <p:nvPr/>
        </p:nvPicPr>
        <p:blipFill>
          <a:blip r:embed="rId3"/>
          <a:stretch>
            <a:fillRect/>
          </a:stretch>
        </p:blipFill>
        <p:spPr>
          <a:xfrm>
            <a:off x="1218592" y="2059327"/>
            <a:ext cx="7294013" cy="4550019"/>
          </a:xfrm>
          <a:prstGeom prst="rect">
            <a:avLst/>
          </a:prstGeom>
        </p:spPr>
      </p:pic>
    </p:spTree>
    <p:extLst>
      <p:ext uri="{BB962C8B-B14F-4D97-AF65-F5344CB8AC3E}">
        <p14:creationId xmlns:p14="http://schemas.microsoft.com/office/powerpoint/2010/main" val="80732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4293" y="1504278"/>
            <a:ext cx="8946541" cy="4195481"/>
          </a:xfrm>
        </p:spPr>
        <p:txBody>
          <a:bodyPr/>
          <a:lstStyle/>
          <a:p>
            <a:r>
              <a:rPr lang="de-DE" dirty="0"/>
              <a:t>Realisieren Sie die Schaltfunktion 𝑓 (𝑥3, 𝑥2, 𝑥1, 𝑥0) als CMOS-Schaltung mit möglichst wenig Transistoren, wobei alle Eingänge nur in der nicht invertierten Form zur Verfügung stehen.</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42309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839372"/>
              </a:xfrm>
            </p:spPr>
            <p:txBody>
              <a:bodyPr/>
              <a:lstStyle/>
              <a:p>
                <a:r>
                  <a:rPr lang="de-DE" dirty="0">
                    <a:latin typeface="Calibri" panose="020F0502020204030204" pitchFamily="34" charset="0"/>
                  </a:rPr>
                  <a:t>CMOS-Schaltung mit möglichst wenig Transistoren, wobei alle Eingänge nur in der nicht invertierten Form zur Verfügung stehen.</a:t>
                </a:r>
              </a:p>
              <a:p>
                <a:pPr marL="0" indent="0">
                  <a:buNone/>
                </a:pPr>
                <a:r>
                  <a:rPr lang="de-DE" dirty="0">
                    <a:latin typeface="Calibri" panose="020F0502020204030204" pitchFamily="34" charset="0"/>
                  </a:rPr>
                  <a:t>Minimieren des Ausdrucks:</a:t>
                </a:r>
              </a:p>
              <a:p>
                <a:pPr marL="0" indent="0">
                  <a:buNone/>
                </a:pP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oMath>
                </a14:m>
                <a:r>
                  <a:rPr lang="de-DE" dirty="0">
                    <a:latin typeface="Calibri" panose="020F0502020204030204" pitchFamily="34" charset="0"/>
                  </a:rPr>
                  <a:t>		| Distributivgesetz</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b="0" i="1" smtClean="0">
                        <a:latin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b="0" i="1" smtClean="0">
                        <a:latin typeface="Cambria Math" panose="02040503050406030204" pitchFamily="18" charset="0"/>
                      </a:rPr>
                      <m:t>)</m:t>
                    </m:r>
                  </m:oMath>
                </a14:m>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PMOS-Ausdruck </a:t>
                </a:r>
                <a:r>
                  <a:rPr lang="de-DE" dirty="0">
                    <a:latin typeface="Calibri" panose="020F0502020204030204" pitchFamily="34" charset="0"/>
                  </a:rPr>
                  <a:t>(alle </a:t>
                </a:r>
                <a:r>
                  <a:rPr lang="de-DE" dirty="0" err="1">
                    <a:latin typeface="Calibri" panose="020F0502020204030204" pitchFamily="34" charset="0"/>
                  </a:rPr>
                  <a:t>Literale</a:t>
                </a:r>
                <a:r>
                  <a:rPr lang="de-DE" dirty="0">
                    <a:latin typeface="Calibri" panose="020F0502020204030204" pitchFamily="34" charset="0"/>
                  </a:rPr>
                  <a:t> sind negiert):</a:t>
                </a:r>
              </a:p>
              <a:p>
                <a:pPr marL="0" indent="0">
                  <a:buNone/>
                </a:pPr>
                <a:r>
                  <a:rPr lang="de-DE" dirty="0">
                    <a:latin typeface="Calibri" panose="020F0502020204030204" pitchFamily="34" charset="0"/>
                  </a:rPr>
                  <a:t>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m:rPr>
                            <m:sty m:val="p"/>
                          </m:rPr>
                          <a:rPr lang="de-DE" b="0" i="0" smtClean="0">
                            <a:latin typeface="Cambria Math" panose="02040503050406030204" pitchFamily="18" charset="0"/>
                          </a:rPr>
                          <m:t>PMOS</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oMath>
                </a14:m>
                <a:r>
                  <a:rPr lang="de-DE" dirty="0">
                    <a:latin typeface="Calibri" panose="020F0502020204030204" pitchFamily="34" charset="0"/>
                  </a:rPr>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oMath>
                </a14:m>
                <a:r>
                  <a:rPr lang="de-DE" dirty="0">
                    <a:latin typeface="Calibri" panose="020F0502020204030204" pitchFamily="34" charset="0"/>
                  </a:rPr>
                  <a:t> wird durch einen Inverter negiert)</a:t>
                </a:r>
              </a:p>
              <a:p>
                <a:pPr marL="0" indent="0">
                  <a:buNone/>
                </a:pPr>
                <a:r>
                  <a:rPr lang="de-DE" dirty="0">
                    <a:solidFill>
                      <a:schemeClr val="accent2">
                        <a:lumMod val="40000"/>
                        <a:lumOff val="60000"/>
                      </a:schemeClr>
                    </a:solidFill>
                    <a:latin typeface="Calibri" panose="020F0502020204030204" pitchFamily="34" charset="0"/>
                  </a:rPr>
                  <a:t>NMOS-Ausdruck </a:t>
                </a:r>
                <a:r>
                  <a:rPr lang="de-DE" dirty="0">
                    <a:latin typeface="Calibri" panose="020F0502020204030204" pitchFamily="34" charset="0"/>
                  </a:rPr>
                  <a:t>(alle </a:t>
                </a:r>
                <a:r>
                  <a:rPr lang="de-DE" dirty="0" err="1">
                    <a:latin typeface="Calibri" panose="020F0502020204030204" pitchFamily="34" charset="0"/>
                  </a:rPr>
                  <a:t>Literale</a:t>
                </a:r>
                <a:r>
                  <a:rPr lang="de-DE" dirty="0">
                    <a:latin typeface="Calibri" panose="020F0502020204030204" pitchFamily="34" charset="0"/>
                  </a:rPr>
                  <a:t> sind nicht negiert):</a:t>
                </a:r>
              </a:p>
              <a:p>
                <a:pPr marL="0" indent="0">
                  <a:buNone/>
                </a:pPr>
                <a:r>
                  <a:rPr lang="de-DE" dirty="0">
                    <a:latin typeface="Calibri" panose="020F0502020204030204" pitchFamily="34" charset="0"/>
                  </a:rPr>
                  <a:t>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m:rPr>
                            <m:sty m:val="p"/>
                          </m:rPr>
                          <a:rPr lang="de-DE" b="0" i="0" smtClean="0">
                            <a:latin typeface="Cambria Math" panose="02040503050406030204" pitchFamily="18" charset="0"/>
                          </a:rPr>
                          <m:t>NMOS</m:t>
                        </m:r>
                      </m:sub>
                    </m:sSub>
                    <m:r>
                      <a:rPr lang="de-DE" b="0" i="0" smtClean="0">
                        <a:latin typeface="Cambria Math" panose="02040503050406030204" pitchFamily="18" charset="0"/>
                      </a:rPr>
                      <m:t>=</m:t>
                    </m:r>
                    <m:acc>
                      <m:accPr>
                        <m:chr m:val="̅"/>
                        <m:ctrlPr>
                          <a:rPr lang="de-DE" b="0" i="1" smtClean="0">
                            <a:latin typeface="Cambria Math" panose="02040503050406030204" pitchFamily="18" charset="0"/>
                          </a:rPr>
                        </m:ctrlPr>
                      </m:accPr>
                      <m:e>
                        <m:sSub>
                          <m:sSubPr>
                            <m:ctrlPr>
                              <a:rPr lang="de-DE" i="1">
                                <a:latin typeface="Cambria Math" panose="02040503050406030204" pitchFamily="18" charset="0"/>
                              </a:rPr>
                            </m:ctrlPr>
                          </m:sSubPr>
                          <m:e>
                            <m:r>
                              <m:rPr>
                                <m:sty m:val="p"/>
                              </m:rPr>
                              <a:rPr lang="de-DE">
                                <a:latin typeface="Cambria Math" panose="02040503050406030204" pitchFamily="18" charset="0"/>
                              </a:rPr>
                              <m:t>f</m:t>
                            </m:r>
                          </m:e>
                          <m:sub>
                            <m:r>
                              <m:rPr>
                                <m:sty m:val="p"/>
                              </m:rPr>
                              <a:rPr lang="de-DE">
                                <a:latin typeface="Cambria Math" panose="02040503050406030204" pitchFamily="18" charset="0"/>
                              </a:rPr>
                              <m:t>PMOS</m:t>
                            </m:r>
                          </m:sub>
                        </m:sSub>
                      </m:e>
                    </m:acc>
                  </m:oMath>
                </a14:m>
                <a:r>
                  <a:rPr lang="de-DE" dirty="0">
                    <a:latin typeface="Calibri" panose="020F0502020204030204" pitchFamily="34" charset="0"/>
                  </a:rPr>
                  <a:t>	</a:t>
                </a:r>
                <a14:m>
                  <m:oMath xmlns:m="http://schemas.openxmlformats.org/officeDocument/2006/math">
                    <m:r>
                      <a:rPr lang="de-DE">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r>
                          <m:rPr>
                            <m:nor/>
                          </m:rPr>
                          <a:rPr lang="de-DE" dirty="0">
                            <a:latin typeface="Calibri" panose="020F0502020204030204" pitchFamily="34" charset="0"/>
                          </a:rPr>
                          <m:t> </m:t>
                        </m:r>
                      </m:e>
                    </m:acc>
                  </m:oMath>
                </a14:m>
                <a:r>
                  <a:rPr lang="de-DE" dirty="0">
                    <a:latin typeface="Calibri" panose="020F0502020204030204" pitchFamily="34" charset="0"/>
                  </a:rPr>
                  <a:t>	|De Morgan</a:t>
                </a:r>
              </a:p>
              <a:p>
                <a:pPr marL="0" indent="0">
                  <a:buNone/>
                </a:pPr>
                <a:r>
                  <a:rPr lang="de-DE" dirty="0">
                    <a:latin typeface="Calibri" panose="020F0502020204030204" pitchFamily="34" charset="0"/>
                  </a:rPr>
                  <a:t>					</a:t>
                </a:r>
                <a14:m>
                  <m:oMath xmlns:m="http://schemas.openxmlformats.org/officeDocument/2006/math">
                    <m:r>
                      <a:rPr lang="de-DE">
                        <a:latin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e>
                    </m:acc>
                    <m:r>
                      <a:rPr lang="de-DE" b="0" i="0" smtClean="0">
                        <a:latin typeface="Cambria Math" panose="02040503050406030204" pitchFamily="18" charset="0"/>
                      </a:rPr>
                      <m:t>+</m:t>
                    </m:r>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1</m:t>
                        </m:r>
                      </m:sub>
                    </m:sSub>
                    <m:r>
                      <a:rPr lang="de-DE" b="0" i="0" smtClean="0">
                        <a:latin typeface="Cambria Math" panose="02040503050406030204" pitchFamily="18" charset="0"/>
                      </a:rPr>
                      <m:t>+</m:t>
                    </m:r>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2</m:t>
                        </m:r>
                      </m:sub>
                    </m:sSub>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3</m:t>
                        </m:r>
                      </m:sub>
                    </m:sSub>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839372"/>
              </a:xfrm>
              <a:blipFill rotWithShape="0">
                <a:blip r:embed="rId2"/>
                <a:stretch>
                  <a:fillRect l="-681" t="-756" r="-1294"/>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31831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04278"/>
                <a:ext cx="8946541" cy="4839372"/>
              </a:xfrm>
            </p:spPr>
            <p:txBody>
              <a:bodyPr/>
              <a:lstStyle/>
              <a:p>
                <a:pPr marL="0" indent="0">
                  <a:buNone/>
                </a:pPr>
                <a:r>
                  <a:rPr lang="de-DE" dirty="0">
                    <a:latin typeface="Calibri" panose="020F0502020204030204" pitchFamily="34" charset="0"/>
                  </a:rPr>
                  <a:t>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m:rPr>
                            <m:sty m:val="p"/>
                          </m:rPr>
                          <a:rPr lang="de-DE" b="0" i="0" smtClean="0">
                            <a:latin typeface="Cambria Math" panose="02040503050406030204" pitchFamily="18" charset="0"/>
                          </a:rPr>
                          <m:t>PMOS</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oMath>
                </a14:m>
                <a:r>
                  <a:rPr lang="de-DE" dirty="0">
                    <a:latin typeface="Calibri" panose="020F0502020204030204" pitchFamily="34" charset="0"/>
                  </a:rPr>
                  <a:t>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m:rPr>
                            <m:sty m:val="p"/>
                          </m:rPr>
                          <a:rPr lang="de-DE" b="0" i="0" smtClean="0">
                            <a:latin typeface="Cambria Math" panose="02040503050406030204" pitchFamily="18" charset="0"/>
                          </a:rPr>
                          <m:t>NMOS</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e>
                    </m:acc>
                    <m:r>
                      <a:rPr lang="de-DE" b="0" i="0" smtClean="0">
                        <a:latin typeface="Cambria Math" panose="02040503050406030204" pitchFamily="18" charset="0"/>
                      </a:rPr>
                      <m:t>+</m:t>
                    </m:r>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1</m:t>
                        </m:r>
                      </m:sub>
                    </m:sSub>
                    <m:r>
                      <a:rPr lang="de-DE" b="0" i="0" smtClean="0">
                        <a:latin typeface="Cambria Math" panose="02040503050406030204" pitchFamily="18" charset="0"/>
                      </a:rPr>
                      <m:t>+</m:t>
                    </m:r>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2</m:t>
                        </m:r>
                      </m:sub>
                    </m:sSub>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a:rPr lang="de-DE" b="0" i="0" smtClean="0">
                            <a:latin typeface="Cambria Math" panose="02040503050406030204" pitchFamily="18" charset="0"/>
                          </a:rPr>
                          <m:t>3</m:t>
                        </m:r>
                      </m:sub>
                    </m:sSub>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04278"/>
                <a:ext cx="8946541" cy="4839372"/>
              </a:xfrm>
              <a:blipFill rotWithShape="0">
                <a:blip r:embed="rId2"/>
                <a:stretch>
                  <a:fillRect/>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23</a:t>
            </a:fld>
            <a:endParaRPr lang="en-US" dirty="0"/>
          </a:p>
        </p:txBody>
      </p:sp>
      <p:pic>
        <p:nvPicPr>
          <p:cNvPr id="6" name="Grafik 5"/>
          <p:cNvPicPr>
            <a:picLocks noChangeAspect="1"/>
          </p:cNvPicPr>
          <p:nvPr/>
        </p:nvPicPr>
        <p:blipFill>
          <a:blip r:embed="rId3"/>
          <a:stretch>
            <a:fillRect/>
          </a:stretch>
        </p:blipFill>
        <p:spPr>
          <a:xfrm>
            <a:off x="1708150" y="2199939"/>
            <a:ext cx="7962900" cy="3448050"/>
          </a:xfrm>
          <a:prstGeom prst="rect">
            <a:avLst/>
          </a:prstGeom>
        </p:spPr>
      </p:pic>
      <p:sp>
        <p:nvSpPr>
          <p:cNvPr id="7" name="Rechteck 6"/>
          <p:cNvSpPr/>
          <p:nvPr/>
        </p:nvSpPr>
        <p:spPr>
          <a:xfrm>
            <a:off x="2815771" y="3377697"/>
            <a:ext cx="1103086" cy="1557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21017" y="3032957"/>
            <a:ext cx="1024639" cy="369332"/>
          </a:xfrm>
          <a:prstGeom prst="rect">
            <a:avLst/>
          </a:prstGeom>
          <a:noFill/>
        </p:spPr>
        <p:txBody>
          <a:bodyPr wrap="none" rtlCol="0">
            <a:spAutoFit/>
          </a:bodyPr>
          <a:lstStyle/>
          <a:p>
            <a:r>
              <a:rPr lang="de-DE" dirty="0">
                <a:solidFill>
                  <a:schemeClr val="bg1"/>
                </a:solidFill>
              </a:rPr>
              <a:t>Inverter</a:t>
            </a:r>
          </a:p>
        </p:txBody>
      </p:sp>
    </p:spTree>
    <p:extLst>
      <p:ext uri="{BB962C8B-B14F-4D97-AF65-F5344CB8AC3E}">
        <p14:creationId xmlns:p14="http://schemas.microsoft.com/office/powerpoint/2010/main" val="401628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4293" y="1504278"/>
            <a:ext cx="8946541" cy="4195481"/>
          </a:xfrm>
        </p:spPr>
        <p:txBody>
          <a:bodyPr/>
          <a:lstStyle/>
          <a:p>
            <a:r>
              <a:rPr lang="de-DE" dirty="0"/>
              <a:t>Vergleichen Sie die Anzahl benötigter Transistoren in a) und b). Für welche Anwendungsfälle eignen sich die beiden Entwurfsmethoden jeweils?</a:t>
            </a:r>
          </a:p>
          <a:p>
            <a:endParaRPr lang="de-DE" dirty="0"/>
          </a:p>
          <a:p>
            <a:pPr marL="0" indent="0">
              <a:buNone/>
            </a:pPr>
            <a:r>
              <a:rPr lang="de-DE" dirty="0">
                <a:solidFill>
                  <a:schemeClr val="accent2">
                    <a:lumMod val="40000"/>
                    <a:lumOff val="60000"/>
                  </a:schemeClr>
                </a:solidFill>
                <a:latin typeface="Calibri" panose="020F0502020204030204" pitchFamily="34" charset="0"/>
              </a:rPr>
              <a:t>Hinweis:	</a:t>
            </a:r>
            <a:r>
              <a:rPr lang="de-DE" dirty="0">
                <a:latin typeface="Calibri" panose="020F0502020204030204" pitchFamily="34" charset="0"/>
              </a:rPr>
              <a:t>	Gates zählen</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307583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4293" y="1504278"/>
            <a:ext cx="8946541" cy="4195481"/>
          </a:xfrm>
        </p:spPr>
        <p:txBody>
          <a:bodyPr/>
          <a:lstStyle/>
          <a:p>
            <a:r>
              <a:rPr lang="de-DE" dirty="0">
                <a:latin typeface="Calibri" panose="020F0502020204030204" pitchFamily="34" charset="0"/>
              </a:rPr>
              <a:t>Vor und Nachteile von a) und b) und Anwendungsfälle</a:t>
            </a:r>
          </a:p>
          <a:p>
            <a:pPr marL="0" indent="0">
              <a:buNone/>
            </a:pPr>
            <a:endParaRPr lang="de-DE" dirty="0">
              <a:latin typeface="Calibri" panose="020F0502020204030204" pitchFamily="34" charset="0"/>
            </a:endParaRPr>
          </a:p>
          <a:p>
            <a:pPr marL="0" indent="0">
              <a:buNone/>
            </a:pPr>
            <a:r>
              <a:rPr lang="de-DE" dirty="0">
                <a:solidFill>
                  <a:schemeClr val="accent3">
                    <a:lumMod val="40000"/>
                    <a:lumOff val="60000"/>
                  </a:schemeClr>
                </a:solidFill>
                <a:latin typeface="Calibri" panose="020F0502020204030204" pitchFamily="34" charset="0"/>
              </a:rPr>
              <a:t>Gatteranzahl:</a:t>
            </a:r>
          </a:p>
          <a:p>
            <a:pPr marL="0" indent="0">
              <a:buNone/>
            </a:pPr>
            <a:r>
              <a:rPr lang="de-DE" dirty="0">
                <a:latin typeface="Calibri" panose="020F0502020204030204" pitchFamily="34" charset="0"/>
              </a:rPr>
              <a:t> a) 	30 Transistoren			 b) 	10 Transistoren</a:t>
            </a:r>
          </a:p>
          <a:p>
            <a:pPr marL="0" indent="0">
              <a:buNone/>
            </a:pPr>
            <a:r>
              <a:rPr lang="de-DE" dirty="0">
                <a:solidFill>
                  <a:schemeClr val="accent1">
                    <a:lumMod val="40000"/>
                    <a:lumOff val="60000"/>
                  </a:schemeClr>
                </a:solidFill>
                <a:latin typeface="Calibri" panose="020F0502020204030204" pitchFamily="34" charset="0"/>
              </a:rPr>
              <a:t>Sieger  b):</a:t>
            </a:r>
            <a:r>
              <a:rPr lang="de-DE" dirty="0">
                <a:latin typeface="Calibri" panose="020F0502020204030204" pitchFamily="34" charset="0"/>
              </a:rPr>
              <a:t>	Implementierung ist schneller und platzsparender (auf Chip).</a:t>
            </a:r>
          </a:p>
          <a:p>
            <a:pPr marL="0" indent="0">
              <a:buNone/>
            </a:pPr>
            <a:endParaRPr lang="de-DE" dirty="0">
              <a:latin typeface="Calibri" panose="020F0502020204030204" pitchFamily="34" charset="0"/>
            </a:endParaRPr>
          </a:p>
          <a:p>
            <a:pPr marL="0" indent="0">
              <a:buNone/>
            </a:pPr>
            <a:r>
              <a:rPr lang="de-DE" dirty="0">
                <a:solidFill>
                  <a:schemeClr val="accent3">
                    <a:lumMod val="40000"/>
                    <a:lumOff val="60000"/>
                  </a:schemeClr>
                </a:solidFill>
                <a:latin typeface="Calibri" panose="020F0502020204030204" pitchFamily="34" charset="0"/>
              </a:rPr>
              <a:t>Automatisierbarkeit:</a:t>
            </a:r>
          </a:p>
          <a:p>
            <a:pPr marL="0" indent="0">
              <a:buNone/>
            </a:pPr>
            <a:r>
              <a:rPr lang="de-DE" dirty="0">
                <a:latin typeface="Calibri" panose="020F0502020204030204" pitchFamily="34" charset="0"/>
              </a:rPr>
              <a:t> a) 	Sehr einfach				 b) 	Schwer und komplizierter</a:t>
            </a:r>
          </a:p>
          <a:p>
            <a:pPr marL="0" indent="0">
              <a:buNone/>
            </a:pPr>
            <a:r>
              <a:rPr lang="de-DE" dirty="0">
                <a:solidFill>
                  <a:schemeClr val="accent1">
                    <a:lumMod val="40000"/>
                    <a:lumOff val="60000"/>
                  </a:schemeClr>
                </a:solidFill>
                <a:latin typeface="Calibri" panose="020F0502020204030204" pitchFamily="34" charset="0"/>
              </a:rPr>
              <a:t>Sieger  a):</a:t>
            </a:r>
            <a:r>
              <a:rPr lang="de-DE" dirty="0">
                <a:latin typeface="Calibri" panose="020F0502020204030204" pitchFamily="34" charset="0"/>
              </a:rPr>
              <a:t>	Billigere Produktionskosten, da nur automatische „Verkabelung“ nötig.				Massenproduktion von Basiselementtafeln möglich.</a:t>
            </a: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67624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26</a:t>
            </a:fld>
            <a:endParaRPr lang="en-US" dirty="0"/>
          </a:p>
        </p:txBody>
      </p:sp>
      <p:pic>
        <p:nvPicPr>
          <p:cNvPr id="6146" name="Picture 2" descr="Christmas Wallpaper Stunning F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79903"/>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646111" y="452718"/>
            <a:ext cx="9404723" cy="2836582"/>
          </a:xfrm>
        </p:spPr>
        <p:txBody>
          <a:bodyPr/>
          <a:lstStyle/>
          <a:p>
            <a:r>
              <a:rPr lang="de-DE" dirty="0"/>
              <a:t>NAND</a:t>
            </a:r>
            <a:br>
              <a:rPr lang="de-DE" dirty="0"/>
            </a:br>
            <a:r>
              <a:rPr lang="de-DE" sz="3200" dirty="0"/>
              <a:t>Der Traum jedes Studenten</a:t>
            </a:r>
          </a:p>
        </p:txBody>
      </p:sp>
    </p:spTree>
    <p:extLst>
      <p:ext uri="{BB962C8B-B14F-4D97-AF65-F5344CB8AC3E}">
        <p14:creationId xmlns:p14="http://schemas.microsoft.com/office/powerpoint/2010/main" val="85868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Beschreibung:</a:t>
                </a:r>
              </a:p>
              <a:p>
                <a:pPr marL="0" indent="0">
                  <a:buNone/>
                </a:pPr>
                <a:endParaRPr lang="de-DE" dirty="0"/>
              </a:p>
              <a:p>
                <a:pPr marL="0" indent="0">
                  <a:buNone/>
                </a:pPr>
                <a:r>
                  <a:rPr lang="de-DE" dirty="0"/>
                  <a:t>Mit Hilfe von NAND-Gattern, kann jede beliebige Schaltfunktion realisiert werden (Gleiches gilt für die Verwendung von NOR-Gattern.). Realisieren Sie nun die Schaltfunktion:</a:t>
                </a:r>
              </a:p>
              <a:p>
                <a:pPr marL="0" indent="0">
                  <a:buNone/>
                </a:pPr>
                <a:r>
                  <a:rPr lang="de-DE" dirty="0"/>
                  <a:t>	</a:t>
                </a:r>
                <a14:m>
                  <m:oMath xmlns:m="http://schemas.openxmlformats.org/officeDocument/2006/math">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𝐴𝐶</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𝐶</m:t>
                        </m:r>
                      </m:e>
                    </m:acc>
                    <m:r>
                      <a:rPr lang="de-DE" b="0" i="1" smtClean="0">
                        <a:latin typeface="Cambria Math" panose="02040503050406030204" pitchFamily="18" charset="0"/>
                      </a:rPr>
                      <m:t>+</m:t>
                    </m:r>
                    <m:r>
                      <a:rPr lang="de-DE" b="0" i="1" smtClean="0">
                        <a:latin typeface="Cambria Math" panose="02040503050406030204" pitchFamily="18" charset="0"/>
                      </a:rPr>
                      <m:t>𝐵𝐶</m:t>
                    </m:r>
                    <m:r>
                      <a:rPr lang="de-DE" b="0" i="1" smtClean="0">
                        <a:latin typeface="Cambria Math" panose="02040503050406030204" pitchFamily="18" charset="0"/>
                      </a:rPr>
                      <m:t>+</m:t>
                    </m:r>
                    <m:r>
                      <a:rPr lang="de-DE" b="0" i="1" smtClean="0">
                        <a:latin typeface="Cambria Math" panose="02040503050406030204" pitchFamily="18" charset="0"/>
                      </a:rPr>
                      <m:t>𝐵</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oMath>
                </a14:m>
                <a:endParaRPr lang="de-DE" dirty="0"/>
              </a:p>
              <a:p>
                <a:pPr marL="0" indent="0">
                  <a:buNone/>
                </a:pPr>
                <a:r>
                  <a:rPr lang="de-DE" dirty="0"/>
                  <a:t>Unter </a:t>
                </a:r>
                <a:r>
                  <a:rPr lang="de-DE" dirty="0">
                    <a:solidFill>
                      <a:schemeClr val="accent2">
                        <a:lumMod val="40000"/>
                        <a:lumOff val="60000"/>
                      </a:schemeClr>
                    </a:solidFill>
                  </a:rPr>
                  <a:t>ausschließlicher Verwendung von NAND-Gattern</a:t>
                </a:r>
                <a:r>
                  <a:rPr lang="de-DE" dirty="0"/>
                  <a:t>, die </a:t>
                </a:r>
                <a:r>
                  <a:rPr lang="de-DE" dirty="0">
                    <a:solidFill>
                      <a:schemeClr val="accent2">
                        <a:lumMod val="40000"/>
                        <a:lumOff val="60000"/>
                      </a:schemeClr>
                    </a:solidFill>
                  </a:rPr>
                  <a:t>zwei Eingänge</a:t>
                </a:r>
                <a:r>
                  <a:rPr lang="de-DE" dirty="0"/>
                  <a:t> besitzen. Wie viele NAND-Gatter sind erforderlich?</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40683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p:sp>
        <p:nvSpPr>
          <p:cNvPr id="3" name="Inhaltsplatzhalter 2"/>
          <p:cNvSpPr>
            <a:spLocks noGrp="1"/>
          </p:cNvSpPr>
          <p:nvPr>
            <p:ph idx="1"/>
          </p:nvPr>
        </p:nvSpPr>
        <p:spPr>
          <a:xfrm>
            <a:off x="1103312" y="1429461"/>
            <a:ext cx="8946541" cy="4888212"/>
          </a:xfrm>
        </p:spPr>
        <p:txBody>
          <a:bodyPr>
            <a:normAutofit/>
          </a:bodyPr>
          <a:lstStyle/>
          <a:p>
            <a:r>
              <a:rPr lang="de-DE" dirty="0"/>
              <a:t>Basissysteme:</a:t>
            </a:r>
          </a:p>
          <a:p>
            <a:pPr marL="0" indent="0">
              <a:buNone/>
            </a:pPr>
            <a:endParaRPr lang="de-DE" dirty="0"/>
          </a:p>
          <a:p>
            <a:pPr marL="0" indent="0">
              <a:buNone/>
            </a:pPr>
            <a:r>
              <a:rPr lang="de-DE" dirty="0">
                <a:latin typeface="Calibri" panose="020F0502020204030204" pitchFamily="34" charset="0"/>
              </a:rPr>
              <a:t>Ein Basissystem ist </a:t>
            </a:r>
            <a:r>
              <a:rPr lang="de-DE" dirty="0">
                <a:solidFill>
                  <a:schemeClr val="bg2">
                    <a:lumMod val="40000"/>
                    <a:lumOff val="60000"/>
                  </a:schemeClr>
                </a:solidFill>
                <a:latin typeface="Calibri" panose="020F0502020204030204" pitchFamily="34" charset="0"/>
              </a:rPr>
              <a:t>erzeugend</a:t>
            </a:r>
            <a:r>
              <a:rPr lang="de-DE" dirty="0">
                <a:latin typeface="Calibri" panose="020F0502020204030204" pitchFamily="34" charset="0"/>
              </a:rPr>
              <a:t> (und minimal?), d.h. jede beliebige Schaltfunktion kann durch alleinigen Einsatz der Komponenten des Basissystems realisiert werden.</a:t>
            </a:r>
          </a:p>
          <a:p>
            <a:pPr marL="0" indent="0">
              <a:buNone/>
            </a:pPr>
            <a:r>
              <a:rPr lang="de-DE" dirty="0">
                <a:solidFill>
                  <a:schemeClr val="accent2">
                    <a:lumMod val="40000"/>
                    <a:lumOff val="60000"/>
                  </a:schemeClr>
                </a:solidFill>
                <a:latin typeface="Calibri" panose="020F0502020204030204" pitchFamily="34" charset="0"/>
              </a:rPr>
              <a:t>Korollar</a:t>
            </a:r>
            <a:r>
              <a:rPr lang="de-DE" dirty="0">
                <a:latin typeface="Calibri" panose="020F0502020204030204" pitchFamily="34" charset="0"/>
              </a:rPr>
              <a:t>:	Jedes Basissystem kann in jedes andere Basissystem umgeformt werden.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Bedeutende Basissysteme:</a:t>
            </a:r>
          </a:p>
          <a:p>
            <a:pPr>
              <a:buFont typeface="Courier New" panose="02070309020205020404" pitchFamily="49" charset="0"/>
              <a:buChar char="o"/>
            </a:pPr>
            <a:r>
              <a:rPr lang="de-DE" dirty="0">
                <a:latin typeface="Calibri" panose="020F0502020204030204" pitchFamily="34" charset="0"/>
              </a:rPr>
              <a:t>NAND</a:t>
            </a:r>
          </a:p>
          <a:p>
            <a:pPr>
              <a:buFont typeface="Courier New" panose="02070309020205020404" pitchFamily="49" charset="0"/>
              <a:buChar char="o"/>
            </a:pPr>
            <a:r>
              <a:rPr lang="de-DE" dirty="0">
                <a:latin typeface="Calibri" panose="020F0502020204030204" pitchFamily="34" charset="0"/>
              </a:rPr>
              <a:t>NOR</a:t>
            </a:r>
          </a:p>
          <a:p>
            <a:pPr>
              <a:buFont typeface="Courier New" panose="02070309020205020404" pitchFamily="49" charset="0"/>
              <a:buChar char="o"/>
            </a:pPr>
            <a:r>
              <a:rPr lang="de-DE" dirty="0">
                <a:latin typeface="Calibri" panose="020F0502020204030204" pitchFamily="34" charset="0"/>
              </a:rPr>
              <a:t>AND, OR, Negation	(Es reicht auch: AND, Negation bzw. OR, Negation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63997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p:sp>
        <p:nvSpPr>
          <p:cNvPr id="3" name="Inhaltsplatzhalter 2"/>
          <p:cNvSpPr>
            <a:spLocks noGrp="1"/>
          </p:cNvSpPr>
          <p:nvPr>
            <p:ph idx="1"/>
          </p:nvPr>
        </p:nvSpPr>
        <p:spPr>
          <a:xfrm>
            <a:off x="1103312" y="1429461"/>
            <a:ext cx="8946541" cy="4888212"/>
          </a:xfrm>
        </p:spPr>
        <p:txBody>
          <a:bodyPr>
            <a:normAutofit/>
          </a:bodyPr>
          <a:lstStyle/>
          <a:p>
            <a:r>
              <a:rPr lang="de-DE" dirty="0"/>
              <a:t>Basissysteme:</a:t>
            </a:r>
          </a:p>
          <a:p>
            <a:pPr marL="0" indent="0">
              <a:buNone/>
            </a:pPr>
            <a:endParaRPr lang="de-DE" dirty="0"/>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29</a:t>
            </a:fld>
            <a:endParaRPr lang="en-US" dirty="0"/>
          </a:p>
        </p:txBody>
      </p:sp>
      <p:pic>
        <p:nvPicPr>
          <p:cNvPr id="6" name="Grafik 5"/>
          <p:cNvPicPr>
            <a:picLocks noChangeAspect="1"/>
          </p:cNvPicPr>
          <p:nvPr/>
        </p:nvPicPr>
        <p:blipFill>
          <a:blip r:embed="rId2"/>
          <a:stretch>
            <a:fillRect/>
          </a:stretch>
        </p:blipFill>
        <p:spPr>
          <a:xfrm>
            <a:off x="1521403" y="2002414"/>
            <a:ext cx="7486650" cy="4391025"/>
          </a:xfrm>
          <a:prstGeom prst="rect">
            <a:avLst/>
          </a:prstGeom>
        </p:spPr>
      </p:pic>
      <p:sp>
        <p:nvSpPr>
          <p:cNvPr id="7" name="Textfeld 6"/>
          <p:cNvSpPr txBox="1"/>
          <p:nvPr/>
        </p:nvSpPr>
        <p:spPr>
          <a:xfrm>
            <a:off x="1521403" y="6542605"/>
            <a:ext cx="6040436" cy="276999"/>
          </a:xfrm>
          <a:prstGeom prst="rect">
            <a:avLst/>
          </a:prstGeom>
          <a:noFill/>
        </p:spPr>
        <p:txBody>
          <a:bodyPr wrap="none" rtlCol="0">
            <a:spAutoFit/>
          </a:bodyPr>
          <a:lstStyle/>
          <a:p>
            <a:r>
              <a:rPr lang="de-DE" sz="1200" dirty="0"/>
              <a:t>https://www-user.tu-chemnitz.de/~knmat/V/Alt/Dr%20K%94nig/Digtech3_2.pdf</a:t>
            </a:r>
          </a:p>
        </p:txBody>
      </p:sp>
    </p:spTree>
    <p:extLst>
      <p:ext uri="{BB962C8B-B14F-4D97-AF65-F5344CB8AC3E}">
        <p14:creationId xmlns:p14="http://schemas.microsoft.com/office/powerpoint/2010/main" val="46331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Beschreibung:</a:t>
                </a:r>
              </a:p>
              <a:p>
                <a:pPr marL="0" indent="0">
                  <a:buNone/>
                </a:pPr>
                <a:endParaRPr lang="de-DE" dirty="0"/>
              </a:p>
              <a:p>
                <a:pPr marL="0" indent="0">
                  <a:buNone/>
                </a:pPr>
                <a:r>
                  <a:rPr lang="de-DE" dirty="0"/>
                  <a:t>Sei die Schaltfunktion </a:t>
                </a:r>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d>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e>
                    </m:acc>
                  </m:oMath>
                </a14:m>
                <a:r>
                  <a:rPr lang="de-DE" dirty="0"/>
                  <a:t> gegeben.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49"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976847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29461"/>
                <a:ext cx="8946541" cy="4888212"/>
              </a:xfrm>
            </p:spPr>
            <p:txBody>
              <a:bodyPr>
                <a:normAutofit/>
              </a:bodyPr>
              <a:lstStyle/>
              <a:p>
                <a:r>
                  <a:rPr lang="de-DE" dirty="0"/>
                  <a:t>Nandisierung/</a:t>
                </a:r>
                <a:r>
                  <a:rPr lang="de-DE" dirty="0" err="1"/>
                  <a:t>Norisierung</a:t>
                </a:r>
                <a:r>
                  <a:rPr lang="de-DE" dirty="0"/>
                  <a:t>:</a:t>
                </a:r>
              </a:p>
              <a:p>
                <a:pPr marL="0" indent="0">
                  <a:buNone/>
                </a:pPr>
                <a:endParaRPr lang="de-DE" dirty="0"/>
              </a:p>
              <a:p>
                <a:pPr marL="0" indent="0">
                  <a:buNone/>
                </a:pPr>
                <a:r>
                  <a:rPr lang="de-DE" dirty="0">
                    <a:latin typeface="Calibri" panose="020F0502020204030204" pitchFamily="34" charset="0"/>
                  </a:rPr>
                  <a:t>Um einen beliebigen aussagenlogischen Ausdruck in eine </a:t>
                </a:r>
                <a:r>
                  <a:rPr lang="de-DE" dirty="0" err="1">
                    <a:latin typeface="Calibri" panose="020F0502020204030204" pitchFamily="34" charset="0"/>
                  </a:rPr>
                  <a:t>Nand</a:t>
                </a:r>
                <a:r>
                  <a:rPr lang="de-DE" dirty="0">
                    <a:latin typeface="Calibri" panose="020F0502020204030204" pitchFamily="34" charset="0"/>
                  </a:rPr>
                  <a:t>-Form oder Nor-Form mit zwei Eingängen zu bringen wenden wir folgende Gesetze an:</a:t>
                </a:r>
              </a:p>
              <a:p>
                <a:pPr marL="0" indent="0">
                  <a:buNone/>
                </a:pPr>
                <a:r>
                  <a:rPr lang="de-DE" dirty="0">
                    <a:latin typeface="Calibri" panose="020F0502020204030204" pitchFamily="34" charset="0"/>
                  </a:rPr>
                  <a:t>			</a:t>
                </a:r>
                <a:r>
                  <a:rPr lang="de-DE" dirty="0">
                    <a:solidFill>
                      <a:schemeClr val="accent2">
                        <a:lumMod val="40000"/>
                        <a:lumOff val="60000"/>
                      </a:schemeClr>
                    </a:solidFill>
                    <a:latin typeface="Calibri" panose="020F0502020204030204" pitchFamily="34" charset="0"/>
                  </a:rPr>
                  <a:t>Doppelnegation, De Morgan, 1 bzw. 0 Erweiterung</a:t>
                </a:r>
              </a:p>
              <a:p>
                <a:pPr marL="0" indent="0">
                  <a:buNone/>
                </a:pPr>
                <a:r>
                  <a:rPr lang="de-DE" dirty="0">
                    <a:latin typeface="Calibri" panose="020F0502020204030204" pitchFamily="34" charset="0"/>
                  </a:rPr>
                  <a:t>NAND:								NOR:</a:t>
                </a:r>
              </a:p>
              <a:p>
                <a:pPr marL="0" indent="0">
                  <a:buNone/>
                </a:pPr>
                <a14:m>
                  <m:oMath xmlns:m="http://schemas.openxmlformats.org/officeDocument/2006/math">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1</m:t>
                            </m:r>
                          </m:e>
                        </m:acc>
                        <m:r>
                          <a:rPr lang="de-DE" b="0" i="1" smtClean="0">
                            <a:latin typeface="Cambria Math" panose="02040503050406030204" pitchFamily="18" charset="0"/>
                          </a:rPr>
                          <m:t>1</m:t>
                        </m:r>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+0</m:t>
                            </m:r>
                          </m:e>
                        </m:acc>
                        <m:r>
                          <a:rPr lang="de-DE" b="0" i="1" smtClean="0">
                            <a:latin typeface="Cambria Math" panose="02040503050406030204" pitchFamily="18" charset="0"/>
                          </a:rPr>
                          <m:t>+0</m:t>
                        </m:r>
                      </m:e>
                    </m:acc>
                  </m:oMath>
                </a14:m>
                <a:endParaRPr lang="de-DE"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𝐴𝐵</m:t>
                    </m:r>
                    <m:r>
                      <a:rPr lang="de-DE" b="0" i="1" smtClean="0">
                        <a:latin typeface="Cambria Math" panose="02040503050406030204" pitchFamily="18" charset="0"/>
                      </a:rPr>
                      <m:t> → </m:t>
                    </m:r>
                    <m:acc>
                      <m:accPr>
                        <m:chr m:val="̅"/>
                        <m:ctrlPr>
                          <a:rPr lang="de-DE" b="0" i="1" smtClean="0">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𝐴𝐵</m:t>
                            </m:r>
                          </m:e>
                        </m:acc>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𝐴𝐵</m:t>
                            </m:r>
                          </m:e>
                        </m:acc>
                        <m:r>
                          <a:rPr lang="de-DE" b="0" i="1" smtClean="0">
                            <a:latin typeface="Cambria Math" panose="02040503050406030204" pitchFamily="18" charset="0"/>
                          </a:rPr>
                          <m:t>1</m:t>
                        </m:r>
                      </m:e>
                    </m:acc>
                  </m:oMath>
                </a14:m>
                <a:r>
                  <a:rPr lang="de-DE" b="0" i="1" dirty="0">
                    <a:latin typeface="Cambria Math" panose="02040503050406030204" pitchFamily="18" charset="0"/>
                  </a:rPr>
                  <a:t>					</a:t>
                </a:r>
                <a14:m>
                  <m:oMath xmlns:m="http://schemas.openxmlformats.org/officeDocument/2006/math">
                    <m:r>
                      <a:rPr lang="de-DE" i="1">
                        <a:latin typeface="Cambria Math" panose="02040503050406030204" pitchFamily="18" charset="0"/>
                      </a:rPr>
                      <m:t>𝐴𝐵</m:t>
                    </m:r>
                    <m:r>
                      <a:rPr lang="de-DE" i="1">
                        <a:latin typeface="Cambria Math" panose="02040503050406030204" pitchFamily="18" charset="0"/>
                      </a:rPr>
                      <m:t> →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𝐴𝐵</m:t>
                            </m:r>
                          </m:e>
                        </m:acc>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e>
                        </m:acc>
                      </m:e>
                    </m:acc>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+0</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r>
                              <a:rPr lang="de-DE" b="0" i="1" smtClean="0">
                                <a:latin typeface="Cambria Math" panose="02040503050406030204" pitchFamily="18" charset="0"/>
                              </a:rPr>
                              <m:t>+0</m:t>
                            </m:r>
                          </m:e>
                        </m:acc>
                      </m:e>
                    </m:acc>
                  </m:oMath>
                </a14:m>
                <a:endParaRPr lang="de-DE" b="0" i="1" dirty="0">
                  <a:latin typeface="Cambria Math" panose="02040503050406030204" pitchFamily="18" charset="0"/>
                </a:endParaRPr>
              </a:p>
              <a:p>
                <a:pPr marL="0" indent="0">
                  <a:buNone/>
                </a:pPr>
                <a14:m>
                  <m:oMath xmlns:m="http://schemas.openxmlformats.org/officeDocument/2006/math">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rPr>
                      <m:t>𝐵</m:t>
                    </m:r>
                    <m:r>
                      <a:rPr lang="de-DE" i="1">
                        <a:latin typeface="Cambria Math" panose="02040503050406030204" pitchFamily="18" charset="0"/>
                      </a:rPr>
                      <m:t> →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rPr>
                              <m:t>𝐵</m:t>
                            </m:r>
                          </m:e>
                        </m:acc>
                      </m:e>
                    </m:acc>
                    <m:r>
                      <a:rPr lang="de-DE" i="1">
                        <a:latin typeface="Cambria Math" panose="02040503050406030204" pitchFamily="18" charset="0"/>
                      </a:rPr>
                      <m:t>→</m:t>
                    </m:r>
                    <m:acc>
                      <m:accPr>
                        <m:chr m:val="̅"/>
                        <m:ctrlPr>
                          <a:rPr lang="de-DE" b="0" i="1" smtClean="0">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𝐵</m:t>
                            </m:r>
                          </m:e>
                        </m:acc>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1</m:t>
                            </m:r>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𝐵</m:t>
                            </m:r>
                            <m:r>
                              <a:rPr lang="de-DE" b="0" i="1" smtClean="0">
                                <a:latin typeface="Cambria Math" panose="02040503050406030204" pitchFamily="18" charset="0"/>
                              </a:rPr>
                              <m:t>1</m:t>
                            </m:r>
                          </m:e>
                        </m:acc>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𝐵</m:t>
                    </m:r>
                    <m:r>
                      <a:rPr lang="de-DE" i="1">
                        <a:latin typeface="Cambria Math" panose="02040503050406030204" pitchFamily="18" charset="0"/>
                      </a:rPr>
                      <m:t> →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𝐵</m:t>
                            </m:r>
                          </m:e>
                        </m:acc>
                      </m:e>
                    </m:acc>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𝐵</m:t>
                            </m:r>
                          </m:e>
                        </m:acc>
                        <m:r>
                          <a:rPr lang="de-DE" b="0" i="1" smtClean="0">
                            <a:latin typeface="Cambria Math" panose="02040503050406030204" pitchFamily="18" charset="0"/>
                          </a:rPr>
                          <m:t>+0</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können so jeden Ausdruck analog schrittweise umformen.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29461"/>
                <a:ext cx="8946541" cy="4888212"/>
              </a:xfrm>
              <a:blipFill rotWithShape="0">
                <a:blip r:embed="rId2"/>
                <a:stretch>
                  <a:fillRect l="-749" t="-623" r="-749"/>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59537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29461"/>
                <a:ext cx="8946541" cy="4888212"/>
              </a:xfrm>
            </p:spPr>
            <p:txBody>
              <a:bodyPr>
                <a:normAutofit/>
              </a:bodyPr>
              <a:lstStyle/>
              <a:p>
                <a:r>
                  <a:rPr lang="de-DE" dirty="0"/>
                  <a:t>Nandisierung/</a:t>
                </a:r>
                <a:r>
                  <a:rPr lang="de-DE" dirty="0" err="1"/>
                  <a:t>Norisierung</a:t>
                </a:r>
                <a:r>
                  <a:rPr lang="de-DE" dirty="0"/>
                  <a:t>:</a:t>
                </a:r>
              </a:p>
              <a:p>
                <a:pPr marL="0" indent="0">
                  <a:buNone/>
                </a:pPr>
                <a:endParaRPr lang="de-DE" dirty="0"/>
              </a:p>
              <a:p>
                <a:pPr marL="0" indent="0">
                  <a:buNone/>
                </a:pPr>
                <a:r>
                  <a:rPr lang="de-DE" dirty="0">
                    <a:latin typeface="Calibri" panose="020F0502020204030204" pitchFamily="34" charset="0"/>
                  </a:rPr>
                  <a:t>Falls kein 1 oder 0 Eingang zur Verfügung steht, verdoppelt man einfach den Eingang und hat somit aus einem, zwei Eingänge gemacht!</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NAND:								NOR:</a:t>
                </a:r>
              </a:p>
              <a:p>
                <a:pPr marL="0" indent="0">
                  <a:buNone/>
                </a:pPr>
                <a14:m>
                  <m:oMath xmlns:m="http://schemas.openxmlformats.org/officeDocument/2006/math">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1</m:t>
                            </m:r>
                          </m:e>
                        </m:acc>
                        <m:r>
                          <a:rPr lang="de-DE" i="1">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𝐴</m:t>
                            </m:r>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i="1">
                                <a:latin typeface="Cambria Math" panose="02040503050406030204" pitchFamily="18" charset="0"/>
                              </a:rPr>
                              <m:t>𝐴𝐴</m:t>
                            </m:r>
                          </m:e>
                        </m:acc>
                      </m:e>
                    </m:acc>
                  </m:oMath>
                </a14:m>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𝐴</m:t>
                    </m:r>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+0</m:t>
                            </m:r>
                          </m:e>
                        </m:acc>
                        <m:r>
                          <a:rPr lang="de-DE" b="0" i="1" smtClean="0">
                            <a:latin typeface="Cambria Math" panose="02040503050406030204" pitchFamily="18" charset="0"/>
                          </a:rPr>
                          <m:t>+0</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m:t>
                            </m:r>
                            <m:r>
                              <a:rPr lang="de-DE" b="0" i="1" smtClean="0">
                                <a:latin typeface="Cambria Math" panose="02040503050406030204" pitchFamily="18" charset="0"/>
                              </a:rPr>
                              <m:t>𝐴</m:t>
                            </m:r>
                          </m:e>
                        </m:acc>
                        <m:r>
                          <a:rPr lang="de-DE" i="1">
                            <a:latin typeface="Cambria Math" panose="02040503050406030204" pitchFamily="18" charset="0"/>
                          </a:rPr>
                          <m:t>+</m:t>
                        </m:r>
                        <m:acc>
                          <m:accPr>
                            <m:chr m:val="̅"/>
                            <m:ctrlPr>
                              <a:rPr lang="de-DE" i="1" smtClean="0">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𝐴</m:t>
                            </m:r>
                          </m:e>
                        </m:acc>
                      </m:e>
                    </m:acc>
                  </m:oMath>
                </a14:m>
                <a:endParaRPr lang="de-DE"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𝐴𝐵</m:t>
                    </m:r>
                    <m:r>
                      <a:rPr lang="de-DE" b="0" i="1" smtClean="0">
                        <a:latin typeface="Cambria Math" panose="02040503050406030204" pitchFamily="18" charset="0"/>
                      </a:rPr>
                      <m:t> → </m:t>
                    </m:r>
                    <m:acc>
                      <m:accPr>
                        <m:chr m:val="̅"/>
                        <m:ctrlPr>
                          <a:rPr lang="de-DE" b="0" i="1" smtClean="0">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𝐴𝐵</m:t>
                            </m:r>
                          </m:e>
                        </m:acc>
                      </m:e>
                    </m:acc>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𝐴𝐵</m:t>
                            </m:r>
                          </m:e>
                        </m:acc>
                        <m:r>
                          <a:rPr lang="de-DE" i="1">
                            <a:latin typeface="Cambria Math" panose="02040503050406030204" pitchFamily="18" charset="0"/>
                          </a:rPr>
                          <m:t>1</m:t>
                        </m:r>
                      </m:e>
                    </m:acc>
                    <m:r>
                      <m:rPr>
                        <m:nor/>
                      </m:rPr>
                      <a:rPr lang="de-DE" i="1" dirty="0">
                        <a:latin typeface="Cambria Math" panose="02040503050406030204" pitchFamily="18" charset="0"/>
                      </a:rPr>
                      <m:t>	</m:t>
                    </m:r>
                    <m:r>
                      <a:rPr lang="de-DE" b="0" i="1" smtClean="0">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𝐴𝐵</m:t>
                            </m:r>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𝐴𝐵</m:t>
                            </m:r>
                          </m:e>
                        </m:acc>
                      </m:e>
                    </m:acc>
                  </m:oMath>
                </a14:m>
                <a:r>
                  <a:rPr lang="de-DE" b="0" i="1" dirty="0">
                    <a:latin typeface="Cambria Math" panose="02040503050406030204" pitchFamily="18" charset="0"/>
                  </a:rPr>
                  <a:t>			</a:t>
                </a:r>
                <a14:m>
                  <m:oMath xmlns:m="http://schemas.openxmlformats.org/officeDocument/2006/math">
                    <m:r>
                      <a:rPr lang="de-DE" i="1">
                        <a:latin typeface="Cambria Math" panose="02040503050406030204" pitchFamily="18" charset="0"/>
                      </a:rPr>
                      <m:t>𝐴𝐵</m:t>
                    </m:r>
                    <m:r>
                      <a:rPr lang="de-DE" i="1">
                        <a:latin typeface="Cambria Math" panose="02040503050406030204" pitchFamily="18" charset="0"/>
                      </a:rPr>
                      <m:t> →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𝐴𝐵</m:t>
                            </m:r>
                          </m:e>
                        </m:acc>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e>
                        </m:acc>
                      </m:e>
                    </m:acc>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m:t>
                            </m:r>
                            <m:r>
                              <a:rPr lang="de-DE" i="1">
                                <a:latin typeface="Cambria Math" panose="02040503050406030204" pitchFamily="18" charset="0"/>
                              </a:rPr>
                              <m:t>𝐴</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r>
                              <a:rPr lang="de-DE" b="0" i="1" smtClean="0">
                                <a:latin typeface="Cambria Math" panose="02040503050406030204" pitchFamily="18" charset="0"/>
                              </a:rPr>
                              <m:t>+</m:t>
                            </m:r>
                            <m:r>
                              <a:rPr lang="de-DE" i="1">
                                <a:latin typeface="Cambria Math" panose="02040503050406030204" pitchFamily="18" charset="0"/>
                              </a:rPr>
                              <m:t>𝐵</m:t>
                            </m:r>
                          </m:e>
                        </m:acc>
                      </m:e>
                    </m:acc>
                  </m:oMath>
                </a14:m>
                <a:endParaRPr lang="de-DE" b="0" i="1" dirty="0">
                  <a:latin typeface="Cambria Math" panose="02040503050406030204" pitchFamily="18"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Sowas kommt manchmal in der Miniklausur vor …</a:t>
                </a:r>
              </a:p>
              <a:p>
                <a:pPr marL="0" indent="0">
                  <a:buNone/>
                </a:pPr>
                <a:r>
                  <a:rPr lang="de-DE" dirty="0">
                    <a:latin typeface="Calibri" panose="020F0502020204030204" pitchFamily="34" charset="0"/>
                  </a:rPr>
                  <a:t>… erhöht den Schreibaufwand aber nochmal deutlich.</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29461"/>
                <a:ext cx="8946541" cy="4888212"/>
              </a:xfrm>
              <a:blipFill rotWithShape="0">
                <a:blip r:embed="rId2"/>
                <a:stretch>
                  <a:fillRect l="-749" t="-623" r="-34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404719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5027141"/>
              </a:xfrm>
            </p:spPr>
            <p:txBody>
              <a:bodyPr/>
              <a:lstStyle/>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𝐴𝐶</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𝐶</m:t>
                          </m:r>
                        </m:e>
                      </m:acc>
                      <m:r>
                        <a:rPr lang="de-DE" b="0" i="1" smtClean="0">
                          <a:latin typeface="Cambria Math" panose="02040503050406030204" pitchFamily="18" charset="0"/>
                        </a:rPr>
                        <m:t>+</m:t>
                      </m:r>
                      <m:r>
                        <a:rPr lang="de-DE" b="0" i="1" smtClean="0">
                          <a:latin typeface="Cambria Math" panose="02040503050406030204" pitchFamily="18" charset="0"/>
                        </a:rPr>
                        <m:t>𝐵𝐶</m:t>
                      </m:r>
                      <m:r>
                        <a:rPr lang="de-DE" b="0" i="1" smtClean="0">
                          <a:latin typeface="Cambria Math" panose="02040503050406030204" pitchFamily="18" charset="0"/>
                        </a:rPr>
                        <m:t>+</m:t>
                      </m:r>
                      <m:r>
                        <a:rPr lang="de-DE" b="0" i="1" smtClean="0">
                          <a:latin typeface="Cambria Math" panose="02040503050406030204" pitchFamily="18" charset="0"/>
                        </a:rPr>
                        <m:t>𝐵</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oMath>
                  </m:oMathPara>
                </a14:m>
                <a:endParaRPr lang="de-DE" dirty="0"/>
              </a:p>
              <a:p>
                <a:pPr marL="0" indent="0">
                  <a:buNone/>
                </a:pPr>
                <a:endParaRPr lang="de-DE" dirty="0"/>
              </a:p>
              <a:p>
                <a:pPr marL="0" indent="0">
                  <a:buNone/>
                </a:pPr>
                <a:r>
                  <a:rPr lang="de-DE" dirty="0">
                    <a:solidFill>
                      <a:schemeClr val="accent2">
                        <a:lumMod val="40000"/>
                        <a:lumOff val="60000"/>
                      </a:schemeClr>
                    </a:solidFill>
                    <a:latin typeface="Calibri" panose="020F0502020204030204" pitchFamily="34" charset="0"/>
                  </a:rPr>
                  <a:t>Das Vorgehen:</a:t>
                </a:r>
                <a:r>
                  <a:rPr lang="de-DE" dirty="0">
                    <a:latin typeface="Calibri" panose="020F0502020204030204" pitchFamily="34" charset="0"/>
                  </a:rPr>
                  <a:t>	erst gesamt doppelt negieren und dann schrittweise auf die kleineren Terme zurückführen bis alles durch NAND mit zwei Eingängen substituiert ist</a:t>
                </a:r>
              </a:p>
              <a:p>
                <a:pPr marL="0" indent="0">
                  <a:buNone/>
                </a:pPr>
                <a:endParaRPr lang="de-DE" dirty="0">
                  <a:latin typeface="Cambria Math" panose="02040503050406030204" pitchFamily="18" charset="0"/>
                </a:endParaRPr>
              </a:p>
              <a:p>
                <a:pPr marL="0" indent="0">
                  <a:buNone/>
                </a:pPr>
                <a:r>
                  <a:rPr lang="de-DE" dirty="0"/>
                  <a:t>f	</a:t>
                </a:r>
                <a14:m>
                  <m:oMath xmlns:m="http://schemas.openxmlformats.org/officeDocument/2006/math">
                    <m:r>
                      <a:rPr lang="de-DE" i="1">
                        <a:latin typeface="Cambria Math" panose="02040503050406030204" pitchFamily="18" charset="0"/>
                      </a:rPr>
                      <m:t>=</m:t>
                    </m:r>
                    <m:acc>
                      <m:accPr>
                        <m:chr m:val="̅"/>
                        <m:ctrlPr>
                          <a:rPr lang="de-DE" i="1" smtClean="0">
                            <a:latin typeface="Cambria Math" panose="02040503050406030204" pitchFamily="18" charset="0"/>
                          </a:rPr>
                        </m:ctrlPr>
                      </m:accPr>
                      <m:e>
                        <m:acc>
                          <m:accPr>
                            <m:chr m:val="̅"/>
                            <m:ctrlPr>
                              <a:rPr lang="de-DE" i="1" smtClean="0">
                                <a:latin typeface="Cambria Math" panose="02040503050406030204" pitchFamily="18" charset="0"/>
                              </a:rPr>
                            </m:ctrlPr>
                          </m:accPr>
                          <m:e>
                            <m:r>
                              <a:rPr lang="de-DE" i="1">
                                <a:latin typeface="Cambria Math" panose="02040503050406030204" pitchFamily="18" charset="0"/>
                              </a:rPr>
                              <m:t>𝐴𝐶</m:t>
                            </m:r>
                            <m:acc>
                              <m:accPr>
                                <m:chr m:val="̅"/>
                                <m:ctrlPr>
                                  <a:rPr lang="de-DE" i="1">
                                    <a:latin typeface="Cambria Math" panose="02040503050406030204" pitchFamily="18" charset="0"/>
                                  </a:rPr>
                                </m:ctrlPr>
                              </m:accPr>
                              <m:e>
                                <m:r>
                                  <a:rPr lang="de-DE" i="1">
                                    <a:latin typeface="Cambria Math" panose="02040503050406030204" pitchFamily="18" charset="0"/>
                                  </a:rPr>
                                  <m:t>𝐷</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𝐴</m:t>
                                </m:r>
                              </m:e>
                            </m:acc>
                            <m:acc>
                              <m:accPr>
                                <m:chr m:val="̅"/>
                                <m:ctrlPr>
                                  <a:rPr lang="de-DE" i="1">
                                    <a:latin typeface="Cambria Math" panose="02040503050406030204" pitchFamily="18" charset="0"/>
                                  </a:rPr>
                                </m:ctrlPr>
                              </m:accPr>
                              <m:e>
                                <m:r>
                                  <a:rPr lang="de-DE" i="1">
                                    <a:latin typeface="Cambria Math" panose="02040503050406030204" pitchFamily="18" charset="0"/>
                                  </a:rPr>
                                  <m:t>𝐶</m:t>
                                </m:r>
                              </m:e>
                            </m:acc>
                            <m:r>
                              <a:rPr lang="de-DE" i="1">
                                <a:latin typeface="Cambria Math" panose="02040503050406030204" pitchFamily="18" charset="0"/>
                              </a:rPr>
                              <m:t>+</m:t>
                            </m:r>
                            <m:r>
                              <a:rPr lang="de-DE" i="1">
                                <a:latin typeface="Cambria Math" panose="02040503050406030204" pitchFamily="18" charset="0"/>
                              </a:rPr>
                              <m:t>𝐵𝐶</m:t>
                            </m:r>
                            <m:r>
                              <a:rPr lang="de-DE" i="1">
                                <a:latin typeface="Cambria Math" panose="02040503050406030204" pitchFamily="18" charset="0"/>
                              </a:rPr>
                              <m:t>+</m:t>
                            </m:r>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e>
                            </m:acc>
                          </m:e>
                        </m:acc>
                      </m:e>
                    </m:acc>
                  </m:oMath>
                </a14:m>
                <a:r>
                  <a:rPr lang="de-DE" dirty="0"/>
                  <a:t>				</a:t>
                </a:r>
                <a:r>
                  <a:rPr lang="de-DE" dirty="0">
                    <a:latin typeface="Calibri" panose="020F0502020204030204" pitchFamily="34" charset="0"/>
                  </a:rPr>
                  <a:t>| Doppelnegation (Gesamt)</a:t>
                </a:r>
              </a:p>
              <a:p>
                <a:pPr marL="0" indent="0">
                  <a:buNone/>
                </a:pPr>
                <a:r>
                  <a:rPr lang="de-DE" dirty="0"/>
                  <a:t>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smtClean="0">
                                <a:latin typeface="Cambria Math" panose="02040503050406030204" pitchFamily="18" charset="0"/>
                              </a:rPr>
                            </m:ctrlPr>
                          </m:accPr>
                          <m:e>
                            <m:r>
                              <a:rPr lang="de-DE" i="1">
                                <a:latin typeface="Cambria Math" panose="02040503050406030204" pitchFamily="18" charset="0"/>
                              </a:rPr>
                              <m:t>𝐴𝐶</m:t>
                            </m:r>
                            <m:acc>
                              <m:accPr>
                                <m:chr m:val="̅"/>
                                <m:ctrlPr>
                                  <a:rPr lang="de-DE" i="1">
                                    <a:latin typeface="Cambria Math" panose="02040503050406030204" pitchFamily="18" charset="0"/>
                                  </a:rPr>
                                </m:ctrlPr>
                              </m:accPr>
                              <m:e>
                                <m:r>
                                  <a:rPr lang="de-DE" i="1">
                                    <a:latin typeface="Cambria Math" panose="02040503050406030204" pitchFamily="18" charset="0"/>
                                  </a:rPr>
                                  <m:t>𝐷</m:t>
                                </m:r>
                              </m:e>
                            </m:acc>
                          </m:e>
                        </m:acc>
                        <m:r>
                          <a:rPr lang="de-DE" b="0" i="1">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e>
                            </m:acc>
                            <m:acc>
                              <m:accPr>
                                <m:chr m:val="̅"/>
                                <m:ctrlPr>
                                  <a:rPr lang="de-DE" i="1">
                                    <a:latin typeface="Cambria Math" panose="02040503050406030204" pitchFamily="18" charset="0"/>
                                  </a:rPr>
                                </m:ctrlPr>
                              </m:accPr>
                              <m:e>
                                <m:r>
                                  <a:rPr lang="de-DE" i="1">
                                    <a:latin typeface="Cambria Math" panose="02040503050406030204" pitchFamily="18" charset="0"/>
                                  </a:rPr>
                                  <m:t>𝐶</m:t>
                                </m:r>
                              </m:e>
                            </m:acc>
                          </m:e>
                        </m:acc>
                        <m:r>
                          <a:rPr lang="de-DE" i="1" smtClean="0">
                            <a:latin typeface="Cambria Math" panose="02040503050406030204" pitchFamily="18" charset="0"/>
                            <a:ea typeface="Cambria Math" panose="02040503050406030204" pitchFamily="18" charset="0"/>
                          </a:rPr>
                          <m:t>∙</m:t>
                        </m:r>
                        <m:r>
                          <a:rPr lang="de-DE" i="1">
                            <a:latin typeface="Cambria Math" panose="02040503050406030204" pitchFamily="18" charset="0"/>
                          </a:rPr>
                          <m:t> </m:t>
                        </m:r>
                        <m:acc>
                          <m:accPr>
                            <m:chr m:val="̅"/>
                            <m:ctrlPr>
                              <a:rPr lang="de-DE" i="1" smtClean="0">
                                <a:latin typeface="Cambria Math" panose="02040503050406030204" pitchFamily="18" charset="0"/>
                              </a:rPr>
                            </m:ctrlPr>
                          </m:accPr>
                          <m:e>
                            <m:r>
                              <a:rPr lang="de-DE" i="1">
                                <a:latin typeface="Cambria Math" panose="02040503050406030204" pitchFamily="18" charset="0"/>
                              </a:rPr>
                              <m:t>𝐵𝐶</m:t>
                            </m:r>
                          </m:e>
                        </m:acc>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e>
                            </m:acc>
                          </m:e>
                        </m:acc>
                      </m:e>
                    </m:acc>
                  </m:oMath>
                </a14:m>
                <a:r>
                  <a:rPr lang="de-DE" dirty="0">
                    <a:latin typeface="Calibri" panose="020F0502020204030204" pitchFamily="34" charset="0"/>
                  </a:rPr>
                  <a:t>					| De Morgan</a:t>
                </a:r>
              </a:p>
              <a:p>
                <a:pPr marL="0" indent="0">
                  <a:buNone/>
                </a:pPr>
                <a:r>
                  <a:rPr lang="de-DE" dirty="0"/>
                  <a:t>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𝐴𝐶</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b="0" i="1" smtClean="0">
                                    <a:latin typeface="Cambria Math" panose="02040503050406030204" pitchFamily="18" charset="0"/>
                                  </a:rPr>
                                  <m:t>1</m:t>
                                </m:r>
                              </m:e>
                            </m:acc>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1</m:t>
                                </m:r>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𝐶</m:t>
                                </m:r>
                                <m:r>
                                  <a:rPr lang="de-DE" b="0" i="1" smtClean="0">
                                    <a:latin typeface="Cambria Math" panose="02040503050406030204" pitchFamily="18" charset="0"/>
                                  </a:rPr>
                                  <m:t>1</m:t>
                                </m:r>
                              </m:e>
                            </m:acc>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𝐵𝐶</m:t>
                            </m:r>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b="0" i="1" smtClean="0">
                                    <a:latin typeface="Cambria Math" panose="02040503050406030204" pitchFamily="18" charset="0"/>
                                  </a:rPr>
                                  <m:t>1</m:t>
                                </m:r>
                              </m:e>
                            </m:acc>
                          </m:e>
                        </m:acc>
                      </m:e>
                    </m:acc>
                  </m:oMath>
                </a14:m>
                <a:r>
                  <a:rPr lang="de-DE" dirty="0">
                    <a:latin typeface="Calibri" panose="020F0502020204030204" pitchFamily="34" charset="0"/>
                  </a:rPr>
                  <a:t>				| Erweitern mit 1</a:t>
                </a:r>
              </a:p>
              <a:p>
                <a:pPr marL="0" indent="0">
                  <a:buNone/>
                </a:pPr>
                <a:r>
                  <a:rPr lang="de-DE" dirty="0">
                    <a:latin typeface="Calibri" panose="020F0502020204030204" pitchFamily="34" charset="0"/>
                  </a:rPr>
                  <a:t>Wir wollen überall genau zwei Eingänge haben. Um mehrere Eingänge eines NAND auf zwei Eingänge zu reduzieren, doppelnegieren wir partiell und nutzen die Erweiterung mit 1.</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5027141"/>
              </a:xfrm>
              <a:blipFill rotWithShape="0">
                <a:blip r:embed="rId2"/>
                <a:stretch>
                  <a:fillRect l="-68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80815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5027141"/>
              </a:xfrm>
            </p:spPr>
            <p:txBody>
              <a:bodyPr/>
              <a:lstStyle/>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𝐴𝐶</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m:t>
                          </m:r>
                        </m:e>
                      </m:acc>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𝐶</m:t>
                          </m:r>
                        </m:e>
                      </m:acc>
                      <m:r>
                        <a:rPr lang="de-DE" b="0" i="1" smtClean="0">
                          <a:latin typeface="Cambria Math" panose="02040503050406030204" pitchFamily="18" charset="0"/>
                        </a:rPr>
                        <m:t>+</m:t>
                      </m:r>
                      <m:r>
                        <a:rPr lang="de-DE" b="0" i="1" smtClean="0">
                          <a:latin typeface="Cambria Math" panose="02040503050406030204" pitchFamily="18" charset="0"/>
                        </a:rPr>
                        <m:t>𝐵𝐶</m:t>
                      </m:r>
                      <m:r>
                        <a:rPr lang="de-DE" b="0" i="1" smtClean="0">
                          <a:latin typeface="Cambria Math" panose="02040503050406030204" pitchFamily="18" charset="0"/>
                        </a:rPr>
                        <m:t>+</m:t>
                      </m:r>
                      <m:r>
                        <a:rPr lang="de-DE" b="0" i="1" smtClean="0">
                          <a:latin typeface="Cambria Math" panose="02040503050406030204" pitchFamily="18" charset="0"/>
                        </a:rPr>
                        <m:t>𝐵</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oMath>
                  </m:oMathPara>
                </a14:m>
                <a:endParaRPr lang="de-DE" dirty="0"/>
              </a:p>
              <a:p>
                <a:pPr marL="0" indent="0">
                  <a:buNone/>
                </a:pPr>
                <a:endParaRPr lang="de-DE" dirty="0">
                  <a:latin typeface="Cambria Math" panose="02040503050406030204" pitchFamily="18" charset="0"/>
                </a:endParaRPr>
              </a:p>
              <a:p>
                <a:pPr marL="0" indent="0">
                  <a:buNone/>
                </a:pPr>
                <a:r>
                  <a:rPr lang="de-DE" dirty="0"/>
                  <a:t>f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𝐴𝐶</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b="0" i="1" smtClean="0">
                                    <a:latin typeface="Cambria Math" panose="02040503050406030204" pitchFamily="18" charset="0"/>
                                  </a:rPr>
                                  <m:t>1</m:t>
                                </m:r>
                              </m:e>
                            </m:acc>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b="0" i="1" smtClean="0">
                                    <a:latin typeface="Cambria Math" panose="02040503050406030204" pitchFamily="18" charset="0"/>
                                  </a:rPr>
                                  <m:t>1</m:t>
                                </m:r>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𝐶</m:t>
                                </m:r>
                                <m:r>
                                  <a:rPr lang="de-DE" b="0" i="1" smtClean="0">
                                    <a:latin typeface="Cambria Math" panose="02040503050406030204" pitchFamily="18" charset="0"/>
                                  </a:rPr>
                                  <m:t>1</m:t>
                                </m:r>
                              </m:e>
                            </m:acc>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𝐵𝐶</m:t>
                            </m:r>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b="0" i="1" smtClean="0">
                                    <a:latin typeface="Cambria Math" panose="02040503050406030204" pitchFamily="18" charset="0"/>
                                  </a:rPr>
                                  <m:t>1</m:t>
                                </m:r>
                              </m:e>
                            </m:acc>
                          </m:e>
                        </m:acc>
                      </m:e>
                    </m:acc>
                  </m:oMath>
                </a14:m>
                <a:r>
                  <a:rPr lang="de-DE" dirty="0">
                    <a:latin typeface="Calibri" panose="020F0502020204030204" pitchFamily="34" charset="0"/>
                  </a:rPr>
                  <a:t>				| Partielle Doppelnegation AC</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smtClean="0">
                                    <a:latin typeface="Cambria Math" panose="02040503050406030204" pitchFamily="18" charset="0"/>
                                  </a:rPr>
                                </m:ctrlPr>
                              </m:accPr>
                              <m:e>
                                <m:acc>
                                  <m:accPr>
                                    <m:chr m:val="̅"/>
                                    <m:ctrlPr>
                                      <a:rPr lang="de-DE" i="1" smtClean="0">
                                        <a:latin typeface="Cambria Math" panose="02040503050406030204" pitchFamily="18" charset="0"/>
                                      </a:rPr>
                                    </m:ctrlPr>
                                  </m:accPr>
                                  <m:e>
                                    <m:r>
                                      <a:rPr lang="de-DE" i="1">
                                        <a:latin typeface="Cambria Math" panose="02040503050406030204" pitchFamily="18" charset="0"/>
                                      </a:rPr>
                                      <m:t>𝐴𝐶</m:t>
                                    </m:r>
                                  </m:e>
                                </m:acc>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𝐶</m:t>
                                </m:r>
                                <m:r>
                                  <a:rPr lang="de-DE" i="1">
                                    <a:latin typeface="Cambria Math" panose="02040503050406030204" pitchFamily="18" charset="0"/>
                                  </a:rPr>
                                  <m:t>1</m:t>
                                </m:r>
                              </m:e>
                            </m:acc>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𝐵𝐶</m:t>
                            </m:r>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e>
                    </m:acc>
                  </m:oMath>
                </a14:m>
                <a:r>
                  <a:rPr lang="de-DE" dirty="0">
                    <a:latin typeface="Calibri" panose="020F0502020204030204" pitchFamily="34" charset="0"/>
                  </a:rPr>
                  <a:t>				| 1 Erweiterung</a:t>
                </a:r>
              </a:p>
              <a:p>
                <a:pPr marL="0" indent="0">
                  <a:buNone/>
                </a:pPr>
                <a:r>
                  <a:rPr lang="de-DE" dirty="0"/>
                  <a:t>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𝐴𝐶</m:t>
                                    </m:r>
                                  </m:e>
                                </m:acc>
                                <m:r>
                                  <a:rPr lang="de-DE" b="0" i="1" smtClean="0">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𝐶</m:t>
                                </m:r>
                                <m:r>
                                  <a:rPr lang="de-DE" i="1">
                                    <a:latin typeface="Cambria Math" panose="02040503050406030204" pitchFamily="18" charset="0"/>
                                  </a:rPr>
                                  <m:t>1</m:t>
                                </m:r>
                              </m:e>
                            </m:acc>
                          </m:e>
                        </m:acc>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𝐵𝐶</m:t>
                            </m:r>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e>
                    </m:acc>
                  </m:oMath>
                </a14:m>
                <a:r>
                  <a:rPr lang="de-DE" dirty="0">
                    <a:latin typeface="Calibri" panose="020F0502020204030204" pitchFamily="34" charset="0"/>
                  </a:rPr>
                  <a:t>			</a:t>
                </a:r>
              </a:p>
              <a:p>
                <a:pPr marL="0" indent="0">
                  <a:buNone/>
                </a:pPr>
                <a:r>
                  <a:rPr lang="de-DE" dirty="0">
                    <a:latin typeface="Calibri" panose="020F0502020204030204" pitchFamily="34" charset="0"/>
                  </a:rPr>
                  <a:t>Den gleichen Trick nutzt man für den Gesamtterm. Man zergliedert diesen in zwei Hälften und jene ggf. dann wiederum in zwei Hälften, bis wir bei genau einem oder zwei verknüpften Teiltermen angekommen sind.</a:t>
                </a:r>
              </a:p>
              <a:p>
                <a:pPr marL="0" indent="0">
                  <a:buNone/>
                </a:pPr>
                <a:r>
                  <a:rPr lang="de-DE" dirty="0">
                    <a:latin typeface="Calibri" panose="020F0502020204030204" pitchFamily="34" charset="0"/>
                  </a:rPr>
                  <a:t>	</a:t>
                </a: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 </m:t>
                        </m:r>
                        <m:acc>
                          <m:accPr>
                            <m:chr m:val="̅"/>
                            <m:ctrlPr>
                              <a:rPr lang="de-DE" i="1" smtClean="0">
                                <a:latin typeface="Cambria Math" panose="02040503050406030204" pitchFamily="18" charset="0"/>
                              </a:rPr>
                            </m:ctrlPr>
                          </m:accPr>
                          <m:e>
                            <m:acc>
                              <m:accPr>
                                <m:chr m:val="̅"/>
                                <m:ctrlPr>
                                  <a:rPr lang="de-DE" i="1" smtClean="0">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𝐴𝐶</m:t>
                                            </m:r>
                                          </m:e>
                                        </m:acc>
                                        <m:r>
                                          <a:rPr lang="de-DE" i="1">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𝐴</m:t>
                                        </m:r>
                                        <m:r>
                                          <a:rPr lang="de-DE" i="1">
                                            <a:latin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𝐶</m:t>
                                        </m:r>
                                        <m:r>
                                          <a:rPr lang="de-DE" i="1">
                                            <a:latin typeface="Cambria Math" panose="02040503050406030204" pitchFamily="18" charset="0"/>
                                          </a:rPr>
                                          <m:t>1</m:t>
                                        </m:r>
                                      </m:e>
                                    </m:acc>
                                  </m:e>
                                </m:acc>
                              </m:e>
                            </m:acc>
                            <m:r>
                              <a:rPr lang="de-DE" b="0" i="1" smtClean="0">
                                <a:latin typeface="Cambria Math" panose="02040503050406030204" pitchFamily="18" charset="0"/>
                              </a:rPr>
                              <m:t>1</m:t>
                            </m:r>
                          </m:e>
                        </m:acc>
                        <m:r>
                          <a:rPr lang="de-DE" i="1">
                            <a:latin typeface="Cambria Math" panose="02040503050406030204" pitchFamily="18" charset="0"/>
                            <a:ea typeface="Cambria Math" panose="02040503050406030204" pitchFamily="18" charset="0"/>
                          </a:rPr>
                          <m:t>∙</m:t>
                        </m:r>
                        <m:acc>
                          <m:accPr>
                            <m:chr m:val="̅"/>
                            <m:ctrlPr>
                              <a:rPr lang="de-DE"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1</m:t>
                            </m:r>
                            <m:acc>
                              <m:accPr>
                                <m:chr m:val="̅"/>
                                <m:ctrlPr>
                                  <a:rPr lang="de-DE" i="1" smtClean="0">
                                    <a:latin typeface="Cambria Math" panose="02040503050406030204" pitchFamily="18" charset="0"/>
                                    <a:ea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𝐵𝐶</m:t>
                                    </m:r>
                                  </m:e>
                                </m:acc>
                                <m:r>
                                  <a:rPr lang="de-DE" i="1">
                                    <a:latin typeface="Cambria Math" panose="02040503050406030204" pitchFamily="18" charset="0"/>
                                  </a:rPr>
                                  <m:t> </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𝐵</m:t>
                                    </m:r>
                                    <m:acc>
                                      <m:accPr>
                                        <m:chr m:val="̅"/>
                                        <m:ctrlPr>
                                          <a:rPr lang="de-DE" i="1">
                                            <a:latin typeface="Cambria Math" panose="02040503050406030204" pitchFamily="18" charset="0"/>
                                          </a:rPr>
                                        </m:ctrlPr>
                                      </m:accPr>
                                      <m:e>
                                        <m:r>
                                          <a:rPr lang="de-DE" i="1">
                                            <a:latin typeface="Cambria Math" panose="02040503050406030204" pitchFamily="18" charset="0"/>
                                          </a:rPr>
                                          <m:t>𝐷</m:t>
                                        </m:r>
                                        <m:r>
                                          <a:rPr lang="de-DE" i="1">
                                            <a:latin typeface="Cambria Math" panose="02040503050406030204" pitchFamily="18" charset="0"/>
                                          </a:rPr>
                                          <m:t>1</m:t>
                                        </m:r>
                                      </m:e>
                                    </m:acc>
                                  </m:e>
                                </m:acc>
                              </m:e>
                            </m:acc>
                          </m:e>
                        </m:acc>
                        <m:r>
                          <a:rPr lang="de-DE" i="1">
                            <a:latin typeface="Cambria Math" panose="02040503050406030204" pitchFamily="18" charset="0"/>
                          </a:rPr>
                          <m:t> </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Man benötigt insgesamt also 15 NAND-Gatter mit zwei Eingängen.</a:t>
                </a:r>
              </a:p>
              <a:p>
                <a:pPr marL="0" indent="0">
                  <a:buNone/>
                </a:pPr>
                <a:r>
                  <a:rPr lang="de-DE" dirty="0">
                    <a:latin typeface="Calibri" panose="020F0502020204030204" pitchFamily="34" charset="0"/>
                  </a:rPr>
                  <a:t>Man sieht:	Diese Aufgabe macht immer besonders viel Spaß </a:t>
                </a:r>
                <a:r>
                  <a:rPr lang="de-DE" dirty="0">
                    <a:latin typeface="Calibri" panose="020F0502020204030204" pitchFamily="34" charset="0"/>
                    <a:sym typeface="Wingdings" panose="05000000000000000000" pitchFamily="2" charset="2"/>
                  </a:rPr>
                  <a:t></a:t>
                </a: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5027141"/>
              </a:xfrm>
              <a:blipFill rotWithShape="0">
                <a:blip r:embed="rId2"/>
                <a:stretch>
                  <a:fillRect l="-681" b="-1456"/>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24715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NAND</a:t>
            </a:r>
          </a:p>
        </p:txBody>
      </p:sp>
      <p:sp>
        <p:nvSpPr>
          <p:cNvPr id="3" name="Inhaltsplatzhalter 2"/>
          <p:cNvSpPr>
            <a:spLocks noGrp="1"/>
          </p:cNvSpPr>
          <p:nvPr>
            <p:ph idx="1"/>
          </p:nvPr>
        </p:nvSpPr>
        <p:spPr>
          <a:xfrm>
            <a:off x="1104293" y="1447800"/>
            <a:ext cx="8946541" cy="5027141"/>
          </a:xfrm>
        </p:spPr>
        <p:txBody>
          <a:bodyPr/>
          <a:lstStyle/>
          <a:p>
            <a:pPr marL="0" indent="0">
              <a:buNone/>
            </a:pPr>
            <a:r>
              <a:rPr lang="de-DE" dirty="0">
                <a:latin typeface="Calibri" panose="020F0502020204030204" pitchFamily="34" charset="0"/>
              </a:rPr>
              <a:t>Anmerkung, um diese schöne Aufgabe zu rechtfertigen: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„Bei einer Implementierung von Logikfunktionen in CMOS-Technologie stehen dem Designer oft nur </a:t>
            </a:r>
            <a:r>
              <a:rPr lang="de-DE" dirty="0">
                <a:solidFill>
                  <a:schemeClr val="accent2">
                    <a:lumMod val="40000"/>
                    <a:lumOff val="60000"/>
                  </a:schemeClr>
                </a:solidFill>
                <a:latin typeface="Calibri" panose="020F0502020204030204" pitchFamily="34" charset="0"/>
              </a:rPr>
              <a:t>NAND-Gatterzellen mit fester Anzahl der Eingänge </a:t>
            </a:r>
            <a:r>
              <a:rPr lang="de-DE" dirty="0">
                <a:latin typeface="Calibri" panose="020F0502020204030204" pitchFamily="34" charset="0"/>
              </a:rPr>
              <a:t>zur Verfügung (meistens nur zwei). Die Gründe dafür sind vor allem eine sehr starke </a:t>
            </a:r>
            <a:r>
              <a:rPr lang="de-DE" dirty="0">
                <a:solidFill>
                  <a:schemeClr val="accent2">
                    <a:lumMod val="40000"/>
                    <a:lumOff val="60000"/>
                  </a:schemeClr>
                </a:solidFill>
                <a:latin typeface="Calibri" panose="020F0502020204030204" pitchFamily="34" charset="0"/>
              </a:rPr>
              <a:t>Verschlechterung der Gatterlaufzeit</a:t>
            </a:r>
            <a:r>
              <a:rPr lang="de-DE" dirty="0">
                <a:latin typeface="Calibri" panose="020F0502020204030204" pitchFamily="34" charset="0"/>
              </a:rPr>
              <a:t> in Abhängigkeit von der </a:t>
            </a:r>
            <a:r>
              <a:rPr lang="de-DE" dirty="0">
                <a:solidFill>
                  <a:schemeClr val="accent2">
                    <a:lumMod val="40000"/>
                    <a:lumOff val="60000"/>
                  </a:schemeClr>
                </a:solidFill>
                <a:latin typeface="Calibri" panose="020F0502020204030204" pitchFamily="34" charset="0"/>
              </a:rPr>
              <a:t>Anzahl</a:t>
            </a:r>
            <a:r>
              <a:rPr lang="de-DE" dirty="0">
                <a:latin typeface="Calibri" panose="020F0502020204030204" pitchFamily="34" charset="0"/>
              </a:rPr>
              <a:t> (sog. </a:t>
            </a:r>
            <a:r>
              <a:rPr lang="de-DE" dirty="0" err="1">
                <a:latin typeface="Calibri" panose="020F0502020204030204" pitchFamily="34" charset="0"/>
              </a:rPr>
              <a:t>fan</a:t>
            </a:r>
            <a:r>
              <a:rPr lang="de-DE" dirty="0">
                <a:latin typeface="Calibri" panose="020F0502020204030204" pitchFamily="34" charset="0"/>
              </a:rPr>
              <a:t> in) und der aktuellen Belegung der Eingänge, die im schlimmsten Fall sogar </a:t>
            </a:r>
            <a:r>
              <a:rPr lang="de-DE" dirty="0">
                <a:solidFill>
                  <a:schemeClr val="accent2">
                    <a:lumMod val="40000"/>
                    <a:lumOff val="60000"/>
                  </a:schemeClr>
                </a:solidFill>
                <a:latin typeface="Calibri" panose="020F0502020204030204" pitchFamily="34" charset="0"/>
              </a:rPr>
              <a:t>quadratisch</a:t>
            </a:r>
            <a:r>
              <a:rPr lang="de-DE" dirty="0">
                <a:latin typeface="Calibri" panose="020F0502020204030204" pitchFamily="34" charset="0"/>
              </a:rPr>
              <a:t> mit der Anzahl der Eingänge ansteigt. Zusätzlich erhöht sich auch der </a:t>
            </a:r>
            <a:r>
              <a:rPr lang="de-DE" dirty="0">
                <a:solidFill>
                  <a:schemeClr val="accent2">
                    <a:lumMod val="40000"/>
                    <a:lumOff val="60000"/>
                  </a:schemeClr>
                </a:solidFill>
                <a:latin typeface="Calibri" panose="020F0502020204030204" pitchFamily="34" charset="0"/>
              </a:rPr>
              <a:t>Energieverbrauch</a:t>
            </a:r>
            <a:r>
              <a:rPr lang="de-DE" dirty="0">
                <a:latin typeface="Calibri" panose="020F0502020204030204" pitchFamily="34" charset="0"/>
              </a:rPr>
              <a:t> bei einer größeren Anzahl der Eingänge beträchtlich (mehr Transistoren, in CMOS immer </a:t>
            </a:r>
            <a:r>
              <a:rPr lang="de-DE" dirty="0">
                <a:solidFill>
                  <a:schemeClr val="accent2">
                    <a:lumMod val="40000"/>
                    <a:lumOff val="60000"/>
                  </a:schemeClr>
                </a:solidFill>
                <a:latin typeface="Calibri" panose="020F0502020204030204" pitchFamily="34" charset="0"/>
              </a:rPr>
              <a:t>2*Anzahl der Eingänge</a:t>
            </a:r>
            <a:r>
              <a:rPr lang="de-DE" dirty="0">
                <a:latin typeface="Calibri" panose="020F0502020204030204" pitchFamily="34" charset="0"/>
              </a:rPr>
              <a:t>, verbrauchen mehr Energie).“</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Na ja </a:t>
            </a:r>
            <a:r>
              <a:rPr lang="de-DE" dirty="0">
                <a:latin typeface="Calibri" panose="020F0502020204030204" pitchFamily="34" charset="0"/>
                <a:sym typeface="Wingdings" panose="05000000000000000000" pitchFamily="2" charset="2"/>
              </a:rPr>
              <a:t> Warum man das per Hand machen muss …</a:t>
            </a: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411251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35</a:t>
            </a:fld>
            <a:endParaRPr lang="en-US" dirty="0"/>
          </a:p>
        </p:txBody>
      </p:sp>
      <p:pic>
        <p:nvPicPr>
          <p:cNvPr id="6146" name="Picture 2" descr="Christmas Wallpaper Stunning F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79903"/>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646111" y="452718"/>
            <a:ext cx="9404723" cy="2836582"/>
          </a:xfrm>
        </p:spPr>
        <p:txBody>
          <a:bodyPr/>
          <a:lstStyle/>
          <a:p>
            <a:r>
              <a:rPr lang="de-DE" dirty="0"/>
              <a:t>PAL</a:t>
            </a:r>
            <a:br>
              <a:rPr lang="de-DE" dirty="0"/>
            </a:br>
            <a:r>
              <a:rPr lang="de-DE" sz="3200" dirty="0"/>
              <a:t>Ein Herz für gelbe Weihnachtskugeln</a:t>
            </a:r>
          </a:p>
        </p:txBody>
      </p:sp>
    </p:spTree>
    <p:extLst>
      <p:ext uri="{BB962C8B-B14F-4D97-AF65-F5344CB8AC3E}">
        <p14:creationId xmlns:p14="http://schemas.microsoft.com/office/powerpoint/2010/main" val="382762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p:txBody>
          <a:bodyPr/>
          <a:lstStyle/>
          <a:p>
            <a:r>
              <a:rPr lang="de-DE" dirty="0"/>
              <a:t>Beschreibung:</a:t>
            </a:r>
          </a:p>
          <a:p>
            <a:pPr marL="0" indent="0">
              <a:buNone/>
            </a:pPr>
            <a:endParaRPr lang="de-DE" dirty="0"/>
          </a:p>
          <a:p>
            <a:pPr marL="0" indent="0">
              <a:buNone/>
            </a:pPr>
            <a:r>
              <a:rPr lang="de-DE" dirty="0"/>
              <a:t>Realisieren Sie einen Codeumsetzer, der eine 3 Bit Binärzahl in einen zyklischen </a:t>
            </a:r>
            <a:r>
              <a:rPr lang="de-DE" dirty="0" err="1"/>
              <a:t>Graycode</a:t>
            </a:r>
            <a:r>
              <a:rPr lang="de-DE" dirty="0"/>
              <a:t> umwandelt. Verwenden Sie dazu die gegebene PAL (</a:t>
            </a:r>
            <a:r>
              <a:rPr lang="de-DE" dirty="0" err="1"/>
              <a:t>Programmable</a:t>
            </a:r>
            <a:r>
              <a:rPr lang="de-DE" dirty="0"/>
              <a:t> Array </a:t>
            </a:r>
            <a:r>
              <a:rPr lang="de-DE" dirty="0" err="1"/>
              <a:t>Logic</a:t>
            </a:r>
            <a:r>
              <a:rPr lang="de-DE" dirty="0"/>
              <a:t>) Struktur.</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142773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37</a:t>
            </a:fld>
            <a:endParaRPr lang="en-US" dirty="0"/>
          </a:p>
        </p:txBody>
      </p:sp>
      <p:sp>
        <p:nvSpPr>
          <p:cNvPr id="7" name="Ellipse 6"/>
          <p:cNvSpPr/>
          <p:nvPr/>
        </p:nvSpPr>
        <p:spPr>
          <a:xfrm>
            <a:off x="2282411"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Ellipse 7"/>
          <p:cNvSpPr/>
          <p:nvPr/>
        </p:nvSpPr>
        <p:spPr>
          <a:xfrm>
            <a:off x="2282411"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Ellipse 8"/>
          <p:cNvSpPr/>
          <p:nvPr/>
        </p:nvSpPr>
        <p:spPr>
          <a:xfrm>
            <a:off x="2282411"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Ellipse 9"/>
          <p:cNvSpPr/>
          <p:nvPr/>
        </p:nvSpPr>
        <p:spPr>
          <a:xfrm>
            <a:off x="2282411"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Ellipse 10"/>
          <p:cNvSpPr/>
          <p:nvPr/>
        </p:nvSpPr>
        <p:spPr>
          <a:xfrm>
            <a:off x="2282411"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Ellipse 11"/>
          <p:cNvSpPr/>
          <p:nvPr/>
        </p:nvSpPr>
        <p:spPr>
          <a:xfrm>
            <a:off x="2282411"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Ellipse 12"/>
          <p:cNvSpPr/>
          <p:nvPr/>
        </p:nvSpPr>
        <p:spPr>
          <a:xfrm>
            <a:off x="317253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Ellipse 13"/>
          <p:cNvSpPr/>
          <p:nvPr/>
        </p:nvSpPr>
        <p:spPr>
          <a:xfrm>
            <a:off x="317253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Ellipse 14"/>
          <p:cNvSpPr/>
          <p:nvPr/>
        </p:nvSpPr>
        <p:spPr>
          <a:xfrm>
            <a:off x="317253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317253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 name="Ellipse 16"/>
          <p:cNvSpPr/>
          <p:nvPr/>
        </p:nvSpPr>
        <p:spPr>
          <a:xfrm>
            <a:off x="317253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Ellipse 17"/>
          <p:cNvSpPr/>
          <p:nvPr/>
        </p:nvSpPr>
        <p:spPr>
          <a:xfrm>
            <a:off x="317253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 name="Ellipse 18"/>
          <p:cNvSpPr/>
          <p:nvPr/>
        </p:nvSpPr>
        <p:spPr>
          <a:xfrm>
            <a:off x="410977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 name="Ellipse 19"/>
          <p:cNvSpPr/>
          <p:nvPr/>
        </p:nvSpPr>
        <p:spPr>
          <a:xfrm>
            <a:off x="410977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 name="Ellipse 20"/>
          <p:cNvSpPr/>
          <p:nvPr/>
        </p:nvSpPr>
        <p:spPr>
          <a:xfrm>
            <a:off x="410977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 name="Ellipse 21"/>
          <p:cNvSpPr/>
          <p:nvPr/>
        </p:nvSpPr>
        <p:spPr>
          <a:xfrm>
            <a:off x="410977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 name="Ellipse 22"/>
          <p:cNvSpPr/>
          <p:nvPr/>
        </p:nvSpPr>
        <p:spPr>
          <a:xfrm>
            <a:off x="410977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 name="Ellipse 23"/>
          <p:cNvSpPr/>
          <p:nvPr/>
        </p:nvSpPr>
        <p:spPr>
          <a:xfrm>
            <a:off x="410977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5" name="Ellipse 24"/>
          <p:cNvSpPr/>
          <p:nvPr/>
        </p:nvSpPr>
        <p:spPr>
          <a:xfrm>
            <a:off x="5047013"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6" name="Ellipse 25"/>
          <p:cNvSpPr/>
          <p:nvPr/>
        </p:nvSpPr>
        <p:spPr>
          <a:xfrm>
            <a:off x="5047013"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a:off x="5047013"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8" name="Ellipse 27"/>
          <p:cNvSpPr/>
          <p:nvPr/>
        </p:nvSpPr>
        <p:spPr>
          <a:xfrm>
            <a:off x="5047013"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a:off x="5047013"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0" name="Ellipse 29"/>
          <p:cNvSpPr/>
          <p:nvPr/>
        </p:nvSpPr>
        <p:spPr>
          <a:xfrm>
            <a:off x="5047013"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601356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2" name="Ellipse 31"/>
          <p:cNvSpPr/>
          <p:nvPr/>
        </p:nvSpPr>
        <p:spPr>
          <a:xfrm>
            <a:off x="601356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3" name="Ellipse 32"/>
          <p:cNvSpPr/>
          <p:nvPr/>
        </p:nvSpPr>
        <p:spPr>
          <a:xfrm>
            <a:off x="601356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4" name="Ellipse 33"/>
          <p:cNvSpPr/>
          <p:nvPr/>
        </p:nvSpPr>
        <p:spPr>
          <a:xfrm>
            <a:off x="601356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5" name="Ellipse 34"/>
          <p:cNvSpPr/>
          <p:nvPr/>
        </p:nvSpPr>
        <p:spPr>
          <a:xfrm>
            <a:off x="601356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6" name="Ellipse 35"/>
          <p:cNvSpPr/>
          <p:nvPr/>
        </p:nvSpPr>
        <p:spPr>
          <a:xfrm>
            <a:off x="601356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7" name="Ellipse 36"/>
          <p:cNvSpPr/>
          <p:nvPr/>
        </p:nvSpPr>
        <p:spPr>
          <a:xfrm>
            <a:off x="698011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Ellipse 37"/>
          <p:cNvSpPr/>
          <p:nvPr/>
        </p:nvSpPr>
        <p:spPr>
          <a:xfrm>
            <a:off x="698011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698011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698011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Ellipse 40"/>
          <p:cNvSpPr/>
          <p:nvPr/>
        </p:nvSpPr>
        <p:spPr>
          <a:xfrm>
            <a:off x="698011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2" name="Ellipse 41"/>
          <p:cNvSpPr/>
          <p:nvPr/>
        </p:nvSpPr>
        <p:spPr>
          <a:xfrm>
            <a:off x="698011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3" name="Ellipse 42"/>
          <p:cNvSpPr/>
          <p:nvPr/>
        </p:nvSpPr>
        <p:spPr>
          <a:xfrm>
            <a:off x="789220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4" name="Ellipse 43"/>
          <p:cNvSpPr/>
          <p:nvPr/>
        </p:nvSpPr>
        <p:spPr>
          <a:xfrm>
            <a:off x="789220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5" name="Ellipse 44"/>
          <p:cNvSpPr/>
          <p:nvPr/>
        </p:nvSpPr>
        <p:spPr>
          <a:xfrm>
            <a:off x="789220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6" name="Ellipse 45"/>
          <p:cNvSpPr/>
          <p:nvPr/>
        </p:nvSpPr>
        <p:spPr>
          <a:xfrm>
            <a:off x="789220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7" name="Ellipse 46"/>
          <p:cNvSpPr/>
          <p:nvPr/>
        </p:nvSpPr>
        <p:spPr>
          <a:xfrm>
            <a:off x="789220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8" name="Ellipse 47"/>
          <p:cNvSpPr/>
          <p:nvPr/>
        </p:nvSpPr>
        <p:spPr>
          <a:xfrm>
            <a:off x="789220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9" name="Ellipse 48"/>
          <p:cNvSpPr/>
          <p:nvPr/>
        </p:nvSpPr>
        <p:spPr>
          <a:xfrm>
            <a:off x="8804293" y="20403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0" name="Ellipse 49"/>
          <p:cNvSpPr/>
          <p:nvPr/>
        </p:nvSpPr>
        <p:spPr>
          <a:xfrm>
            <a:off x="8804293" y="14003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1" name="Ellipse 50"/>
          <p:cNvSpPr/>
          <p:nvPr/>
        </p:nvSpPr>
        <p:spPr>
          <a:xfrm>
            <a:off x="8804293" y="26720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2" name="Ellipse 51"/>
          <p:cNvSpPr/>
          <p:nvPr/>
        </p:nvSpPr>
        <p:spPr>
          <a:xfrm>
            <a:off x="8804293" y="33037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3" name="Ellipse 52"/>
          <p:cNvSpPr/>
          <p:nvPr/>
        </p:nvSpPr>
        <p:spPr>
          <a:xfrm>
            <a:off x="8804293" y="39703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4" name="Ellipse 53"/>
          <p:cNvSpPr/>
          <p:nvPr/>
        </p:nvSpPr>
        <p:spPr>
          <a:xfrm>
            <a:off x="8804293" y="46020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5" name="Rechteck 54"/>
          <p:cNvSpPr/>
          <p:nvPr/>
        </p:nvSpPr>
        <p:spPr>
          <a:xfrm>
            <a:off x="1238250" y="1314450"/>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6" name="Rechteck 55"/>
          <p:cNvSpPr/>
          <p:nvPr/>
        </p:nvSpPr>
        <p:spPr>
          <a:xfrm>
            <a:off x="1241466" y="2646843"/>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7" name="Rechteck 56"/>
          <p:cNvSpPr/>
          <p:nvPr/>
        </p:nvSpPr>
        <p:spPr>
          <a:xfrm>
            <a:off x="1228910" y="3970374"/>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8" name="Ellipse 57"/>
          <p:cNvSpPr/>
          <p:nvPr/>
        </p:nvSpPr>
        <p:spPr>
          <a:xfrm>
            <a:off x="1790885" y="2231173"/>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9" name="Ellipse 58"/>
          <p:cNvSpPr/>
          <p:nvPr/>
        </p:nvSpPr>
        <p:spPr>
          <a:xfrm>
            <a:off x="1800225" y="351163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0" name="Ellipse 59"/>
          <p:cNvSpPr/>
          <p:nvPr/>
        </p:nvSpPr>
        <p:spPr>
          <a:xfrm>
            <a:off x="1790885" y="479209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2" name="Gerader Verbinder 61"/>
          <p:cNvCxnSpPr>
            <a:stCxn id="55" idx="1"/>
          </p:cNvCxnSpPr>
          <p:nvPr/>
        </p:nvCxnSpPr>
        <p:spPr>
          <a:xfrm flipH="1" flipV="1">
            <a:off x="828675" y="1880811"/>
            <a:ext cx="409575"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a:stCxn id="56" idx="1"/>
          </p:cNvCxnSpPr>
          <p:nvPr/>
        </p:nvCxnSpPr>
        <p:spPr>
          <a:xfrm flipH="1" flipV="1">
            <a:off x="828675" y="3213204"/>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a:stCxn id="57" idx="1"/>
          </p:cNvCxnSpPr>
          <p:nvPr/>
        </p:nvCxnSpPr>
        <p:spPr>
          <a:xfrm flipH="1">
            <a:off x="828675" y="4536736"/>
            <a:ext cx="400235" cy="8861"/>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a:stCxn id="50" idx="6"/>
          </p:cNvCxnSpPr>
          <p:nvPr/>
        </p:nvCxnSpPr>
        <p:spPr>
          <a:xfrm flipH="1">
            <a:off x="1810349" y="1616333"/>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flipV="1">
            <a:off x="1914341" y="2289007"/>
            <a:ext cx="7321952" cy="63667"/>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1790885" y="2866076"/>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H="1">
            <a:off x="1914340" y="357238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1790885" y="4186374"/>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1894876" y="485284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rot="5400000" flipH="1">
            <a:off x="14411"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rot="5400000" flipH="1">
            <a:off x="907398"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rot="5400000" flipH="1">
            <a:off x="184177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rot="5400000" flipH="1">
            <a:off x="2791399"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Gerader Verbinder 82"/>
          <p:cNvCxnSpPr/>
          <p:nvPr/>
        </p:nvCxnSpPr>
        <p:spPr>
          <a:xfrm rot="5400000" flipH="1">
            <a:off x="374556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rot="5400000" flipH="1">
            <a:off x="4712117"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Gerader Verbinder 84"/>
          <p:cNvCxnSpPr/>
          <p:nvPr/>
        </p:nvCxnSpPr>
        <p:spPr>
          <a:xfrm rot="5400000" flipH="1">
            <a:off x="5636591"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rot="5400000" flipH="1">
            <a:off x="6536293" y="4078523"/>
            <a:ext cx="4968000" cy="0"/>
          </a:xfrm>
          <a:prstGeom prst="line">
            <a:avLst/>
          </a:prstGeom>
        </p:spPr>
        <p:style>
          <a:lnRef idx="1">
            <a:schemeClr val="accent3"/>
          </a:lnRef>
          <a:fillRef idx="0">
            <a:schemeClr val="accent3"/>
          </a:fillRef>
          <a:effectRef idx="0">
            <a:schemeClr val="accent3"/>
          </a:effectRef>
          <a:fontRef idx="minor">
            <a:schemeClr val="tx1"/>
          </a:fontRef>
        </p:style>
      </p:cxnSp>
      <p:sp>
        <p:nvSpPr>
          <p:cNvPr id="87" name="Ellipse 86"/>
          <p:cNvSpPr/>
          <p:nvPr/>
        </p:nvSpPr>
        <p:spPr>
          <a:xfrm>
            <a:off x="2427849"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8" name="Ellipse 87"/>
          <p:cNvSpPr/>
          <p:nvPr/>
        </p:nvSpPr>
        <p:spPr>
          <a:xfrm>
            <a:off x="3341055"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9" name="Ellipse 88"/>
          <p:cNvSpPr/>
          <p:nvPr/>
        </p:nvSpPr>
        <p:spPr>
          <a:xfrm>
            <a:off x="4262617"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0" name="Ellipse 89"/>
          <p:cNvSpPr/>
          <p:nvPr/>
        </p:nvSpPr>
        <p:spPr>
          <a:xfrm>
            <a:off x="5218854"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1" name="Ellipse 90"/>
          <p:cNvSpPr/>
          <p:nvPr/>
        </p:nvSpPr>
        <p:spPr>
          <a:xfrm>
            <a:off x="6171691" y="5758924"/>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2" name="Ellipse 91"/>
          <p:cNvSpPr/>
          <p:nvPr/>
        </p:nvSpPr>
        <p:spPr>
          <a:xfrm>
            <a:off x="7123786" y="619596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3" name="Ellipse 92"/>
          <p:cNvSpPr/>
          <p:nvPr/>
        </p:nvSpPr>
        <p:spPr>
          <a:xfrm>
            <a:off x="8075063" y="621293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4" name="Ellipse 93"/>
          <p:cNvSpPr/>
          <p:nvPr/>
        </p:nvSpPr>
        <p:spPr>
          <a:xfrm>
            <a:off x="8950000" y="620489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95" name="Gerader Verbinder 94"/>
          <p:cNvCxnSpPr/>
          <p:nvPr/>
        </p:nvCxnSpPr>
        <p:spPr>
          <a:xfrm flipH="1">
            <a:off x="2282411" y="543666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2282411" y="5808662"/>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2282410" y="6248399"/>
            <a:ext cx="7321953"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8" name="Rechteck 97"/>
              <p:cNvSpPr/>
              <p:nvPr/>
            </p:nvSpPr>
            <p:spPr>
              <a:xfrm>
                <a:off x="9604363" y="5213826"/>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98" name="Rechteck 97"/>
              <p:cNvSpPr>
                <a:spLocks noRot="1" noChangeAspect="1" noMove="1" noResize="1" noEditPoints="1" noAdjustHandles="1" noChangeArrowheads="1" noChangeShapeType="1" noTextEdit="1"/>
              </p:cNvSpPr>
              <p:nvPr/>
            </p:nvSpPr>
            <p:spPr>
              <a:xfrm>
                <a:off x="9604363" y="5213826"/>
                <a:ext cx="561975" cy="370501"/>
              </a:xfrm>
              <a:prstGeom prst="rect">
                <a:avLst/>
              </a:prstGeom>
              <a:blipFill rotWithShape="0">
                <a:blip r:embed="rId2"/>
                <a:stretch>
                  <a:fillRect t="-6250" b="-218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0" name="Rechteck 99"/>
              <p:cNvSpPr/>
              <p:nvPr/>
            </p:nvSpPr>
            <p:spPr>
              <a:xfrm>
                <a:off x="9603972" y="5655587"/>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100" name="Rechteck 99"/>
              <p:cNvSpPr>
                <a:spLocks noRot="1" noChangeAspect="1" noMove="1" noResize="1" noEditPoints="1" noAdjustHandles="1" noChangeArrowheads="1" noChangeShapeType="1" noTextEdit="1"/>
              </p:cNvSpPr>
              <p:nvPr/>
            </p:nvSpPr>
            <p:spPr>
              <a:xfrm>
                <a:off x="9603972" y="5655587"/>
                <a:ext cx="561975" cy="370501"/>
              </a:xfrm>
              <a:prstGeom prst="rect">
                <a:avLst/>
              </a:prstGeom>
              <a:blipFill rotWithShape="0">
                <a:blip r:embed="rId3"/>
                <a:stretch>
                  <a:fillRect t="-6250" b="-203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1" name="Rechteck 100"/>
              <p:cNvSpPr/>
              <p:nvPr/>
            </p:nvSpPr>
            <p:spPr>
              <a:xfrm>
                <a:off x="9604363" y="6125159"/>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1</a:t>
                </a:r>
              </a:p>
            </p:txBody>
          </p:sp>
        </mc:Choice>
        <mc:Fallback xmlns="">
          <p:sp>
            <p:nvSpPr>
              <p:cNvPr id="101" name="Rechteck 100"/>
              <p:cNvSpPr>
                <a:spLocks noRot="1" noChangeAspect="1" noMove="1" noResize="1" noEditPoints="1" noAdjustHandles="1" noChangeArrowheads="1" noChangeShapeType="1" noTextEdit="1"/>
              </p:cNvSpPr>
              <p:nvPr/>
            </p:nvSpPr>
            <p:spPr>
              <a:xfrm>
                <a:off x="9604363" y="6125159"/>
                <a:ext cx="561975" cy="370501"/>
              </a:xfrm>
              <a:prstGeom prst="rect">
                <a:avLst/>
              </a:prstGeom>
              <a:blipFill rotWithShape="0">
                <a:blip r:embed="rId4"/>
                <a:stretch>
                  <a:fillRect t="-6250" b="-20313"/>
                </a:stretch>
              </a:blipFill>
            </p:spPr>
            <p:txBody>
              <a:bodyPr/>
              <a:lstStyle/>
              <a:p>
                <a:r>
                  <a:rPr lang="de-DE">
                    <a:noFill/>
                  </a:rPr>
                  <a:t> </a:t>
                </a:r>
              </a:p>
            </p:txBody>
          </p:sp>
        </mc:Fallback>
      </mc:AlternateContent>
      <p:cxnSp>
        <p:nvCxnSpPr>
          <p:cNvPr id="102" name="Gerader Verbinder 101"/>
          <p:cNvCxnSpPr/>
          <p:nvPr/>
        </p:nvCxnSpPr>
        <p:spPr>
          <a:xfrm flipH="1" flipV="1">
            <a:off x="10165128" y="5436662"/>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10146144" y="5831825"/>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10146143" y="6256712"/>
            <a:ext cx="412791" cy="1"/>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05" name="Textfeld 104"/>
              <p:cNvSpPr txBox="1"/>
              <p:nvPr/>
            </p:nvSpPr>
            <p:spPr>
              <a:xfrm>
                <a:off x="450976" y="4402374"/>
                <a:ext cx="436337"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0</m:t>
                      </m:r>
                    </m:oMath>
                  </m:oMathPara>
                </a14:m>
                <a:endParaRPr lang="de-DE" baseline="-25000" dirty="0"/>
              </a:p>
            </p:txBody>
          </p:sp>
        </mc:Choice>
        <mc:Fallback xmlns="">
          <p:sp>
            <p:nvSpPr>
              <p:cNvPr id="105" name="Textfeld 104"/>
              <p:cNvSpPr txBox="1">
                <a:spLocks noRot="1" noChangeAspect="1" noMove="1" noResize="1" noEditPoints="1" noAdjustHandles="1" noChangeArrowheads="1" noChangeShapeType="1" noTextEdit="1"/>
              </p:cNvSpPr>
              <p:nvPr/>
            </p:nvSpPr>
            <p:spPr>
              <a:xfrm>
                <a:off x="450976" y="4402374"/>
                <a:ext cx="436337" cy="362984"/>
              </a:xfrm>
              <a:prstGeom prst="rect">
                <a:avLst/>
              </a:prstGeom>
              <a:blipFill rotWithShape="0">
                <a:blip r:embed="rId5"/>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6" name="Textfeld 105"/>
              <p:cNvSpPr txBox="1"/>
              <p:nvPr/>
            </p:nvSpPr>
            <p:spPr>
              <a:xfrm>
                <a:off x="450976" y="3022851"/>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1</m:t>
                      </m:r>
                    </m:oMath>
                  </m:oMathPara>
                </a14:m>
                <a:endParaRPr lang="de-DE" baseline="-25000" dirty="0"/>
              </a:p>
            </p:txBody>
          </p:sp>
        </mc:Choice>
        <mc:Fallback xmlns="">
          <p:sp>
            <p:nvSpPr>
              <p:cNvPr id="106" name="Textfeld 105"/>
              <p:cNvSpPr txBox="1">
                <a:spLocks noRot="1" noChangeAspect="1" noMove="1" noResize="1" noEditPoints="1" noAdjustHandles="1" noChangeArrowheads="1" noChangeShapeType="1" noTextEdit="1"/>
              </p:cNvSpPr>
              <p:nvPr/>
            </p:nvSpPr>
            <p:spPr>
              <a:xfrm>
                <a:off x="450976" y="3022851"/>
                <a:ext cx="436338" cy="362984"/>
              </a:xfrm>
              <a:prstGeom prst="rect">
                <a:avLst/>
              </a:prstGeom>
              <a:blipFill rotWithShape="0">
                <a:blip r:embed="rId6"/>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7" name="Textfeld 106"/>
              <p:cNvSpPr txBox="1"/>
              <p:nvPr/>
            </p:nvSpPr>
            <p:spPr>
              <a:xfrm>
                <a:off x="478269" y="1712545"/>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2</m:t>
                      </m:r>
                    </m:oMath>
                  </m:oMathPara>
                </a14:m>
                <a:endParaRPr lang="de-DE" baseline="-25000" dirty="0"/>
              </a:p>
            </p:txBody>
          </p:sp>
        </mc:Choice>
        <mc:Fallback xmlns="">
          <p:sp>
            <p:nvSpPr>
              <p:cNvPr id="107" name="Textfeld 106"/>
              <p:cNvSpPr txBox="1">
                <a:spLocks noRot="1" noChangeAspect="1" noMove="1" noResize="1" noEditPoints="1" noAdjustHandles="1" noChangeArrowheads="1" noChangeShapeType="1" noTextEdit="1"/>
              </p:cNvSpPr>
              <p:nvPr/>
            </p:nvSpPr>
            <p:spPr>
              <a:xfrm>
                <a:off x="478269" y="1712545"/>
                <a:ext cx="436338" cy="362984"/>
              </a:xfrm>
              <a:prstGeom prst="rect">
                <a:avLst/>
              </a:prstGeom>
              <a:blipFill rotWithShape="0">
                <a:blip r:embed="rId7"/>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8" name="Textfeld 107"/>
              <p:cNvSpPr txBox="1"/>
              <p:nvPr/>
            </p:nvSpPr>
            <p:spPr>
              <a:xfrm>
                <a:off x="10547892" y="6079324"/>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0</m:t>
                    </m:r>
                  </m:oMath>
                </a14:m>
                <a:endParaRPr lang="de-DE" baseline="-25000" dirty="0"/>
              </a:p>
            </p:txBody>
          </p:sp>
        </mc:Choice>
        <mc:Fallback xmlns="">
          <p:sp>
            <p:nvSpPr>
              <p:cNvPr id="108" name="Textfeld 107"/>
              <p:cNvSpPr txBox="1">
                <a:spLocks noRot="1" noChangeAspect="1" noMove="1" noResize="1" noEditPoints="1" noAdjustHandles="1" noChangeArrowheads="1" noChangeShapeType="1" noTextEdit="1"/>
              </p:cNvSpPr>
              <p:nvPr/>
            </p:nvSpPr>
            <p:spPr>
              <a:xfrm>
                <a:off x="10547892" y="6079324"/>
                <a:ext cx="351378" cy="362984"/>
              </a:xfrm>
              <a:prstGeom prst="rect">
                <a:avLst/>
              </a:prstGeom>
              <a:blipFill rotWithShape="0">
                <a:blip r:embed="rId8"/>
                <a:stretch>
                  <a:fillRect b="-2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9" name="Textfeld 108"/>
              <p:cNvSpPr txBox="1"/>
              <p:nvPr/>
            </p:nvSpPr>
            <p:spPr>
              <a:xfrm>
                <a:off x="10558529" y="5630047"/>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1</m:t>
                    </m:r>
                  </m:oMath>
                </a14:m>
                <a:endParaRPr lang="de-DE" baseline="-25000" dirty="0"/>
              </a:p>
            </p:txBody>
          </p:sp>
        </mc:Choice>
        <mc:Fallback xmlns="">
          <p:sp>
            <p:nvSpPr>
              <p:cNvPr id="109" name="Textfeld 108"/>
              <p:cNvSpPr txBox="1">
                <a:spLocks noRot="1" noChangeAspect="1" noMove="1" noResize="1" noEditPoints="1" noAdjustHandles="1" noChangeArrowheads="1" noChangeShapeType="1" noTextEdit="1"/>
              </p:cNvSpPr>
              <p:nvPr/>
            </p:nvSpPr>
            <p:spPr>
              <a:xfrm>
                <a:off x="10558529" y="5630047"/>
                <a:ext cx="351378" cy="362984"/>
              </a:xfrm>
              <a:prstGeom prst="rect">
                <a:avLst/>
              </a:prstGeom>
              <a:blipFill rotWithShape="0">
                <a:blip r:embed="rId9"/>
                <a:stretch>
                  <a:fillRect b="-237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0" name="Textfeld 109"/>
              <p:cNvSpPr txBox="1"/>
              <p:nvPr/>
            </p:nvSpPr>
            <p:spPr>
              <a:xfrm>
                <a:off x="10538740" y="5209608"/>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2</m:t>
                    </m:r>
                  </m:oMath>
                </a14:m>
                <a:endParaRPr lang="de-DE" baseline="-25000" dirty="0"/>
              </a:p>
            </p:txBody>
          </p:sp>
        </mc:Choice>
        <mc:Fallback xmlns="">
          <p:sp>
            <p:nvSpPr>
              <p:cNvPr id="110" name="Textfeld 109"/>
              <p:cNvSpPr txBox="1">
                <a:spLocks noRot="1" noChangeAspect="1" noMove="1" noResize="1" noEditPoints="1" noAdjustHandles="1" noChangeArrowheads="1" noChangeShapeType="1" noTextEdit="1"/>
              </p:cNvSpPr>
              <p:nvPr/>
            </p:nvSpPr>
            <p:spPr>
              <a:xfrm>
                <a:off x="10538740" y="5209608"/>
                <a:ext cx="351378" cy="362984"/>
              </a:xfrm>
              <a:prstGeom prst="rect">
                <a:avLst/>
              </a:prstGeom>
              <a:blipFill rotWithShape="0">
                <a:blip r:embed="rId10"/>
                <a:stretch>
                  <a:fillRect l="-1754" b="-23729"/>
                </a:stretch>
              </a:blipFill>
            </p:spPr>
            <p:txBody>
              <a:bodyPr/>
              <a:lstStyle/>
              <a:p>
                <a:r>
                  <a:rPr lang="de-DE">
                    <a:noFill/>
                  </a:rPr>
                  <a:t> </a:t>
                </a:r>
              </a:p>
            </p:txBody>
          </p:sp>
        </mc:Fallback>
      </mc:AlternateContent>
      <p:sp>
        <p:nvSpPr>
          <p:cNvPr id="111" name="Rechteck 110"/>
          <p:cNvSpPr/>
          <p:nvPr/>
        </p:nvSpPr>
        <p:spPr>
          <a:xfrm>
            <a:off x="8867838"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2" name="Rechteck 111"/>
          <p:cNvSpPr/>
          <p:nvPr/>
        </p:nvSpPr>
        <p:spPr>
          <a:xfrm>
            <a:off x="796253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3" name="Rechteck 112"/>
          <p:cNvSpPr/>
          <p:nvPr/>
        </p:nvSpPr>
        <p:spPr>
          <a:xfrm>
            <a:off x="7026976" y="510388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4" name="Rechteck 113"/>
          <p:cNvSpPr/>
          <p:nvPr/>
        </p:nvSpPr>
        <p:spPr>
          <a:xfrm>
            <a:off x="606472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5" name="Rechteck 114"/>
          <p:cNvSpPr/>
          <p:nvPr/>
        </p:nvSpPr>
        <p:spPr>
          <a:xfrm>
            <a:off x="5122032" y="508580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6" name="Rechteck 115"/>
          <p:cNvSpPr/>
          <p:nvPr/>
        </p:nvSpPr>
        <p:spPr>
          <a:xfrm>
            <a:off x="4149006"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7" name="Rechteck 116"/>
          <p:cNvSpPr/>
          <p:nvPr/>
        </p:nvSpPr>
        <p:spPr>
          <a:xfrm>
            <a:off x="3214171" y="5066074"/>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8" name="Rechteck 117"/>
          <p:cNvSpPr/>
          <p:nvPr/>
        </p:nvSpPr>
        <p:spPr>
          <a:xfrm>
            <a:off x="2328253" y="507526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Tree>
    <p:extLst>
      <p:ext uri="{BB962C8B-B14F-4D97-AF65-F5344CB8AC3E}">
        <p14:creationId xmlns:p14="http://schemas.microsoft.com/office/powerpoint/2010/main" val="31900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a:xfrm>
            <a:off x="1104293" y="1447800"/>
            <a:ext cx="8946541" cy="5114925"/>
          </a:xfrm>
        </p:spPr>
        <p:txBody>
          <a:bodyPr/>
          <a:lstStyle/>
          <a:p>
            <a:r>
              <a:rPr lang="de-DE" dirty="0"/>
              <a:t>Begriffsklärung</a:t>
            </a:r>
          </a:p>
          <a:p>
            <a:pPr marL="0" indent="0">
              <a:buNone/>
            </a:pPr>
            <a:endParaRPr lang="de-DE" dirty="0"/>
          </a:p>
          <a:p>
            <a:pPr marL="0" indent="0">
              <a:buNone/>
            </a:pPr>
            <a:r>
              <a:rPr lang="de-DE" dirty="0">
                <a:solidFill>
                  <a:schemeClr val="accent2">
                    <a:lumMod val="40000"/>
                    <a:lumOff val="60000"/>
                  </a:schemeClr>
                </a:solidFill>
                <a:latin typeface="Calibri" panose="020F0502020204030204" pitchFamily="34" charset="0"/>
              </a:rPr>
              <a:t>PAL:</a:t>
            </a:r>
          </a:p>
          <a:p>
            <a:pPr>
              <a:buFont typeface="Courier New" panose="02070309020205020404" pitchFamily="49" charset="0"/>
              <a:buChar char="o"/>
            </a:pPr>
            <a:r>
              <a:rPr lang="de-DE" dirty="0" err="1">
                <a:latin typeface="Calibri" panose="020F0502020204030204" pitchFamily="34" charset="0"/>
              </a:rPr>
              <a:t>Programmable</a:t>
            </a:r>
            <a:r>
              <a:rPr lang="de-DE" dirty="0">
                <a:latin typeface="Calibri" panose="020F0502020204030204" pitchFamily="34" charset="0"/>
              </a:rPr>
              <a:t> Array </a:t>
            </a:r>
            <a:r>
              <a:rPr lang="de-DE" dirty="0" err="1">
                <a:latin typeface="Calibri" panose="020F0502020204030204" pitchFamily="34" charset="0"/>
              </a:rPr>
              <a:t>Logic</a:t>
            </a:r>
            <a:r>
              <a:rPr lang="de-DE" dirty="0">
                <a:latin typeface="Calibri" panose="020F0502020204030204" pitchFamily="34" charset="0"/>
              </a:rPr>
              <a:t>, d.h. es können konjunktive Terme über ein Feld frei programmiert werden</a:t>
            </a:r>
          </a:p>
          <a:p>
            <a:pPr>
              <a:buFont typeface="Courier New" panose="02070309020205020404" pitchFamily="49" charset="0"/>
              <a:buChar char="o"/>
            </a:pPr>
            <a:r>
              <a:rPr lang="de-DE" dirty="0">
                <a:latin typeface="Calibri" panose="020F0502020204030204" pitchFamily="34" charset="0"/>
              </a:rPr>
              <a:t>Schaltung zur Repräsentation einer DMF</a:t>
            </a:r>
          </a:p>
          <a:p>
            <a:pPr lvl="1">
              <a:buFont typeface="Courier New" panose="02070309020205020404" pitchFamily="49" charset="0"/>
              <a:buChar char="o"/>
            </a:pPr>
            <a:r>
              <a:rPr lang="de-DE" dirty="0">
                <a:latin typeface="Calibri" panose="020F0502020204030204" pitchFamily="34" charset="0"/>
              </a:rPr>
              <a:t>Erste Stufe:		Auswahl der </a:t>
            </a:r>
            <a:r>
              <a:rPr lang="de-DE" dirty="0" err="1">
                <a:latin typeface="Calibri" panose="020F0502020204030204" pitchFamily="34" charset="0"/>
              </a:rPr>
              <a:t>Literale</a:t>
            </a:r>
            <a:r>
              <a:rPr lang="de-DE" dirty="0">
                <a:latin typeface="Calibri" panose="020F0502020204030204" pitchFamily="34" charset="0"/>
              </a:rPr>
              <a:t> für konjunktive Terme (</a:t>
            </a:r>
            <a:r>
              <a:rPr lang="de-DE" dirty="0" err="1">
                <a:latin typeface="Calibri" panose="020F0502020204030204" pitchFamily="34" charset="0"/>
              </a:rPr>
              <a:t>Verundung</a:t>
            </a:r>
            <a:r>
              <a:rPr lang="de-DE" dirty="0">
                <a:latin typeface="Calibri" panose="020F0502020204030204" pitchFamily="34" charset="0"/>
              </a:rPr>
              <a:t> der						selektierten </a:t>
            </a:r>
            <a:r>
              <a:rPr lang="de-DE" dirty="0" err="1">
                <a:latin typeface="Calibri" panose="020F0502020204030204" pitchFamily="34" charset="0"/>
              </a:rPr>
              <a:t>Literale</a:t>
            </a:r>
            <a:r>
              <a:rPr lang="de-DE" dirty="0">
                <a:latin typeface="Calibri" panose="020F0502020204030204" pitchFamily="34" charset="0"/>
              </a:rPr>
              <a:t>) (programmierbar)</a:t>
            </a:r>
          </a:p>
          <a:p>
            <a:pPr lvl="1">
              <a:buFont typeface="Courier New" panose="02070309020205020404" pitchFamily="49" charset="0"/>
              <a:buChar char="o"/>
            </a:pPr>
            <a:r>
              <a:rPr lang="de-DE" dirty="0">
                <a:latin typeface="Calibri" panose="020F0502020204030204" pitchFamily="34" charset="0"/>
              </a:rPr>
              <a:t>Zweite Stufe:	Auswahl der programmierten konjunktiven Terme (fest)</a:t>
            </a:r>
          </a:p>
          <a:p>
            <a:pPr marL="0" indent="0">
              <a:buNone/>
            </a:pP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3392024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a:xfrm>
            <a:off x="1104293" y="1538568"/>
            <a:ext cx="8946541" cy="4195481"/>
          </a:xfrm>
        </p:spPr>
        <p:txBody>
          <a:bodyPr/>
          <a:lstStyle/>
          <a:p>
            <a:pPr marL="0" indent="0">
              <a:buNone/>
            </a:pPr>
            <a:r>
              <a:rPr lang="de-DE" dirty="0">
                <a:solidFill>
                  <a:schemeClr val="accent2">
                    <a:lumMod val="40000"/>
                    <a:lumOff val="60000"/>
                  </a:schemeClr>
                </a:solidFill>
                <a:latin typeface="Calibri" panose="020F0502020204030204" pitchFamily="34" charset="0"/>
              </a:rPr>
              <a:t>Weitere wichtige Schaltungstypen im Vergleich:</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PAL </a:t>
            </a:r>
            <a:r>
              <a:rPr lang="de-DE" dirty="0">
                <a:latin typeface="Calibri" panose="020F0502020204030204" pitchFamily="34" charset="0"/>
              </a:rPr>
              <a:t>(</a:t>
            </a:r>
            <a:r>
              <a:rPr lang="de-DE" dirty="0" err="1">
                <a:latin typeface="Calibri" panose="020F0502020204030204" pitchFamily="34" charset="0"/>
              </a:rPr>
              <a:t>Programmable</a:t>
            </a:r>
            <a:r>
              <a:rPr lang="de-DE" dirty="0">
                <a:latin typeface="Calibri" panose="020F0502020204030204" pitchFamily="34" charset="0"/>
              </a:rPr>
              <a:t> Array </a:t>
            </a:r>
            <a:r>
              <a:rPr lang="de-DE" dirty="0" err="1">
                <a:latin typeface="Calibri" panose="020F0502020204030204" pitchFamily="34" charset="0"/>
              </a:rPr>
              <a:t>Logic</a:t>
            </a:r>
            <a:r>
              <a:rPr lang="de-DE" dirty="0">
                <a:latin typeface="Calibri" panose="020F0502020204030204" pitchFamily="34" charset="0"/>
              </a:rPr>
              <a:t>):</a:t>
            </a:r>
          </a:p>
          <a:p>
            <a:pPr lvl="1">
              <a:buFont typeface="Courier New" panose="02070309020205020404" pitchFamily="49" charset="0"/>
              <a:buChar char="o"/>
            </a:pPr>
            <a:r>
              <a:rPr lang="de-DE" dirty="0">
                <a:latin typeface="Calibri" panose="020F0502020204030204" pitchFamily="34" charset="0"/>
              </a:rPr>
              <a:t>Programmierbare UND-Matrix, feste ODER-Matrix</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PLA</a:t>
            </a:r>
            <a:r>
              <a:rPr lang="de-DE" dirty="0">
                <a:latin typeface="Calibri" panose="020F0502020204030204" pitchFamily="34" charset="0"/>
              </a:rPr>
              <a:t> (</a:t>
            </a:r>
            <a:r>
              <a:rPr lang="de-DE" dirty="0" err="1">
                <a:latin typeface="Calibri" panose="020F0502020204030204" pitchFamily="34" charset="0"/>
              </a:rPr>
              <a:t>Programmable</a:t>
            </a:r>
            <a:r>
              <a:rPr lang="de-DE" dirty="0">
                <a:latin typeface="Calibri" panose="020F0502020204030204" pitchFamily="34" charset="0"/>
              </a:rPr>
              <a:t> </a:t>
            </a:r>
            <a:r>
              <a:rPr lang="de-DE" dirty="0" err="1">
                <a:latin typeface="Calibri" panose="020F0502020204030204" pitchFamily="34" charset="0"/>
              </a:rPr>
              <a:t>Logic</a:t>
            </a:r>
            <a:r>
              <a:rPr lang="de-DE" dirty="0">
                <a:latin typeface="Calibri" panose="020F0502020204030204" pitchFamily="34" charset="0"/>
              </a:rPr>
              <a:t> Array):</a:t>
            </a:r>
          </a:p>
          <a:p>
            <a:pPr lvl="1">
              <a:buFont typeface="Courier New" panose="02070309020205020404" pitchFamily="49" charset="0"/>
              <a:buChar char="o"/>
            </a:pPr>
            <a:r>
              <a:rPr lang="de-DE" dirty="0">
                <a:latin typeface="Calibri" panose="020F0502020204030204" pitchFamily="34" charset="0"/>
              </a:rPr>
              <a:t>Programmierbare UND-Matrix, programmierbare ODER-Matrix</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ULA</a:t>
            </a:r>
            <a:r>
              <a:rPr lang="de-DE" dirty="0">
                <a:latin typeface="Calibri" panose="020F0502020204030204" pitchFamily="34" charset="0"/>
              </a:rPr>
              <a:t> (Universal </a:t>
            </a:r>
            <a:r>
              <a:rPr lang="de-DE" dirty="0" err="1">
                <a:latin typeface="Calibri" panose="020F0502020204030204" pitchFamily="34" charset="0"/>
              </a:rPr>
              <a:t>Logic</a:t>
            </a:r>
            <a:r>
              <a:rPr lang="de-DE" dirty="0">
                <a:latin typeface="Calibri" panose="020F0502020204030204" pitchFamily="34" charset="0"/>
              </a:rPr>
              <a:t> Array):</a:t>
            </a:r>
          </a:p>
          <a:p>
            <a:pPr lvl="1">
              <a:buFont typeface="Courier New" panose="02070309020205020404" pitchFamily="49" charset="0"/>
              <a:buChar char="o"/>
            </a:pPr>
            <a:r>
              <a:rPr lang="de-DE" dirty="0">
                <a:latin typeface="Calibri" panose="020F0502020204030204" pitchFamily="34" charset="0"/>
              </a:rPr>
              <a:t>Feste UND-Matrix, feste ODER-Matrix</a:t>
            </a:r>
          </a:p>
          <a:p>
            <a:pPr lvl="1">
              <a:buFont typeface="Courier New" panose="02070309020205020404" pitchFamily="49" charset="0"/>
              <a:buChar char="o"/>
            </a:pPr>
            <a:r>
              <a:rPr lang="de-DE" dirty="0">
                <a:latin typeface="Calibri" panose="020F0502020204030204" pitchFamily="34" charset="0"/>
              </a:rPr>
              <a:t>Auswahl der 2</a:t>
            </a:r>
            <a:r>
              <a:rPr lang="de-DE" baseline="30000" dirty="0">
                <a:latin typeface="Calibri" panose="020F0502020204030204" pitchFamily="34" charset="0"/>
              </a:rPr>
              <a:t>n</a:t>
            </a:r>
            <a:r>
              <a:rPr lang="de-DE" dirty="0">
                <a:latin typeface="Calibri" panose="020F0502020204030204" pitchFamily="34" charset="0"/>
              </a:rPr>
              <a:t> </a:t>
            </a:r>
            <a:r>
              <a:rPr lang="de-DE" dirty="0" err="1">
                <a:latin typeface="Calibri" panose="020F0502020204030204" pitchFamily="34" charset="0"/>
              </a:rPr>
              <a:t>Minterme</a:t>
            </a:r>
            <a:r>
              <a:rPr lang="de-DE" dirty="0">
                <a:latin typeface="Calibri" panose="020F0502020204030204" pitchFamily="34" charset="0"/>
              </a:rPr>
              <a:t> programmierbar</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ROM </a:t>
            </a:r>
            <a:r>
              <a:rPr lang="de-DE" dirty="0">
                <a:latin typeface="Calibri" panose="020F0502020204030204" pitchFamily="34" charset="0"/>
              </a:rPr>
              <a:t>(Read </a:t>
            </a:r>
            <a:r>
              <a:rPr lang="de-DE" dirty="0" err="1">
                <a:latin typeface="Calibri" panose="020F0502020204030204" pitchFamily="34" charset="0"/>
              </a:rPr>
              <a:t>Only</a:t>
            </a:r>
            <a:r>
              <a:rPr lang="de-DE" dirty="0">
                <a:latin typeface="Calibri" panose="020F0502020204030204" pitchFamily="34" charset="0"/>
              </a:rPr>
              <a:t> Memory):</a:t>
            </a:r>
          </a:p>
          <a:p>
            <a:pPr lvl="1">
              <a:buFont typeface="Courier New" panose="02070309020205020404" pitchFamily="49" charset="0"/>
              <a:buChar char="o"/>
            </a:pPr>
            <a:r>
              <a:rPr lang="de-DE" dirty="0">
                <a:latin typeface="Calibri" panose="020F0502020204030204" pitchFamily="34" charset="0"/>
              </a:rPr>
              <a:t>Feste UND-Matrix, programmierbare ODER-Matrix</a:t>
            </a: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33297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3312" y="1443316"/>
            <a:ext cx="8946541" cy="4195481"/>
          </a:xfrm>
        </p:spPr>
        <p:txBody>
          <a:bodyPr/>
          <a:lstStyle/>
          <a:p>
            <a:r>
              <a:rPr lang="de-DE" dirty="0"/>
              <a:t>Begriffsklärung:</a:t>
            </a:r>
          </a:p>
          <a:p>
            <a:pPr marL="0" indent="0">
              <a:buNone/>
            </a:pPr>
            <a:endParaRPr lang="de-DE" dirty="0"/>
          </a:p>
          <a:p>
            <a:pPr marL="0" indent="0">
              <a:buNone/>
            </a:pPr>
            <a:r>
              <a:rPr lang="de-DE" dirty="0">
                <a:solidFill>
                  <a:schemeClr val="bg2">
                    <a:lumMod val="40000"/>
                    <a:lumOff val="60000"/>
                  </a:schemeClr>
                </a:solidFill>
                <a:latin typeface="Calibri" panose="020F0502020204030204" pitchFamily="34" charset="0"/>
              </a:rPr>
              <a:t>CMOS:</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Akronym für </a:t>
            </a:r>
            <a:r>
              <a:rPr lang="de-DE" dirty="0" err="1">
                <a:latin typeface="Calibri" panose="020F0502020204030204" pitchFamily="34" charset="0"/>
              </a:rPr>
              <a:t>Complementary</a:t>
            </a:r>
            <a:r>
              <a:rPr lang="de-DE" dirty="0">
                <a:latin typeface="Calibri" panose="020F0502020204030204" pitchFamily="34" charset="0"/>
              </a:rPr>
              <a:t> MOS</a:t>
            </a:r>
          </a:p>
          <a:p>
            <a:pPr>
              <a:buFont typeface="Courier New" panose="02070309020205020404" pitchFamily="49" charset="0"/>
              <a:buChar char="o"/>
            </a:pPr>
            <a:r>
              <a:rPr lang="de-DE" dirty="0">
                <a:latin typeface="Calibri" panose="020F0502020204030204" pitchFamily="34" charset="0"/>
              </a:rPr>
              <a:t>Komposition aus komplementären NMOS-Transistor-Feld (Pull-Down) und PMOS-Transistorfeld (Pull-</a:t>
            </a:r>
            <a:r>
              <a:rPr lang="de-DE" dirty="0" err="1">
                <a:latin typeface="Calibri" panose="020F0502020204030204" pitchFamily="34" charset="0"/>
              </a:rPr>
              <a:t>Up</a:t>
            </a:r>
            <a:r>
              <a:rPr lang="de-DE" dirty="0">
                <a:latin typeface="Calibri" panose="020F0502020204030204" pitchFamily="34" charset="0"/>
              </a:rPr>
              <a:t>)</a:t>
            </a:r>
          </a:p>
          <a:p>
            <a:pPr>
              <a:buFont typeface="Courier New" panose="02070309020205020404" pitchFamily="49" charset="0"/>
              <a:buChar char="o"/>
            </a:pPr>
            <a:r>
              <a:rPr lang="de-DE" dirty="0">
                <a:latin typeface="Calibri" panose="020F0502020204030204" pitchFamily="34" charset="0"/>
              </a:rPr>
              <a:t>Eine Schaltfunktion wird also zwei Mal umgesetzt</a:t>
            </a:r>
          </a:p>
          <a:p>
            <a:pPr>
              <a:buFont typeface="Courier New" panose="02070309020205020404" pitchFamily="49" charset="0"/>
              <a:buChar char="o"/>
            </a:pPr>
            <a:r>
              <a:rPr lang="de-DE" dirty="0">
                <a:solidFill>
                  <a:schemeClr val="accent3">
                    <a:lumMod val="60000"/>
                    <a:lumOff val="40000"/>
                  </a:schemeClr>
                </a:solidFill>
                <a:latin typeface="Calibri" panose="020F0502020204030204" pitchFamily="34" charset="0"/>
              </a:rPr>
              <a:t>Vorteil:</a:t>
            </a:r>
            <a:r>
              <a:rPr lang="de-DE" dirty="0">
                <a:latin typeface="Calibri" panose="020F0502020204030204" pitchFamily="34" charset="0"/>
              </a:rPr>
              <a:t>	keine Energieverbrauch im festen Schaltzustand, da Stromfluss nur            			während der Schaltvorgänge</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18255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40</a:t>
            </a:fld>
            <a:endParaRPr lang="en-US" dirty="0"/>
          </a:p>
        </p:txBody>
      </p:sp>
      <p:sp>
        <p:nvSpPr>
          <p:cNvPr id="7" name="Ellipse 6"/>
          <p:cNvSpPr/>
          <p:nvPr/>
        </p:nvSpPr>
        <p:spPr>
          <a:xfrm>
            <a:off x="2282411"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Ellipse 7"/>
          <p:cNvSpPr/>
          <p:nvPr/>
        </p:nvSpPr>
        <p:spPr>
          <a:xfrm>
            <a:off x="2282411"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Ellipse 8"/>
          <p:cNvSpPr/>
          <p:nvPr/>
        </p:nvSpPr>
        <p:spPr>
          <a:xfrm>
            <a:off x="2282411"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Ellipse 9"/>
          <p:cNvSpPr/>
          <p:nvPr/>
        </p:nvSpPr>
        <p:spPr>
          <a:xfrm>
            <a:off x="2282411"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Ellipse 10"/>
          <p:cNvSpPr/>
          <p:nvPr/>
        </p:nvSpPr>
        <p:spPr>
          <a:xfrm>
            <a:off x="2282411"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Ellipse 11"/>
          <p:cNvSpPr/>
          <p:nvPr/>
        </p:nvSpPr>
        <p:spPr>
          <a:xfrm>
            <a:off x="2282411"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Ellipse 12"/>
          <p:cNvSpPr/>
          <p:nvPr/>
        </p:nvSpPr>
        <p:spPr>
          <a:xfrm>
            <a:off x="317253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Ellipse 13"/>
          <p:cNvSpPr/>
          <p:nvPr/>
        </p:nvSpPr>
        <p:spPr>
          <a:xfrm>
            <a:off x="317253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Ellipse 14"/>
          <p:cNvSpPr/>
          <p:nvPr/>
        </p:nvSpPr>
        <p:spPr>
          <a:xfrm>
            <a:off x="317253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317253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 name="Ellipse 16"/>
          <p:cNvSpPr/>
          <p:nvPr/>
        </p:nvSpPr>
        <p:spPr>
          <a:xfrm>
            <a:off x="317253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Ellipse 17"/>
          <p:cNvSpPr/>
          <p:nvPr/>
        </p:nvSpPr>
        <p:spPr>
          <a:xfrm>
            <a:off x="317253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 name="Ellipse 18"/>
          <p:cNvSpPr/>
          <p:nvPr/>
        </p:nvSpPr>
        <p:spPr>
          <a:xfrm>
            <a:off x="410977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 name="Ellipse 19"/>
          <p:cNvSpPr/>
          <p:nvPr/>
        </p:nvSpPr>
        <p:spPr>
          <a:xfrm>
            <a:off x="410977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 name="Ellipse 20"/>
          <p:cNvSpPr/>
          <p:nvPr/>
        </p:nvSpPr>
        <p:spPr>
          <a:xfrm>
            <a:off x="410977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 name="Ellipse 21"/>
          <p:cNvSpPr/>
          <p:nvPr/>
        </p:nvSpPr>
        <p:spPr>
          <a:xfrm>
            <a:off x="410977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 name="Ellipse 22"/>
          <p:cNvSpPr/>
          <p:nvPr/>
        </p:nvSpPr>
        <p:spPr>
          <a:xfrm>
            <a:off x="410977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 name="Ellipse 23"/>
          <p:cNvSpPr/>
          <p:nvPr/>
        </p:nvSpPr>
        <p:spPr>
          <a:xfrm>
            <a:off x="410977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5" name="Ellipse 24"/>
          <p:cNvSpPr/>
          <p:nvPr/>
        </p:nvSpPr>
        <p:spPr>
          <a:xfrm>
            <a:off x="5047013"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6" name="Ellipse 25"/>
          <p:cNvSpPr/>
          <p:nvPr/>
        </p:nvSpPr>
        <p:spPr>
          <a:xfrm>
            <a:off x="5047013"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a:off x="5047013"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8" name="Ellipse 27"/>
          <p:cNvSpPr/>
          <p:nvPr/>
        </p:nvSpPr>
        <p:spPr>
          <a:xfrm>
            <a:off x="5047013"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a:off x="5047013"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0" name="Ellipse 29"/>
          <p:cNvSpPr/>
          <p:nvPr/>
        </p:nvSpPr>
        <p:spPr>
          <a:xfrm>
            <a:off x="5047013"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601356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2" name="Ellipse 31"/>
          <p:cNvSpPr/>
          <p:nvPr/>
        </p:nvSpPr>
        <p:spPr>
          <a:xfrm>
            <a:off x="601356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3" name="Ellipse 32"/>
          <p:cNvSpPr/>
          <p:nvPr/>
        </p:nvSpPr>
        <p:spPr>
          <a:xfrm>
            <a:off x="601356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4" name="Ellipse 33"/>
          <p:cNvSpPr/>
          <p:nvPr/>
        </p:nvSpPr>
        <p:spPr>
          <a:xfrm>
            <a:off x="601356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5" name="Ellipse 34"/>
          <p:cNvSpPr/>
          <p:nvPr/>
        </p:nvSpPr>
        <p:spPr>
          <a:xfrm>
            <a:off x="601356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6" name="Ellipse 35"/>
          <p:cNvSpPr/>
          <p:nvPr/>
        </p:nvSpPr>
        <p:spPr>
          <a:xfrm>
            <a:off x="601356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7" name="Ellipse 36"/>
          <p:cNvSpPr/>
          <p:nvPr/>
        </p:nvSpPr>
        <p:spPr>
          <a:xfrm>
            <a:off x="698011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Ellipse 37"/>
          <p:cNvSpPr/>
          <p:nvPr/>
        </p:nvSpPr>
        <p:spPr>
          <a:xfrm>
            <a:off x="698011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698011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698011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Ellipse 40"/>
          <p:cNvSpPr/>
          <p:nvPr/>
        </p:nvSpPr>
        <p:spPr>
          <a:xfrm>
            <a:off x="698011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2" name="Ellipse 41"/>
          <p:cNvSpPr/>
          <p:nvPr/>
        </p:nvSpPr>
        <p:spPr>
          <a:xfrm>
            <a:off x="698011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3" name="Ellipse 42"/>
          <p:cNvSpPr/>
          <p:nvPr/>
        </p:nvSpPr>
        <p:spPr>
          <a:xfrm>
            <a:off x="789220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4" name="Ellipse 43"/>
          <p:cNvSpPr/>
          <p:nvPr/>
        </p:nvSpPr>
        <p:spPr>
          <a:xfrm>
            <a:off x="789220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5" name="Ellipse 44"/>
          <p:cNvSpPr/>
          <p:nvPr/>
        </p:nvSpPr>
        <p:spPr>
          <a:xfrm>
            <a:off x="789220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6" name="Ellipse 45"/>
          <p:cNvSpPr/>
          <p:nvPr/>
        </p:nvSpPr>
        <p:spPr>
          <a:xfrm>
            <a:off x="789220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7" name="Ellipse 46"/>
          <p:cNvSpPr/>
          <p:nvPr/>
        </p:nvSpPr>
        <p:spPr>
          <a:xfrm>
            <a:off x="789220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8" name="Ellipse 47"/>
          <p:cNvSpPr/>
          <p:nvPr/>
        </p:nvSpPr>
        <p:spPr>
          <a:xfrm>
            <a:off x="789220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9" name="Ellipse 48"/>
          <p:cNvSpPr/>
          <p:nvPr/>
        </p:nvSpPr>
        <p:spPr>
          <a:xfrm>
            <a:off x="8804293" y="20403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0" name="Ellipse 49"/>
          <p:cNvSpPr/>
          <p:nvPr/>
        </p:nvSpPr>
        <p:spPr>
          <a:xfrm>
            <a:off x="8804293" y="14003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1" name="Ellipse 50"/>
          <p:cNvSpPr/>
          <p:nvPr/>
        </p:nvSpPr>
        <p:spPr>
          <a:xfrm>
            <a:off x="8804293" y="26720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2" name="Ellipse 51"/>
          <p:cNvSpPr/>
          <p:nvPr/>
        </p:nvSpPr>
        <p:spPr>
          <a:xfrm>
            <a:off x="8804293" y="33037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3" name="Ellipse 52"/>
          <p:cNvSpPr/>
          <p:nvPr/>
        </p:nvSpPr>
        <p:spPr>
          <a:xfrm>
            <a:off x="8804293" y="39703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4" name="Ellipse 53"/>
          <p:cNvSpPr/>
          <p:nvPr/>
        </p:nvSpPr>
        <p:spPr>
          <a:xfrm>
            <a:off x="8804293" y="46020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5" name="Rechteck 54"/>
          <p:cNvSpPr/>
          <p:nvPr/>
        </p:nvSpPr>
        <p:spPr>
          <a:xfrm>
            <a:off x="1238250" y="1314450"/>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6" name="Rechteck 55"/>
          <p:cNvSpPr/>
          <p:nvPr/>
        </p:nvSpPr>
        <p:spPr>
          <a:xfrm>
            <a:off x="1241466" y="2646843"/>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7" name="Rechteck 56"/>
          <p:cNvSpPr/>
          <p:nvPr/>
        </p:nvSpPr>
        <p:spPr>
          <a:xfrm>
            <a:off x="1228910" y="3970374"/>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8" name="Ellipse 57"/>
          <p:cNvSpPr/>
          <p:nvPr/>
        </p:nvSpPr>
        <p:spPr>
          <a:xfrm>
            <a:off x="1790885" y="2231173"/>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9" name="Ellipse 58"/>
          <p:cNvSpPr/>
          <p:nvPr/>
        </p:nvSpPr>
        <p:spPr>
          <a:xfrm>
            <a:off x="1800225" y="351163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0" name="Ellipse 59"/>
          <p:cNvSpPr/>
          <p:nvPr/>
        </p:nvSpPr>
        <p:spPr>
          <a:xfrm>
            <a:off x="1790885" y="479209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2" name="Gerader Verbinder 61"/>
          <p:cNvCxnSpPr>
            <a:stCxn id="55" idx="1"/>
          </p:cNvCxnSpPr>
          <p:nvPr/>
        </p:nvCxnSpPr>
        <p:spPr>
          <a:xfrm flipH="1" flipV="1">
            <a:off x="828675" y="1880811"/>
            <a:ext cx="409575"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a:stCxn id="56" idx="1"/>
          </p:cNvCxnSpPr>
          <p:nvPr/>
        </p:nvCxnSpPr>
        <p:spPr>
          <a:xfrm flipH="1" flipV="1">
            <a:off x="828675" y="3213204"/>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a:stCxn id="57" idx="1"/>
          </p:cNvCxnSpPr>
          <p:nvPr/>
        </p:nvCxnSpPr>
        <p:spPr>
          <a:xfrm flipH="1">
            <a:off x="828675" y="4536736"/>
            <a:ext cx="400235" cy="8861"/>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a:stCxn id="50" idx="6"/>
          </p:cNvCxnSpPr>
          <p:nvPr/>
        </p:nvCxnSpPr>
        <p:spPr>
          <a:xfrm flipH="1">
            <a:off x="1810349" y="1616333"/>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flipV="1">
            <a:off x="1914341" y="2289007"/>
            <a:ext cx="7321952" cy="63667"/>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1790885" y="2866076"/>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H="1">
            <a:off x="1914340" y="357238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1790885" y="4186374"/>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1894876" y="485284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rot="5400000" flipH="1">
            <a:off x="14411"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rot="5400000" flipH="1">
            <a:off x="907398"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rot="5400000" flipH="1">
            <a:off x="184177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rot="5400000" flipH="1">
            <a:off x="2791399"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Gerader Verbinder 82"/>
          <p:cNvCxnSpPr/>
          <p:nvPr/>
        </p:nvCxnSpPr>
        <p:spPr>
          <a:xfrm rot="5400000" flipH="1">
            <a:off x="374556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rot="5400000" flipH="1">
            <a:off x="4712117"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Gerader Verbinder 84"/>
          <p:cNvCxnSpPr/>
          <p:nvPr/>
        </p:nvCxnSpPr>
        <p:spPr>
          <a:xfrm rot="5400000" flipH="1">
            <a:off x="5636591"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rot="5400000" flipH="1">
            <a:off x="6536293" y="4078523"/>
            <a:ext cx="4968000" cy="0"/>
          </a:xfrm>
          <a:prstGeom prst="line">
            <a:avLst/>
          </a:prstGeom>
        </p:spPr>
        <p:style>
          <a:lnRef idx="1">
            <a:schemeClr val="accent3"/>
          </a:lnRef>
          <a:fillRef idx="0">
            <a:schemeClr val="accent3"/>
          </a:fillRef>
          <a:effectRef idx="0">
            <a:schemeClr val="accent3"/>
          </a:effectRef>
          <a:fontRef idx="minor">
            <a:schemeClr val="tx1"/>
          </a:fontRef>
        </p:style>
      </p:cxnSp>
      <p:sp>
        <p:nvSpPr>
          <p:cNvPr id="87" name="Ellipse 86"/>
          <p:cNvSpPr/>
          <p:nvPr/>
        </p:nvSpPr>
        <p:spPr>
          <a:xfrm>
            <a:off x="2427849"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8" name="Ellipse 87"/>
          <p:cNvSpPr/>
          <p:nvPr/>
        </p:nvSpPr>
        <p:spPr>
          <a:xfrm>
            <a:off x="3341055"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9" name="Ellipse 88"/>
          <p:cNvSpPr/>
          <p:nvPr/>
        </p:nvSpPr>
        <p:spPr>
          <a:xfrm>
            <a:off x="4262617"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0" name="Ellipse 89"/>
          <p:cNvSpPr/>
          <p:nvPr/>
        </p:nvSpPr>
        <p:spPr>
          <a:xfrm>
            <a:off x="5218854"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1" name="Ellipse 90"/>
          <p:cNvSpPr/>
          <p:nvPr/>
        </p:nvSpPr>
        <p:spPr>
          <a:xfrm>
            <a:off x="6171691" y="5758924"/>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2" name="Ellipse 91"/>
          <p:cNvSpPr/>
          <p:nvPr/>
        </p:nvSpPr>
        <p:spPr>
          <a:xfrm>
            <a:off x="7123786" y="619596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3" name="Ellipse 92"/>
          <p:cNvSpPr/>
          <p:nvPr/>
        </p:nvSpPr>
        <p:spPr>
          <a:xfrm>
            <a:off x="8075063" y="621293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4" name="Ellipse 93"/>
          <p:cNvSpPr/>
          <p:nvPr/>
        </p:nvSpPr>
        <p:spPr>
          <a:xfrm>
            <a:off x="8950000" y="620489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95" name="Gerader Verbinder 94"/>
          <p:cNvCxnSpPr/>
          <p:nvPr/>
        </p:nvCxnSpPr>
        <p:spPr>
          <a:xfrm flipH="1">
            <a:off x="2282411" y="543666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2282411" y="5808662"/>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2282410" y="6248399"/>
            <a:ext cx="7321953"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8" name="Rechteck 97"/>
              <p:cNvSpPr/>
              <p:nvPr/>
            </p:nvSpPr>
            <p:spPr>
              <a:xfrm>
                <a:off x="9604363" y="5213826"/>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98" name="Rechteck 97"/>
              <p:cNvSpPr>
                <a:spLocks noRot="1" noChangeAspect="1" noMove="1" noResize="1" noEditPoints="1" noAdjustHandles="1" noChangeArrowheads="1" noChangeShapeType="1" noTextEdit="1"/>
              </p:cNvSpPr>
              <p:nvPr/>
            </p:nvSpPr>
            <p:spPr>
              <a:xfrm>
                <a:off x="9604363" y="5213826"/>
                <a:ext cx="561975" cy="370501"/>
              </a:xfrm>
              <a:prstGeom prst="rect">
                <a:avLst/>
              </a:prstGeom>
              <a:blipFill rotWithShape="0">
                <a:blip r:embed="rId2"/>
                <a:stretch>
                  <a:fillRect t="-6250" b="-218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0" name="Rechteck 99"/>
              <p:cNvSpPr/>
              <p:nvPr/>
            </p:nvSpPr>
            <p:spPr>
              <a:xfrm>
                <a:off x="9594447" y="5684162"/>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100" name="Rechteck 99"/>
              <p:cNvSpPr>
                <a:spLocks noRot="1" noChangeAspect="1" noMove="1" noResize="1" noEditPoints="1" noAdjustHandles="1" noChangeArrowheads="1" noChangeShapeType="1" noTextEdit="1"/>
              </p:cNvSpPr>
              <p:nvPr/>
            </p:nvSpPr>
            <p:spPr>
              <a:xfrm>
                <a:off x="9594447" y="5684162"/>
                <a:ext cx="561975" cy="370501"/>
              </a:xfrm>
              <a:prstGeom prst="rect">
                <a:avLst/>
              </a:prstGeom>
              <a:blipFill rotWithShape="0">
                <a:blip r:embed="rId3"/>
                <a:stretch>
                  <a:fillRect t="-6250" b="-218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1" name="Rechteck 100"/>
              <p:cNvSpPr/>
              <p:nvPr/>
            </p:nvSpPr>
            <p:spPr>
              <a:xfrm>
                <a:off x="9604363" y="6125159"/>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1</a:t>
                </a:r>
              </a:p>
            </p:txBody>
          </p:sp>
        </mc:Choice>
        <mc:Fallback xmlns="">
          <p:sp>
            <p:nvSpPr>
              <p:cNvPr id="101" name="Rechteck 100"/>
              <p:cNvSpPr>
                <a:spLocks noRot="1" noChangeAspect="1" noMove="1" noResize="1" noEditPoints="1" noAdjustHandles="1" noChangeArrowheads="1" noChangeShapeType="1" noTextEdit="1"/>
              </p:cNvSpPr>
              <p:nvPr/>
            </p:nvSpPr>
            <p:spPr>
              <a:xfrm>
                <a:off x="9604363" y="6125159"/>
                <a:ext cx="561975" cy="370501"/>
              </a:xfrm>
              <a:prstGeom prst="rect">
                <a:avLst/>
              </a:prstGeom>
              <a:blipFill rotWithShape="0">
                <a:blip r:embed="rId4"/>
                <a:stretch>
                  <a:fillRect t="-6250" b="-20313"/>
                </a:stretch>
              </a:blipFill>
            </p:spPr>
            <p:txBody>
              <a:bodyPr/>
              <a:lstStyle/>
              <a:p>
                <a:r>
                  <a:rPr lang="de-DE">
                    <a:noFill/>
                  </a:rPr>
                  <a:t> </a:t>
                </a:r>
              </a:p>
            </p:txBody>
          </p:sp>
        </mc:Fallback>
      </mc:AlternateContent>
      <p:cxnSp>
        <p:nvCxnSpPr>
          <p:cNvPr id="102" name="Gerader Verbinder 101"/>
          <p:cNvCxnSpPr/>
          <p:nvPr/>
        </p:nvCxnSpPr>
        <p:spPr>
          <a:xfrm flipH="1" flipV="1">
            <a:off x="10165128" y="5436662"/>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10146144" y="5831825"/>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10146143" y="6256712"/>
            <a:ext cx="412791" cy="1"/>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05" name="Textfeld 104"/>
              <p:cNvSpPr txBox="1"/>
              <p:nvPr/>
            </p:nvSpPr>
            <p:spPr>
              <a:xfrm>
                <a:off x="450976" y="4402374"/>
                <a:ext cx="436337"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0</m:t>
                      </m:r>
                    </m:oMath>
                  </m:oMathPara>
                </a14:m>
                <a:endParaRPr lang="de-DE" baseline="-25000" dirty="0"/>
              </a:p>
            </p:txBody>
          </p:sp>
        </mc:Choice>
        <mc:Fallback xmlns="">
          <p:sp>
            <p:nvSpPr>
              <p:cNvPr id="105" name="Textfeld 104"/>
              <p:cNvSpPr txBox="1">
                <a:spLocks noRot="1" noChangeAspect="1" noMove="1" noResize="1" noEditPoints="1" noAdjustHandles="1" noChangeArrowheads="1" noChangeShapeType="1" noTextEdit="1"/>
              </p:cNvSpPr>
              <p:nvPr/>
            </p:nvSpPr>
            <p:spPr>
              <a:xfrm>
                <a:off x="450976" y="4402374"/>
                <a:ext cx="436337" cy="362984"/>
              </a:xfrm>
              <a:prstGeom prst="rect">
                <a:avLst/>
              </a:prstGeom>
              <a:blipFill rotWithShape="0">
                <a:blip r:embed="rId5"/>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6" name="Textfeld 105"/>
              <p:cNvSpPr txBox="1"/>
              <p:nvPr/>
            </p:nvSpPr>
            <p:spPr>
              <a:xfrm>
                <a:off x="450976" y="3022851"/>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1</m:t>
                      </m:r>
                    </m:oMath>
                  </m:oMathPara>
                </a14:m>
                <a:endParaRPr lang="de-DE" baseline="-25000" dirty="0"/>
              </a:p>
            </p:txBody>
          </p:sp>
        </mc:Choice>
        <mc:Fallback xmlns="">
          <p:sp>
            <p:nvSpPr>
              <p:cNvPr id="106" name="Textfeld 105"/>
              <p:cNvSpPr txBox="1">
                <a:spLocks noRot="1" noChangeAspect="1" noMove="1" noResize="1" noEditPoints="1" noAdjustHandles="1" noChangeArrowheads="1" noChangeShapeType="1" noTextEdit="1"/>
              </p:cNvSpPr>
              <p:nvPr/>
            </p:nvSpPr>
            <p:spPr>
              <a:xfrm>
                <a:off x="450976" y="3022851"/>
                <a:ext cx="436338" cy="362984"/>
              </a:xfrm>
              <a:prstGeom prst="rect">
                <a:avLst/>
              </a:prstGeom>
              <a:blipFill rotWithShape="0">
                <a:blip r:embed="rId6"/>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7" name="Textfeld 106"/>
              <p:cNvSpPr txBox="1"/>
              <p:nvPr/>
            </p:nvSpPr>
            <p:spPr>
              <a:xfrm>
                <a:off x="478269" y="1712545"/>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2</m:t>
                      </m:r>
                    </m:oMath>
                  </m:oMathPara>
                </a14:m>
                <a:endParaRPr lang="de-DE" baseline="-25000" dirty="0"/>
              </a:p>
            </p:txBody>
          </p:sp>
        </mc:Choice>
        <mc:Fallback xmlns="">
          <p:sp>
            <p:nvSpPr>
              <p:cNvPr id="107" name="Textfeld 106"/>
              <p:cNvSpPr txBox="1">
                <a:spLocks noRot="1" noChangeAspect="1" noMove="1" noResize="1" noEditPoints="1" noAdjustHandles="1" noChangeArrowheads="1" noChangeShapeType="1" noTextEdit="1"/>
              </p:cNvSpPr>
              <p:nvPr/>
            </p:nvSpPr>
            <p:spPr>
              <a:xfrm>
                <a:off x="478269" y="1712545"/>
                <a:ext cx="436338" cy="362984"/>
              </a:xfrm>
              <a:prstGeom prst="rect">
                <a:avLst/>
              </a:prstGeom>
              <a:blipFill rotWithShape="0">
                <a:blip r:embed="rId7"/>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8" name="Textfeld 107"/>
              <p:cNvSpPr txBox="1"/>
              <p:nvPr/>
            </p:nvSpPr>
            <p:spPr>
              <a:xfrm>
                <a:off x="10547892" y="6079324"/>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0</m:t>
                    </m:r>
                  </m:oMath>
                </a14:m>
                <a:endParaRPr lang="de-DE" baseline="-25000" dirty="0"/>
              </a:p>
            </p:txBody>
          </p:sp>
        </mc:Choice>
        <mc:Fallback xmlns="">
          <p:sp>
            <p:nvSpPr>
              <p:cNvPr id="108" name="Textfeld 107"/>
              <p:cNvSpPr txBox="1">
                <a:spLocks noRot="1" noChangeAspect="1" noMove="1" noResize="1" noEditPoints="1" noAdjustHandles="1" noChangeArrowheads="1" noChangeShapeType="1" noTextEdit="1"/>
              </p:cNvSpPr>
              <p:nvPr/>
            </p:nvSpPr>
            <p:spPr>
              <a:xfrm>
                <a:off x="10547892" y="6079324"/>
                <a:ext cx="351378" cy="362984"/>
              </a:xfrm>
              <a:prstGeom prst="rect">
                <a:avLst/>
              </a:prstGeom>
              <a:blipFill rotWithShape="0">
                <a:blip r:embed="rId8"/>
                <a:stretch>
                  <a:fillRect b="-2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9" name="Textfeld 108"/>
              <p:cNvSpPr txBox="1"/>
              <p:nvPr/>
            </p:nvSpPr>
            <p:spPr>
              <a:xfrm>
                <a:off x="10558529" y="5630047"/>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1</m:t>
                    </m:r>
                  </m:oMath>
                </a14:m>
                <a:endParaRPr lang="de-DE" baseline="-25000" dirty="0"/>
              </a:p>
            </p:txBody>
          </p:sp>
        </mc:Choice>
        <mc:Fallback xmlns="">
          <p:sp>
            <p:nvSpPr>
              <p:cNvPr id="109" name="Textfeld 108"/>
              <p:cNvSpPr txBox="1">
                <a:spLocks noRot="1" noChangeAspect="1" noMove="1" noResize="1" noEditPoints="1" noAdjustHandles="1" noChangeArrowheads="1" noChangeShapeType="1" noTextEdit="1"/>
              </p:cNvSpPr>
              <p:nvPr/>
            </p:nvSpPr>
            <p:spPr>
              <a:xfrm>
                <a:off x="10558529" y="5630047"/>
                <a:ext cx="351378" cy="362984"/>
              </a:xfrm>
              <a:prstGeom prst="rect">
                <a:avLst/>
              </a:prstGeom>
              <a:blipFill rotWithShape="0">
                <a:blip r:embed="rId9"/>
                <a:stretch>
                  <a:fillRect b="-237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0" name="Textfeld 109"/>
              <p:cNvSpPr txBox="1"/>
              <p:nvPr/>
            </p:nvSpPr>
            <p:spPr>
              <a:xfrm>
                <a:off x="10538740" y="5209608"/>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2</m:t>
                    </m:r>
                  </m:oMath>
                </a14:m>
                <a:endParaRPr lang="de-DE" baseline="-25000" dirty="0"/>
              </a:p>
            </p:txBody>
          </p:sp>
        </mc:Choice>
        <mc:Fallback xmlns="">
          <p:sp>
            <p:nvSpPr>
              <p:cNvPr id="110" name="Textfeld 109"/>
              <p:cNvSpPr txBox="1">
                <a:spLocks noRot="1" noChangeAspect="1" noMove="1" noResize="1" noEditPoints="1" noAdjustHandles="1" noChangeArrowheads="1" noChangeShapeType="1" noTextEdit="1"/>
              </p:cNvSpPr>
              <p:nvPr/>
            </p:nvSpPr>
            <p:spPr>
              <a:xfrm>
                <a:off x="10538740" y="5209608"/>
                <a:ext cx="351378" cy="362984"/>
              </a:xfrm>
              <a:prstGeom prst="rect">
                <a:avLst/>
              </a:prstGeom>
              <a:blipFill rotWithShape="0">
                <a:blip r:embed="rId10"/>
                <a:stretch>
                  <a:fillRect l="-1754" b="-23729"/>
                </a:stretch>
              </a:blipFill>
            </p:spPr>
            <p:txBody>
              <a:bodyPr/>
              <a:lstStyle/>
              <a:p>
                <a:r>
                  <a:rPr lang="de-DE">
                    <a:noFill/>
                  </a:rPr>
                  <a:t> </a:t>
                </a:r>
              </a:p>
            </p:txBody>
          </p:sp>
        </mc:Fallback>
      </mc:AlternateContent>
      <p:sp>
        <p:nvSpPr>
          <p:cNvPr id="111" name="Rechteck 110"/>
          <p:cNvSpPr/>
          <p:nvPr/>
        </p:nvSpPr>
        <p:spPr>
          <a:xfrm>
            <a:off x="8867838"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2" name="Rechteck 111"/>
          <p:cNvSpPr/>
          <p:nvPr/>
        </p:nvSpPr>
        <p:spPr>
          <a:xfrm>
            <a:off x="796253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3" name="Rechteck 112"/>
          <p:cNvSpPr/>
          <p:nvPr/>
        </p:nvSpPr>
        <p:spPr>
          <a:xfrm>
            <a:off x="7026976" y="510388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4" name="Rechteck 113"/>
          <p:cNvSpPr/>
          <p:nvPr/>
        </p:nvSpPr>
        <p:spPr>
          <a:xfrm>
            <a:off x="606472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5" name="Rechteck 114"/>
          <p:cNvSpPr/>
          <p:nvPr/>
        </p:nvSpPr>
        <p:spPr>
          <a:xfrm>
            <a:off x="5122032" y="508580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6" name="Rechteck 115"/>
          <p:cNvSpPr/>
          <p:nvPr/>
        </p:nvSpPr>
        <p:spPr>
          <a:xfrm>
            <a:off x="4149006"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7" name="Rechteck 116"/>
          <p:cNvSpPr/>
          <p:nvPr/>
        </p:nvSpPr>
        <p:spPr>
          <a:xfrm>
            <a:off x="3214171" y="5066074"/>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8" name="Rechteck 117"/>
          <p:cNvSpPr/>
          <p:nvPr/>
        </p:nvSpPr>
        <p:spPr>
          <a:xfrm>
            <a:off x="2328253" y="507526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mc:AlternateContent xmlns:mc="http://schemas.openxmlformats.org/markup-compatibility/2006" xmlns:a14="http://schemas.microsoft.com/office/drawing/2010/main">
        <mc:Choice Requires="a14">
          <p:sp>
            <p:nvSpPr>
              <p:cNvPr id="6" name="Textfeld 5"/>
              <p:cNvSpPr txBox="1"/>
              <p:nvPr/>
            </p:nvSpPr>
            <p:spPr>
              <a:xfrm>
                <a:off x="353915" y="5439167"/>
                <a:ext cx="1979581" cy="646908"/>
              </a:xfrm>
              <a:prstGeom prst="rect">
                <a:avLst/>
              </a:prstGeom>
              <a:noFill/>
            </p:spPr>
            <p:txBody>
              <a:bodyPr wrap="none" rtlCol="0">
                <a:spAutoFit/>
              </a:bodyPr>
              <a:lstStyle/>
              <a:p>
                <a:r>
                  <a:rPr lang="de-DE" dirty="0"/>
                  <a:t>Beispiel:</a:t>
                </a: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𝑦</m:t>
                      </m:r>
                      <m:r>
                        <a:rPr lang="de-DE" i="1" baseline="-25000">
                          <a:latin typeface="Cambria Math" panose="02040503050406030204" pitchFamily="18" charset="0"/>
                        </a:rPr>
                        <m:t>2</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baseline="-25000" smtClean="0">
                          <a:latin typeface="Cambria Math" panose="02040503050406030204" pitchFamily="18" charset="0"/>
                        </a:rPr>
                        <m:t>2</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baseline="-25000" smtClean="0">
                          <a:latin typeface="Cambria Math" panose="02040503050406030204" pitchFamily="18" charset="0"/>
                        </a:rPr>
                        <m:t>1</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r>
                            <a:rPr lang="de-DE" b="0" i="1" baseline="-25000" smtClean="0">
                              <a:latin typeface="Cambria Math" panose="02040503050406030204" pitchFamily="18" charset="0"/>
                            </a:rPr>
                            <m:t>0</m:t>
                          </m:r>
                        </m:e>
                      </m:acc>
                      <m:r>
                        <a:rPr lang="de-DE" b="0" i="1" smtClean="0">
                          <a:latin typeface="Cambria Math" panose="02040503050406030204" pitchFamily="18" charset="0"/>
                        </a:rPr>
                        <m:t>)</m:t>
                      </m:r>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353915" y="5439167"/>
                <a:ext cx="1979581" cy="646908"/>
              </a:xfrm>
              <a:prstGeom prst="rect">
                <a:avLst/>
              </a:prstGeom>
              <a:blipFill rotWithShape="0">
                <a:blip r:embed="rId11"/>
                <a:stretch>
                  <a:fillRect l="-2462" t="-4717" r="-6769" b="-9434"/>
                </a:stretch>
              </a:blipFill>
            </p:spPr>
            <p:txBody>
              <a:bodyPr/>
              <a:lstStyle/>
              <a:p>
                <a:r>
                  <a:rPr lang="de-DE">
                    <a:noFill/>
                  </a:rPr>
                  <a:t> </a:t>
                </a:r>
              </a:p>
            </p:txBody>
          </p:sp>
        </mc:Fallback>
      </mc:AlternateContent>
      <p:sp>
        <p:nvSpPr>
          <p:cNvPr id="64" name="Stern mit 4 Zacken 63"/>
          <p:cNvSpPr/>
          <p:nvPr/>
        </p:nvSpPr>
        <p:spPr>
          <a:xfrm rot="2625399">
            <a:off x="2320356" y="1408149"/>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9" name="Stern mit 4 Zacken 118"/>
          <p:cNvSpPr/>
          <p:nvPr/>
        </p:nvSpPr>
        <p:spPr>
          <a:xfrm rot="2625399">
            <a:off x="3205472" y="2702482"/>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0" name="Stern mit 4 Zacken 119"/>
          <p:cNvSpPr/>
          <p:nvPr/>
        </p:nvSpPr>
        <p:spPr>
          <a:xfrm rot="2625399">
            <a:off x="3205472" y="4627022"/>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8022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a:xfrm>
            <a:off x="1104293" y="1576668"/>
            <a:ext cx="8946541" cy="4195481"/>
          </a:xfrm>
        </p:spPr>
        <p:txBody>
          <a:bodyPr/>
          <a:lstStyle/>
          <a:p>
            <a:pPr marL="0" indent="0">
              <a:buNone/>
            </a:pPr>
            <a:r>
              <a:rPr lang="de-DE" dirty="0"/>
              <a:t>Codeumsetzer:	</a:t>
            </a:r>
            <a:r>
              <a:rPr lang="de-DE" dirty="0">
                <a:solidFill>
                  <a:schemeClr val="accent1">
                    <a:lumMod val="40000"/>
                    <a:lumOff val="60000"/>
                  </a:schemeClr>
                </a:solidFill>
              </a:rPr>
              <a:t>3 Bit Binärzahl </a:t>
            </a:r>
            <a:r>
              <a:rPr lang="de-DE" dirty="0"/>
              <a:t>-&gt; </a:t>
            </a:r>
            <a:r>
              <a:rPr lang="de-DE" dirty="0">
                <a:solidFill>
                  <a:schemeClr val="accent4">
                    <a:lumMod val="40000"/>
                    <a:lumOff val="60000"/>
                  </a:schemeClr>
                </a:solidFill>
              </a:rPr>
              <a:t>zyklischer </a:t>
            </a:r>
            <a:r>
              <a:rPr lang="de-DE" dirty="0" err="1">
                <a:solidFill>
                  <a:schemeClr val="accent4">
                    <a:lumMod val="40000"/>
                    <a:lumOff val="60000"/>
                  </a:schemeClr>
                </a:solidFill>
              </a:rPr>
              <a:t>Graycode</a:t>
            </a:r>
            <a:endParaRPr lang="de-DE" dirty="0">
              <a:solidFill>
                <a:schemeClr val="accent4">
                  <a:lumMod val="40000"/>
                  <a:lumOff val="60000"/>
                </a:schemeClr>
              </a:solidFill>
            </a:endParaRPr>
          </a:p>
          <a:p>
            <a:pPr marL="0" indent="0">
              <a:buNone/>
            </a:pPr>
            <a:endParaRPr lang="de-DE" dirty="0"/>
          </a:p>
          <a:p>
            <a:pPr marL="0" indent="0">
              <a:buNone/>
            </a:pPr>
            <a:r>
              <a:rPr lang="de-DE" dirty="0">
                <a:latin typeface="Calibri" panose="020F0502020204030204" pitchFamily="34" charset="0"/>
              </a:rPr>
              <a:t>Darstellung der Schaltfunktion in einer Tabelle:</a:t>
            </a:r>
          </a:p>
          <a:p>
            <a:pPr marL="0" indent="0">
              <a:buNone/>
            </a:pPr>
            <a:endParaRPr lang="de-DE" dirty="0">
              <a:latin typeface="Calibri" panose="020F0502020204030204" pitchFamily="34" charset="0"/>
            </a:endParaRPr>
          </a:p>
          <a:p>
            <a:pPr marL="0" indent="0">
              <a:buNone/>
            </a:pPr>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41</a:t>
            </a:fld>
            <a:endParaRPr lang="en-US" dirty="0"/>
          </a:p>
        </p:txBody>
      </p:sp>
      <p:graphicFrame>
        <p:nvGraphicFramePr>
          <p:cNvPr id="6" name="Tabelle 5"/>
          <p:cNvGraphicFramePr>
            <a:graphicFrameLocks noGrp="1"/>
          </p:cNvGraphicFramePr>
          <p:nvPr>
            <p:extLst/>
          </p:nvPr>
        </p:nvGraphicFramePr>
        <p:xfrm>
          <a:off x="1355725" y="2977198"/>
          <a:ext cx="8128002" cy="33375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840">
                <a:tc>
                  <a:txBody>
                    <a:bodyPr/>
                    <a:lstStyle/>
                    <a:p>
                      <a:r>
                        <a:rPr lang="de-DE" dirty="0"/>
                        <a:t>x</a:t>
                      </a:r>
                      <a:r>
                        <a:rPr lang="de-DE" baseline="-25000" dirty="0"/>
                        <a:t>2</a:t>
                      </a:r>
                    </a:p>
                  </a:txBody>
                  <a:tcPr/>
                </a:tc>
                <a:tc>
                  <a:txBody>
                    <a:bodyPr/>
                    <a:lstStyle/>
                    <a:p>
                      <a:r>
                        <a:rPr lang="de-DE" dirty="0"/>
                        <a:t>x</a:t>
                      </a:r>
                      <a:r>
                        <a:rPr lang="de-DE" baseline="-25000" dirty="0"/>
                        <a:t>1</a:t>
                      </a:r>
                    </a:p>
                  </a:txBody>
                  <a:tcPr/>
                </a:tc>
                <a:tc>
                  <a:txBody>
                    <a:bodyPr/>
                    <a:lstStyle/>
                    <a:p>
                      <a:r>
                        <a:rPr lang="de-DE" dirty="0"/>
                        <a:t>X</a:t>
                      </a:r>
                      <a:r>
                        <a:rPr lang="de-DE" baseline="-25000" dirty="0"/>
                        <a:t>0</a:t>
                      </a:r>
                    </a:p>
                  </a:txBody>
                  <a:tcPr/>
                </a:tc>
                <a:tc>
                  <a:txBody>
                    <a:bodyPr/>
                    <a:lstStyle/>
                    <a:p>
                      <a:r>
                        <a:rPr lang="de-DE" baseline="0" dirty="0"/>
                        <a:t>y</a:t>
                      </a:r>
                      <a:r>
                        <a:rPr lang="de-DE" baseline="-25000" dirty="0"/>
                        <a:t>2</a:t>
                      </a:r>
                    </a:p>
                  </a:txBody>
                  <a:tcPr>
                    <a:solidFill>
                      <a:schemeClr val="accent4">
                        <a:lumMod val="75000"/>
                      </a:schemeClr>
                    </a:solidFill>
                  </a:tcPr>
                </a:tc>
                <a:tc>
                  <a:txBody>
                    <a:bodyPr/>
                    <a:lstStyle/>
                    <a:p>
                      <a:r>
                        <a:rPr lang="de-DE" dirty="0"/>
                        <a:t>y</a:t>
                      </a:r>
                      <a:r>
                        <a:rPr lang="de-DE" baseline="-25000" dirty="0"/>
                        <a:t>1</a:t>
                      </a:r>
                    </a:p>
                  </a:txBody>
                  <a:tcPr>
                    <a:solidFill>
                      <a:schemeClr val="accent4">
                        <a:lumMod val="75000"/>
                      </a:schemeClr>
                    </a:solidFill>
                  </a:tcPr>
                </a:tc>
                <a:tc>
                  <a:txBody>
                    <a:bodyPr/>
                    <a:lstStyle/>
                    <a:p>
                      <a:r>
                        <a:rPr lang="de-DE" dirty="0"/>
                        <a:t>y</a:t>
                      </a:r>
                      <a:r>
                        <a:rPr lang="de-DE" baseline="-25000" dirty="0"/>
                        <a:t>0</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6"/>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5472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576669"/>
                <a:ext cx="8946541" cy="1318932"/>
              </a:xfrm>
            </p:spPr>
            <p:txBody>
              <a:bodyPr/>
              <a:lstStyle/>
              <a:p>
                <a:pPr marL="0" indent="0">
                  <a:buNone/>
                </a:pPr>
                <a:r>
                  <a:rPr lang="de-DE" dirty="0">
                    <a:latin typeface="Calibri" panose="020F0502020204030204" pitchFamily="34" charset="0"/>
                  </a:rPr>
                  <a:t>Auslesen der Schaltfunktionen (alternativ Schaltfunktionen im Symmetriediagramm)</a:t>
                </a:r>
              </a:p>
              <a:p>
                <a:pPr marL="0" indent="0">
                  <a:buNone/>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𝑦</m:t>
                          </m:r>
                        </m:e>
                        <m:sub>
                          <m:r>
                            <a:rPr lang="de-DE" b="0" i="1" smtClean="0">
                              <a:latin typeface="Cambria Math" panose="02040503050406030204" pitchFamily="18" charset="0"/>
                            </a:rPr>
                            <m:t>2</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oMath>
                  </m:oMathPara>
                </a14:m>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de-DE" i="1" smtClean="0">
                              <a:solidFill>
                                <a:schemeClr val="accent5">
                                  <a:lumMod val="60000"/>
                                  <a:lumOff val="40000"/>
                                </a:schemeClr>
                              </a:solidFill>
                              <a:latin typeface="Cambria Math" panose="02040503050406030204" pitchFamily="18" charset="0"/>
                            </a:rPr>
                          </m:ctrlPr>
                        </m:sSubPr>
                        <m:e>
                          <m:r>
                            <a:rPr lang="de-DE" i="1">
                              <a:solidFill>
                                <a:schemeClr val="accent5">
                                  <a:lumMod val="60000"/>
                                  <a:lumOff val="40000"/>
                                </a:schemeClr>
                              </a:solidFill>
                              <a:latin typeface="Cambria Math" panose="02040503050406030204" pitchFamily="18" charset="0"/>
                            </a:rPr>
                            <m:t>𝑦</m:t>
                          </m:r>
                        </m:e>
                        <m:sub>
                          <m:r>
                            <a:rPr lang="de-DE" b="0" i="1" smtClean="0">
                              <a:solidFill>
                                <a:schemeClr val="accent5">
                                  <a:lumMod val="60000"/>
                                  <a:lumOff val="40000"/>
                                </a:schemeClr>
                              </a:solidFill>
                              <a:latin typeface="Cambria Math" panose="02040503050406030204" pitchFamily="18" charset="0"/>
                            </a:rPr>
                            <m:t>1</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e>
                      </m:acc>
                    </m:oMath>
                  </m:oMathPara>
                </a14:m>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de-DE" i="1" smtClean="0">
                              <a:solidFill>
                                <a:schemeClr val="accent6">
                                  <a:lumMod val="60000"/>
                                  <a:lumOff val="40000"/>
                                </a:schemeClr>
                              </a:solidFill>
                              <a:latin typeface="Cambria Math" panose="02040503050406030204" pitchFamily="18" charset="0"/>
                            </a:rPr>
                          </m:ctrlPr>
                        </m:sSubPr>
                        <m:e>
                          <m:r>
                            <a:rPr lang="de-DE" i="1">
                              <a:solidFill>
                                <a:schemeClr val="accent6">
                                  <a:lumMod val="60000"/>
                                  <a:lumOff val="40000"/>
                                </a:schemeClr>
                              </a:solidFill>
                              <a:latin typeface="Cambria Math" panose="02040503050406030204" pitchFamily="18" charset="0"/>
                            </a:rPr>
                            <m:t>𝑦</m:t>
                          </m:r>
                        </m:e>
                        <m:sub>
                          <m:r>
                            <a:rPr lang="de-DE" b="0" i="1" smtClean="0">
                              <a:solidFill>
                                <a:schemeClr val="accent6">
                                  <a:lumMod val="60000"/>
                                  <a:lumOff val="40000"/>
                                </a:schemeClr>
                              </a:solidFill>
                              <a:latin typeface="Cambria Math" panose="02040503050406030204" pitchFamily="18" charset="0"/>
                            </a:rPr>
                            <m:t>0</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e>
                      </m:acc>
                    </m:oMath>
                  </m:oMathPara>
                </a14:m>
                <a:endParaRPr lang="de-DE" dirty="0">
                  <a:latin typeface="Calibri" panose="020F0502020204030204" pitchFamily="34" charset="0"/>
                </a:endParaRPr>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576669"/>
                <a:ext cx="8946541" cy="1318932"/>
              </a:xfrm>
              <a:blipFill rotWithShape="0">
                <a:blip r:embed="rId2"/>
                <a:stretch>
                  <a:fillRect l="-681" t="-2778" r="-272" b="-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42</a:t>
            </a:fld>
            <a:endParaRPr lang="en-US" dirty="0"/>
          </a:p>
        </p:txBody>
      </p:sp>
      <p:graphicFrame>
        <p:nvGraphicFramePr>
          <p:cNvPr id="6" name="Tabelle 5"/>
          <p:cNvGraphicFramePr>
            <a:graphicFrameLocks noGrp="1"/>
          </p:cNvGraphicFramePr>
          <p:nvPr>
            <p:extLst/>
          </p:nvPr>
        </p:nvGraphicFramePr>
        <p:xfrm>
          <a:off x="1355725" y="3148648"/>
          <a:ext cx="8128002" cy="33375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840">
                <a:tc>
                  <a:txBody>
                    <a:bodyPr/>
                    <a:lstStyle/>
                    <a:p>
                      <a:r>
                        <a:rPr lang="de-DE" dirty="0"/>
                        <a:t>x</a:t>
                      </a:r>
                      <a:r>
                        <a:rPr lang="de-DE" baseline="-25000" dirty="0"/>
                        <a:t>2</a:t>
                      </a:r>
                    </a:p>
                  </a:txBody>
                  <a:tcPr/>
                </a:tc>
                <a:tc>
                  <a:txBody>
                    <a:bodyPr/>
                    <a:lstStyle/>
                    <a:p>
                      <a:r>
                        <a:rPr lang="de-DE" dirty="0"/>
                        <a:t>x</a:t>
                      </a:r>
                      <a:r>
                        <a:rPr lang="de-DE" baseline="-25000" dirty="0"/>
                        <a:t>1</a:t>
                      </a:r>
                    </a:p>
                  </a:txBody>
                  <a:tcPr/>
                </a:tc>
                <a:tc>
                  <a:txBody>
                    <a:bodyPr/>
                    <a:lstStyle/>
                    <a:p>
                      <a:r>
                        <a:rPr lang="de-DE" dirty="0"/>
                        <a:t>X</a:t>
                      </a:r>
                      <a:r>
                        <a:rPr lang="de-DE" baseline="-25000" dirty="0"/>
                        <a:t>0</a:t>
                      </a:r>
                    </a:p>
                  </a:txBody>
                  <a:tcPr/>
                </a:tc>
                <a:tc>
                  <a:txBody>
                    <a:bodyPr/>
                    <a:lstStyle/>
                    <a:p>
                      <a:r>
                        <a:rPr lang="de-DE" baseline="0" dirty="0"/>
                        <a:t>y</a:t>
                      </a:r>
                      <a:r>
                        <a:rPr lang="de-DE" baseline="-25000" dirty="0"/>
                        <a:t>2</a:t>
                      </a:r>
                    </a:p>
                  </a:txBody>
                  <a:tcPr>
                    <a:solidFill>
                      <a:schemeClr val="accent4">
                        <a:lumMod val="75000"/>
                      </a:schemeClr>
                    </a:solidFill>
                  </a:tcPr>
                </a:tc>
                <a:tc>
                  <a:txBody>
                    <a:bodyPr/>
                    <a:lstStyle/>
                    <a:p>
                      <a:r>
                        <a:rPr lang="de-DE" dirty="0"/>
                        <a:t>y</a:t>
                      </a:r>
                      <a:r>
                        <a:rPr lang="de-DE" baseline="-25000" dirty="0"/>
                        <a:t>1</a:t>
                      </a:r>
                    </a:p>
                  </a:txBody>
                  <a:tcPr>
                    <a:solidFill>
                      <a:schemeClr val="accent4">
                        <a:lumMod val="75000"/>
                      </a:schemeClr>
                    </a:solidFill>
                  </a:tcPr>
                </a:tc>
                <a:tc>
                  <a:txBody>
                    <a:bodyPr/>
                    <a:lstStyle/>
                    <a:p>
                      <a:r>
                        <a:rPr lang="de-DE" dirty="0"/>
                        <a:t>y</a:t>
                      </a:r>
                      <a:r>
                        <a:rPr lang="de-DE" baseline="-25000" dirty="0"/>
                        <a:t>0</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5"/>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6"/>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1</a:t>
                      </a:r>
                    </a:p>
                  </a:txBody>
                  <a:tcPr>
                    <a:solidFill>
                      <a:schemeClr val="accent4">
                        <a:lumMod val="60000"/>
                        <a:lumOff val="40000"/>
                      </a:schemeClr>
                    </a:solidFill>
                  </a:tcPr>
                </a:tc>
                <a:extLst>
                  <a:ext uri="{0D108BD9-81ED-4DB2-BD59-A6C34878D82A}">
                    <a16:rowId xmlns:a16="http://schemas.microsoft.com/office/drawing/2014/main" val="10007"/>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tc>
                  <a:txBody>
                    <a:bodyPr/>
                    <a:lstStyle/>
                    <a:p>
                      <a:r>
                        <a:rPr lang="de-DE" dirty="0"/>
                        <a:t>0</a:t>
                      </a:r>
                    </a:p>
                  </a:txBody>
                  <a:tcP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
        <p:nvSpPr>
          <p:cNvPr id="7" name="Rechteck 6"/>
          <p:cNvSpPr/>
          <p:nvPr/>
        </p:nvSpPr>
        <p:spPr>
          <a:xfrm>
            <a:off x="1390650" y="4248150"/>
            <a:ext cx="2628900" cy="1514475"/>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 name="Rechteck 7"/>
          <p:cNvSpPr/>
          <p:nvPr/>
        </p:nvSpPr>
        <p:spPr>
          <a:xfrm>
            <a:off x="2771775" y="3971925"/>
            <a:ext cx="1752600" cy="55245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Rechteck 8"/>
          <p:cNvSpPr/>
          <p:nvPr/>
        </p:nvSpPr>
        <p:spPr>
          <a:xfrm>
            <a:off x="2771775" y="5391150"/>
            <a:ext cx="1752600" cy="6477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0163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PAL</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43</a:t>
            </a:fld>
            <a:endParaRPr lang="en-US" dirty="0"/>
          </a:p>
        </p:txBody>
      </p:sp>
      <p:sp>
        <p:nvSpPr>
          <p:cNvPr id="7" name="Ellipse 6"/>
          <p:cNvSpPr/>
          <p:nvPr/>
        </p:nvSpPr>
        <p:spPr>
          <a:xfrm>
            <a:off x="2282411"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Ellipse 7"/>
          <p:cNvSpPr/>
          <p:nvPr/>
        </p:nvSpPr>
        <p:spPr>
          <a:xfrm>
            <a:off x="2282411"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Ellipse 8"/>
          <p:cNvSpPr/>
          <p:nvPr/>
        </p:nvSpPr>
        <p:spPr>
          <a:xfrm>
            <a:off x="2282411"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Ellipse 9"/>
          <p:cNvSpPr/>
          <p:nvPr/>
        </p:nvSpPr>
        <p:spPr>
          <a:xfrm>
            <a:off x="2282411"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Ellipse 10"/>
          <p:cNvSpPr/>
          <p:nvPr/>
        </p:nvSpPr>
        <p:spPr>
          <a:xfrm>
            <a:off x="2282411"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Ellipse 11"/>
          <p:cNvSpPr/>
          <p:nvPr/>
        </p:nvSpPr>
        <p:spPr>
          <a:xfrm>
            <a:off x="2282411"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Ellipse 12"/>
          <p:cNvSpPr/>
          <p:nvPr/>
        </p:nvSpPr>
        <p:spPr>
          <a:xfrm>
            <a:off x="317253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Ellipse 13"/>
          <p:cNvSpPr/>
          <p:nvPr/>
        </p:nvSpPr>
        <p:spPr>
          <a:xfrm>
            <a:off x="317253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Ellipse 14"/>
          <p:cNvSpPr/>
          <p:nvPr/>
        </p:nvSpPr>
        <p:spPr>
          <a:xfrm>
            <a:off x="317253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317253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7" name="Ellipse 16"/>
          <p:cNvSpPr/>
          <p:nvPr/>
        </p:nvSpPr>
        <p:spPr>
          <a:xfrm>
            <a:off x="317253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Ellipse 17"/>
          <p:cNvSpPr/>
          <p:nvPr/>
        </p:nvSpPr>
        <p:spPr>
          <a:xfrm>
            <a:off x="317253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9" name="Ellipse 18"/>
          <p:cNvSpPr/>
          <p:nvPr/>
        </p:nvSpPr>
        <p:spPr>
          <a:xfrm>
            <a:off x="410977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0" name="Ellipse 19"/>
          <p:cNvSpPr/>
          <p:nvPr/>
        </p:nvSpPr>
        <p:spPr>
          <a:xfrm>
            <a:off x="410977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1" name="Ellipse 20"/>
          <p:cNvSpPr/>
          <p:nvPr/>
        </p:nvSpPr>
        <p:spPr>
          <a:xfrm>
            <a:off x="410977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 name="Ellipse 21"/>
          <p:cNvSpPr/>
          <p:nvPr/>
        </p:nvSpPr>
        <p:spPr>
          <a:xfrm>
            <a:off x="410977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3" name="Ellipse 22"/>
          <p:cNvSpPr/>
          <p:nvPr/>
        </p:nvSpPr>
        <p:spPr>
          <a:xfrm>
            <a:off x="410977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4" name="Ellipse 23"/>
          <p:cNvSpPr/>
          <p:nvPr/>
        </p:nvSpPr>
        <p:spPr>
          <a:xfrm>
            <a:off x="410977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5" name="Ellipse 24"/>
          <p:cNvSpPr/>
          <p:nvPr/>
        </p:nvSpPr>
        <p:spPr>
          <a:xfrm>
            <a:off x="5047013"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6" name="Ellipse 25"/>
          <p:cNvSpPr/>
          <p:nvPr/>
        </p:nvSpPr>
        <p:spPr>
          <a:xfrm>
            <a:off x="5047013"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a:off x="5047013"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8" name="Ellipse 27"/>
          <p:cNvSpPr/>
          <p:nvPr/>
        </p:nvSpPr>
        <p:spPr>
          <a:xfrm>
            <a:off x="5047013"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9" name="Ellipse 28"/>
          <p:cNvSpPr/>
          <p:nvPr/>
        </p:nvSpPr>
        <p:spPr>
          <a:xfrm>
            <a:off x="5047013"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0" name="Ellipse 29"/>
          <p:cNvSpPr/>
          <p:nvPr/>
        </p:nvSpPr>
        <p:spPr>
          <a:xfrm>
            <a:off x="5047013"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1" name="Ellipse 30"/>
          <p:cNvSpPr/>
          <p:nvPr/>
        </p:nvSpPr>
        <p:spPr>
          <a:xfrm>
            <a:off x="601356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2" name="Ellipse 31"/>
          <p:cNvSpPr/>
          <p:nvPr/>
        </p:nvSpPr>
        <p:spPr>
          <a:xfrm>
            <a:off x="601356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3" name="Ellipse 32"/>
          <p:cNvSpPr/>
          <p:nvPr/>
        </p:nvSpPr>
        <p:spPr>
          <a:xfrm>
            <a:off x="601356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4" name="Ellipse 33"/>
          <p:cNvSpPr/>
          <p:nvPr/>
        </p:nvSpPr>
        <p:spPr>
          <a:xfrm>
            <a:off x="601356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5" name="Ellipse 34"/>
          <p:cNvSpPr/>
          <p:nvPr/>
        </p:nvSpPr>
        <p:spPr>
          <a:xfrm>
            <a:off x="601356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6" name="Ellipse 35"/>
          <p:cNvSpPr/>
          <p:nvPr/>
        </p:nvSpPr>
        <p:spPr>
          <a:xfrm>
            <a:off x="601356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7" name="Ellipse 36"/>
          <p:cNvSpPr/>
          <p:nvPr/>
        </p:nvSpPr>
        <p:spPr>
          <a:xfrm>
            <a:off x="6980117"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Ellipse 37"/>
          <p:cNvSpPr/>
          <p:nvPr/>
        </p:nvSpPr>
        <p:spPr>
          <a:xfrm>
            <a:off x="6980117"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6980117"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6980117"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Ellipse 40"/>
          <p:cNvSpPr/>
          <p:nvPr/>
        </p:nvSpPr>
        <p:spPr>
          <a:xfrm>
            <a:off x="6980117"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2" name="Ellipse 41"/>
          <p:cNvSpPr/>
          <p:nvPr/>
        </p:nvSpPr>
        <p:spPr>
          <a:xfrm>
            <a:off x="6980117"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3" name="Ellipse 42"/>
          <p:cNvSpPr/>
          <p:nvPr/>
        </p:nvSpPr>
        <p:spPr>
          <a:xfrm>
            <a:off x="7892205" y="20151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4" name="Ellipse 43"/>
          <p:cNvSpPr/>
          <p:nvPr/>
        </p:nvSpPr>
        <p:spPr>
          <a:xfrm>
            <a:off x="7892205" y="13751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5" name="Ellipse 44"/>
          <p:cNvSpPr/>
          <p:nvPr/>
        </p:nvSpPr>
        <p:spPr>
          <a:xfrm>
            <a:off x="7892205" y="26468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6" name="Ellipse 45"/>
          <p:cNvSpPr/>
          <p:nvPr/>
        </p:nvSpPr>
        <p:spPr>
          <a:xfrm>
            <a:off x="7892205" y="32785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7" name="Ellipse 46"/>
          <p:cNvSpPr/>
          <p:nvPr/>
        </p:nvSpPr>
        <p:spPr>
          <a:xfrm>
            <a:off x="7892205" y="39451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8" name="Ellipse 47"/>
          <p:cNvSpPr/>
          <p:nvPr/>
        </p:nvSpPr>
        <p:spPr>
          <a:xfrm>
            <a:off x="7892205" y="45768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9" name="Ellipse 48"/>
          <p:cNvSpPr/>
          <p:nvPr/>
        </p:nvSpPr>
        <p:spPr>
          <a:xfrm>
            <a:off x="8804293" y="204037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0" name="Ellipse 49"/>
          <p:cNvSpPr/>
          <p:nvPr/>
        </p:nvSpPr>
        <p:spPr>
          <a:xfrm>
            <a:off x="8804293" y="140033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1" name="Ellipse 50"/>
          <p:cNvSpPr/>
          <p:nvPr/>
        </p:nvSpPr>
        <p:spPr>
          <a:xfrm>
            <a:off x="8804293" y="267204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2" name="Ellipse 51"/>
          <p:cNvSpPr/>
          <p:nvPr/>
        </p:nvSpPr>
        <p:spPr>
          <a:xfrm>
            <a:off x="8804293" y="3303713"/>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3" name="Ellipse 52"/>
          <p:cNvSpPr/>
          <p:nvPr/>
        </p:nvSpPr>
        <p:spPr>
          <a:xfrm>
            <a:off x="8804293" y="397037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4" name="Ellipse 53"/>
          <p:cNvSpPr/>
          <p:nvPr/>
        </p:nvSpPr>
        <p:spPr>
          <a:xfrm>
            <a:off x="8804293" y="4602044"/>
            <a:ext cx="432000" cy="43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55" name="Rechteck 54"/>
          <p:cNvSpPr/>
          <p:nvPr/>
        </p:nvSpPr>
        <p:spPr>
          <a:xfrm>
            <a:off x="1238250" y="1314450"/>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6" name="Rechteck 55"/>
          <p:cNvSpPr/>
          <p:nvPr/>
        </p:nvSpPr>
        <p:spPr>
          <a:xfrm>
            <a:off x="1241466" y="2646843"/>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7" name="Rechteck 56"/>
          <p:cNvSpPr/>
          <p:nvPr/>
        </p:nvSpPr>
        <p:spPr>
          <a:xfrm>
            <a:off x="1228910" y="3970374"/>
            <a:ext cx="561975" cy="11327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1</a:t>
            </a:r>
          </a:p>
        </p:txBody>
      </p:sp>
      <p:sp>
        <p:nvSpPr>
          <p:cNvPr id="58" name="Ellipse 57"/>
          <p:cNvSpPr/>
          <p:nvPr/>
        </p:nvSpPr>
        <p:spPr>
          <a:xfrm>
            <a:off x="1790885" y="2231173"/>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9" name="Ellipse 58"/>
          <p:cNvSpPr/>
          <p:nvPr/>
        </p:nvSpPr>
        <p:spPr>
          <a:xfrm>
            <a:off x="1800225" y="351163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0" name="Ellipse 59"/>
          <p:cNvSpPr/>
          <p:nvPr/>
        </p:nvSpPr>
        <p:spPr>
          <a:xfrm>
            <a:off x="1790885" y="479209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2" name="Gerader Verbinder 61"/>
          <p:cNvCxnSpPr>
            <a:stCxn id="55" idx="1"/>
          </p:cNvCxnSpPr>
          <p:nvPr/>
        </p:nvCxnSpPr>
        <p:spPr>
          <a:xfrm flipH="1" flipV="1">
            <a:off x="828675" y="1880811"/>
            <a:ext cx="409575"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a:stCxn id="56" idx="1"/>
          </p:cNvCxnSpPr>
          <p:nvPr/>
        </p:nvCxnSpPr>
        <p:spPr>
          <a:xfrm flipH="1" flipV="1">
            <a:off x="828675" y="3213204"/>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a:stCxn id="57" idx="1"/>
          </p:cNvCxnSpPr>
          <p:nvPr/>
        </p:nvCxnSpPr>
        <p:spPr>
          <a:xfrm flipH="1">
            <a:off x="828675" y="4536736"/>
            <a:ext cx="400235" cy="8861"/>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a:stCxn id="50" idx="6"/>
          </p:cNvCxnSpPr>
          <p:nvPr/>
        </p:nvCxnSpPr>
        <p:spPr>
          <a:xfrm flipH="1">
            <a:off x="1810349" y="1616333"/>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flipV="1">
            <a:off x="1914341" y="2289007"/>
            <a:ext cx="7321952" cy="63667"/>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1790885" y="2866076"/>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H="1">
            <a:off x="1914340" y="357238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1790885" y="4186374"/>
            <a:ext cx="74259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1894876" y="485284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rot="5400000" flipH="1">
            <a:off x="14411"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rot="5400000" flipH="1">
            <a:off x="907398" y="4078524"/>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rot="5400000" flipH="1">
            <a:off x="184177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rot="5400000" flipH="1">
            <a:off x="2791399"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Gerader Verbinder 82"/>
          <p:cNvCxnSpPr/>
          <p:nvPr/>
        </p:nvCxnSpPr>
        <p:spPr>
          <a:xfrm rot="5400000" flipH="1">
            <a:off x="3745565"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rot="5400000" flipH="1">
            <a:off x="4712117"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Gerader Verbinder 84"/>
          <p:cNvCxnSpPr/>
          <p:nvPr/>
        </p:nvCxnSpPr>
        <p:spPr>
          <a:xfrm rot="5400000" flipH="1">
            <a:off x="5636591" y="4078523"/>
            <a:ext cx="49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rot="5400000" flipH="1">
            <a:off x="6536293" y="4078523"/>
            <a:ext cx="4968000" cy="0"/>
          </a:xfrm>
          <a:prstGeom prst="line">
            <a:avLst/>
          </a:prstGeom>
        </p:spPr>
        <p:style>
          <a:lnRef idx="1">
            <a:schemeClr val="accent3"/>
          </a:lnRef>
          <a:fillRef idx="0">
            <a:schemeClr val="accent3"/>
          </a:fillRef>
          <a:effectRef idx="0">
            <a:schemeClr val="accent3"/>
          </a:effectRef>
          <a:fontRef idx="minor">
            <a:schemeClr val="tx1"/>
          </a:fontRef>
        </p:style>
      </p:cxnSp>
      <p:sp>
        <p:nvSpPr>
          <p:cNvPr id="87" name="Ellipse 86"/>
          <p:cNvSpPr/>
          <p:nvPr/>
        </p:nvSpPr>
        <p:spPr>
          <a:xfrm>
            <a:off x="2427849"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8" name="Ellipse 87"/>
          <p:cNvSpPr/>
          <p:nvPr/>
        </p:nvSpPr>
        <p:spPr>
          <a:xfrm>
            <a:off x="3341055" y="5375912"/>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89" name="Ellipse 88"/>
          <p:cNvSpPr/>
          <p:nvPr/>
        </p:nvSpPr>
        <p:spPr>
          <a:xfrm>
            <a:off x="4262617"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0" name="Ellipse 89"/>
          <p:cNvSpPr/>
          <p:nvPr/>
        </p:nvSpPr>
        <p:spPr>
          <a:xfrm>
            <a:off x="5218854" y="574791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1" name="Ellipse 90"/>
          <p:cNvSpPr/>
          <p:nvPr/>
        </p:nvSpPr>
        <p:spPr>
          <a:xfrm>
            <a:off x="6171691" y="5758924"/>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2" name="Ellipse 91"/>
          <p:cNvSpPr/>
          <p:nvPr/>
        </p:nvSpPr>
        <p:spPr>
          <a:xfrm>
            <a:off x="7123786" y="6195961"/>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3" name="Ellipse 92"/>
          <p:cNvSpPr/>
          <p:nvPr/>
        </p:nvSpPr>
        <p:spPr>
          <a:xfrm>
            <a:off x="8075063" y="621293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4" name="Ellipse 93"/>
          <p:cNvSpPr/>
          <p:nvPr/>
        </p:nvSpPr>
        <p:spPr>
          <a:xfrm>
            <a:off x="8950000" y="6204897"/>
            <a:ext cx="114115" cy="1215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95" name="Gerader Verbinder 94"/>
          <p:cNvCxnSpPr/>
          <p:nvPr/>
        </p:nvCxnSpPr>
        <p:spPr>
          <a:xfrm flipH="1">
            <a:off x="2282411" y="5436663"/>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2282411" y="5808662"/>
            <a:ext cx="73219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2282410" y="6248399"/>
            <a:ext cx="7321953"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8" name="Rechteck 97"/>
              <p:cNvSpPr/>
              <p:nvPr/>
            </p:nvSpPr>
            <p:spPr>
              <a:xfrm>
                <a:off x="9604363" y="5213826"/>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98" name="Rechteck 97"/>
              <p:cNvSpPr>
                <a:spLocks noRot="1" noChangeAspect="1" noMove="1" noResize="1" noEditPoints="1" noAdjustHandles="1" noChangeArrowheads="1" noChangeShapeType="1" noTextEdit="1"/>
              </p:cNvSpPr>
              <p:nvPr/>
            </p:nvSpPr>
            <p:spPr>
              <a:xfrm>
                <a:off x="9604363" y="5213826"/>
                <a:ext cx="561975" cy="370501"/>
              </a:xfrm>
              <a:prstGeom prst="rect">
                <a:avLst/>
              </a:prstGeom>
              <a:blipFill rotWithShape="0">
                <a:blip r:embed="rId2"/>
                <a:stretch>
                  <a:fillRect t="-6250" b="-218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0" name="Rechteck 99"/>
              <p:cNvSpPr/>
              <p:nvPr/>
            </p:nvSpPr>
            <p:spPr>
              <a:xfrm>
                <a:off x="9594447" y="5684162"/>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1</a:t>
                </a:r>
              </a:p>
            </p:txBody>
          </p:sp>
        </mc:Choice>
        <mc:Fallback xmlns="">
          <p:sp>
            <p:nvSpPr>
              <p:cNvPr id="100" name="Rechteck 99"/>
              <p:cNvSpPr>
                <a:spLocks noRot="1" noChangeAspect="1" noMove="1" noResize="1" noEditPoints="1" noAdjustHandles="1" noChangeArrowheads="1" noChangeShapeType="1" noTextEdit="1"/>
              </p:cNvSpPr>
              <p:nvPr/>
            </p:nvSpPr>
            <p:spPr>
              <a:xfrm>
                <a:off x="9594447" y="5684162"/>
                <a:ext cx="561975" cy="370501"/>
              </a:xfrm>
              <a:prstGeom prst="rect">
                <a:avLst/>
              </a:prstGeom>
              <a:blipFill rotWithShape="0">
                <a:blip r:embed="rId3"/>
                <a:stretch>
                  <a:fillRect t="-6250" b="-218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1" name="Rechteck 100"/>
              <p:cNvSpPr/>
              <p:nvPr/>
            </p:nvSpPr>
            <p:spPr>
              <a:xfrm>
                <a:off x="9604363" y="6125159"/>
                <a:ext cx="561975" cy="3705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a:latin typeface="Cambria Math" panose="02040503050406030204" pitchFamily="18" charset="0"/>
                        <a:ea typeface="Cambria Math" panose="02040503050406030204" pitchFamily="18" charset="0"/>
                      </a:rPr>
                      <m:t>≥</m:t>
                    </m:r>
                  </m:oMath>
                </a14:m>
                <a:r>
                  <a:rPr lang="de-DE" dirty="0"/>
                  <a:t>1</a:t>
                </a:r>
              </a:p>
            </p:txBody>
          </p:sp>
        </mc:Choice>
        <mc:Fallback xmlns="">
          <p:sp>
            <p:nvSpPr>
              <p:cNvPr id="101" name="Rechteck 100"/>
              <p:cNvSpPr>
                <a:spLocks noRot="1" noChangeAspect="1" noMove="1" noResize="1" noEditPoints="1" noAdjustHandles="1" noChangeArrowheads="1" noChangeShapeType="1" noTextEdit="1"/>
              </p:cNvSpPr>
              <p:nvPr/>
            </p:nvSpPr>
            <p:spPr>
              <a:xfrm>
                <a:off x="9604363" y="6125159"/>
                <a:ext cx="561975" cy="370501"/>
              </a:xfrm>
              <a:prstGeom prst="rect">
                <a:avLst/>
              </a:prstGeom>
              <a:blipFill rotWithShape="0">
                <a:blip r:embed="rId4"/>
                <a:stretch>
                  <a:fillRect t="-6250" b="-20313"/>
                </a:stretch>
              </a:blipFill>
            </p:spPr>
            <p:txBody>
              <a:bodyPr/>
              <a:lstStyle/>
              <a:p>
                <a:r>
                  <a:rPr lang="de-DE">
                    <a:noFill/>
                  </a:rPr>
                  <a:t> </a:t>
                </a:r>
              </a:p>
            </p:txBody>
          </p:sp>
        </mc:Fallback>
      </mc:AlternateContent>
      <p:cxnSp>
        <p:nvCxnSpPr>
          <p:cNvPr id="102" name="Gerader Verbinder 101"/>
          <p:cNvCxnSpPr/>
          <p:nvPr/>
        </p:nvCxnSpPr>
        <p:spPr>
          <a:xfrm flipH="1" flipV="1">
            <a:off x="10165128" y="5436662"/>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10146144" y="5831825"/>
            <a:ext cx="41279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10146143" y="6256712"/>
            <a:ext cx="412791" cy="1"/>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05" name="Textfeld 104"/>
              <p:cNvSpPr txBox="1"/>
              <p:nvPr/>
            </p:nvSpPr>
            <p:spPr>
              <a:xfrm>
                <a:off x="450976" y="4402374"/>
                <a:ext cx="436337"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0</m:t>
                      </m:r>
                    </m:oMath>
                  </m:oMathPara>
                </a14:m>
                <a:endParaRPr lang="de-DE" baseline="-25000" dirty="0"/>
              </a:p>
            </p:txBody>
          </p:sp>
        </mc:Choice>
        <mc:Fallback xmlns="">
          <p:sp>
            <p:nvSpPr>
              <p:cNvPr id="105" name="Textfeld 104"/>
              <p:cNvSpPr txBox="1">
                <a:spLocks noRot="1" noChangeAspect="1" noMove="1" noResize="1" noEditPoints="1" noAdjustHandles="1" noChangeArrowheads="1" noChangeShapeType="1" noTextEdit="1"/>
              </p:cNvSpPr>
              <p:nvPr/>
            </p:nvSpPr>
            <p:spPr>
              <a:xfrm>
                <a:off x="450976" y="4402374"/>
                <a:ext cx="436337" cy="362984"/>
              </a:xfrm>
              <a:prstGeom prst="rect">
                <a:avLst/>
              </a:prstGeom>
              <a:blipFill rotWithShape="0">
                <a:blip r:embed="rId5"/>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6" name="Textfeld 105"/>
              <p:cNvSpPr txBox="1"/>
              <p:nvPr/>
            </p:nvSpPr>
            <p:spPr>
              <a:xfrm>
                <a:off x="450976" y="3022851"/>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1</m:t>
                      </m:r>
                    </m:oMath>
                  </m:oMathPara>
                </a14:m>
                <a:endParaRPr lang="de-DE" baseline="-25000" dirty="0"/>
              </a:p>
            </p:txBody>
          </p:sp>
        </mc:Choice>
        <mc:Fallback xmlns="">
          <p:sp>
            <p:nvSpPr>
              <p:cNvPr id="106" name="Textfeld 105"/>
              <p:cNvSpPr txBox="1">
                <a:spLocks noRot="1" noChangeAspect="1" noMove="1" noResize="1" noEditPoints="1" noAdjustHandles="1" noChangeArrowheads="1" noChangeShapeType="1" noTextEdit="1"/>
              </p:cNvSpPr>
              <p:nvPr/>
            </p:nvSpPr>
            <p:spPr>
              <a:xfrm>
                <a:off x="450976" y="3022851"/>
                <a:ext cx="436338" cy="362984"/>
              </a:xfrm>
              <a:prstGeom prst="rect">
                <a:avLst/>
              </a:prstGeom>
              <a:blipFill rotWithShape="0">
                <a:blip r:embed="rId6"/>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7" name="Textfeld 106"/>
              <p:cNvSpPr txBox="1"/>
              <p:nvPr/>
            </p:nvSpPr>
            <p:spPr>
              <a:xfrm>
                <a:off x="478269" y="1712545"/>
                <a:ext cx="43633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𝑥</m:t>
                      </m:r>
                      <m:r>
                        <a:rPr lang="de-DE" b="0" i="1" baseline="-25000" smtClean="0">
                          <a:latin typeface="Cambria Math" panose="02040503050406030204" pitchFamily="18" charset="0"/>
                        </a:rPr>
                        <m:t>2</m:t>
                      </m:r>
                    </m:oMath>
                  </m:oMathPara>
                </a14:m>
                <a:endParaRPr lang="de-DE" baseline="-25000" dirty="0"/>
              </a:p>
            </p:txBody>
          </p:sp>
        </mc:Choice>
        <mc:Fallback xmlns="">
          <p:sp>
            <p:nvSpPr>
              <p:cNvPr id="107" name="Textfeld 106"/>
              <p:cNvSpPr txBox="1">
                <a:spLocks noRot="1" noChangeAspect="1" noMove="1" noResize="1" noEditPoints="1" noAdjustHandles="1" noChangeArrowheads="1" noChangeShapeType="1" noTextEdit="1"/>
              </p:cNvSpPr>
              <p:nvPr/>
            </p:nvSpPr>
            <p:spPr>
              <a:xfrm>
                <a:off x="478269" y="1712545"/>
                <a:ext cx="436338" cy="362984"/>
              </a:xfrm>
              <a:prstGeom prst="rect">
                <a:avLst/>
              </a:prstGeom>
              <a:blipFill rotWithShape="0">
                <a:blip r:embed="rId7"/>
                <a:stretch>
                  <a:fillRect b="-16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8" name="Textfeld 107"/>
              <p:cNvSpPr txBox="1"/>
              <p:nvPr/>
            </p:nvSpPr>
            <p:spPr>
              <a:xfrm>
                <a:off x="10547892" y="6079324"/>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0</m:t>
                    </m:r>
                  </m:oMath>
                </a14:m>
                <a:endParaRPr lang="de-DE" baseline="-25000" dirty="0"/>
              </a:p>
            </p:txBody>
          </p:sp>
        </mc:Choice>
        <mc:Fallback xmlns="">
          <p:sp>
            <p:nvSpPr>
              <p:cNvPr id="108" name="Textfeld 107"/>
              <p:cNvSpPr txBox="1">
                <a:spLocks noRot="1" noChangeAspect="1" noMove="1" noResize="1" noEditPoints="1" noAdjustHandles="1" noChangeArrowheads="1" noChangeShapeType="1" noTextEdit="1"/>
              </p:cNvSpPr>
              <p:nvPr/>
            </p:nvSpPr>
            <p:spPr>
              <a:xfrm>
                <a:off x="10547892" y="6079324"/>
                <a:ext cx="351378" cy="362984"/>
              </a:xfrm>
              <a:prstGeom prst="rect">
                <a:avLst/>
              </a:prstGeom>
              <a:blipFill rotWithShape="0">
                <a:blip r:embed="rId8"/>
                <a:stretch>
                  <a:fillRect b="-2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9" name="Textfeld 108"/>
              <p:cNvSpPr txBox="1"/>
              <p:nvPr/>
            </p:nvSpPr>
            <p:spPr>
              <a:xfrm>
                <a:off x="10558529" y="5630047"/>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1</m:t>
                    </m:r>
                  </m:oMath>
                </a14:m>
                <a:endParaRPr lang="de-DE" baseline="-25000" dirty="0"/>
              </a:p>
            </p:txBody>
          </p:sp>
        </mc:Choice>
        <mc:Fallback xmlns="">
          <p:sp>
            <p:nvSpPr>
              <p:cNvPr id="109" name="Textfeld 108"/>
              <p:cNvSpPr txBox="1">
                <a:spLocks noRot="1" noChangeAspect="1" noMove="1" noResize="1" noEditPoints="1" noAdjustHandles="1" noChangeArrowheads="1" noChangeShapeType="1" noTextEdit="1"/>
              </p:cNvSpPr>
              <p:nvPr/>
            </p:nvSpPr>
            <p:spPr>
              <a:xfrm>
                <a:off x="10558529" y="5630047"/>
                <a:ext cx="351378" cy="362984"/>
              </a:xfrm>
              <a:prstGeom prst="rect">
                <a:avLst/>
              </a:prstGeom>
              <a:blipFill rotWithShape="0">
                <a:blip r:embed="rId9"/>
                <a:stretch>
                  <a:fillRect b="-237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0" name="Textfeld 109"/>
              <p:cNvSpPr txBox="1"/>
              <p:nvPr/>
            </p:nvSpPr>
            <p:spPr>
              <a:xfrm>
                <a:off x="10538740" y="5209608"/>
                <a:ext cx="351378" cy="362984"/>
              </a:xfrm>
              <a:prstGeom prst="rect">
                <a:avLst/>
              </a:prstGeom>
              <a:noFill/>
            </p:spPr>
            <p:txBody>
              <a:bodyPr wrap="none" rtlCol="0">
                <a:spAutoFit/>
              </a:bodyPr>
              <a:lstStyle/>
              <a:p>
                <a:r>
                  <a:rPr lang="de-DE" b="0" baseline="-25000" dirty="0"/>
                  <a:t>y</a:t>
                </a:r>
                <a14:m>
                  <m:oMath xmlns:m="http://schemas.openxmlformats.org/officeDocument/2006/math">
                    <m:r>
                      <a:rPr lang="de-DE" b="0" i="1" baseline="-25000" smtClean="0">
                        <a:latin typeface="Cambria Math" panose="02040503050406030204" pitchFamily="18" charset="0"/>
                      </a:rPr>
                      <m:t>2</m:t>
                    </m:r>
                  </m:oMath>
                </a14:m>
                <a:endParaRPr lang="de-DE" baseline="-25000" dirty="0"/>
              </a:p>
            </p:txBody>
          </p:sp>
        </mc:Choice>
        <mc:Fallback xmlns="">
          <p:sp>
            <p:nvSpPr>
              <p:cNvPr id="110" name="Textfeld 109"/>
              <p:cNvSpPr txBox="1">
                <a:spLocks noRot="1" noChangeAspect="1" noMove="1" noResize="1" noEditPoints="1" noAdjustHandles="1" noChangeArrowheads="1" noChangeShapeType="1" noTextEdit="1"/>
              </p:cNvSpPr>
              <p:nvPr/>
            </p:nvSpPr>
            <p:spPr>
              <a:xfrm>
                <a:off x="10538740" y="5209608"/>
                <a:ext cx="351378" cy="362984"/>
              </a:xfrm>
              <a:prstGeom prst="rect">
                <a:avLst/>
              </a:prstGeom>
              <a:blipFill rotWithShape="0">
                <a:blip r:embed="rId10"/>
                <a:stretch>
                  <a:fillRect l="-1754" b="-23729"/>
                </a:stretch>
              </a:blipFill>
            </p:spPr>
            <p:txBody>
              <a:bodyPr/>
              <a:lstStyle/>
              <a:p>
                <a:r>
                  <a:rPr lang="de-DE">
                    <a:noFill/>
                  </a:rPr>
                  <a:t> </a:t>
                </a:r>
              </a:p>
            </p:txBody>
          </p:sp>
        </mc:Fallback>
      </mc:AlternateContent>
      <p:sp>
        <p:nvSpPr>
          <p:cNvPr id="111" name="Rechteck 110"/>
          <p:cNvSpPr/>
          <p:nvPr/>
        </p:nvSpPr>
        <p:spPr>
          <a:xfrm>
            <a:off x="8867838"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2" name="Rechteck 111"/>
          <p:cNvSpPr/>
          <p:nvPr/>
        </p:nvSpPr>
        <p:spPr>
          <a:xfrm>
            <a:off x="796253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3" name="Rechteck 112"/>
          <p:cNvSpPr/>
          <p:nvPr/>
        </p:nvSpPr>
        <p:spPr>
          <a:xfrm>
            <a:off x="7026976" y="510388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4" name="Rechteck 113"/>
          <p:cNvSpPr/>
          <p:nvPr/>
        </p:nvSpPr>
        <p:spPr>
          <a:xfrm>
            <a:off x="6064724"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5" name="Rechteck 114"/>
          <p:cNvSpPr/>
          <p:nvPr/>
        </p:nvSpPr>
        <p:spPr>
          <a:xfrm>
            <a:off x="5122032" y="508580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6" name="Rechteck 115"/>
          <p:cNvSpPr/>
          <p:nvPr/>
        </p:nvSpPr>
        <p:spPr>
          <a:xfrm>
            <a:off x="4149006" y="5094795"/>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7" name="Rechteck 116"/>
          <p:cNvSpPr/>
          <p:nvPr/>
        </p:nvSpPr>
        <p:spPr>
          <a:xfrm>
            <a:off x="3214171" y="5066074"/>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118" name="Rechteck 117"/>
          <p:cNvSpPr/>
          <p:nvPr/>
        </p:nvSpPr>
        <p:spPr>
          <a:xfrm>
            <a:off x="2328253" y="5075267"/>
            <a:ext cx="354454" cy="2558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&amp;</a:t>
            </a:r>
          </a:p>
        </p:txBody>
      </p:sp>
      <p:sp>
        <p:nvSpPr>
          <p:cNvPr id="64" name="Stern mit 4 Zacken 63"/>
          <p:cNvSpPr/>
          <p:nvPr/>
        </p:nvSpPr>
        <p:spPr>
          <a:xfrm rot="2625399">
            <a:off x="2320356" y="1408149"/>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9" name="Stern mit 4 Zacken 118"/>
          <p:cNvSpPr/>
          <p:nvPr/>
        </p:nvSpPr>
        <p:spPr>
          <a:xfrm rot="2625399">
            <a:off x="4159105" y="1416769"/>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0" name="Stern mit 4 Zacken 119"/>
          <p:cNvSpPr/>
          <p:nvPr/>
        </p:nvSpPr>
        <p:spPr>
          <a:xfrm rot="2625399">
            <a:off x="4149005" y="3312535"/>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61" name="Textfeld 60"/>
              <p:cNvSpPr txBox="1"/>
              <p:nvPr/>
            </p:nvSpPr>
            <p:spPr>
              <a:xfrm>
                <a:off x="207832" y="5459275"/>
                <a:ext cx="201080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2</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oMath>
                  </m:oMathPara>
                </a14:m>
                <a:endParaRPr lang="de-DE" dirty="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de-DE" i="1">
                              <a:solidFill>
                                <a:schemeClr val="accent5">
                                  <a:lumMod val="60000"/>
                                  <a:lumOff val="40000"/>
                                </a:schemeClr>
                              </a:solidFill>
                              <a:latin typeface="Cambria Math" panose="02040503050406030204" pitchFamily="18" charset="0"/>
                            </a:rPr>
                          </m:ctrlPr>
                        </m:sSubPr>
                        <m:e>
                          <m:r>
                            <a:rPr lang="de-DE" i="1">
                              <a:solidFill>
                                <a:schemeClr val="accent5">
                                  <a:lumMod val="60000"/>
                                  <a:lumOff val="40000"/>
                                </a:schemeClr>
                              </a:solidFill>
                              <a:latin typeface="Cambria Math" panose="02040503050406030204" pitchFamily="18" charset="0"/>
                            </a:rPr>
                            <m:t>𝑦</m:t>
                          </m:r>
                        </m:e>
                        <m:sub>
                          <m:r>
                            <a:rPr lang="de-DE" i="1">
                              <a:solidFill>
                                <a:schemeClr val="accent5">
                                  <a:lumMod val="60000"/>
                                  <a:lumOff val="40000"/>
                                </a:schemeClr>
                              </a:solidFill>
                              <a:latin typeface="Cambria Math" panose="02040503050406030204" pitchFamily="18" charset="0"/>
                            </a:rPr>
                            <m:t>1</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oMath>
                  </m:oMathPara>
                </a14:m>
                <a:endParaRPr lang="de-DE" dirty="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de-DE" i="1">
                              <a:solidFill>
                                <a:schemeClr val="accent6">
                                  <a:lumMod val="60000"/>
                                  <a:lumOff val="40000"/>
                                </a:schemeClr>
                              </a:solidFill>
                              <a:latin typeface="Cambria Math" panose="02040503050406030204" pitchFamily="18" charset="0"/>
                            </a:rPr>
                          </m:ctrlPr>
                        </m:sSubPr>
                        <m:e>
                          <m:r>
                            <a:rPr lang="de-DE" i="1">
                              <a:solidFill>
                                <a:schemeClr val="accent6">
                                  <a:lumMod val="60000"/>
                                  <a:lumOff val="40000"/>
                                </a:schemeClr>
                              </a:solidFill>
                              <a:latin typeface="Cambria Math" panose="02040503050406030204" pitchFamily="18" charset="0"/>
                            </a:rPr>
                            <m:t>𝑦</m:t>
                          </m:r>
                        </m:e>
                        <m:sub>
                          <m:r>
                            <a:rPr lang="de-DE" i="1">
                              <a:solidFill>
                                <a:schemeClr val="accent6">
                                  <a:lumMod val="60000"/>
                                  <a:lumOff val="40000"/>
                                </a:schemeClr>
                              </a:solidFill>
                              <a:latin typeface="Cambria Math" panose="02040503050406030204" pitchFamily="18" charset="0"/>
                            </a:rPr>
                            <m:t>0</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oMath>
                  </m:oMathPara>
                </a14:m>
                <a:endParaRPr lang="de-DE" dirty="0"/>
              </a:p>
            </p:txBody>
          </p:sp>
        </mc:Choice>
        <mc:Fallback xmlns="">
          <p:sp>
            <p:nvSpPr>
              <p:cNvPr id="61" name="Textfeld 60"/>
              <p:cNvSpPr txBox="1">
                <a:spLocks noRot="1" noChangeAspect="1" noMove="1" noResize="1" noEditPoints="1" noAdjustHandles="1" noChangeArrowheads="1" noChangeShapeType="1" noTextEdit="1"/>
              </p:cNvSpPr>
              <p:nvPr/>
            </p:nvSpPr>
            <p:spPr>
              <a:xfrm>
                <a:off x="207832" y="5459275"/>
                <a:ext cx="2010807" cy="923330"/>
              </a:xfrm>
              <a:prstGeom prst="rect">
                <a:avLst/>
              </a:prstGeom>
              <a:blipFill rotWithShape="0">
                <a:blip r:embed="rId11"/>
                <a:stretch>
                  <a:fillRect b="-3311"/>
                </a:stretch>
              </a:blipFill>
            </p:spPr>
            <p:txBody>
              <a:bodyPr/>
              <a:lstStyle/>
              <a:p>
                <a:r>
                  <a:rPr lang="de-DE">
                    <a:noFill/>
                  </a:rPr>
                  <a:t> </a:t>
                </a:r>
              </a:p>
            </p:txBody>
          </p:sp>
        </mc:Fallback>
      </mc:AlternateContent>
      <p:sp>
        <p:nvSpPr>
          <p:cNvPr id="121" name="Stern mit 4 Zacken 120"/>
          <p:cNvSpPr/>
          <p:nvPr/>
        </p:nvSpPr>
        <p:spPr>
          <a:xfrm rot="2625399">
            <a:off x="5081615" y="2055285"/>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2" name="Stern mit 4 Zacken 121"/>
          <p:cNvSpPr/>
          <p:nvPr/>
        </p:nvSpPr>
        <p:spPr>
          <a:xfrm rot="2625399">
            <a:off x="5074238" y="2674314"/>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3" name="Stern mit 4 Zacken 122"/>
          <p:cNvSpPr/>
          <p:nvPr/>
        </p:nvSpPr>
        <p:spPr>
          <a:xfrm rot="2625399">
            <a:off x="7931916" y="3969698"/>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4" name="Stern mit 4 Zacken 123"/>
          <p:cNvSpPr/>
          <p:nvPr/>
        </p:nvSpPr>
        <p:spPr>
          <a:xfrm rot="2625399">
            <a:off x="7926265" y="3331580"/>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5" name="Stern mit 4 Zacken 124"/>
          <p:cNvSpPr/>
          <p:nvPr/>
        </p:nvSpPr>
        <p:spPr>
          <a:xfrm rot="2625399">
            <a:off x="7018890" y="4636727"/>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6" name="Stern mit 4 Zacken 125"/>
          <p:cNvSpPr/>
          <p:nvPr/>
        </p:nvSpPr>
        <p:spPr>
          <a:xfrm rot="2625399">
            <a:off x="7015580" y="2681771"/>
            <a:ext cx="354454" cy="359333"/>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89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47801"/>
            <a:ext cx="9372183" cy="4602480"/>
          </a:xfrm>
        </p:spPr>
        <p:txBody>
          <a:bodyPr>
            <a:normAutofit fontScale="85000" lnSpcReduction="20000"/>
          </a:bodyPr>
          <a:lstStyle/>
          <a:p>
            <a:pPr marL="0" indent="0">
              <a:buNone/>
            </a:pPr>
            <a:r>
              <a:rPr lang="de-DE" dirty="0"/>
              <a:t>Aufgabe:	Scherzfragen</a:t>
            </a:r>
          </a:p>
          <a:p>
            <a:pPr marL="0" indent="0">
              <a:buNone/>
            </a:pPr>
            <a:r>
              <a:rPr lang="de-DE" dirty="0">
                <a:latin typeface="Calibri" panose="020F0502020204030204" pitchFamily="34" charset="0"/>
              </a:rPr>
              <a:t>1:	Wo kommt Silvester vor Weihnachten?</a:t>
            </a:r>
          </a:p>
          <a:p>
            <a:pPr marL="0" indent="0">
              <a:buNone/>
            </a:pPr>
            <a:r>
              <a:rPr lang="de-DE" dirty="0">
                <a:latin typeface="Calibri" panose="020F0502020204030204" pitchFamily="34" charset="0"/>
              </a:rPr>
              <a:t>2:	Was sagt der Weihnachtsmann, wenn er kopfüber in den Kamin fällt?</a:t>
            </a:r>
          </a:p>
          <a:p>
            <a:pPr marL="0" indent="0">
              <a:buNone/>
            </a:pPr>
            <a:r>
              <a:rPr lang="de-DE" dirty="0">
                <a:latin typeface="Calibri" panose="020F0502020204030204" pitchFamily="34" charset="0"/>
              </a:rPr>
              <a:t>3:	Es hängt an der Dachrinne und muss weinen, wenn die Sonne wird wieder scheinen.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Vier Wichtel A, B, C und D, werden eines Tages vom Weihnachtsmann beim Stehlen erwischt, bekommen eine Kappe aufgesetzt und werden in den Schnee eingegraben. Zwischen C und D befindet sich ein Felsen. Beide können also keinen der anderen sehen. B kann nur C sehen. A kann B und C sehen. Keiner kann jedoch seinen eigenen Hut sehen.</a:t>
            </a:r>
          </a:p>
          <a:p>
            <a:pPr marL="0" indent="0">
              <a:buNone/>
            </a:pPr>
            <a:r>
              <a:rPr lang="de-DE" dirty="0">
                <a:latin typeface="Calibri" panose="020F0502020204030204" pitchFamily="34" charset="0"/>
              </a:rPr>
              <a:t>Der Weihnachtsmann verkündet: „Kann einer von ihnen seine eigene Kappenfarbe nennen, so kommen alle frei. Schafft es keiner oder rät einer falsch, benutze ich euch als Golfbälle.“</a:t>
            </a:r>
          </a:p>
          <a:p>
            <a:pPr marL="0" indent="0">
              <a:buNone/>
            </a:pPr>
            <a:r>
              <a:rPr lang="de-DE" dirty="0">
                <a:latin typeface="Calibri" panose="020F0502020204030204" pitchFamily="34" charset="0"/>
              </a:rPr>
              <a:t>Die Wichtel wissen, dass es genau zwei rote und zwei violette Kappen gibt. Nach fünf Minuten löst einer das Rätsel und sagt seine eigene Kappenfarbe. Wer und wie hat er es gemacht?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44</a:t>
            </a:fld>
            <a:endParaRPr lang="en-US" dirty="0"/>
          </a:p>
        </p:txBody>
      </p:sp>
      <p:pic>
        <p:nvPicPr>
          <p:cNvPr id="1026" name="Picture 2" descr="Tee, Pokal, Rest, Ruhe, Nachmittag, Getränke, Hei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42" y="295729"/>
            <a:ext cx="2782590" cy="18521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mathe.tu-freiberg.de/inst/theomath/Weihnachten/Pics/Schneeballschlacht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95972" y="-240365"/>
            <a:ext cx="190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2133600" y="6228551"/>
            <a:ext cx="6488037" cy="5313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10" descr="Stein, Gesicht, Emoticon, Cartoon, Comic, Läche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96495" y="5340670"/>
            <a:ext cx="1088070" cy="1419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vignette3.wikia.nocookie.net/avatar/images/d/d7/Wichtel.png/revision/latest?cb=20131108220908&amp;path-prefix=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598" y="5608434"/>
            <a:ext cx="1181100" cy="9810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vignette3.wikia.nocookie.net/avatar/images/d/d7/Wichtel.png/revision/latest?cb=20131108220908&amp;path-prefix=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35262" y="5644934"/>
            <a:ext cx="1181100" cy="9810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310430" y="6441344"/>
            <a:ext cx="356188" cy="369332"/>
          </a:xfrm>
          <a:prstGeom prst="rect">
            <a:avLst/>
          </a:prstGeom>
          <a:noFill/>
        </p:spPr>
        <p:txBody>
          <a:bodyPr wrap="none" rtlCol="0">
            <a:spAutoFit/>
          </a:bodyPr>
          <a:lstStyle/>
          <a:p>
            <a:r>
              <a:rPr lang="de-DE" dirty="0">
                <a:solidFill>
                  <a:schemeClr val="bg1"/>
                </a:solidFill>
              </a:rPr>
              <a:t>A</a:t>
            </a:r>
          </a:p>
        </p:txBody>
      </p:sp>
      <p:sp>
        <p:nvSpPr>
          <p:cNvPr id="22" name="Textfeld 21"/>
          <p:cNvSpPr txBox="1"/>
          <p:nvPr/>
        </p:nvSpPr>
        <p:spPr>
          <a:xfrm>
            <a:off x="3442014" y="6415952"/>
            <a:ext cx="317716" cy="369332"/>
          </a:xfrm>
          <a:prstGeom prst="rect">
            <a:avLst/>
          </a:prstGeom>
          <a:noFill/>
        </p:spPr>
        <p:txBody>
          <a:bodyPr wrap="none" rtlCol="0">
            <a:spAutoFit/>
          </a:bodyPr>
          <a:lstStyle/>
          <a:p>
            <a:r>
              <a:rPr lang="de-DE" dirty="0">
                <a:solidFill>
                  <a:schemeClr val="bg1"/>
                </a:solidFill>
              </a:rPr>
              <a:t>B</a:t>
            </a:r>
          </a:p>
        </p:txBody>
      </p:sp>
      <p:sp>
        <p:nvSpPr>
          <p:cNvPr id="23" name="Textfeld 22"/>
          <p:cNvSpPr txBox="1"/>
          <p:nvPr/>
        </p:nvSpPr>
        <p:spPr>
          <a:xfrm>
            <a:off x="4652629" y="6409474"/>
            <a:ext cx="372218" cy="369332"/>
          </a:xfrm>
          <a:prstGeom prst="rect">
            <a:avLst/>
          </a:prstGeom>
          <a:noFill/>
        </p:spPr>
        <p:txBody>
          <a:bodyPr wrap="none" rtlCol="0">
            <a:spAutoFit/>
          </a:bodyPr>
          <a:lstStyle/>
          <a:p>
            <a:r>
              <a:rPr lang="de-DE" dirty="0">
                <a:solidFill>
                  <a:schemeClr val="bg1"/>
                </a:solidFill>
              </a:rPr>
              <a:t>C</a:t>
            </a:r>
          </a:p>
        </p:txBody>
      </p:sp>
      <p:sp>
        <p:nvSpPr>
          <p:cNvPr id="24" name="Textfeld 23"/>
          <p:cNvSpPr txBox="1"/>
          <p:nvPr/>
        </p:nvSpPr>
        <p:spPr>
          <a:xfrm>
            <a:off x="7052248" y="6412125"/>
            <a:ext cx="356188" cy="369332"/>
          </a:xfrm>
          <a:prstGeom prst="rect">
            <a:avLst/>
          </a:prstGeom>
          <a:noFill/>
        </p:spPr>
        <p:txBody>
          <a:bodyPr wrap="none" rtlCol="0">
            <a:spAutoFit/>
          </a:bodyPr>
          <a:lstStyle/>
          <a:p>
            <a:r>
              <a:rPr lang="de-DE" dirty="0">
                <a:solidFill>
                  <a:schemeClr val="bg1"/>
                </a:solidFill>
              </a:rPr>
              <a:t>D</a:t>
            </a:r>
          </a:p>
        </p:txBody>
      </p:sp>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555" y="5615579"/>
            <a:ext cx="1181265" cy="981212"/>
          </a:xfrm>
          <a:prstGeom prst="rect">
            <a:avLst/>
          </a:prstGeom>
        </p:spPr>
      </p:pic>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7001" y="5654255"/>
            <a:ext cx="1181265" cy="981212"/>
          </a:xfrm>
          <a:prstGeom prst="rect">
            <a:avLst/>
          </a:prstGeom>
        </p:spPr>
      </p:pic>
    </p:spTree>
    <p:extLst>
      <p:ext uri="{BB962C8B-B14F-4D97-AF65-F5344CB8AC3E}">
        <p14:creationId xmlns:p14="http://schemas.microsoft.com/office/powerpoint/2010/main" val="176920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78280"/>
            <a:ext cx="8946541" cy="4980185"/>
          </a:xfrm>
        </p:spPr>
        <p:txBody>
          <a:bodyPr>
            <a:normAutofit/>
          </a:bodyPr>
          <a:lstStyle/>
          <a:p>
            <a:pPr marL="0" indent="0">
              <a:buNone/>
            </a:pPr>
            <a:r>
              <a:rPr lang="de-DE" dirty="0"/>
              <a:t>Lösung:</a:t>
            </a:r>
          </a:p>
          <a:p>
            <a:pPr marL="0" indent="0">
              <a:buNone/>
            </a:pPr>
            <a:r>
              <a:rPr lang="de-DE" dirty="0">
                <a:latin typeface="Calibri" panose="020F0502020204030204" pitchFamily="34" charset="0"/>
              </a:rPr>
              <a:t>1:	Im Wörterbuch</a:t>
            </a:r>
          </a:p>
          <a:p>
            <a:pPr marL="0" indent="0">
              <a:buNone/>
            </a:pPr>
            <a:r>
              <a:rPr lang="de-DE" dirty="0">
                <a:latin typeface="Calibri" panose="020F0502020204030204" pitchFamily="34" charset="0"/>
              </a:rPr>
              <a:t>2:	Oh </a:t>
            </a:r>
            <a:r>
              <a:rPr lang="de-DE" dirty="0" err="1">
                <a:latin typeface="Calibri" panose="020F0502020204030204" pitchFamily="34" charset="0"/>
              </a:rPr>
              <a:t>Oh</a:t>
            </a:r>
            <a:r>
              <a:rPr lang="de-DE" dirty="0">
                <a:latin typeface="Calibri" panose="020F0502020204030204" pitchFamily="34" charset="0"/>
              </a:rPr>
              <a:t> </a:t>
            </a:r>
            <a:r>
              <a:rPr lang="de-DE" dirty="0" err="1">
                <a:latin typeface="Calibri" panose="020F0502020204030204" pitchFamily="34" charset="0"/>
              </a:rPr>
              <a:t>Oh</a:t>
            </a:r>
            <a:endParaRPr lang="de-DE" dirty="0">
              <a:latin typeface="Calibri" panose="020F0502020204030204" pitchFamily="34" charset="0"/>
            </a:endParaRPr>
          </a:p>
          <a:p>
            <a:pPr marL="0" indent="0">
              <a:buNone/>
            </a:pPr>
            <a:r>
              <a:rPr lang="de-DE" dirty="0">
                <a:latin typeface="Calibri" panose="020F0502020204030204" pitchFamily="34" charset="0"/>
              </a:rPr>
              <a:t>3:	Eiszapfen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Wichtel B sagt seine Kappenfarbe.</a:t>
            </a:r>
          </a:p>
          <a:p>
            <a:pPr marL="0" indent="0">
              <a:buNone/>
            </a:pPr>
            <a:r>
              <a:rPr lang="de-DE" dirty="0">
                <a:latin typeface="Calibri" panose="020F0502020204030204" pitchFamily="34" charset="0"/>
              </a:rPr>
              <a:t>Er hat wohl folgenden Gedankengang gehabt: „Wenn mein Kappe so wie die meines Vordermannes C violett wäre, dann hätte A sofort gewusst, dass sein eigener Hut rot sein muss. Da A aber schon seit fünf Minuten schweigt muss mein Hut rot sein, denn nur dann kann A nicht wissen, welche Farbe sein Hut hat.“</a:t>
            </a: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45</a:t>
            </a:fld>
            <a:endParaRPr lang="en-US" dirty="0"/>
          </a:p>
        </p:txBody>
      </p:sp>
      <p:pic>
        <p:nvPicPr>
          <p:cNvPr id="1026" name="Picture 2" descr="Tee, Pokal, Rest, Ruhe, Nachmittag, Getränke, Hei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42" y="295729"/>
            <a:ext cx="2782590" cy="1852162"/>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2133600" y="6228551"/>
            <a:ext cx="6488037" cy="5313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10" descr="Stein, Gesicht, Emoticon, Cartoon, Comic, Läche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96495" y="5340670"/>
            <a:ext cx="1088070" cy="14192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vignette3.wikia.nocookie.net/avatar/images/d/d7/Wichtel.png/revision/latest?cb=20131108220908&amp;path-prefix=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598" y="5608434"/>
            <a:ext cx="1181100" cy="9810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vignette3.wikia.nocookie.net/avatar/images/d/d7/Wichtel.png/revision/latest?cb=20131108220908&amp;path-prefix=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35262" y="5644934"/>
            <a:ext cx="1181100" cy="9810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2310430" y="6441344"/>
            <a:ext cx="356188" cy="369332"/>
          </a:xfrm>
          <a:prstGeom prst="rect">
            <a:avLst/>
          </a:prstGeom>
          <a:noFill/>
        </p:spPr>
        <p:txBody>
          <a:bodyPr wrap="none" rtlCol="0">
            <a:spAutoFit/>
          </a:bodyPr>
          <a:lstStyle/>
          <a:p>
            <a:r>
              <a:rPr lang="de-DE" dirty="0">
                <a:solidFill>
                  <a:schemeClr val="bg1"/>
                </a:solidFill>
              </a:rPr>
              <a:t>A</a:t>
            </a:r>
          </a:p>
        </p:txBody>
      </p:sp>
      <p:sp>
        <p:nvSpPr>
          <p:cNvPr id="22" name="Textfeld 21"/>
          <p:cNvSpPr txBox="1"/>
          <p:nvPr/>
        </p:nvSpPr>
        <p:spPr>
          <a:xfrm>
            <a:off x="3442014" y="6415952"/>
            <a:ext cx="317716" cy="369332"/>
          </a:xfrm>
          <a:prstGeom prst="rect">
            <a:avLst/>
          </a:prstGeom>
          <a:noFill/>
        </p:spPr>
        <p:txBody>
          <a:bodyPr wrap="none" rtlCol="0">
            <a:spAutoFit/>
          </a:bodyPr>
          <a:lstStyle/>
          <a:p>
            <a:r>
              <a:rPr lang="de-DE" dirty="0">
                <a:solidFill>
                  <a:schemeClr val="bg1"/>
                </a:solidFill>
              </a:rPr>
              <a:t>B</a:t>
            </a:r>
          </a:p>
        </p:txBody>
      </p:sp>
      <p:sp>
        <p:nvSpPr>
          <p:cNvPr id="23" name="Textfeld 22"/>
          <p:cNvSpPr txBox="1"/>
          <p:nvPr/>
        </p:nvSpPr>
        <p:spPr>
          <a:xfrm>
            <a:off x="4652629" y="6409474"/>
            <a:ext cx="372218" cy="369332"/>
          </a:xfrm>
          <a:prstGeom prst="rect">
            <a:avLst/>
          </a:prstGeom>
          <a:noFill/>
        </p:spPr>
        <p:txBody>
          <a:bodyPr wrap="none" rtlCol="0">
            <a:spAutoFit/>
          </a:bodyPr>
          <a:lstStyle/>
          <a:p>
            <a:r>
              <a:rPr lang="de-DE" dirty="0">
                <a:solidFill>
                  <a:schemeClr val="bg1"/>
                </a:solidFill>
              </a:rPr>
              <a:t>C</a:t>
            </a:r>
          </a:p>
        </p:txBody>
      </p:sp>
      <p:sp>
        <p:nvSpPr>
          <p:cNvPr id="24" name="Textfeld 23"/>
          <p:cNvSpPr txBox="1"/>
          <p:nvPr/>
        </p:nvSpPr>
        <p:spPr>
          <a:xfrm>
            <a:off x="7052248" y="6412125"/>
            <a:ext cx="356188" cy="369332"/>
          </a:xfrm>
          <a:prstGeom prst="rect">
            <a:avLst/>
          </a:prstGeom>
          <a:noFill/>
        </p:spPr>
        <p:txBody>
          <a:bodyPr wrap="none" rtlCol="0">
            <a:spAutoFit/>
          </a:bodyPr>
          <a:lstStyle/>
          <a:p>
            <a:r>
              <a:rPr lang="de-DE" dirty="0">
                <a:solidFill>
                  <a:schemeClr val="bg1"/>
                </a:solidFill>
              </a:rPr>
              <a:t>D</a:t>
            </a:r>
          </a:p>
        </p:txBody>
      </p:sp>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555" y="5615579"/>
            <a:ext cx="1181265" cy="981212"/>
          </a:xfrm>
          <a:prstGeom prst="rect">
            <a:avLst/>
          </a:prstGeom>
        </p:spPr>
      </p:pic>
      <p:pic>
        <p:nvPicPr>
          <p:cNvPr id="26" name="Grafi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001" y="5654255"/>
            <a:ext cx="1181265" cy="981212"/>
          </a:xfrm>
          <a:prstGeom prst="rect">
            <a:avLst/>
          </a:prstGeom>
        </p:spPr>
      </p:pic>
      <p:pic>
        <p:nvPicPr>
          <p:cNvPr id="2050" name="Picture 2" descr="Animade's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23779" y="290052"/>
            <a:ext cx="2586337" cy="258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56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46</a:t>
            </a:fld>
            <a:endParaRPr lang="en-US" dirty="0"/>
          </a:p>
        </p:txBody>
      </p:sp>
      <p:pic>
        <p:nvPicPr>
          <p:cNvPr id="6146" name="Picture 2" descr="Christmas Wallpaper Stunning F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79903"/>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646111" y="452718"/>
            <a:ext cx="9404723" cy="2836582"/>
          </a:xfrm>
        </p:spPr>
        <p:txBody>
          <a:bodyPr/>
          <a:lstStyle/>
          <a:p>
            <a:r>
              <a:rPr lang="de-DE" dirty="0" err="1"/>
              <a:t>Latches</a:t>
            </a:r>
            <a:r>
              <a:rPr lang="de-DE" dirty="0"/>
              <a:t> und Flipflops</a:t>
            </a:r>
            <a:br>
              <a:rPr lang="de-DE" dirty="0"/>
            </a:br>
            <a:r>
              <a:rPr lang="de-DE" sz="3200" dirty="0"/>
              <a:t>Endlich mal speichern</a:t>
            </a:r>
          </a:p>
        </p:txBody>
      </p:sp>
    </p:spTree>
    <p:extLst>
      <p:ext uri="{BB962C8B-B14F-4D97-AF65-F5344CB8AC3E}">
        <p14:creationId xmlns:p14="http://schemas.microsoft.com/office/powerpoint/2010/main" val="3635543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4195481"/>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In dieser Aufgabe sollen die Eigenschaften ausgesuchter Flipflopschaltungen untersucht werden. Die Verzögerungszeit eines jeden Logikgatters beträgt hierbei </a:t>
                </a:r>
                <a14:m>
                  <m:oMath xmlns:m="http://schemas.openxmlformats.org/officeDocument/2006/math">
                    <m:r>
                      <a:rPr lang="de-DE" i="1" smtClean="0">
                        <a:latin typeface="Cambria Math" panose="02040503050406030204" pitchFamily="18" charset="0"/>
                        <a:ea typeface="Cambria Math" panose="02040503050406030204" pitchFamily="18" charset="0"/>
                      </a:rPr>
                      <m:t>𝜏</m:t>
                    </m:r>
                    <m:r>
                      <a:rPr lang="de-DE" b="0" i="1" smtClean="0">
                        <a:latin typeface="Cambria Math" panose="02040503050406030204" pitchFamily="18" charset="0"/>
                        <a:ea typeface="Cambria Math" panose="02040503050406030204" pitchFamily="18" charset="0"/>
                      </a:rPr>
                      <m:t>=1</m:t>
                    </m:r>
                    <m:r>
                      <a:rPr lang="de-DE" b="0" i="0" smtClean="0">
                        <a:latin typeface="Cambria Math" panose="02040503050406030204" pitchFamily="18" charset="0"/>
                        <a:ea typeface="Cambria Math" panose="02040503050406030204" pitchFamily="18" charset="0"/>
                      </a:rPr>
                      <m:t> </m:t>
                    </m:r>
                    <m:r>
                      <m:rPr>
                        <m:sty m:val="p"/>
                      </m:rPr>
                      <a:rPr lang="de-DE" b="0" i="0" smtClean="0">
                        <a:latin typeface="Cambria Math" panose="02040503050406030204" pitchFamily="18" charset="0"/>
                        <a:ea typeface="Cambria Math" panose="02040503050406030204" pitchFamily="18" charset="0"/>
                      </a:rPr>
                      <m:t>ns</m:t>
                    </m:r>
                  </m:oMath>
                </a14:m>
                <a:endParaRPr lang="de-DE" dirty="0">
                  <a:latin typeface="Calibri" panose="020F0502020204030204" pitchFamily="34" charset="0"/>
                </a:endParaRPr>
              </a:p>
              <a:p>
                <a:pPr marL="0" indent="0">
                  <a:buNone/>
                </a:pPr>
                <a:endParaRPr lang="de-DE" sz="14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4195481"/>
              </a:xfrm>
              <a:blipFill rotWithShape="0">
                <a:blip r:embed="rId3"/>
                <a:stretch>
                  <a:fillRect l="-749" t="-872" r="-749"/>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82944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8946541" cy="4195481"/>
          </a:xfrm>
        </p:spPr>
        <p:txBody>
          <a:bodyPr/>
          <a:lstStyle/>
          <a:p>
            <a:pPr marL="0" indent="0">
              <a:buNone/>
            </a:pPr>
            <a:r>
              <a:rPr lang="de-DE" dirty="0"/>
              <a:t>Begriffsklärung</a:t>
            </a:r>
          </a:p>
          <a:p>
            <a:pPr marL="0" indent="0">
              <a:buNone/>
            </a:pP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Speicherelement:</a:t>
            </a:r>
          </a:p>
          <a:p>
            <a:pPr>
              <a:buFont typeface="Courier New" panose="02070309020205020404" pitchFamily="49" charset="0"/>
              <a:buChar char="o"/>
            </a:pPr>
            <a:r>
              <a:rPr lang="de-DE" dirty="0">
                <a:latin typeface="Calibri" panose="020F0502020204030204" pitchFamily="34" charset="0"/>
              </a:rPr>
              <a:t>Gerät/Modul, das einen zuvor angelegten Wert unbegrenzt speichert</a:t>
            </a:r>
          </a:p>
          <a:p>
            <a:pPr>
              <a:buFont typeface="Courier New" panose="02070309020205020404" pitchFamily="49" charset="0"/>
              <a:buChar char="o"/>
            </a:pPr>
            <a:r>
              <a:rPr lang="de-DE" dirty="0">
                <a:latin typeface="Calibri" panose="020F0502020204030204" pitchFamily="34" charset="0"/>
              </a:rPr>
              <a:t>Charakteristische Tabelle:</a:t>
            </a:r>
          </a:p>
          <a:p>
            <a:pPr>
              <a:buFont typeface="Courier New" panose="02070309020205020404" pitchFamily="49" charset="0"/>
              <a:buChar char="o"/>
            </a:pPr>
            <a:endParaRPr lang="de-DE" dirty="0">
              <a:solidFill>
                <a:schemeClr val="accent2">
                  <a:lumMod val="60000"/>
                  <a:lumOff val="40000"/>
                </a:schemeClr>
              </a:solidFill>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48</a:t>
            </a:fld>
            <a:endParaRPr lang="en-US" dirty="0"/>
          </a:p>
        </p:txBody>
      </p:sp>
      <p:graphicFrame>
        <p:nvGraphicFramePr>
          <p:cNvPr id="4" name="Tabelle 3"/>
          <p:cNvGraphicFramePr>
            <a:graphicFrameLocks noGrp="1"/>
          </p:cNvGraphicFramePr>
          <p:nvPr>
            <p:extLst/>
          </p:nvPr>
        </p:nvGraphicFramePr>
        <p:xfrm>
          <a:off x="1537730" y="3652336"/>
          <a:ext cx="9056129" cy="1854200"/>
        </p:xfrm>
        <a:graphic>
          <a:graphicData uri="http://schemas.openxmlformats.org/drawingml/2006/table">
            <a:tbl>
              <a:tblPr firstRow="1" bandRow="1">
                <a:tableStyleId>{7DF18680-E054-41AD-8BC1-D1AEF772440D}</a:tableStyleId>
              </a:tblPr>
              <a:tblGrid>
                <a:gridCol w="3437924">
                  <a:extLst>
                    <a:ext uri="{9D8B030D-6E8A-4147-A177-3AD203B41FA5}">
                      <a16:colId xmlns:a16="http://schemas.microsoft.com/office/drawing/2014/main" val="20000"/>
                    </a:ext>
                  </a:extLst>
                </a:gridCol>
                <a:gridCol w="2644346">
                  <a:extLst>
                    <a:ext uri="{9D8B030D-6E8A-4147-A177-3AD203B41FA5}">
                      <a16:colId xmlns:a16="http://schemas.microsoft.com/office/drawing/2014/main" val="20001"/>
                    </a:ext>
                  </a:extLst>
                </a:gridCol>
                <a:gridCol w="2973859">
                  <a:extLst>
                    <a:ext uri="{9D8B030D-6E8A-4147-A177-3AD203B41FA5}">
                      <a16:colId xmlns:a16="http://schemas.microsoft.com/office/drawing/2014/main" val="20002"/>
                    </a:ext>
                  </a:extLst>
                </a:gridCol>
              </a:tblGrid>
              <a:tr h="370840">
                <a:tc>
                  <a:txBody>
                    <a:bodyPr/>
                    <a:lstStyle/>
                    <a:p>
                      <a:r>
                        <a:rPr lang="de-DE" dirty="0"/>
                        <a:t>Befehl</a:t>
                      </a:r>
                    </a:p>
                  </a:txBody>
                  <a:tcPr/>
                </a:tc>
                <a:tc>
                  <a:txBody>
                    <a:bodyPr/>
                    <a:lstStyle/>
                    <a:p>
                      <a:r>
                        <a:rPr lang="de-DE" dirty="0"/>
                        <a:t>Q(t):</a:t>
                      </a:r>
                      <a:r>
                        <a:rPr lang="de-DE" baseline="0" dirty="0"/>
                        <a:t> aktueller Zustand</a:t>
                      </a:r>
                      <a:endParaRPr lang="de-DE" dirty="0"/>
                    </a:p>
                  </a:txBody>
                  <a:tcPr/>
                </a:tc>
                <a:tc>
                  <a:txBody>
                    <a:bodyPr/>
                    <a:lstStyle/>
                    <a:p>
                      <a:r>
                        <a:rPr lang="de-DE" dirty="0"/>
                        <a:t>Q(t+1): nächster Zustand</a:t>
                      </a:r>
                    </a:p>
                  </a:txBody>
                  <a:tcPr/>
                </a:tc>
                <a:extLst>
                  <a:ext uri="{0D108BD9-81ED-4DB2-BD59-A6C34878D82A}">
                    <a16:rowId xmlns:a16="http://schemas.microsoft.com/office/drawing/2014/main" val="10000"/>
                  </a:ext>
                </a:extLst>
              </a:tr>
              <a:tr h="370840">
                <a:tc>
                  <a:txBody>
                    <a:bodyPr/>
                    <a:lstStyle/>
                    <a:p>
                      <a:r>
                        <a:rPr lang="de-DE" dirty="0"/>
                        <a:t>Set (S)</a:t>
                      </a:r>
                    </a:p>
                  </a:txBody>
                  <a:tcPr/>
                </a:tc>
                <a:tc>
                  <a:txBody>
                    <a:bodyPr/>
                    <a:lstStyle/>
                    <a:p>
                      <a:pPr algn="ctr"/>
                      <a:r>
                        <a:rPr lang="de-DE" dirty="0"/>
                        <a:t>-</a:t>
                      </a:r>
                    </a:p>
                  </a:txBody>
                  <a:tcPr/>
                </a:tc>
                <a:tc>
                  <a:txBody>
                    <a:bodyPr/>
                    <a:lstStyle/>
                    <a:p>
                      <a:pPr algn="ctr"/>
                      <a:r>
                        <a:rPr lang="de-DE" dirty="0"/>
                        <a:t>1</a:t>
                      </a:r>
                    </a:p>
                  </a:txBody>
                  <a:tcPr/>
                </a:tc>
                <a:extLst>
                  <a:ext uri="{0D108BD9-81ED-4DB2-BD59-A6C34878D82A}">
                    <a16:rowId xmlns:a16="http://schemas.microsoft.com/office/drawing/2014/main" val="10001"/>
                  </a:ext>
                </a:extLst>
              </a:tr>
              <a:tr h="370840">
                <a:tc>
                  <a:txBody>
                    <a:bodyPr/>
                    <a:lstStyle/>
                    <a:p>
                      <a:r>
                        <a:rPr lang="de-DE" dirty="0" err="1"/>
                        <a:t>Reset</a:t>
                      </a:r>
                      <a:r>
                        <a:rPr lang="de-DE" dirty="0"/>
                        <a:t> (R)</a:t>
                      </a:r>
                    </a:p>
                  </a:txBody>
                  <a:tcPr/>
                </a:tc>
                <a:tc>
                  <a:txBody>
                    <a:bodyPr/>
                    <a:lstStyle/>
                    <a:p>
                      <a:pPr algn="ctr"/>
                      <a:r>
                        <a:rPr lang="de-DE" dirty="0"/>
                        <a:t>-</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Speichern/</a:t>
                      </a:r>
                      <a:r>
                        <a:rPr lang="de-DE" baseline="0" dirty="0"/>
                        <a:t> keine Änderung</a:t>
                      </a:r>
                      <a:endParaRPr lang="de-DE" dirty="0"/>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endParaRPr lang="de-DE" dirty="0"/>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5168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8946541" cy="5062333"/>
          </a:xfrm>
        </p:spPr>
        <p:txBody>
          <a:bodyPr/>
          <a:lstStyle/>
          <a:p>
            <a:pPr marL="0" indent="0">
              <a:buNone/>
            </a:pPr>
            <a:r>
              <a:rPr lang="de-DE" dirty="0">
                <a:solidFill>
                  <a:schemeClr val="accent2">
                    <a:lumMod val="60000"/>
                    <a:lumOff val="40000"/>
                  </a:schemeClr>
                </a:solidFill>
                <a:latin typeface="Calibri" panose="020F0502020204030204" pitchFamily="34" charset="0"/>
              </a:rPr>
              <a:t>Aktivierungsmechanismen:</a:t>
            </a:r>
          </a:p>
          <a:p>
            <a:pPr>
              <a:buFont typeface="Courier New" panose="02070309020205020404" pitchFamily="49" charset="0"/>
              <a:buChar char="o"/>
            </a:pPr>
            <a:r>
              <a:rPr lang="de-DE" dirty="0">
                <a:latin typeface="Calibri" panose="020F0502020204030204" pitchFamily="34" charset="0"/>
              </a:rPr>
              <a:t>Pegelsteuerung</a:t>
            </a:r>
          </a:p>
          <a:p>
            <a:pPr lvl="1">
              <a:buFont typeface="Courier New" panose="02070309020205020404" pitchFamily="49" charset="0"/>
              <a:buChar char="o"/>
            </a:pPr>
            <a:r>
              <a:rPr lang="de-DE" dirty="0">
                <a:latin typeface="Calibri" panose="020F0502020204030204" pitchFamily="34" charset="0"/>
              </a:rPr>
              <a:t>Pegel auf High (aktiviert)</a:t>
            </a:r>
          </a:p>
          <a:p>
            <a:pPr lvl="1">
              <a:buFont typeface="Courier New" panose="02070309020205020404" pitchFamily="49" charset="0"/>
              <a:buChar char="o"/>
            </a:pPr>
            <a:r>
              <a:rPr lang="de-DE" dirty="0">
                <a:latin typeface="Calibri" panose="020F0502020204030204" pitchFamily="34" charset="0"/>
              </a:rPr>
              <a:t>Pegel auf Low (deaktiviert)</a:t>
            </a:r>
          </a:p>
          <a:p>
            <a:pPr>
              <a:buFont typeface="Courier New" panose="02070309020205020404" pitchFamily="49" charset="0"/>
              <a:buChar char="o"/>
            </a:pPr>
            <a:r>
              <a:rPr lang="de-DE" dirty="0">
                <a:latin typeface="Calibri" panose="020F0502020204030204" pitchFamily="34" charset="0"/>
              </a:rPr>
              <a:t>Flankensteuerung</a:t>
            </a:r>
          </a:p>
          <a:p>
            <a:pPr lvl="1">
              <a:buFont typeface="Courier New" panose="02070309020205020404" pitchFamily="49" charset="0"/>
              <a:buChar char="o"/>
            </a:pPr>
            <a:r>
              <a:rPr lang="de-DE" dirty="0">
                <a:solidFill>
                  <a:schemeClr val="accent1">
                    <a:lumMod val="40000"/>
                    <a:lumOff val="60000"/>
                  </a:schemeClr>
                </a:solidFill>
                <a:latin typeface="Calibri" panose="020F0502020204030204" pitchFamily="34" charset="0"/>
              </a:rPr>
              <a:t>Positive/steigende Flanke (aktiviert)</a:t>
            </a:r>
          </a:p>
          <a:p>
            <a:pPr lvl="1">
              <a:buFont typeface="Courier New" panose="02070309020205020404" pitchFamily="49" charset="0"/>
              <a:buChar char="o"/>
            </a:pPr>
            <a:r>
              <a:rPr lang="de-DE" dirty="0">
                <a:solidFill>
                  <a:schemeClr val="accent4">
                    <a:lumMod val="60000"/>
                    <a:lumOff val="40000"/>
                  </a:schemeClr>
                </a:solidFill>
                <a:latin typeface="Calibri" panose="020F0502020204030204" pitchFamily="34" charset="0"/>
              </a:rPr>
              <a:t>Negative/fallende Flanke (aktiviert)</a:t>
            </a:r>
          </a:p>
          <a:p>
            <a:pPr marL="457200" lvl="1" indent="0">
              <a:buNone/>
            </a:pPr>
            <a:r>
              <a:rPr lang="de-DE" dirty="0">
                <a:solidFill>
                  <a:schemeClr val="accent4">
                    <a:lumMod val="60000"/>
                    <a:lumOff val="40000"/>
                  </a:schemeClr>
                </a:solidFill>
                <a:latin typeface="Calibri" panose="020F0502020204030204" pitchFamily="34" charset="0"/>
              </a:rPr>
              <a:t>                                                                                                                      </a:t>
            </a:r>
          </a:p>
          <a:p>
            <a:pPr marL="0" indent="0">
              <a:buNone/>
            </a:pPr>
            <a:r>
              <a:rPr lang="de-DE" dirty="0">
                <a:solidFill>
                  <a:schemeClr val="accent2">
                    <a:lumMod val="60000"/>
                    <a:lumOff val="40000"/>
                  </a:schemeClr>
                </a:solidFill>
                <a:latin typeface="Calibri" panose="020F0502020204030204" pitchFamily="34" charset="0"/>
              </a:rPr>
              <a:t>Änderungszeitpunkte:</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Synchron:	</a:t>
            </a:r>
            <a:r>
              <a:rPr lang="de-DE" dirty="0">
                <a:latin typeface="Calibri" panose="020F0502020204030204" pitchFamily="34" charset="0"/>
              </a:rPr>
              <a:t>	zu festen durch den Takt (</a:t>
            </a:r>
            <a:r>
              <a:rPr lang="de-DE" dirty="0" err="1">
                <a:latin typeface="Calibri" panose="020F0502020204030204" pitchFamily="34" charset="0"/>
              </a:rPr>
              <a:t>Clock</a:t>
            </a:r>
            <a:r>
              <a:rPr lang="de-DE" dirty="0">
                <a:latin typeface="Calibri" panose="020F0502020204030204" pitchFamily="34" charset="0"/>
              </a:rPr>
              <a:t>) vorgegebenen Zeitpunkte						(1) während des Pegels oder (2) während einer Flanke</a:t>
            </a:r>
          </a:p>
          <a:p>
            <a:pPr>
              <a:buFont typeface="Courier New" panose="02070309020205020404" pitchFamily="49" charset="0"/>
              <a:buChar char="o"/>
            </a:pPr>
            <a:r>
              <a:rPr lang="de-DE" dirty="0">
                <a:solidFill>
                  <a:schemeClr val="bg2">
                    <a:lumMod val="40000"/>
                    <a:lumOff val="60000"/>
                  </a:schemeClr>
                </a:solidFill>
                <a:latin typeface="Calibri" panose="020F0502020204030204" pitchFamily="34" charset="0"/>
              </a:rPr>
              <a:t>Asynchron:</a:t>
            </a:r>
            <a:r>
              <a:rPr lang="de-DE" dirty="0">
                <a:latin typeface="Calibri" panose="020F0502020204030204" pitchFamily="34" charset="0"/>
              </a:rPr>
              <a:t>	zu beliebigen Zeitpunkten</a:t>
            </a:r>
            <a:endParaRPr lang="de-DE" dirty="0">
              <a:solidFill>
                <a:schemeClr val="accent2">
                  <a:lumMod val="60000"/>
                  <a:lumOff val="40000"/>
                </a:schemeClr>
              </a:solidFill>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49</a:t>
            </a:fld>
            <a:endParaRPr lang="en-US" dirty="0"/>
          </a:p>
        </p:txBody>
      </p:sp>
      <p:pic>
        <p:nvPicPr>
          <p:cNvPr id="9" name="Grafik 8"/>
          <p:cNvPicPr>
            <a:picLocks noChangeAspect="1"/>
          </p:cNvPicPr>
          <p:nvPr/>
        </p:nvPicPr>
        <p:blipFill>
          <a:blip r:embed="rId3"/>
          <a:stretch>
            <a:fillRect/>
          </a:stretch>
        </p:blipFill>
        <p:spPr>
          <a:xfrm>
            <a:off x="5504773" y="2873263"/>
            <a:ext cx="4545325" cy="1305406"/>
          </a:xfrm>
          <a:prstGeom prst="rect">
            <a:avLst/>
          </a:prstGeom>
        </p:spPr>
      </p:pic>
      <p:pic>
        <p:nvPicPr>
          <p:cNvPr id="10" name="Grafik 9"/>
          <p:cNvPicPr>
            <a:picLocks noChangeAspect="1"/>
          </p:cNvPicPr>
          <p:nvPr/>
        </p:nvPicPr>
        <p:blipFill>
          <a:blip r:embed="rId4"/>
          <a:stretch>
            <a:fillRect/>
          </a:stretch>
        </p:blipFill>
        <p:spPr>
          <a:xfrm>
            <a:off x="5504773" y="1483018"/>
            <a:ext cx="4545325" cy="1305406"/>
          </a:xfrm>
          <a:prstGeom prst="rect">
            <a:avLst/>
          </a:prstGeom>
        </p:spPr>
      </p:pic>
    </p:spTree>
    <p:extLst>
      <p:ext uri="{BB962C8B-B14F-4D97-AF65-F5344CB8AC3E}">
        <p14:creationId xmlns:p14="http://schemas.microsoft.com/office/powerpoint/2010/main" val="119909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3312" y="1443316"/>
            <a:ext cx="8946541" cy="5023387"/>
          </a:xfrm>
        </p:spPr>
        <p:txBody>
          <a:bodyPr/>
          <a:lstStyle/>
          <a:p>
            <a:pPr marL="0" indent="0">
              <a:buNone/>
            </a:pPr>
            <a:r>
              <a:rPr lang="de-DE" dirty="0">
                <a:solidFill>
                  <a:schemeClr val="bg2">
                    <a:lumMod val="40000"/>
                    <a:lumOff val="60000"/>
                  </a:schemeClr>
                </a:solidFill>
                <a:latin typeface="Calibri" panose="020F0502020204030204" pitchFamily="34" charset="0"/>
              </a:rPr>
              <a:t>Transistor:</a:t>
            </a:r>
          </a:p>
          <a:p>
            <a:pPr>
              <a:buFont typeface="Courier New" panose="02070309020205020404" pitchFamily="49" charset="0"/>
              <a:buChar char="o"/>
            </a:pPr>
            <a:r>
              <a:rPr lang="de-DE" dirty="0">
                <a:solidFill>
                  <a:schemeClr val="accent3">
                    <a:lumMod val="60000"/>
                    <a:lumOff val="40000"/>
                  </a:schemeClr>
                </a:solidFill>
                <a:latin typeface="Calibri" panose="020F0502020204030204" pitchFamily="34" charset="0"/>
              </a:rPr>
              <a:t>Trans</a:t>
            </a:r>
            <a:r>
              <a:rPr lang="de-DE" dirty="0">
                <a:latin typeface="Calibri" panose="020F0502020204030204" pitchFamily="34" charset="0"/>
              </a:rPr>
              <a:t>fer </a:t>
            </a:r>
            <a:r>
              <a:rPr lang="de-DE" dirty="0" err="1">
                <a:latin typeface="Calibri" panose="020F0502020204030204" pitchFamily="34" charset="0"/>
              </a:rPr>
              <a:t>Re</a:t>
            </a:r>
            <a:r>
              <a:rPr lang="de-DE" dirty="0" err="1">
                <a:solidFill>
                  <a:schemeClr val="accent3">
                    <a:lumMod val="60000"/>
                    <a:lumOff val="40000"/>
                  </a:schemeClr>
                </a:solidFill>
                <a:latin typeface="Calibri" panose="020F0502020204030204" pitchFamily="34" charset="0"/>
              </a:rPr>
              <a:t>sistor</a:t>
            </a:r>
            <a:r>
              <a:rPr lang="de-DE" dirty="0">
                <a:latin typeface="Calibri" panose="020F0502020204030204" pitchFamily="34" charset="0"/>
              </a:rPr>
              <a:t> (steuerbarer Widerstand)</a:t>
            </a:r>
          </a:p>
          <a:p>
            <a:pPr>
              <a:buFont typeface="Courier New" panose="02070309020205020404" pitchFamily="49" charset="0"/>
              <a:buChar char="o"/>
            </a:pPr>
            <a:r>
              <a:rPr lang="de-DE" dirty="0">
                <a:latin typeface="Calibri" panose="020F0502020204030204" pitchFamily="34" charset="0"/>
              </a:rPr>
              <a:t>Nutzung als steuerbarer Schalter (hier!) bzw. Verstärker</a:t>
            </a:r>
          </a:p>
          <a:p>
            <a:pPr>
              <a:buFont typeface="Courier New" panose="02070309020205020404" pitchFamily="49" charset="0"/>
              <a:buChar char="o"/>
            </a:pPr>
            <a:r>
              <a:rPr lang="de-DE" dirty="0">
                <a:latin typeface="Calibri" panose="020F0502020204030204" pitchFamily="34" charset="0"/>
              </a:rPr>
              <a:t>Elementares Element nahezu </a:t>
            </a:r>
            <a:r>
              <a:rPr lang="de-DE">
                <a:latin typeface="Calibri" panose="020F0502020204030204" pitchFamily="34" charset="0"/>
              </a:rPr>
              <a:t>jeglicher Digitalschaltung</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MOS:</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Spezieller Typ eines Transistors </a:t>
            </a:r>
          </a:p>
          <a:p>
            <a:pPr>
              <a:buFont typeface="Courier New" panose="02070309020205020404" pitchFamily="49" charset="0"/>
              <a:buChar char="o"/>
            </a:pPr>
            <a:r>
              <a:rPr lang="de-DE" dirty="0">
                <a:latin typeface="Calibri" panose="020F0502020204030204" pitchFamily="34" charset="0"/>
              </a:rPr>
              <a:t>Elemente:	</a:t>
            </a:r>
          </a:p>
          <a:p>
            <a:pPr lvl="1">
              <a:buFont typeface="Courier New" panose="02070309020205020404" pitchFamily="49" charset="0"/>
              <a:buChar char="o"/>
            </a:pPr>
            <a:r>
              <a:rPr lang="de-DE" dirty="0">
                <a:latin typeface="Calibri" panose="020F0502020204030204" pitchFamily="34" charset="0"/>
              </a:rPr>
              <a:t>Source:	Quelle bzw. Eingang des Transistors	</a:t>
            </a:r>
          </a:p>
          <a:p>
            <a:pPr lvl="1">
              <a:buFont typeface="Courier New" panose="02070309020205020404" pitchFamily="49" charset="0"/>
              <a:buChar char="o"/>
            </a:pPr>
            <a:r>
              <a:rPr lang="de-DE" dirty="0">
                <a:latin typeface="Calibri" panose="020F0502020204030204" pitchFamily="34" charset="0"/>
              </a:rPr>
              <a:t>Gate:		positiv angelegte Spannung erzeugt Stromfluss zwischen Source und Drain</a:t>
            </a:r>
          </a:p>
          <a:p>
            <a:pPr lvl="1">
              <a:buFont typeface="Courier New" panose="02070309020205020404" pitchFamily="49" charset="0"/>
              <a:buChar char="o"/>
            </a:pPr>
            <a:r>
              <a:rPr lang="de-DE" dirty="0">
                <a:latin typeface="Calibri" panose="020F0502020204030204" pitchFamily="34" charset="0"/>
              </a:rPr>
              <a:t>Drain:		Ziel bzw. Ausgang des Transistors</a:t>
            </a: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4149980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pPr marL="0" indent="0">
              <a:buNone/>
            </a:pPr>
            <a:r>
              <a:rPr lang="de-DE" dirty="0">
                <a:solidFill>
                  <a:schemeClr val="accent2">
                    <a:lumMod val="40000"/>
                    <a:lumOff val="60000"/>
                  </a:schemeClr>
                </a:solidFill>
                <a:latin typeface="Calibri" panose="020F0502020204030204" pitchFamily="34" charset="0"/>
              </a:rPr>
              <a:t>Flipflop:</a:t>
            </a:r>
          </a:p>
          <a:p>
            <a:pPr>
              <a:buFont typeface="Courier New" panose="02070309020205020404" pitchFamily="49" charset="0"/>
              <a:buChar char="o"/>
            </a:pPr>
            <a:r>
              <a:rPr lang="de-DE" dirty="0">
                <a:latin typeface="Calibri" panose="020F0502020204030204" pitchFamily="34" charset="0"/>
              </a:rPr>
              <a:t>Speicherelement zur Speicherung eines Bits</a:t>
            </a:r>
          </a:p>
          <a:p>
            <a:pPr>
              <a:buFont typeface="Courier New" panose="02070309020205020404" pitchFamily="49" charset="0"/>
              <a:buChar char="o"/>
            </a:pPr>
            <a:r>
              <a:rPr lang="de-DE" dirty="0">
                <a:latin typeface="Calibri" panose="020F0502020204030204" pitchFamily="34" charset="0"/>
              </a:rPr>
              <a:t>Verschiedene Arten der Umsetzung (RS, JK, Master-Slave, D, …)</a:t>
            </a:r>
          </a:p>
          <a:p>
            <a:pPr>
              <a:buFont typeface="Courier New" panose="02070309020205020404" pitchFamily="49" charset="0"/>
              <a:buChar char="o"/>
            </a:pPr>
            <a:r>
              <a:rPr lang="de-DE" dirty="0">
                <a:latin typeface="Calibri" panose="020F0502020204030204" pitchFamily="34" charset="0"/>
              </a:rPr>
              <a:t>Zwei konträre gängige Definitionen:</a:t>
            </a:r>
          </a:p>
          <a:p>
            <a:pPr lvl="1">
              <a:buFont typeface="Courier New" panose="02070309020205020404" pitchFamily="49" charset="0"/>
              <a:buChar char="o"/>
            </a:pPr>
            <a:r>
              <a:rPr lang="de-DE" dirty="0">
                <a:latin typeface="Calibri" panose="020F0502020204030204" pitchFamily="34" charset="0"/>
              </a:rPr>
              <a:t>Rein flankengesteuerte Speicherelemente</a:t>
            </a:r>
          </a:p>
          <a:p>
            <a:pPr lvl="1">
              <a:buFont typeface="Courier New" panose="02070309020205020404" pitchFamily="49" charset="0"/>
              <a:buChar char="o"/>
            </a:pPr>
            <a:r>
              <a:rPr lang="de-DE" dirty="0">
                <a:latin typeface="Calibri" panose="020F0502020204030204" pitchFamily="34" charset="0"/>
              </a:rPr>
              <a:t>Überbegriff für jegliche Speicherelemente</a:t>
            </a:r>
          </a:p>
          <a:p>
            <a:pPr marL="457200" lvl="1" indent="0">
              <a:buNone/>
            </a:pPr>
            <a:endParaRPr lang="de-DE" dirty="0">
              <a:latin typeface="Calibri" panose="020F0502020204030204" pitchFamily="34" charset="0"/>
            </a:endParaRPr>
          </a:p>
          <a:p>
            <a:pPr marL="0" indent="0">
              <a:buNone/>
            </a:pPr>
            <a:r>
              <a:rPr lang="de-DE" dirty="0" err="1">
                <a:solidFill>
                  <a:schemeClr val="accent2">
                    <a:lumMod val="40000"/>
                    <a:lumOff val="60000"/>
                  </a:schemeClr>
                </a:solidFill>
                <a:latin typeface="Calibri" panose="020F0502020204030204" pitchFamily="34" charset="0"/>
              </a:rPr>
              <a:t>Latch</a:t>
            </a:r>
            <a:r>
              <a:rPr lang="de-DE" dirty="0">
                <a:solidFill>
                  <a:schemeClr val="accent2">
                    <a:lumMod val="40000"/>
                    <a:lumOff val="60000"/>
                  </a:schemeClr>
                </a:solidFill>
                <a:latin typeface="Calibri" panose="020F0502020204030204" pitchFamily="34" charset="0"/>
              </a:rPr>
              <a:t>:</a:t>
            </a:r>
          </a:p>
          <a:p>
            <a:pPr>
              <a:buFont typeface="Courier New" panose="02070309020205020404" pitchFamily="49" charset="0"/>
              <a:buChar char="o"/>
            </a:pPr>
            <a:r>
              <a:rPr lang="de-DE" dirty="0">
                <a:latin typeface="Calibri" panose="020F0502020204030204" pitchFamily="34" charset="0"/>
              </a:rPr>
              <a:t>Pegelgesteuertes Flipflop</a:t>
            </a:r>
          </a:p>
          <a:p>
            <a:pPr>
              <a:buFont typeface="Courier New" panose="02070309020205020404" pitchFamily="49" charset="0"/>
              <a:buChar char="o"/>
            </a:pPr>
            <a:r>
              <a:rPr lang="de-DE" dirty="0">
                <a:latin typeface="Calibri" panose="020F0502020204030204" pitchFamily="34" charset="0"/>
              </a:rPr>
              <a:t>Deutsche Bezeichnung:	 transparentes Flipflop</a:t>
            </a: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3274274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An die Eingänge (A, B) der Schaltungen (a.1) und (a.2) werden </a:t>
            </a:r>
            <a:r>
              <a:rPr lang="de-DE" dirty="0">
                <a:solidFill>
                  <a:schemeClr val="accent2">
                    <a:lumMod val="40000"/>
                    <a:lumOff val="60000"/>
                  </a:schemeClr>
                </a:solidFill>
                <a:latin typeface="Calibri" panose="020F0502020204030204" pitchFamily="34" charset="0"/>
              </a:rPr>
              <a:t>nacheinander</a:t>
            </a:r>
            <a:r>
              <a:rPr lang="de-DE" dirty="0">
                <a:latin typeface="Calibri" panose="020F0502020204030204" pitchFamily="34" charset="0"/>
              </a:rPr>
              <a:t> die Werte aus der Tabelle angelegt. Vervollständigen Sie die Tabelle und geben Sie den Signalen A bis D jeweils sinnvolle Bezeichnungen.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51</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a:off x="5995506"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5995506"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7659549"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7659549"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7713549"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7767549"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8244435"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261819"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8315819"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8291559"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6854056"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6851752"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6851752"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6851752"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6851752"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6851752"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7115133" y="3696822"/>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7115133" y="2681251"/>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0" name="Textfeld 49"/>
          <p:cNvSpPr txBox="1"/>
          <p:nvPr/>
        </p:nvSpPr>
        <p:spPr>
          <a:xfrm>
            <a:off x="1590747" y="2619632"/>
            <a:ext cx="534121" cy="369332"/>
          </a:xfrm>
          <a:prstGeom prst="rect">
            <a:avLst/>
          </a:prstGeom>
          <a:noFill/>
        </p:spPr>
        <p:txBody>
          <a:bodyPr wrap="none" rtlCol="0">
            <a:spAutoFit/>
          </a:bodyPr>
          <a:lstStyle/>
          <a:p>
            <a:r>
              <a:rPr lang="de-DE" dirty="0"/>
              <a:t>a.1</a:t>
            </a:r>
          </a:p>
        </p:txBody>
      </p:sp>
      <p:sp>
        <p:nvSpPr>
          <p:cNvPr id="51" name="Textfeld 50"/>
          <p:cNvSpPr txBox="1"/>
          <p:nvPr/>
        </p:nvSpPr>
        <p:spPr>
          <a:xfrm>
            <a:off x="5458809" y="2599723"/>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1517558" y="4427385"/>
          <a:ext cx="8128002"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C1</a:t>
                      </a:r>
                    </a:p>
                  </a:txBody>
                  <a:tcPr/>
                </a:tc>
                <a:tc>
                  <a:txBody>
                    <a:bodyPr/>
                    <a:lstStyle/>
                    <a:p>
                      <a:r>
                        <a:rPr lang="de-DE" sz="1400" dirty="0"/>
                        <a:t>D1</a:t>
                      </a:r>
                    </a:p>
                  </a:txBody>
                  <a:tcPr/>
                </a:tc>
                <a:tc>
                  <a:txBody>
                    <a:bodyPr/>
                    <a:lstStyle/>
                    <a:p>
                      <a:r>
                        <a:rPr lang="de-DE" sz="1400" dirty="0"/>
                        <a:t>C2</a:t>
                      </a:r>
                    </a:p>
                  </a:txBody>
                  <a:tcPr/>
                </a:tc>
                <a:tc>
                  <a:txBody>
                    <a:bodyPr/>
                    <a:lstStyle/>
                    <a:p>
                      <a:r>
                        <a:rPr lang="de-DE" sz="1400" dirty="0"/>
                        <a:t>D2</a:t>
                      </a:r>
                    </a:p>
                  </a:txBody>
                  <a:tcPr/>
                </a:tc>
                <a:extLst>
                  <a:ext uri="{0D108BD9-81ED-4DB2-BD59-A6C34878D82A}">
                    <a16:rowId xmlns:a16="http://schemas.microsoft.com/office/drawing/2014/main" val="10000"/>
                  </a:ext>
                </a:extLst>
              </a:tr>
              <a:tr h="146157">
                <a:tc>
                  <a:txBody>
                    <a:bodyPr/>
                    <a:lstStyle/>
                    <a:p>
                      <a:r>
                        <a:rPr lang="de-DE" sz="1400" dirty="0"/>
                        <a:t>0</a:t>
                      </a:r>
                    </a:p>
                  </a:txBody>
                  <a:tcPr/>
                </a:tc>
                <a:tc>
                  <a:txBody>
                    <a:bodyPr/>
                    <a:lstStyle/>
                    <a:p>
                      <a:r>
                        <a:rPr lang="de-DE" sz="1400" dirty="0"/>
                        <a:t>1</a:t>
                      </a:r>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2010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Wir betrachten die Schalttabellen von NAND und NOR-Gattern</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60000"/>
                    <a:lumOff val="40000"/>
                  </a:schemeClr>
                </a:solidFill>
                <a:latin typeface="Calibri" panose="020F0502020204030204" pitchFamily="34" charset="0"/>
              </a:rPr>
              <a:t>NOR: </a:t>
            </a:r>
          </a:p>
          <a:p>
            <a:pPr marL="0" indent="0">
              <a:buNone/>
            </a:pPr>
            <a:r>
              <a:rPr lang="de-DE" dirty="0">
                <a:latin typeface="Calibri" panose="020F0502020204030204" pitchFamily="34" charset="0"/>
              </a:rPr>
              <a:t>Ausgang 0, sobald mind. eine 1</a:t>
            </a:r>
          </a:p>
          <a:p>
            <a:pPr marL="0" indent="0">
              <a:buNone/>
            </a:pPr>
            <a:r>
              <a:rPr lang="de-DE" dirty="0">
                <a:solidFill>
                  <a:schemeClr val="bg2">
                    <a:lumMod val="60000"/>
                    <a:lumOff val="40000"/>
                  </a:schemeClr>
                </a:solidFill>
                <a:latin typeface="Calibri" panose="020F0502020204030204" pitchFamily="34" charset="0"/>
              </a:rPr>
              <a:t>NAND:</a:t>
            </a:r>
          </a:p>
          <a:p>
            <a:pPr marL="0" indent="0">
              <a:buNone/>
            </a:pPr>
            <a:r>
              <a:rPr lang="de-DE" dirty="0">
                <a:latin typeface="Calibri" panose="020F0502020204030204" pitchFamily="34" charset="0"/>
              </a:rPr>
              <a:t>Ausgang 1, sobald mind. eine 0</a:t>
            </a:r>
          </a:p>
          <a:p>
            <a:pPr marL="0" indent="0">
              <a:buNone/>
            </a:pPr>
            <a:r>
              <a:rPr lang="de-DE" dirty="0">
                <a:latin typeface="Calibri" panose="020F0502020204030204" pitchFamily="34" charset="0"/>
              </a:rPr>
              <a:t>Dies gilt es zu beachten, da die Rückkoppelung bei diesen Fällen keine Änderung mehr hervorruft – wir also in einem stabilen Zustand landen (solange A und B konstant).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52</a:t>
            </a:fld>
            <a:endParaRPr lang="en-US" dirty="0"/>
          </a:p>
        </p:txBody>
      </p:sp>
      <p:cxnSp>
        <p:nvCxnSpPr>
          <p:cNvPr id="5" name="Gerader Verbinder 4"/>
          <p:cNvCxnSpPr/>
          <p:nvPr/>
        </p:nvCxnSpPr>
        <p:spPr>
          <a:xfrm>
            <a:off x="2133603" y="225716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358319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092408"/>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062323"/>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3477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336957"/>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401781"/>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390957"/>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3466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335783"/>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06232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453262"/>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256053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00832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2726722"/>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2833997"/>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2560537"/>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281784"/>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a:off x="5995506" y="225716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5995506" y="358319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7659549" y="23477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7659549" y="3336957"/>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7713549" y="2401781"/>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7767549" y="3390957"/>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8244435" y="23466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261819" y="3335783"/>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8315819" y="306232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8291559" y="2453262"/>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6854056" y="256053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6851752" y="300832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6851752" y="2726722"/>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6851752" y="2833997"/>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6851752" y="2560537"/>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6851752" y="3281784"/>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7115133" y="316959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7115133" y="2154027"/>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0" name="Textfeld 49"/>
          <p:cNvSpPr txBox="1"/>
          <p:nvPr/>
        </p:nvSpPr>
        <p:spPr>
          <a:xfrm>
            <a:off x="1590747" y="2092408"/>
            <a:ext cx="534121" cy="369332"/>
          </a:xfrm>
          <a:prstGeom prst="rect">
            <a:avLst/>
          </a:prstGeom>
          <a:noFill/>
        </p:spPr>
        <p:txBody>
          <a:bodyPr wrap="none" rtlCol="0">
            <a:spAutoFit/>
          </a:bodyPr>
          <a:lstStyle/>
          <a:p>
            <a:r>
              <a:rPr lang="de-DE" dirty="0"/>
              <a:t>a.1</a:t>
            </a:r>
          </a:p>
        </p:txBody>
      </p:sp>
      <p:sp>
        <p:nvSpPr>
          <p:cNvPr id="51" name="Textfeld 50"/>
          <p:cNvSpPr txBox="1"/>
          <p:nvPr/>
        </p:nvSpPr>
        <p:spPr>
          <a:xfrm>
            <a:off x="5458809" y="2072499"/>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21419" y="4007255"/>
          <a:ext cx="5418668" cy="15240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NOR</a:t>
                      </a:r>
                    </a:p>
                  </a:txBody>
                  <a:tcPr/>
                </a:tc>
                <a:tc>
                  <a:txBody>
                    <a:bodyPr/>
                    <a:lstStyle/>
                    <a:p>
                      <a:r>
                        <a:rPr lang="de-DE" sz="1400" dirty="0"/>
                        <a:t>NAND</a:t>
                      </a:r>
                    </a:p>
                  </a:txBody>
                  <a:tcPr/>
                </a:tc>
                <a:extLst>
                  <a:ext uri="{0D108BD9-81ED-4DB2-BD59-A6C34878D82A}">
                    <a16:rowId xmlns:a16="http://schemas.microsoft.com/office/drawing/2014/main" val="10000"/>
                  </a:ext>
                </a:extLst>
              </a:tr>
              <a:tr h="146157">
                <a:tc>
                  <a:txBody>
                    <a:bodyPr/>
                    <a:lstStyle/>
                    <a:p>
                      <a:r>
                        <a:rPr lang="de-DE" sz="1400" dirty="0"/>
                        <a:t>0</a:t>
                      </a:r>
                    </a:p>
                  </a:txBody>
                  <a:tcPr/>
                </a:tc>
                <a:tc>
                  <a:txBody>
                    <a:bodyPr/>
                    <a:lstStyle/>
                    <a:p>
                      <a:r>
                        <a:rPr lang="de-DE" sz="1400" dirty="0"/>
                        <a:t>0</a:t>
                      </a:r>
                    </a:p>
                  </a:txBody>
                  <a:tcPr/>
                </a:tc>
                <a:tc>
                  <a:txBody>
                    <a:bodyPr/>
                    <a:lstStyle/>
                    <a:p>
                      <a:r>
                        <a:rPr lang="de-DE" sz="1400" dirty="0"/>
                        <a:t>1</a:t>
                      </a:r>
                    </a:p>
                  </a:txBody>
                  <a:tcPr/>
                </a:tc>
                <a:tc>
                  <a:txBody>
                    <a:bodyPr/>
                    <a:lstStyle/>
                    <a:p>
                      <a:r>
                        <a:rPr lang="de-DE" sz="1400" dirty="0"/>
                        <a:t>1</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1</a:t>
                      </a:r>
                    </a:p>
                  </a:txBody>
                  <a:tcPr/>
                </a:tc>
                <a:tc>
                  <a:txBody>
                    <a:bodyPr/>
                    <a:lstStyle/>
                    <a:p>
                      <a:r>
                        <a:rPr lang="de-DE" sz="1400" dirty="0"/>
                        <a:t>0</a:t>
                      </a:r>
                    </a:p>
                  </a:txBody>
                  <a:tcPr/>
                </a:tc>
                <a:tc>
                  <a:txBody>
                    <a:bodyPr/>
                    <a:lstStyle/>
                    <a:p>
                      <a:r>
                        <a:rPr lang="de-DE" sz="1400" dirty="0"/>
                        <a:t>1</a:t>
                      </a:r>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0</a:t>
                      </a:r>
                    </a:p>
                  </a:txBody>
                  <a:tcPr/>
                </a:tc>
                <a:tc>
                  <a:txBody>
                    <a:bodyPr/>
                    <a:lstStyle/>
                    <a:p>
                      <a:r>
                        <a:rPr lang="de-DE" sz="1400" dirty="0"/>
                        <a:t>0</a:t>
                      </a:r>
                    </a:p>
                  </a:txBody>
                  <a:tcPr/>
                </a:tc>
                <a:tc>
                  <a:txBody>
                    <a:bodyPr/>
                    <a:lstStyle/>
                    <a:p>
                      <a:r>
                        <a:rPr lang="de-DE" sz="1400" dirty="0"/>
                        <a:t>1</a:t>
                      </a:r>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3070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Beginnen wir mit dem Flipflop a.1. Um die Einträge der Tabelle zu bekommen, legen wir an die Eingänge A und B jeweils die geforderten Werte (0 bzw. 1) an und geben den stabilen Endzustand an (falls dieser existiert)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Eine 0 am Eingang eines NAND impliziert eine 1 am Ausgang.</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Zwei Einsen am Eingang eines NAND implizieren eine 0 am Ausgang</a:t>
            </a:r>
          </a:p>
          <a:p>
            <a:pPr marL="0" indent="0">
              <a:buNone/>
            </a:pPr>
            <a:r>
              <a:rPr lang="de-DE" dirty="0">
                <a:latin typeface="Calibri" panose="020F0502020204030204" pitchFamily="34" charset="0"/>
              </a:rPr>
              <a:t>Dadurch ändert sich der Wert von C </a:t>
            </a:r>
            <a:r>
              <a:rPr lang="de-DE" dirty="0">
                <a:solidFill>
                  <a:schemeClr val="accent2">
                    <a:lumMod val="40000"/>
                    <a:lumOff val="60000"/>
                  </a:schemeClr>
                </a:solidFill>
                <a:latin typeface="Calibri" panose="020F0502020204030204" pitchFamily="34" charset="0"/>
              </a:rPr>
              <a:t>nicht</a:t>
            </a:r>
            <a:r>
              <a:rPr lang="de-DE" dirty="0">
                <a:latin typeface="Calibri" panose="020F0502020204030204" pitchFamily="34" charset="0"/>
              </a:rPr>
              <a:t> (stabiler Endzustand)</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53</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590747" y="2619632"/>
            <a:ext cx="312906" cy="369332"/>
          </a:xfrm>
          <a:prstGeom prst="rect">
            <a:avLst/>
          </a:prstGeom>
          <a:noFill/>
        </p:spPr>
        <p:txBody>
          <a:bodyPr wrap="none" rtlCol="0">
            <a:spAutoFit/>
          </a:bodyPr>
          <a:lstStyle/>
          <a:p>
            <a:r>
              <a:rPr lang="de-DE" dirty="0"/>
              <a:t>0</a:t>
            </a:r>
          </a:p>
        </p:txBody>
      </p:sp>
      <p:graphicFrame>
        <p:nvGraphicFramePr>
          <p:cNvPr id="52" name="Tabelle 51"/>
          <p:cNvGraphicFramePr>
            <a:graphicFrameLocks noGrp="1"/>
          </p:cNvGraphicFramePr>
          <p:nvPr>
            <p:extLst/>
          </p:nvPr>
        </p:nvGraphicFramePr>
        <p:xfrm>
          <a:off x="5817748" y="2567457"/>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accent1">
                              <a:lumMod val="60000"/>
                              <a:lumOff val="40000"/>
                            </a:schemeClr>
                          </a:solidFill>
                        </a:rPr>
                        <a:t>0</a:t>
                      </a:r>
                    </a:p>
                  </a:txBody>
                  <a:tcPr/>
                </a:tc>
                <a:tc>
                  <a:txBody>
                    <a:bodyPr/>
                    <a:lstStyle/>
                    <a:p>
                      <a:r>
                        <a:rPr lang="de-DE" sz="1400" dirty="0">
                          <a:solidFill>
                            <a:schemeClr val="accent1">
                              <a:lumMod val="60000"/>
                              <a:lumOff val="40000"/>
                            </a:schemeClr>
                          </a:solidFill>
                        </a:rPr>
                        <a:t>1</a:t>
                      </a:r>
                    </a:p>
                  </a:txBody>
                  <a:tcPr/>
                </a:tc>
                <a:tc>
                  <a:txBody>
                    <a:bodyPr/>
                    <a:lstStyle/>
                    <a:p>
                      <a:pPr algn="ctr"/>
                      <a:r>
                        <a:rPr lang="de-DE" sz="1400" dirty="0">
                          <a:solidFill>
                            <a:schemeClr val="bg2">
                              <a:lumMod val="60000"/>
                              <a:lumOff val="40000"/>
                            </a:schemeClr>
                          </a:solidFill>
                        </a:rPr>
                        <a:t>1</a:t>
                      </a:r>
                    </a:p>
                  </a:txBody>
                  <a:tcPr/>
                </a:tc>
                <a:tc>
                  <a:txBody>
                    <a:bodyPr/>
                    <a:lstStyle/>
                    <a:p>
                      <a:pPr algn="ctr"/>
                      <a:r>
                        <a:rPr lang="de-DE" sz="1400" dirty="0">
                          <a:solidFill>
                            <a:schemeClr val="accent6">
                              <a:lumMod val="60000"/>
                              <a:lumOff val="40000"/>
                            </a:schemeClr>
                          </a:solidFill>
                        </a:rPr>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623898" y="3914596"/>
            <a:ext cx="312906" cy="369332"/>
          </a:xfrm>
          <a:prstGeom prst="rect">
            <a:avLst/>
          </a:prstGeom>
          <a:noFill/>
        </p:spPr>
        <p:txBody>
          <a:bodyPr wrap="none" rtlCol="0">
            <a:spAutoFit/>
          </a:bodyPr>
          <a:lstStyle/>
          <a:p>
            <a:r>
              <a:rPr lang="de-DE" dirty="0"/>
              <a:t>1</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8" name="Textfeld 57"/>
          <p:cNvSpPr txBox="1"/>
          <p:nvPr/>
        </p:nvSpPr>
        <p:spPr>
          <a:xfrm>
            <a:off x="3896016" y="2579937"/>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59" name="Textfeld 58"/>
          <p:cNvSpPr txBox="1"/>
          <p:nvPr/>
        </p:nvSpPr>
        <p:spPr>
          <a:xfrm>
            <a:off x="2741359" y="3570901"/>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60" name="Textfeld 59"/>
          <p:cNvSpPr txBox="1"/>
          <p:nvPr/>
        </p:nvSpPr>
        <p:spPr>
          <a:xfrm>
            <a:off x="3927354" y="3712457"/>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1541234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Ebenso verfahren wir für die anderen Kombinationen an den Eingängen A und B und beachten dabei die vorherige Belegung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Durch die vorherige Belegung liegen 0 und 1 an je einem NAND-Eingang </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Durch die Nullen am zweiten Eingang ergeben sich an den Ausgängen zwei Einsen</a:t>
            </a:r>
          </a:p>
          <a:p>
            <a:pPr marL="0" indent="0">
              <a:buNone/>
            </a:pPr>
            <a:r>
              <a:rPr lang="de-DE" dirty="0">
                <a:latin typeface="Calibri" panose="020F0502020204030204" pitchFamily="34" charset="0"/>
              </a:rPr>
              <a:t>Die neue 1 am oberen NAND-Eingang ändert nichts am Ausgang (stabiler Zustand). Dieser Zustand ist unzulässig; dies werden wir bei späteren FFs vermeiden. </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54</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590747" y="2619632"/>
            <a:ext cx="312906" cy="369332"/>
          </a:xfrm>
          <a:prstGeom prst="rect">
            <a:avLst/>
          </a:prstGeom>
          <a:noFill/>
        </p:spPr>
        <p:txBody>
          <a:bodyPr wrap="none" rtlCol="0">
            <a:spAutoFit/>
          </a:bodyPr>
          <a:lstStyle/>
          <a:p>
            <a:r>
              <a:rPr lang="de-DE" dirty="0"/>
              <a:t>0</a:t>
            </a:r>
          </a:p>
        </p:txBody>
      </p:sp>
      <p:graphicFrame>
        <p:nvGraphicFramePr>
          <p:cNvPr id="52" name="Tabelle 51"/>
          <p:cNvGraphicFramePr>
            <a:graphicFrameLocks noGrp="1"/>
          </p:cNvGraphicFramePr>
          <p:nvPr>
            <p:extLst/>
          </p:nvPr>
        </p:nvGraphicFramePr>
        <p:xfrm>
          <a:off x="5817748" y="2421985"/>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2">
                              <a:lumMod val="60000"/>
                              <a:lumOff val="40000"/>
                            </a:schemeClr>
                          </a:solidFill>
                        </a:rPr>
                        <a:t>1</a:t>
                      </a:r>
                    </a:p>
                  </a:txBody>
                  <a:tcPr/>
                </a:tc>
                <a:tc>
                  <a:txBody>
                    <a:bodyPr/>
                    <a:lstStyle/>
                    <a:p>
                      <a:pPr algn="ctr"/>
                      <a:r>
                        <a:rPr lang="de-DE" sz="1400" dirty="0">
                          <a:solidFill>
                            <a:schemeClr val="accent6">
                              <a:lumMod val="60000"/>
                              <a:lumOff val="40000"/>
                            </a:schemeClr>
                          </a:solidFill>
                        </a:rPr>
                        <a:t>0</a:t>
                      </a:r>
                    </a:p>
                  </a:txBody>
                  <a:tcPr/>
                </a:tc>
                <a:extLst>
                  <a:ext uri="{0D108BD9-81ED-4DB2-BD59-A6C34878D82A}">
                    <a16:rowId xmlns:a16="http://schemas.microsoft.com/office/drawing/2014/main" val="10001"/>
                  </a:ext>
                </a:extLst>
              </a:tr>
              <a:tr h="146157">
                <a:tc>
                  <a:txBody>
                    <a:bodyPr/>
                    <a:lstStyle/>
                    <a:p>
                      <a:r>
                        <a:rPr lang="de-DE" sz="1400" dirty="0">
                          <a:solidFill>
                            <a:schemeClr val="accent2">
                              <a:lumMod val="60000"/>
                              <a:lumOff val="40000"/>
                            </a:schemeClr>
                          </a:solidFill>
                        </a:rPr>
                        <a:t>0</a:t>
                      </a:r>
                    </a:p>
                  </a:txBody>
                  <a:tcPr/>
                </a:tc>
                <a:tc>
                  <a:txBody>
                    <a:bodyPr/>
                    <a:lstStyle/>
                    <a:p>
                      <a:r>
                        <a:rPr lang="de-DE" sz="1400" dirty="0">
                          <a:solidFill>
                            <a:schemeClr val="accent2">
                              <a:lumMod val="60000"/>
                              <a:lumOff val="40000"/>
                            </a:schemeClr>
                          </a:solidFill>
                        </a:rPr>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623898" y="3914596"/>
            <a:ext cx="312906" cy="369332"/>
          </a:xfrm>
          <a:prstGeom prst="rect">
            <a:avLst/>
          </a:prstGeom>
          <a:noFill/>
        </p:spPr>
        <p:txBody>
          <a:bodyPr wrap="none" rtlCol="0">
            <a:spAutoFit/>
          </a:bodyPr>
          <a:lstStyle/>
          <a:p>
            <a:r>
              <a:rPr lang="de-DE" dirty="0"/>
              <a:t>0</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9" name="Textfeld 58"/>
          <p:cNvSpPr txBox="1"/>
          <p:nvPr/>
        </p:nvSpPr>
        <p:spPr>
          <a:xfrm>
            <a:off x="2741359" y="3570901"/>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60" name="Textfeld 59"/>
          <p:cNvSpPr txBox="1"/>
          <p:nvPr/>
        </p:nvSpPr>
        <p:spPr>
          <a:xfrm>
            <a:off x="2676942" y="2993985"/>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4" name="Textfeld 33"/>
          <p:cNvSpPr txBox="1"/>
          <p:nvPr/>
        </p:nvSpPr>
        <p:spPr>
          <a:xfrm>
            <a:off x="3969328" y="3722038"/>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35" name="Textfeld 34"/>
          <p:cNvSpPr txBox="1"/>
          <p:nvPr/>
        </p:nvSpPr>
        <p:spPr>
          <a:xfrm>
            <a:off x="3944457" y="2752123"/>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36" name="Textfeld 35"/>
          <p:cNvSpPr txBox="1"/>
          <p:nvPr/>
        </p:nvSpPr>
        <p:spPr>
          <a:xfrm>
            <a:off x="2936470" y="3039825"/>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Tree>
    <p:extLst>
      <p:ext uri="{BB962C8B-B14F-4D97-AF65-F5344CB8AC3E}">
        <p14:creationId xmlns:p14="http://schemas.microsoft.com/office/powerpoint/2010/main" val="4214726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Ebenso verfahren wir für die anderen Kombinationen an den Eingängen A und B und beachten dabei die vorherige Belegung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Durch die vorherige Belegung liegt jeweils eine 1 an einem NAND-Eingang </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Somit ergeben sich am Ausgang zwei Nullen</a:t>
            </a:r>
          </a:p>
          <a:p>
            <a:pPr marL="0" indent="0">
              <a:buNone/>
            </a:pPr>
            <a:r>
              <a:rPr lang="de-DE" dirty="0">
                <a:latin typeface="Calibri" panose="020F0502020204030204" pitchFamily="34" charset="0"/>
              </a:rPr>
              <a:t>3:	Diese Nullen implizieren am Ausgang wieder zwei Einsen. Gehe zu Schritt 2.</a:t>
            </a:r>
          </a:p>
          <a:p>
            <a:pPr marL="0" indent="0">
              <a:buNone/>
            </a:pPr>
            <a:r>
              <a:rPr lang="de-DE" dirty="0">
                <a:latin typeface="Calibri" panose="020F0502020204030204" pitchFamily="34" charset="0"/>
              </a:rPr>
              <a:t>Wir bekommen also eine </a:t>
            </a:r>
            <a:r>
              <a:rPr lang="de-DE" dirty="0">
                <a:solidFill>
                  <a:schemeClr val="accent1">
                    <a:lumMod val="60000"/>
                    <a:lumOff val="40000"/>
                  </a:schemeClr>
                </a:solidFill>
                <a:latin typeface="Calibri" panose="020F0502020204030204" pitchFamily="34" charset="0"/>
              </a:rPr>
              <a:t>Oszillation</a:t>
            </a:r>
            <a:r>
              <a:rPr lang="de-DE" dirty="0">
                <a:latin typeface="Calibri" panose="020F0502020204030204" pitchFamily="34" charset="0"/>
              </a:rPr>
              <a:t> zwischen 0 und 1 am Ausgang (instabil!)</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55</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590747" y="2619632"/>
            <a:ext cx="312906" cy="369332"/>
          </a:xfrm>
          <a:prstGeom prst="rect">
            <a:avLst/>
          </a:prstGeom>
          <a:noFill/>
        </p:spPr>
        <p:txBody>
          <a:bodyPr wrap="none" rtlCol="0">
            <a:spAutoFit/>
          </a:bodyPr>
          <a:lstStyle/>
          <a:p>
            <a:r>
              <a:rPr lang="de-DE" dirty="0"/>
              <a:t>1</a:t>
            </a:r>
          </a:p>
        </p:txBody>
      </p:sp>
      <p:graphicFrame>
        <p:nvGraphicFramePr>
          <p:cNvPr id="52" name="Tabelle 51"/>
          <p:cNvGraphicFramePr>
            <a:graphicFrameLocks noGrp="1"/>
          </p:cNvGraphicFramePr>
          <p:nvPr>
            <p:extLst/>
          </p:nvPr>
        </p:nvGraphicFramePr>
        <p:xfrm>
          <a:off x="5817748" y="2421985"/>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2"/>
                  </a:ext>
                </a:extLst>
              </a:tr>
              <a:tr h="129681">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1</a:t>
                      </a:r>
                    </a:p>
                  </a:txBody>
                  <a:tcPr/>
                </a:tc>
                <a:tc>
                  <a:txBody>
                    <a:bodyPr/>
                    <a:lstStyle/>
                    <a:p>
                      <a:pPr algn="ctr"/>
                      <a:r>
                        <a:rPr lang="de-DE" sz="1400" dirty="0"/>
                        <a:t>?</a:t>
                      </a:r>
                    </a:p>
                  </a:txBody>
                  <a:tcPr/>
                </a:tc>
                <a:tc>
                  <a:txBody>
                    <a:bodyPr/>
                    <a:lstStyle/>
                    <a:p>
                      <a:pPr algn="ctr"/>
                      <a:r>
                        <a:rPr lang="de-DE" sz="1400" dirty="0"/>
                        <a:t>?</a:t>
                      </a:r>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623898" y="3914596"/>
            <a:ext cx="312906" cy="369332"/>
          </a:xfrm>
          <a:prstGeom prst="rect">
            <a:avLst/>
          </a:prstGeom>
          <a:noFill/>
        </p:spPr>
        <p:txBody>
          <a:bodyPr wrap="none" rtlCol="0">
            <a:spAutoFit/>
          </a:bodyPr>
          <a:lstStyle/>
          <a:p>
            <a:r>
              <a:rPr lang="de-DE" dirty="0"/>
              <a:t>1</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9" name="Textfeld 58"/>
          <p:cNvSpPr txBox="1"/>
          <p:nvPr/>
        </p:nvSpPr>
        <p:spPr>
          <a:xfrm>
            <a:off x="2741359" y="3570901"/>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60" name="Textfeld 59"/>
          <p:cNvSpPr txBox="1"/>
          <p:nvPr/>
        </p:nvSpPr>
        <p:spPr>
          <a:xfrm>
            <a:off x="2676942" y="2993985"/>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4" name="Textfeld 33"/>
          <p:cNvSpPr txBox="1"/>
          <p:nvPr/>
        </p:nvSpPr>
        <p:spPr>
          <a:xfrm>
            <a:off x="3969328" y="3722038"/>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5" name="Textfeld 34"/>
          <p:cNvSpPr txBox="1"/>
          <p:nvPr/>
        </p:nvSpPr>
        <p:spPr>
          <a:xfrm>
            <a:off x="3944457" y="2752123"/>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6" name="Textfeld 35"/>
          <p:cNvSpPr txBox="1"/>
          <p:nvPr/>
        </p:nvSpPr>
        <p:spPr>
          <a:xfrm>
            <a:off x="2936470" y="3039825"/>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7" name="Textfeld 36"/>
          <p:cNvSpPr txBox="1"/>
          <p:nvPr/>
        </p:nvSpPr>
        <p:spPr>
          <a:xfrm>
            <a:off x="2968720" y="3512156"/>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1623581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Ebenso verfahren wir für die anderen Kombinationen an den Eingängen A und B und beachten dabei die vorherige Belegung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Die untere 0 impliziert eine 1 am Ausgang</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Jene 1 impliziert am oberen NAND eine 0 am Ausgang</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Dieser Zustand ist stabil, da sich durch die neue 0 nichts mehr ändert.</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56</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779461" y="2599723"/>
            <a:ext cx="312906" cy="369332"/>
          </a:xfrm>
          <a:prstGeom prst="rect">
            <a:avLst/>
          </a:prstGeom>
          <a:noFill/>
        </p:spPr>
        <p:txBody>
          <a:bodyPr wrap="none" rtlCol="0">
            <a:spAutoFit/>
          </a:bodyPr>
          <a:lstStyle/>
          <a:p>
            <a:r>
              <a:rPr lang="de-DE" dirty="0"/>
              <a:t>1</a:t>
            </a:r>
          </a:p>
        </p:txBody>
      </p:sp>
      <p:graphicFrame>
        <p:nvGraphicFramePr>
          <p:cNvPr id="52" name="Tabelle 51"/>
          <p:cNvGraphicFramePr>
            <a:graphicFrameLocks noGrp="1"/>
          </p:cNvGraphicFramePr>
          <p:nvPr>
            <p:extLst/>
          </p:nvPr>
        </p:nvGraphicFramePr>
        <p:xfrm>
          <a:off x="5817748" y="2421985"/>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a:t>
                      </a:r>
                    </a:p>
                  </a:txBody>
                  <a:tcPr/>
                </a:tc>
                <a:tc>
                  <a:txBody>
                    <a:bodyPr/>
                    <a:lstStyle/>
                    <a:p>
                      <a:pPr algn="ctr"/>
                      <a:r>
                        <a:rPr lang="de-DE" sz="1400" dirty="0"/>
                        <a:t>?</a:t>
                      </a:r>
                    </a:p>
                  </a:txBody>
                  <a:tcPr/>
                </a:tc>
                <a:extLst>
                  <a:ext uri="{0D108BD9-81ED-4DB2-BD59-A6C34878D82A}">
                    <a16:rowId xmlns:a16="http://schemas.microsoft.com/office/drawing/2014/main" val="10003"/>
                  </a:ext>
                </a:extLst>
              </a:tr>
              <a:tr h="121443">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0</a:t>
                      </a:r>
                    </a:p>
                  </a:txBody>
                  <a:tcPr/>
                </a:tc>
                <a:tc>
                  <a:txBody>
                    <a:bodyPr/>
                    <a:lstStyle/>
                    <a:p>
                      <a:pPr algn="ctr"/>
                      <a:r>
                        <a:rPr lang="de-DE" sz="1400" dirty="0"/>
                        <a:t>0</a:t>
                      </a:r>
                    </a:p>
                  </a:txBody>
                  <a:tcPr/>
                </a:tc>
                <a:tc>
                  <a:txBody>
                    <a:bodyPr/>
                    <a:lstStyle/>
                    <a:p>
                      <a:pPr algn="ctr"/>
                      <a:r>
                        <a:rPr lang="de-DE" sz="1400" dirty="0"/>
                        <a:t>1</a:t>
                      </a:r>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pPr algn="ctr"/>
                      <a:endParaRPr lang="de-DE" sz="1400"/>
                    </a:p>
                  </a:txBody>
                  <a:tcPr/>
                </a:tc>
                <a:tc>
                  <a:txBody>
                    <a:bodyPr/>
                    <a:lstStyle/>
                    <a:p>
                      <a:pPr algn="ctr"/>
                      <a:endParaRPr lang="de-DE" sz="1400" dirty="0"/>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779461" y="3914256"/>
            <a:ext cx="312906" cy="369332"/>
          </a:xfrm>
          <a:prstGeom prst="rect">
            <a:avLst/>
          </a:prstGeom>
          <a:noFill/>
        </p:spPr>
        <p:txBody>
          <a:bodyPr wrap="none" rtlCol="0">
            <a:spAutoFit/>
          </a:bodyPr>
          <a:lstStyle/>
          <a:p>
            <a:r>
              <a:rPr lang="de-DE" dirty="0"/>
              <a:t>0</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9" name="Textfeld 58"/>
          <p:cNvSpPr txBox="1"/>
          <p:nvPr/>
        </p:nvSpPr>
        <p:spPr>
          <a:xfrm>
            <a:off x="3937124" y="3743799"/>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60" name="Textfeld 59"/>
          <p:cNvSpPr txBox="1"/>
          <p:nvPr/>
        </p:nvSpPr>
        <p:spPr>
          <a:xfrm>
            <a:off x="2676942" y="2993985"/>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4" name="Textfeld 33"/>
          <p:cNvSpPr txBox="1"/>
          <p:nvPr/>
        </p:nvSpPr>
        <p:spPr>
          <a:xfrm>
            <a:off x="2686144" y="3503591"/>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5" name="Textfeld 34"/>
          <p:cNvSpPr txBox="1"/>
          <p:nvPr/>
        </p:nvSpPr>
        <p:spPr>
          <a:xfrm>
            <a:off x="3944457" y="2752123"/>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1235452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Ebenso verfahren wir für die anderen Kombinationen an den Eingängen A und B und beachten dabei die vorherige Belegung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resultierte eine 0 und eine 1</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Somit ändert sich am Ausgang nichts mehr -&gt; keine Änderung</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Dieser Zustand ist stabil.</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57</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779461" y="2599723"/>
            <a:ext cx="312906" cy="369332"/>
          </a:xfrm>
          <a:prstGeom prst="rect">
            <a:avLst/>
          </a:prstGeom>
          <a:noFill/>
        </p:spPr>
        <p:txBody>
          <a:bodyPr wrap="none" rtlCol="0">
            <a:spAutoFit/>
          </a:bodyPr>
          <a:lstStyle/>
          <a:p>
            <a:r>
              <a:rPr lang="de-DE" dirty="0"/>
              <a:t>1</a:t>
            </a:r>
          </a:p>
        </p:txBody>
      </p:sp>
      <p:graphicFrame>
        <p:nvGraphicFramePr>
          <p:cNvPr id="52" name="Tabelle 51"/>
          <p:cNvGraphicFramePr>
            <a:graphicFrameLocks noGrp="1"/>
          </p:cNvGraphicFramePr>
          <p:nvPr>
            <p:extLst/>
          </p:nvPr>
        </p:nvGraphicFramePr>
        <p:xfrm>
          <a:off x="5817748" y="2421985"/>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a:t>
                      </a:r>
                    </a:p>
                  </a:txBody>
                  <a:tcPr/>
                </a:tc>
                <a:tc>
                  <a:txBody>
                    <a:bodyPr/>
                    <a:lstStyle/>
                    <a:p>
                      <a:pPr algn="ctr"/>
                      <a:r>
                        <a:rPr lang="de-DE" sz="1400" dirty="0"/>
                        <a:t>?</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extLst>
                  <a:ext uri="{0D108BD9-81ED-4DB2-BD59-A6C34878D82A}">
                    <a16:rowId xmlns:a16="http://schemas.microsoft.com/office/drawing/2014/main" val="10004"/>
                  </a:ext>
                </a:extLst>
              </a:tr>
              <a:tr h="212060">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1</a:t>
                      </a:r>
                    </a:p>
                  </a:txBody>
                  <a:tcPr/>
                </a:tc>
                <a:tc>
                  <a:txBody>
                    <a:bodyPr/>
                    <a:lstStyle/>
                    <a:p>
                      <a:pPr algn="ctr"/>
                      <a:r>
                        <a:rPr lang="de-DE" sz="1400" dirty="0"/>
                        <a:t>0</a:t>
                      </a:r>
                    </a:p>
                  </a:txBody>
                  <a:tcPr/>
                </a:tc>
                <a:tc>
                  <a:txBody>
                    <a:bodyPr/>
                    <a:lstStyle/>
                    <a:p>
                      <a:pPr algn="ctr"/>
                      <a:r>
                        <a:rPr lang="de-DE" sz="1400" dirty="0"/>
                        <a:t>1</a:t>
                      </a:r>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pPr algn="ctr"/>
                      <a:endParaRPr lang="de-DE" sz="1400"/>
                    </a:p>
                  </a:txBody>
                  <a:tcPr/>
                </a:tc>
                <a:tc>
                  <a:txBody>
                    <a:bodyPr/>
                    <a:lstStyle/>
                    <a:p>
                      <a:pPr algn="ctr"/>
                      <a:endParaRPr lang="de-DE" sz="1400" dirty="0"/>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779461" y="3914256"/>
            <a:ext cx="312906" cy="369332"/>
          </a:xfrm>
          <a:prstGeom prst="rect">
            <a:avLst/>
          </a:prstGeom>
          <a:noFill/>
        </p:spPr>
        <p:txBody>
          <a:bodyPr wrap="none" rtlCol="0">
            <a:spAutoFit/>
          </a:bodyPr>
          <a:lstStyle/>
          <a:p>
            <a:r>
              <a:rPr lang="de-DE" dirty="0"/>
              <a:t>1</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9" name="Textfeld 58"/>
          <p:cNvSpPr txBox="1"/>
          <p:nvPr/>
        </p:nvSpPr>
        <p:spPr>
          <a:xfrm>
            <a:off x="3937124" y="3743799"/>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60" name="Textfeld 59"/>
          <p:cNvSpPr txBox="1"/>
          <p:nvPr/>
        </p:nvSpPr>
        <p:spPr>
          <a:xfrm>
            <a:off x="2676942" y="2993985"/>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4" name="Textfeld 33"/>
          <p:cNvSpPr txBox="1"/>
          <p:nvPr/>
        </p:nvSpPr>
        <p:spPr>
          <a:xfrm>
            <a:off x="2686144" y="3503591"/>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5" name="Textfeld 34"/>
          <p:cNvSpPr txBox="1"/>
          <p:nvPr/>
        </p:nvSpPr>
        <p:spPr>
          <a:xfrm>
            <a:off x="3944457" y="2752123"/>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3647763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Ebenso verfahren wir für die anderen Kombinationen an den Eingängen A und B und beachten dabei die vorherige Belegung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resultierte eine 0 und eine 1</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Beide Nullen implizieren eine 1 am Ausgang.</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Dieser Zustand ist </a:t>
            </a:r>
            <a:r>
              <a:rPr lang="de-DE">
                <a:latin typeface="Calibri" panose="020F0502020204030204" pitchFamily="34" charset="0"/>
              </a:rPr>
              <a:t>stabil.</a:t>
            </a: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58</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0" name="Textfeld 49"/>
          <p:cNvSpPr txBox="1"/>
          <p:nvPr/>
        </p:nvSpPr>
        <p:spPr>
          <a:xfrm>
            <a:off x="1779461" y="2599723"/>
            <a:ext cx="312906" cy="369332"/>
          </a:xfrm>
          <a:prstGeom prst="rect">
            <a:avLst/>
          </a:prstGeom>
          <a:noFill/>
        </p:spPr>
        <p:txBody>
          <a:bodyPr wrap="none" rtlCol="0">
            <a:spAutoFit/>
          </a:bodyPr>
          <a:lstStyle/>
          <a:p>
            <a:r>
              <a:rPr lang="de-DE" dirty="0"/>
              <a:t>0</a:t>
            </a:r>
          </a:p>
        </p:txBody>
      </p:sp>
      <p:graphicFrame>
        <p:nvGraphicFramePr>
          <p:cNvPr id="52" name="Tabelle 51"/>
          <p:cNvGraphicFramePr>
            <a:graphicFrameLocks noGrp="1"/>
          </p:cNvGraphicFramePr>
          <p:nvPr>
            <p:extLst/>
          </p:nvPr>
        </p:nvGraphicFramePr>
        <p:xfrm>
          <a:off x="5817748" y="2421985"/>
          <a:ext cx="4337176" cy="2133600"/>
        </p:xfrm>
        <a:graphic>
          <a:graphicData uri="http://schemas.openxmlformats.org/drawingml/2006/table">
            <a:tbl>
              <a:tblPr firstRow="1" bandRow="1">
                <a:tableStyleId>{7DF18680-E054-41AD-8BC1-D1AEF772440D}</a:tableStyleId>
              </a:tblPr>
              <a:tblGrid>
                <a:gridCol w="1084294">
                  <a:extLst>
                    <a:ext uri="{9D8B030D-6E8A-4147-A177-3AD203B41FA5}">
                      <a16:colId xmlns:a16="http://schemas.microsoft.com/office/drawing/2014/main" val="20000"/>
                    </a:ext>
                  </a:extLst>
                </a:gridCol>
                <a:gridCol w="1084294">
                  <a:extLst>
                    <a:ext uri="{9D8B030D-6E8A-4147-A177-3AD203B41FA5}">
                      <a16:colId xmlns:a16="http://schemas.microsoft.com/office/drawing/2014/main" val="20001"/>
                    </a:ext>
                  </a:extLst>
                </a:gridCol>
                <a:gridCol w="1084294">
                  <a:extLst>
                    <a:ext uri="{9D8B030D-6E8A-4147-A177-3AD203B41FA5}">
                      <a16:colId xmlns:a16="http://schemas.microsoft.com/office/drawing/2014/main" val="20002"/>
                    </a:ext>
                  </a:extLst>
                </a:gridCol>
                <a:gridCol w="1084294">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a:t>
                      </a:r>
                    </a:p>
                  </a:txBody>
                  <a:tcPr/>
                </a:tc>
                <a:tc>
                  <a:txBody>
                    <a:bodyPr/>
                    <a:lstStyle/>
                    <a:p>
                      <a:pPr algn="ctr"/>
                      <a:r>
                        <a:rPr lang="de-DE" sz="1400" dirty="0"/>
                        <a:t>?</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1</a:t>
                      </a:r>
                    </a:p>
                  </a:txBody>
                  <a:tcPr/>
                </a:tc>
                <a:extLst>
                  <a:ext uri="{0D108BD9-81ED-4DB2-BD59-A6C34878D82A}">
                    <a16:rowId xmlns:a16="http://schemas.microsoft.com/office/drawing/2014/main" val="10005"/>
                  </a:ext>
                </a:extLst>
              </a:tr>
              <a:tr h="129681">
                <a:tc>
                  <a:txBody>
                    <a:bodyPr/>
                    <a:lstStyle/>
                    <a:p>
                      <a:r>
                        <a:rPr lang="de-DE" sz="1400" dirty="0">
                          <a:solidFill>
                            <a:schemeClr val="accent2">
                              <a:lumMod val="60000"/>
                              <a:lumOff val="40000"/>
                            </a:schemeClr>
                          </a:solidFill>
                        </a:rPr>
                        <a:t>0</a:t>
                      </a:r>
                    </a:p>
                  </a:txBody>
                  <a:tcPr/>
                </a:tc>
                <a:tc>
                  <a:txBody>
                    <a:bodyPr/>
                    <a:lstStyle/>
                    <a:p>
                      <a:r>
                        <a:rPr lang="de-DE" sz="1400" dirty="0">
                          <a:solidFill>
                            <a:schemeClr val="accent2">
                              <a:lumMod val="60000"/>
                              <a:lumOff val="40000"/>
                            </a:schemeClr>
                          </a:solidFill>
                        </a:rPr>
                        <a:t>0</a:t>
                      </a:r>
                    </a:p>
                  </a:txBody>
                  <a:tcPr/>
                </a:tc>
                <a:tc>
                  <a:txBody>
                    <a:bodyPr/>
                    <a:lstStyle/>
                    <a:p>
                      <a:pPr algn="ctr"/>
                      <a:r>
                        <a:rPr lang="de-DE" sz="1400" dirty="0"/>
                        <a:t>1</a:t>
                      </a:r>
                    </a:p>
                  </a:txBody>
                  <a:tcPr/>
                </a:tc>
                <a:tc>
                  <a:txBody>
                    <a:bodyPr/>
                    <a:lstStyle/>
                    <a:p>
                      <a:pPr algn="ctr"/>
                      <a:r>
                        <a:rPr lang="de-DE" sz="1400" dirty="0"/>
                        <a:t>1</a:t>
                      </a:r>
                    </a:p>
                  </a:txBody>
                  <a:tcPr/>
                </a:tc>
                <a:extLst>
                  <a:ext uri="{0D108BD9-81ED-4DB2-BD59-A6C34878D82A}">
                    <a16:rowId xmlns:a16="http://schemas.microsoft.com/office/drawing/2014/main" val="10006"/>
                  </a:ext>
                </a:extLst>
              </a:tr>
            </a:tbl>
          </a:graphicData>
        </a:graphic>
      </p:graphicFrame>
      <p:sp>
        <p:nvSpPr>
          <p:cNvPr id="53" name="Textfeld 52"/>
          <p:cNvSpPr txBox="1"/>
          <p:nvPr/>
        </p:nvSpPr>
        <p:spPr>
          <a:xfrm>
            <a:off x="1779461" y="3914256"/>
            <a:ext cx="312906" cy="369332"/>
          </a:xfrm>
          <a:prstGeom prst="rect">
            <a:avLst/>
          </a:prstGeom>
          <a:noFill/>
        </p:spPr>
        <p:txBody>
          <a:bodyPr wrap="none" rtlCol="0">
            <a:spAutoFit/>
          </a:bodyPr>
          <a:lstStyle/>
          <a:p>
            <a:r>
              <a:rPr lang="de-DE" dirty="0"/>
              <a:t>0</a:t>
            </a:r>
          </a:p>
        </p:txBody>
      </p:sp>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sp>
        <p:nvSpPr>
          <p:cNvPr id="59" name="Textfeld 58"/>
          <p:cNvSpPr txBox="1"/>
          <p:nvPr/>
        </p:nvSpPr>
        <p:spPr>
          <a:xfrm>
            <a:off x="3937124" y="3743799"/>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60" name="Textfeld 59"/>
          <p:cNvSpPr txBox="1"/>
          <p:nvPr/>
        </p:nvSpPr>
        <p:spPr>
          <a:xfrm>
            <a:off x="2676942" y="2993985"/>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4" name="Textfeld 33"/>
          <p:cNvSpPr txBox="1"/>
          <p:nvPr/>
        </p:nvSpPr>
        <p:spPr>
          <a:xfrm>
            <a:off x="2686144" y="3503591"/>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5" name="Textfeld 34"/>
          <p:cNvSpPr txBox="1"/>
          <p:nvPr/>
        </p:nvSpPr>
        <p:spPr>
          <a:xfrm>
            <a:off x="3944457" y="2752123"/>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Tree>
    <p:extLst>
      <p:ext uri="{BB962C8B-B14F-4D97-AF65-F5344CB8AC3E}">
        <p14:creationId xmlns:p14="http://schemas.microsoft.com/office/powerpoint/2010/main" val="1427491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Betrachten wir nun die Tabelle zur Benennung der Ein- und Ausgänge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59</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52" name="Tabelle 51"/>
          <p:cNvGraphicFramePr>
            <a:graphicFrameLocks noGrp="1"/>
          </p:cNvGraphicFramePr>
          <p:nvPr>
            <p:extLst/>
          </p:nvPr>
        </p:nvGraphicFramePr>
        <p:xfrm>
          <a:off x="5329195" y="2294421"/>
          <a:ext cx="4337177" cy="2133600"/>
        </p:xfrm>
        <a:graphic>
          <a:graphicData uri="http://schemas.openxmlformats.org/drawingml/2006/table">
            <a:tbl>
              <a:tblPr firstRow="1" bandRow="1">
                <a:tableStyleId>{7DF18680-E054-41AD-8BC1-D1AEF772440D}</a:tableStyleId>
              </a:tblPr>
              <a:tblGrid>
                <a:gridCol w="481507">
                  <a:extLst>
                    <a:ext uri="{9D8B030D-6E8A-4147-A177-3AD203B41FA5}">
                      <a16:colId xmlns:a16="http://schemas.microsoft.com/office/drawing/2014/main" val="20000"/>
                    </a:ext>
                  </a:extLst>
                </a:gridCol>
                <a:gridCol w="530068">
                  <a:extLst>
                    <a:ext uri="{9D8B030D-6E8A-4147-A177-3AD203B41FA5}">
                      <a16:colId xmlns:a16="http://schemas.microsoft.com/office/drawing/2014/main" val="20001"/>
                    </a:ext>
                  </a:extLst>
                </a:gridCol>
                <a:gridCol w="551270">
                  <a:extLst>
                    <a:ext uri="{9D8B030D-6E8A-4147-A177-3AD203B41FA5}">
                      <a16:colId xmlns:a16="http://schemas.microsoft.com/office/drawing/2014/main" val="20002"/>
                    </a:ext>
                  </a:extLst>
                </a:gridCol>
                <a:gridCol w="859578">
                  <a:extLst>
                    <a:ext uri="{9D8B030D-6E8A-4147-A177-3AD203B41FA5}">
                      <a16:colId xmlns:a16="http://schemas.microsoft.com/office/drawing/2014/main" val="20003"/>
                    </a:ext>
                  </a:extLst>
                </a:gridCol>
                <a:gridCol w="1914754">
                  <a:extLst>
                    <a:ext uri="{9D8B030D-6E8A-4147-A177-3AD203B41FA5}">
                      <a16:colId xmlns:a16="http://schemas.microsoft.com/office/drawing/2014/main" val="20004"/>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tc>
                  <a:txBody>
                    <a:bodyPr/>
                    <a:lstStyle/>
                    <a:p>
                      <a:r>
                        <a:rPr lang="de-DE" sz="1400" dirty="0"/>
                        <a:t>Entspricht</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err="1">
                          <a:solidFill>
                            <a:schemeClr val="bg1"/>
                          </a:solidFill>
                        </a:rPr>
                        <a:t>Reset</a:t>
                      </a:r>
                      <a:r>
                        <a:rPr lang="de-DE" sz="1400" dirty="0">
                          <a:solidFill>
                            <a:schemeClr val="bg1"/>
                          </a:solidFill>
                        </a:rPr>
                        <a:t>/Set</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tc>
                  <a:txBody>
                    <a:bodyPr/>
                    <a:lstStyle/>
                    <a:p>
                      <a:pPr algn="ctr"/>
                      <a:r>
                        <a:rPr lang="de-DE" sz="1400" dirty="0"/>
                        <a:t>Ungültig!</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a:t>
                      </a:r>
                    </a:p>
                  </a:txBody>
                  <a:tcPr/>
                </a:tc>
                <a:tc>
                  <a:txBody>
                    <a:bodyPr/>
                    <a:lstStyle/>
                    <a:p>
                      <a:pPr algn="ctr"/>
                      <a:r>
                        <a:rPr lang="de-DE" sz="1400" dirty="0"/>
                        <a:t>?</a:t>
                      </a:r>
                    </a:p>
                  </a:txBody>
                  <a:tcPr/>
                </a:tc>
                <a:tc>
                  <a:txBody>
                    <a:bodyPr/>
                    <a:lstStyle/>
                    <a:p>
                      <a:pPr algn="ctr"/>
                      <a:r>
                        <a:rPr lang="de-DE" sz="1400" dirty="0"/>
                        <a:t>Oszillation</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Set/</a:t>
                      </a:r>
                      <a:r>
                        <a:rPr lang="de-DE" sz="1400" dirty="0" err="1"/>
                        <a:t>Reset</a:t>
                      </a:r>
                      <a:endParaRPr lang="de-DE" sz="1400" dirty="0"/>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Keine Änderung</a:t>
                      </a:r>
                    </a:p>
                  </a:txBody>
                  <a:tcPr/>
                </a:tc>
                <a:extLst>
                  <a:ext uri="{0D108BD9-81ED-4DB2-BD59-A6C34878D82A}">
                    <a16:rowId xmlns:a16="http://schemas.microsoft.com/office/drawing/2014/main" val="10005"/>
                  </a:ext>
                </a:extLst>
              </a:tr>
              <a:tr h="129681">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pPr algn="ctr"/>
                      <a:r>
                        <a:rPr lang="de-DE" sz="1400" dirty="0"/>
                        <a:t>1</a:t>
                      </a:r>
                    </a:p>
                  </a:txBody>
                  <a:tcPr/>
                </a:tc>
                <a:tc>
                  <a:txBody>
                    <a:bodyPr/>
                    <a:lstStyle/>
                    <a:p>
                      <a:pPr algn="ctr"/>
                      <a:r>
                        <a:rPr lang="de-DE" sz="1400" dirty="0"/>
                        <a:t>1</a:t>
                      </a:r>
                    </a:p>
                  </a:txBody>
                  <a:tcPr/>
                </a:tc>
                <a:tc>
                  <a:txBody>
                    <a:bodyPr/>
                    <a:lstStyle/>
                    <a:p>
                      <a:pPr algn="ctr"/>
                      <a:r>
                        <a:rPr lang="de-DE" sz="1400" dirty="0"/>
                        <a:t>Ungültig!</a:t>
                      </a:r>
                    </a:p>
                  </a:txBody>
                  <a:tcPr/>
                </a:tc>
                <a:extLst>
                  <a:ext uri="{0D108BD9-81ED-4DB2-BD59-A6C34878D82A}">
                    <a16:rowId xmlns:a16="http://schemas.microsoft.com/office/drawing/2014/main" val="10006"/>
                  </a:ext>
                </a:extLst>
              </a:tr>
            </a:tbl>
          </a:graphicData>
        </a:graphic>
      </p:graphicFrame>
      <p:sp>
        <p:nvSpPr>
          <p:cNvPr id="54" name="Textfeld 53"/>
          <p:cNvSpPr txBox="1"/>
          <p:nvPr/>
        </p:nvSpPr>
        <p:spPr>
          <a:xfrm>
            <a:off x="2249131" y="2434966"/>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2980" y="3770049"/>
            <a:ext cx="317716" cy="369332"/>
          </a:xfrm>
          <a:prstGeom prst="rect">
            <a:avLst/>
          </a:prstGeom>
          <a:noFill/>
        </p:spPr>
        <p:txBody>
          <a:bodyPr wrap="none" rtlCol="0">
            <a:spAutoFit/>
          </a:bodyPr>
          <a:lstStyle/>
          <a:p>
            <a:r>
              <a:rPr lang="de-DE" dirty="0"/>
              <a:t>B</a:t>
            </a:r>
          </a:p>
        </p:txBody>
      </p:sp>
      <p:sp>
        <p:nvSpPr>
          <p:cNvPr id="56" name="Textfeld 55"/>
          <p:cNvSpPr txBox="1"/>
          <p:nvPr/>
        </p:nvSpPr>
        <p:spPr>
          <a:xfrm>
            <a:off x="4593975" y="2567457"/>
            <a:ext cx="372218" cy="369332"/>
          </a:xfrm>
          <a:prstGeom prst="rect">
            <a:avLst/>
          </a:prstGeom>
          <a:noFill/>
        </p:spPr>
        <p:txBody>
          <a:bodyPr wrap="none" rtlCol="0">
            <a:spAutoFit/>
          </a:bodyPr>
          <a:lstStyle/>
          <a:p>
            <a:r>
              <a:rPr lang="de-DE" dirty="0"/>
              <a:t>C</a:t>
            </a:r>
          </a:p>
        </p:txBody>
      </p:sp>
      <p:sp>
        <p:nvSpPr>
          <p:cNvPr id="57" name="Textfeld 56"/>
          <p:cNvSpPr txBox="1"/>
          <p:nvPr/>
        </p:nvSpPr>
        <p:spPr>
          <a:xfrm>
            <a:off x="4613573" y="3585383"/>
            <a:ext cx="356188" cy="369332"/>
          </a:xfrm>
          <a:prstGeom prst="rect">
            <a:avLst/>
          </a:prstGeom>
          <a:noFill/>
        </p:spPr>
        <p:txBody>
          <a:bodyPr wrap="none" rtlCol="0">
            <a:spAutoFit/>
          </a:bodyPr>
          <a:lstStyle/>
          <a:p>
            <a:r>
              <a:rPr lang="de-DE" dirty="0"/>
              <a:t>D</a:t>
            </a:r>
          </a:p>
        </p:txBody>
      </p:sp>
      <p:graphicFrame>
        <p:nvGraphicFramePr>
          <p:cNvPr id="36" name="Tabelle 35"/>
          <p:cNvGraphicFramePr>
            <a:graphicFrameLocks noGrp="1"/>
          </p:cNvGraphicFramePr>
          <p:nvPr>
            <p:extLst/>
          </p:nvPr>
        </p:nvGraphicFramePr>
        <p:xfrm>
          <a:off x="3303376" y="4792749"/>
          <a:ext cx="6893879" cy="1711960"/>
        </p:xfrm>
        <a:graphic>
          <a:graphicData uri="http://schemas.openxmlformats.org/drawingml/2006/table">
            <a:tbl>
              <a:tblPr firstRow="1" bandRow="1">
                <a:tableStyleId>{7DF18680-E054-41AD-8BC1-D1AEF772440D}</a:tableStyleId>
              </a:tblPr>
              <a:tblGrid>
                <a:gridCol w="1816418">
                  <a:extLst>
                    <a:ext uri="{9D8B030D-6E8A-4147-A177-3AD203B41FA5}">
                      <a16:colId xmlns:a16="http://schemas.microsoft.com/office/drawing/2014/main" val="20000"/>
                    </a:ext>
                  </a:extLst>
                </a:gridCol>
                <a:gridCol w="2422843">
                  <a:extLst>
                    <a:ext uri="{9D8B030D-6E8A-4147-A177-3AD203B41FA5}">
                      <a16:colId xmlns:a16="http://schemas.microsoft.com/office/drawing/2014/main" val="20001"/>
                    </a:ext>
                  </a:extLst>
                </a:gridCol>
                <a:gridCol w="2654618">
                  <a:extLst>
                    <a:ext uri="{9D8B030D-6E8A-4147-A177-3AD203B41FA5}">
                      <a16:colId xmlns:a16="http://schemas.microsoft.com/office/drawing/2014/main" val="20002"/>
                    </a:ext>
                  </a:extLst>
                </a:gridCol>
              </a:tblGrid>
              <a:tr h="256279">
                <a:tc>
                  <a:txBody>
                    <a:bodyPr/>
                    <a:lstStyle/>
                    <a:p>
                      <a:r>
                        <a:rPr lang="de-DE" sz="1600" dirty="0"/>
                        <a:t>Befehl</a:t>
                      </a:r>
                    </a:p>
                  </a:txBody>
                  <a:tcPr/>
                </a:tc>
                <a:tc>
                  <a:txBody>
                    <a:bodyPr/>
                    <a:lstStyle/>
                    <a:p>
                      <a:r>
                        <a:rPr lang="de-DE" sz="1600" dirty="0"/>
                        <a:t>Q(t):</a:t>
                      </a:r>
                      <a:r>
                        <a:rPr lang="de-DE" sz="1600" baseline="0" dirty="0"/>
                        <a:t> aktueller Zustand</a:t>
                      </a:r>
                      <a:endParaRPr lang="de-DE" sz="1600" dirty="0"/>
                    </a:p>
                  </a:txBody>
                  <a:tcPr/>
                </a:tc>
                <a:tc>
                  <a:txBody>
                    <a:bodyPr/>
                    <a:lstStyle/>
                    <a:p>
                      <a:r>
                        <a:rPr lang="de-DE" sz="1600" dirty="0"/>
                        <a:t>Q(t+1): nächster Zustand</a:t>
                      </a:r>
                    </a:p>
                  </a:txBody>
                  <a:tcPr/>
                </a:tc>
                <a:extLst>
                  <a:ext uri="{0D108BD9-81ED-4DB2-BD59-A6C34878D82A}">
                    <a16:rowId xmlns:a16="http://schemas.microsoft.com/office/drawing/2014/main" val="10000"/>
                  </a:ext>
                </a:extLst>
              </a:tr>
              <a:tr h="145212">
                <a:tc>
                  <a:txBody>
                    <a:bodyPr/>
                    <a:lstStyle/>
                    <a:p>
                      <a:r>
                        <a:rPr lang="de-DE" sz="1600" dirty="0"/>
                        <a:t>Set (S)</a:t>
                      </a:r>
                    </a:p>
                  </a:txBody>
                  <a:tcPr/>
                </a:tc>
                <a:tc>
                  <a:txBody>
                    <a:bodyPr/>
                    <a:lstStyle/>
                    <a:p>
                      <a:pPr algn="ctr"/>
                      <a:r>
                        <a:rPr lang="de-DE" sz="1600" dirty="0"/>
                        <a:t>-</a:t>
                      </a:r>
                    </a:p>
                  </a:txBody>
                  <a:tcPr/>
                </a:tc>
                <a:tc>
                  <a:txBody>
                    <a:bodyPr/>
                    <a:lstStyle/>
                    <a:p>
                      <a:pPr algn="ctr"/>
                      <a:r>
                        <a:rPr lang="de-DE" sz="1600" dirty="0"/>
                        <a:t>1</a:t>
                      </a:r>
                    </a:p>
                  </a:txBody>
                  <a:tcPr/>
                </a:tc>
                <a:extLst>
                  <a:ext uri="{0D108BD9-81ED-4DB2-BD59-A6C34878D82A}">
                    <a16:rowId xmlns:a16="http://schemas.microsoft.com/office/drawing/2014/main" val="10001"/>
                  </a:ext>
                </a:extLst>
              </a:tr>
              <a:tr h="370840">
                <a:tc>
                  <a:txBody>
                    <a:bodyPr/>
                    <a:lstStyle/>
                    <a:p>
                      <a:r>
                        <a:rPr lang="de-DE" sz="1600" dirty="0" err="1"/>
                        <a:t>Reset</a:t>
                      </a:r>
                      <a:r>
                        <a:rPr lang="de-DE" sz="1600" dirty="0"/>
                        <a:t> (R)</a:t>
                      </a:r>
                    </a:p>
                  </a:txBody>
                  <a:tcPr/>
                </a:tc>
                <a:tc>
                  <a:txBody>
                    <a:bodyPr/>
                    <a:lstStyle/>
                    <a:p>
                      <a:pPr algn="ctr"/>
                      <a:r>
                        <a:rPr lang="de-DE" sz="1600" dirty="0"/>
                        <a:t>-</a:t>
                      </a:r>
                    </a:p>
                  </a:txBody>
                  <a:tcPr/>
                </a:tc>
                <a:tc>
                  <a:txBody>
                    <a:bodyPr/>
                    <a:lstStyle/>
                    <a:p>
                      <a:pPr algn="ctr"/>
                      <a:r>
                        <a:rPr lang="de-DE" sz="1600" dirty="0"/>
                        <a:t>0</a:t>
                      </a:r>
                    </a:p>
                  </a:txBody>
                  <a:tcPr/>
                </a:tc>
                <a:extLst>
                  <a:ext uri="{0D108BD9-81ED-4DB2-BD59-A6C34878D82A}">
                    <a16:rowId xmlns:a16="http://schemas.microsoft.com/office/drawing/2014/main" val="10002"/>
                  </a:ext>
                </a:extLst>
              </a:tr>
              <a:tr h="202016">
                <a:tc>
                  <a:txBody>
                    <a:bodyPr/>
                    <a:lstStyle/>
                    <a:p>
                      <a:r>
                        <a:rPr lang="de-DE" sz="1600" dirty="0"/>
                        <a:t>Speichern/</a:t>
                      </a:r>
                    </a:p>
                  </a:txBody>
                  <a:tcPr/>
                </a:tc>
                <a:tc>
                  <a:txBody>
                    <a:bodyPr/>
                    <a:lstStyle/>
                    <a:p>
                      <a:pPr algn="ctr"/>
                      <a:r>
                        <a:rPr lang="de-DE" sz="1600" dirty="0"/>
                        <a:t>0</a:t>
                      </a:r>
                    </a:p>
                  </a:txBody>
                  <a:tcPr/>
                </a:tc>
                <a:tc>
                  <a:txBody>
                    <a:bodyPr/>
                    <a:lstStyle/>
                    <a:p>
                      <a:pPr algn="ctr"/>
                      <a:r>
                        <a:rPr lang="de-DE" sz="1600" dirty="0"/>
                        <a:t>0</a:t>
                      </a:r>
                    </a:p>
                  </a:txBody>
                  <a:tcPr/>
                </a:tc>
                <a:extLst>
                  <a:ext uri="{0D108BD9-81ED-4DB2-BD59-A6C34878D82A}">
                    <a16:rowId xmlns:a16="http://schemas.microsoft.com/office/drawing/2014/main" val="10003"/>
                  </a:ext>
                </a:extLst>
              </a:tr>
              <a:tr h="2096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baseline="0" dirty="0"/>
                        <a:t>keine Änderung</a:t>
                      </a:r>
                      <a:endParaRPr lang="de-DE" sz="1600" dirty="0"/>
                    </a:p>
                  </a:txBody>
                  <a:tcPr/>
                </a:tc>
                <a:tc>
                  <a:txBody>
                    <a:bodyPr/>
                    <a:lstStyle/>
                    <a:p>
                      <a:pPr algn="ctr"/>
                      <a:r>
                        <a:rPr lang="de-DE" sz="1600" dirty="0"/>
                        <a:t>1</a:t>
                      </a:r>
                    </a:p>
                  </a:txBody>
                  <a:tcPr/>
                </a:tc>
                <a:tc>
                  <a:txBody>
                    <a:bodyPr/>
                    <a:lstStyle/>
                    <a:p>
                      <a:pPr algn="ctr"/>
                      <a:r>
                        <a:rPr lang="de-DE" sz="1600" dirty="0"/>
                        <a:t>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209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3312" y="1443316"/>
            <a:ext cx="8946541" cy="5023387"/>
          </a:xfrm>
        </p:spPr>
        <p:txBody>
          <a:bodyPr/>
          <a:lstStyle/>
          <a:p>
            <a:pPr marL="0" indent="0">
              <a:buNone/>
            </a:pPr>
            <a:r>
              <a:rPr lang="de-DE" dirty="0">
                <a:solidFill>
                  <a:schemeClr val="bg2">
                    <a:lumMod val="40000"/>
                    <a:lumOff val="60000"/>
                  </a:schemeClr>
                </a:solidFill>
                <a:latin typeface="Calibri" panose="020F0502020204030204" pitchFamily="34" charset="0"/>
              </a:rPr>
              <a:t>PMOS</a:t>
            </a:r>
          </a:p>
          <a:p>
            <a:pPr>
              <a:buFont typeface="Courier New" panose="02070309020205020404" pitchFamily="49" charset="0"/>
              <a:buChar char="o"/>
            </a:pPr>
            <a:r>
              <a:rPr lang="de-DE" dirty="0">
                <a:latin typeface="Calibri" panose="020F0502020204030204" pitchFamily="34" charset="0"/>
              </a:rPr>
              <a:t>Unterart des MOS-Transistor (bestimmte Dotierung: p-dotiert (Löcher))</a:t>
            </a:r>
          </a:p>
          <a:p>
            <a:pPr>
              <a:buFont typeface="Courier New" panose="02070309020205020404" pitchFamily="49" charset="0"/>
              <a:buChar char="o"/>
            </a:pPr>
            <a:r>
              <a:rPr lang="de-DE" dirty="0">
                <a:latin typeface="Calibri" panose="020F0502020204030204" pitchFamily="34" charset="0"/>
              </a:rPr>
              <a:t>Genutzt im Pull-</a:t>
            </a:r>
            <a:r>
              <a:rPr lang="de-DE" dirty="0" err="1">
                <a:latin typeface="Calibri" panose="020F0502020204030204" pitchFamily="34" charset="0"/>
              </a:rPr>
              <a:t>U</a:t>
            </a:r>
            <a:r>
              <a:rPr lang="de-DE" dirty="0" err="1">
                <a:solidFill>
                  <a:schemeClr val="accent1">
                    <a:lumMod val="60000"/>
                    <a:lumOff val="40000"/>
                  </a:schemeClr>
                </a:solidFill>
                <a:latin typeface="Calibri" panose="020F0502020204030204" pitchFamily="34" charset="0"/>
              </a:rPr>
              <a:t>p</a:t>
            </a:r>
            <a:r>
              <a:rPr lang="de-DE" dirty="0">
                <a:solidFill>
                  <a:schemeClr val="accent1">
                    <a:lumMod val="60000"/>
                    <a:lumOff val="40000"/>
                  </a:schemeClr>
                </a:solidFill>
                <a:latin typeface="Calibri" panose="020F0502020204030204" pitchFamily="34" charset="0"/>
              </a:rPr>
              <a:t> </a:t>
            </a:r>
            <a:r>
              <a:rPr lang="de-DE" dirty="0">
                <a:latin typeface="Calibri" panose="020F0502020204030204" pitchFamily="34" charset="0"/>
              </a:rPr>
              <a:t>Netz eines CMOS</a:t>
            </a:r>
            <a:endParaRPr lang="de-DE" dirty="0">
              <a:solidFill>
                <a:schemeClr val="accent1">
                  <a:lumMod val="60000"/>
                  <a:lumOff val="40000"/>
                </a:schemeClr>
              </a:solidFill>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Sperrt bei logischer 1 (d.h. 5 V) (deshalb Darstellung mit Inverter)</a:t>
            </a:r>
          </a:p>
          <a:p>
            <a:pPr marL="0" indent="0">
              <a:buNone/>
            </a:pPr>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NMOS</a:t>
            </a:r>
          </a:p>
          <a:p>
            <a:pPr>
              <a:buFont typeface="Courier New" panose="02070309020205020404" pitchFamily="49" charset="0"/>
              <a:buChar char="o"/>
            </a:pPr>
            <a:r>
              <a:rPr lang="de-DE" dirty="0">
                <a:latin typeface="Calibri" panose="020F0502020204030204" pitchFamily="34" charset="0"/>
              </a:rPr>
              <a:t>Unterart des MOS-Transistor (bestimmte Dotierung: n-dotiert)</a:t>
            </a:r>
          </a:p>
          <a:p>
            <a:pPr>
              <a:buFont typeface="Courier New" panose="02070309020205020404" pitchFamily="49" charset="0"/>
              <a:buChar char="o"/>
            </a:pPr>
            <a:r>
              <a:rPr lang="de-DE" dirty="0">
                <a:latin typeface="Calibri" panose="020F0502020204030204" pitchFamily="34" charset="0"/>
              </a:rPr>
              <a:t>Genutzt im Pull-Dow</a:t>
            </a:r>
            <a:r>
              <a:rPr lang="de-DE" dirty="0">
                <a:solidFill>
                  <a:schemeClr val="accent1">
                    <a:lumMod val="60000"/>
                    <a:lumOff val="40000"/>
                  </a:schemeClr>
                </a:solidFill>
                <a:latin typeface="Calibri" panose="020F0502020204030204" pitchFamily="34" charset="0"/>
              </a:rPr>
              <a:t>n </a:t>
            </a:r>
            <a:r>
              <a:rPr lang="de-DE" dirty="0">
                <a:latin typeface="Calibri" panose="020F0502020204030204" pitchFamily="34" charset="0"/>
              </a:rPr>
              <a:t>Netz eines CMOS</a:t>
            </a:r>
            <a:endParaRPr lang="de-DE" dirty="0">
              <a:solidFill>
                <a:schemeClr val="accent1">
                  <a:lumMod val="60000"/>
                  <a:lumOff val="40000"/>
                </a:schemeClr>
              </a:solidFill>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Öffnet bei logischer 1 (d.h. 5 V)</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6</a:t>
            </a:fld>
            <a:endParaRPr lang="en-US" dirty="0"/>
          </a:p>
        </p:txBody>
      </p:sp>
      <p:sp>
        <p:nvSpPr>
          <p:cNvPr id="8" name="Ellipse 7"/>
          <p:cNvSpPr/>
          <p:nvPr/>
        </p:nvSpPr>
        <p:spPr>
          <a:xfrm>
            <a:off x="8962768" y="2603157"/>
            <a:ext cx="115329" cy="988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0" name="Gerader Verbinder 9"/>
          <p:cNvCxnSpPr/>
          <p:nvPr/>
        </p:nvCxnSpPr>
        <p:spPr>
          <a:xfrm flipV="1">
            <a:off x="9078097" y="2372497"/>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2" name="Gerader Verbinder 11"/>
          <p:cNvCxnSpPr>
            <a:stCxn id="8" idx="2"/>
          </p:cNvCxnSpPr>
          <p:nvPr/>
        </p:nvCxnSpPr>
        <p:spPr>
          <a:xfrm flipH="1">
            <a:off x="8678251" y="2652584"/>
            <a:ext cx="284517"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Gerader Verbinder 14"/>
          <p:cNvCxnSpPr/>
          <p:nvPr/>
        </p:nvCxnSpPr>
        <p:spPr>
          <a:xfrm flipV="1">
            <a:off x="9020432" y="4403124"/>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Gerader Verbinder 15"/>
          <p:cNvCxnSpPr/>
          <p:nvPr/>
        </p:nvCxnSpPr>
        <p:spPr>
          <a:xfrm flipH="1">
            <a:off x="8735915" y="4703805"/>
            <a:ext cx="284517" cy="0"/>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24977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3"/>
                <a:ext cx="9128083" cy="5157285"/>
              </a:xfrm>
            </p:spPr>
            <p:txBody>
              <a:bodyPr>
                <a:normAutofit lnSpcReduction="10000"/>
              </a:bodyPr>
              <a:lstStyle/>
              <a:p>
                <a:r>
                  <a:rPr lang="de-DE" dirty="0">
                    <a:latin typeface="Calibri" panose="020F0502020204030204" pitchFamily="34" charset="0"/>
                  </a:rPr>
                  <a:t>Betrachten wir nun die Tabelle zur Benennung der Ein- und Ausgänge</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haben ein asynchrones Flipflop (keine </a:t>
                </a:r>
                <a:r>
                  <a:rPr lang="de-DE" dirty="0" err="1">
                    <a:latin typeface="Calibri" panose="020F0502020204030204" pitchFamily="34" charset="0"/>
                  </a:rPr>
                  <a:t>Clock</a:t>
                </a:r>
                <a:r>
                  <a:rPr lang="de-DE" dirty="0">
                    <a:latin typeface="Calibri" panose="020F0502020204030204" pitchFamily="34" charset="0"/>
                  </a:rPr>
                  <a:t>) mit einem ungültigen Zustand. Dies ist also eine </a:t>
                </a:r>
                <a:r>
                  <a:rPr lang="de-DE" dirty="0">
                    <a:solidFill>
                      <a:schemeClr val="accent1">
                        <a:lumMod val="40000"/>
                        <a:lumOff val="60000"/>
                      </a:schemeClr>
                    </a:solidFill>
                    <a:latin typeface="Calibri" panose="020F0502020204030204" pitchFamily="34" charset="0"/>
                  </a:rPr>
                  <a:t>R/S-Flipflop. </a:t>
                </a:r>
                <a:r>
                  <a:rPr lang="de-DE" dirty="0">
                    <a:latin typeface="Calibri" panose="020F0502020204030204" pitchFamily="34" charset="0"/>
                  </a:rPr>
                  <a:t>Laut Definition erreicht man einen ungültigen Zustand durch das </a:t>
                </a:r>
                <a:r>
                  <a:rPr lang="de-DE" dirty="0" err="1">
                    <a:latin typeface="Calibri" panose="020F0502020204030204" pitchFamily="34" charset="0"/>
                  </a:rPr>
                  <a:t>Eingangstupel</a:t>
                </a:r>
                <a:r>
                  <a:rPr lang="de-DE" dirty="0">
                    <a:latin typeface="Calibri" panose="020F0502020204030204" pitchFamily="34" charset="0"/>
                  </a:rPr>
                  <a:t> (1,1) und nicht (0,0), weshalb wir unsere Eingänge als negiert annehmen. Wir definieren uns A als negierten </a:t>
                </a:r>
                <a:r>
                  <a:rPr lang="de-DE" dirty="0" err="1">
                    <a:latin typeface="Calibri" panose="020F0502020204030204" pitchFamily="34" charset="0"/>
                  </a:rPr>
                  <a:t>Reset</a:t>
                </a:r>
                <a:r>
                  <a:rPr lang="de-DE" dirty="0">
                    <a:latin typeface="Calibri" panose="020F0502020204030204" pitchFamily="34" charset="0"/>
                  </a:rPr>
                  <a:t>-Eingang und B als negierten Set-Eingang (auch andersherum möglich). Damit ist C </a:t>
                </a: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𝑄</m:t>
                        </m:r>
                      </m:e>
                    </m:acc>
                  </m:oMath>
                </a14:m>
                <a:r>
                  <a:rPr lang="de-DE" dirty="0">
                    <a:latin typeface="Calibri" panose="020F0502020204030204" pitchFamily="34" charset="0"/>
                  </a:rPr>
                  <a:t> und D = Q.</a:t>
                </a:r>
              </a:p>
              <a:p>
                <a:pPr marL="0" indent="0">
                  <a:buNone/>
                </a:pPr>
                <a:r>
                  <a:rPr lang="de-DE" dirty="0">
                    <a:latin typeface="Calibri" panose="020F0502020204030204" pitchFamily="34" charset="0"/>
                  </a:rPr>
                  <a:t>Diese Art von Flipflop nennt man </a:t>
                </a:r>
                <a:r>
                  <a:rPr lang="de-DE" dirty="0" err="1">
                    <a:solidFill>
                      <a:schemeClr val="accent3">
                        <a:lumMod val="60000"/>
                        <a:lumOff val="40000"/>
                      </a:schemeClr>
                    </a:solidFill>
                    <a:latin typeface="Calibri" panose="020F0502020204030204" pitchFamily="34" charset="0"/>
                  </a:rPr>
                  <a:t>Active-low</a:t>
                </a:r>
                <a:r>
                  <a:rPr lang="de-DE" dirty="0">
                    <a:latin typeface="Calibri" panose="020F0502020204030204" pitchFamily="34" charset="0"/>
                  </a:rPr>
                  <a:t>. (da negierter Eingang)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3"/>
                <a:ext cx="9128083" cy="5157285"/>
              </a:xfrm>
              <a:blipFill rotWithShape="0">
                <a:blip r:embed="rId3"/>
                <a:stretch>
                  <a:fillRect l="-735" t="-1300" b="-591"/>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60</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Flussdiagramm: Verzögerung 8"/>
          <p:cNvSpPr/>
          <p:nvPr/>
        </p:nvSpPr>
        <p:spPr>
          <a:xfrm>
            <a:off x="3303376" y="261963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Flussdiagramm: Verzögerung 9"/>
          <p:cNvSpPr/>
          <p:nvPr/>
        </p:nvSpPr>
        <p:spPr>
          <a:xfrm>
            <a:off x="3303376" y="3589547"/>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52" name="Tabelle 51"/>
          <p:cNvGraphicFramePr>
            <a:graphicFrameLocks noGrp="1"/>
          </p:cNvGraphicFramePr>
          <p:nvPr>
            <p:extLst/>
          </p:nvPr>
        </p:nvGraphicFramePr>
        <p:xfrm>
          <a:off x="5329195" y="2294421"/>
          <a:ext cx="4337177" cy="2133600"/>
        </p:xfrm>
        <a:graphic>
          <a:graphicData uri="http://schemas.openxmlformats.org/drawingml/2006/table">
            <a:tbl>
              <a:tblPr firstRow="1" bandRow="1">
                <a:tableStyleId>{7DF18680-E054-41AD-8BC1-D1AEF772440D}</a:tableStyleId>
              </a:tblPr>
              <a:tblGrid>
                <a:gridCol w="481507">
                  <a:extLst>
                    <a:ext uri="{9D8B030D-6E8A-4147-A177-3AD203B41FA5}">
                      <a16:colId xmlns:a16="http://schemas.microsoft.com/office/drawing/2014/main" val="20000"/>
                    </a:ext>
                  </a:extLst>
                </a:gridCol>
                <a:gridCol w="530068">
                  <a:extLst>
                    <a:ext uri="{9D8B030D-6E8A-4147-A177-3AD203B41FA5}">
                      <a16:colId xmlns:a16="http://schemas.microsoft.com/office/drawing/2014/main" val="20001"/>
                    </a:ext>
                  </a:extLst>
                </a:gridCol>
                <a:gridCol w="551270">
                  <a:extLst>
                    <a:ext uri="{9D8B030D-6E8A-4147-A177-3AD203B41FA5}">
                      <a16:colId xmlns:a16="http://schemas.microsoft.com/office/drawing/2014/main" val="20002"/>
                    </a:ext>
                  </a:extLst>
                </a:gridCol>
                <a:gridCol w="859578">
                  <a:extLst>
                    <a:ext uri="{9D8B030D-6E8A-4147-A177-3AD203B41FA5}">
                      <a16:colId xmlns:a16="http://schemas.microsoft.com/office/drawing/2014/main" val="20003"/>
                    </a:ext>
                  </a:extLst>
                </a:gridCol>
                <a:gridCol w="1914754">
                  <a:extLst>
                    <a:ext uri="{9D8B030D-6E8A-4147-A177-3AD203B41FA5}">
                      <a16:colId xmlns:a16="http://schemas.microsoft.com/office/drawing/2014/main" val="20004"/>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tc>
                  <a:txBody>
                    <a:bodyPr/>
                    <a:lstStyle/>
                    <a:p>
                      <a:r>
                        <a:rPr lang="de-DE" sz="1400" dirty="0"/>
                        <a:t>Entspricht</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err="1">
                          <a:solidFill>
                            <a:schemeClr val="bg1"/>
                          </a:solidFill>
                        </a:rPr>
                        <a:t>Reset</a:t>
                      </a:r>
                      <a:r>
                        <a:rPr lang="de-DE" sz="1400" dirty="0">
                          <a:solidFill>
                            <a:schemeClr val="bg1"/>
                          </a:solidFill>
                        </a:rPr>
                        <a:t>/Set</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1</a:t>
                      </a:r>
                    </a:p>
                  </a:txBody>
                  <a:tcPr/>
                </a:tc>
                <a:tc>
                  <a:txBody>
                    <a:bodyPr/>
                    <a:lstStyle/>
                    <a:p>
                      <a:pPr algn="ctr"/>
                      <a:r>
                        <a:rPr lang="de-DE" sz="1400" dirty="0"/>
                        <a:t>Ungültig!</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a:t>
                      </a:r>
                    </a:p>
                  </a:txBody>
                  <a:tcPr/>
                </a:tc>
                <a:tc>
                  <a:txBody>
                    <a:bodyPr/>
                    <a:lstStyle/>
                    <a:p>
                      <a:pPr algn="ctr"/>
                      <a:r>
                        <a:rPr lang="de-DE" sz="1400" dirty="0"/>
                        <a:t>?</a:t>
                      </a:r>
                    </a:p>
                  </a:txBody>
                  <a:tcPr/>
                </a:tc>
                <a:tc>
                  <a:txBody>
                    <a:bodyPr/>
                    <a:lstStyle/>
                    <a:p>
                      <a:pPr algn="ctr"/>
                      <a:r>
                        <a:rPr lang="de-DE" sz="1400" dirty="0"/>
                        <a:t>Oszillation</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Set/</a:t>
                      </a:r>
                      <a:r>
                        <a:rPr lang="de-DE" sz="1400" dirty="0" err="1"/>
                        <a:t>Reset</a:t>
                      </a:r>
                      <a:endParaRPr lang="de-DE" sz="1400" dirty="0"/>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Keine Änderung</a:t>
                      </a:r>
                    </a:p>
                  </a:txBody>
                  <a:tcPr/>
                </a:tc>
                <a:extLst>
                  <a:ext uri="{0D108BD9-81ED-4DB2-BD59-A6C34878D82A}">
                    <a16:rowId xmlns:a16="http://schemas.microsoft.com/office/drawing/2014/main" val="10005"/>
                  </a:ext>
                </a:extLst>
              </a:tr>
              <a:tr h="129681">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pPr algn="ctr"/>
                      <a:r>
                        <a:rPr lang="de-DE" sz="1400" dirty="0"/>
                        <a:t>1</a:t>
                      </a:r>
                    </a:p>
                  </a:txBody>
                  <a:tcPr/>
                </a:tc>
                <a:tc>
                  <a:txBody>
                    <a:bodyPr/>
                    <a:lstStyle/>
                    <a:p>
                      <a:pPr algn="ctr"/>
                      <a:r>
                        <a:rPr lang="de-DE" sz="1400" dirty="0"/>
                        <a:t>1</a:t>
                      </a:r>
                    </a:p>
                  </a:txBody>
                  <a:tcPr/>
                </a:tc>
                <a:tc>
                  <a:txBody>
                    <a:bodyPr/>
                    <a:lstStyle/>
                    <a:p>
                      <a:pPr algn="ctr"/>
                      <a:r>
                        <a:rPr lang="de-DE" sz="1400" dirty="0"/>
                        <a:t>Ungültig!</a:t>
                      </a:r>
                    </a:p>
                  </a:txBody>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54" name="Textfeld 53"/>
              <p:cNvSpPr txBox="1"/>
              <p:nvPr/>
            </p:nvSpPr>
            <p:spPr>
              <a:xfrm>
                <a:off x="2249131" y="2434966"/>
                <a:ext cx="778098" cy="369332"/>
              </a:xfrm>
              <a:prstGeom prst="rect">
                <a:avLst/>
              </a:prstGeom>
              <a:noFill/>
            </p:spPr>
            <p:txBody>
              <a:bodyPr wrap="none" rtlCol="0">
                <a:spAutoFit/>
              </a:bodyPr>
              <a:lstStyle/>
              <a:p>
                <a:r>
                  <a:rPr lang="de-DE" dirty="0"/>
                  <a:t>A =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𝑅</m:t>
                        </m:r>
                      </m:e>
                    </m:acc>
                  </m:oMath>
                </a14:m>
                <a:endParaRPr lang="de-DE" dirty="0"/>
              </a:p>
            </p:txBody>
          </p:sp>
        </mc:Choice>
        <mc:Fallback xmlns="">
          <p:sp>
            <p:nvSpPr>
              <p:cNvPr id="54" name="Textfeld 53"/>
              <p:cNvSpPr txBox="1">
                <a:spLocks noRot="1" noChangeAspect="1" noMove="1" noResize="1" noEditPoints="1" noAdjustHandles="1" noChangeArrowheads="1" noChangeShapeType="1" noTextEdit="1"/>
              </p:cNvSpPr>
              <p:nvPr/>
            </p:nvSpPr>
            <p:spPr>
              <a:xfrm>
                <a:off x="2249131" y="2434966"/>
                <a:ext cx="778098" cy="369332"/>
              </a:xfrm>
              <a:prstGeom prst="rect">
                <a:avLst/>
              </a:prstGeom>
              <a:blipFill rotWithShape="0">
                <a:blip r:embed="rId4"/>
                <a:stretch>
                  <a:fillRect l="-7031" t="-8197" r="-2890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Textfeld 54"/>
              <p:cNvSpPr txBox="1"/>
              <p:nvPr/>
            </p:nvSpPr>
            <p:spPr>
              <a:xfrm>
                <a:off x="2252980" y="3770049"/>
                <a:ext cx="698909" cy="369909"/>
              </a:xfrm>
              <a:prstGeom prst="rect">
                <a:avLst/>
              </a:prstGeom>
              <a:noFill/>
            </p:spPr>
            <p:txBody>
              <a:bodyPr wrap="none" rtlCol="0">
                <a:spAutoFit/>
              </a:bodyPr>
              <a:lstStyle/>
              <a:p>
                <a:r>
                  <a:rPr lang="de-DE" dirty="0"/>
                  <a:t>B =</a:t>
                </a:r>
                <a14:m>
                  <m:oMath xmlns:m="http://schemas.openxmlformats.org/officeDocument/2006/math">
                    <m:r>
                      <a:rPr lang="de-DE" b="0" i="0" smtClean="0">
                        <a:latin typeface="Cambria Math" panose="02040503050406030204" pitchFamily="18" charset="0"/>
                      </a:rPr>
                      <m:t> </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𝑆</m:t>
                        </m:r>
                      </m:e>
                    </m:acc>
                  </m:oMath>
                </a14:m>
                <a:endParaRPr lang="de-DE" dirty="0"/>
              </a:p>
            </p:txBody>
          </p:sp>
        </mc:Choice>
        <mc:Fallback xmlns="">
          <p:sp>
            <p:nvSpPr>
              <p:cNvPr id="55" name="Textfeld 54"/>
              <p:cNvSpPr txBox="1">
                <a:spLocks noRot="1" noChangeAspect="1" noMove="1" noResize="1" noEditPoints="1" noAdjustHandles="1" noChangeArrowheads="1" noChangeShapeType="1" noTextEdit="1"/>
              </p:cNvSpPr>
              <p:nvPr/>
            </p:nvSpPr>
            <p:spPr>
              <a:xfrm>
                <a:off x="2252980" y="3770049"/>
                <a:ext cx="698909" cy="369909"/>
              </a:xfrm>
              <a:prstGeom prst="rect">
                <a:avLst/>
              </a:prstGeom>
              <a:blipFill rotWithShape="0">
                <a:blip r:embed="rId5"/>
                <a:stretch>
                  <a:fillRect l="-7895" t="-8197" r="-39474"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Textfeld 55"/>
              <p:cNvSpPr txBox="1"/>
              <p:nvPr/>
            </p:nvSpPr>
            <p:spPr>
              <a:xfrm>
                <a:off x="4419449" y="2567457"/>
                <a:ext cx="802143" cy="369909"/>
              </a:xfrm>
              <a:prstGeom prst="rect">
                <a:avLst/>
              </a:prstGeom>
              <a:noFill/>
            </p:spPr>
            <p:txBody>
              <a:bodyPr wrap="none" rtlCol="0">
                <a:spAutoFit/>
              </a:bodyPr>
              <a:lstStyle/>
              <a:p>
                <a:r>
                  <a:rPr lang="de-DE" dirty="0"/>
                  <a:t>C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𝑄</m:t>
                        </m:r>
                      </m:e>
                    </m:acc>
                  </m:oMath>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4419449" y="2567457"/>
                <a:ext cx="802143" cy="369909"/>
              </a:xfrm>
              <a:prstGeom prst="rect">
                <a:avLst/>
              </a:prstGeom>
              <a:blipFill rotWithShape="0">
                <a:blip r:embed="rId6"/>
                <a:stretch>
                  <a:fillRect l="-6818" t="-8197" r="-28030"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4456992" y="3599605"/>
                <a:ext cx="774571" cy="369332"/>
              </a:xfrm>
              <a:prstGeom prst="rect">
                <a:avLst/>
              </a:prstGeom>
              <a:noFill/>
            </p:spPr>
            <p:txBody>
              <a:bodyPr wrap="none" rtlCol="0">
                <a:spAutoFit/>
              </a:bodyPr>
              <a:lstStyle/>
              <a:p>
                <a:r>
                  <a:rPr lang="de-DE" dirty="0"/>
                  <a:t>D = </a:t>
                </a:r>
                <a14:m>
                  <m:oMath xmlns:m="http://schemas.openxmlformats.org/officeDocument/2006/math">
                    <m:r>
                      <m:rPr>
                        <m:sty m:val="p"/>
                      </m:rPr>
                      <a:rPr lang="de-DE" b="0" i="0" smtClean="0">
                        <a:latin typeface="Cambria Math" panose="02040503050406030204" pitchFamily="18" charset="0"/>
                      </a:rPr>
                      <m:t>Q</m:t>
                    </m:r>
                  </m:oMath>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4456992" y="3599605"/>
                <a:ext cx="774571" cy="369332"/>
              </a:xfrm>
              <a:prstGeom prst="rect">
                <a:avLst/>
              </a:prstGeom>
              <a:blipFill rotWithShape="0">
                <a:blip r:embed="rId7"/>
                <a:stretch>
                  <a:fillRect l="-6299" t="-8197" r="-787" b="-24590"/>
                </a:stretch>
              </a:blipFill>
            </p:spPr>
            <p:txBody>
              <a:bodyPr/>
              <a:lstStyle/>
              <a:p>
                <a:r>
                  <a:rPr lang="de-DE">
                    <a:noFill/>
                  </a:rPr>
                  <a:t> </a:t>
                </a:r>
              </a:p>
            </p:txBody>
          </p:sp>
        </mc:Fallback>
      </mc:AlternateContent>
    </p:spTree>
    <p:extLst>
      <p:ext uri="{BB962C8B-B14F-4D97-AF65-F5344CB8AC3E}">
        <p14:creationId xmlns:p14="http://schemas.microsoft.com/office/powerpoint/2010/main" val="45415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unteren 1 resultiert eine 0 am Ausgang</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Beide Nullen implizieren eine 1 am oberen Ausgang.</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Dieser Zustand ist stabil!</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61</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accent2">
                              <a:lumMod val="60000"/>
                              <a:lumOff val="40000"/>
                            </a:schemeClr>
                          </a:solidFill>
                        </a:rPr>
                        <a:t>0</a:t>
                      </a:r>
                    </a:p>
                  </a:txBody>
                  <a:tcPr/>
                </a:tc>
                <a:tc>
                  <a:txBody>
                    <a:bodyPr/>
                    <a:lstStyle/>
                    <a:p>
                      <a:r>
                        <a:rPr lang="de-DE" sz="1400" dirty="0">
                          <a:solidFill>
                            <a:schemeClr val="accent2">
                              <a:lumMod val="60000"/>
                              <a:lumOff val="40000"/>
                            </a:schemeClr>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0</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1</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29" name="Textfeld 28"/>
          <p:cNvSpPr txBox="1"/>
          <p:nvPr/>
        </p:nvSpPr>
        <p:spPr>
          <a:xfrm>
            <a:off x="3514040" y="3241899"/>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Tree>
    <p:extLst>
      <p:ext uri="{BB962C8B-B14F-4D97-AF65-F5344CB8AC3E}">
        <p14:creationId xmlns:p14="http://schemas.microsoft.com/office/powerpoint/2010/main" val="313748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ergibt sich eine alte 0 und 1</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Durch die angelegten Nullen ändert sich nichts an der Ausgabe</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Dieser Zustand ist stabil!</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62</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solidFill>
                            <a:schemeClr val="accent2">
                              <a:lumMod val="60000"/>
                              <a:lumOff val="40000"/>
                            </a:schemeClr>
                          </a:solidFill>
                        </a:rPr>
                        <a:t>0</a:t>
                      </a:r>
                    </a:p>
                  </a:txBody>
                  <a:tcPr/>
                </a:tc>
                <a:tc>
                  <a:txBody>
                    <a:bodyPr/>
                    <a:lstStyle/>
                    <a:p>
                      <a:r>
                        <a:rPr lang="de-DE" sz="1400" dirty="0">
                          <a:solidFill>
                            <a:schemeClr val="accent2">
                              <a:lumMod val="60000"/>
                              <a:lumOff val="40000"/>
                            </a:schemeClr>
                          </a:solidFill>
                        </a:rPr>
                        <a:t>0</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2"/>
                  </a:ext>
                </a:extLst>
              </a:tr>
              <a:tr h="129681">
                <a:tc>
                  <a:txBody>
                    <a:bodyPr/>
                    <a:lstStyle/>
                    <a:p>
                      <a:r>
                        <a:rPr lang="de-DE" sz="1400" dirty="0"/>
                        <a:t>1</a:t>
                      </a:r>
                    </a:p>
                  </a:txBody>
                  <a:tcPr/>
                </a:tc>
                <a:tc>
                  <a:txBody>
                    <a:bodyPr/>
                    <a:lstStyle/>
                    <a:p>
                      <a:r>
                        <a:rPr lang="de-DE" sz="1400" dirty="0"/>
                        <a:t>1</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0</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0</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29" name="Textfeld 28"/>
          <p:cNvSpPr txBox="1"/>
          <p:nvPr/>
        </p:nvSpPr>
        <p:spPr>
          <a:xfrm>
            <a:off x="2320119" y="2999239"/>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33" name="Textfeld 32"/>
          <p:cNvSpPr txBox="1"/>
          <p:nvPr/>
        </p:nvSpPr>
        <p:spPr>
          <a:xfrm>
            <a:off x="3521164" y="3246709"/>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3523414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ergibt sich eine alte 0 und 1</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Durch die angelegten Einsen ergeben sich oben und unten zwei Nullen</a:t>
            </a:r>
          </a:p>
          <a:p>
            <a:pPr marL="0" indent="0">
              <a:buNone/>
            </a:pPr>
            <a:r>
              <a:rPr lang="de-DE" dirty="0">
                <a:latin typeface="Calibri" panose="020F0502020204030204" pitchFamily="34" charset="0"/>
              </a:rPr>
              <a:t>3:	Die neue 0 am unteren NOR verändert die Ausgabe nicht</a:t>
            </a:r>
          </a:p>
          <a:p>
            <a:pPr marL="0" indent="0">
              <a:buNone/>
            </a:pPr>
            <a:r>
              <a:rPr lang="de-DE" dirty="0">
                <a:latin typeface="Calibri" panose="020F0502020204030204" pitchFamily="34" charset="0"/>
              </a:rPr>
              <a:t>Dieser Zustand ist stabil!</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63</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2"/>
                  </a:ext>
                </a:extLst>
              </a:tr>
              <a:tr h="129681">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3"/>
                  </a:ext>
                </a:extLst>
              </a:tr>
              <a:tr h="121443">
                <a:tc>
                  <a:txBody>
                    <a:bodyPr/>
                    <a:lstStyle/>
                    <a:p>
                      <a:r>
                        <a:rPr lang="de-DE" sz="1400" dirty="0"/>
                        <a:t>1</a:t>
                      </a:r>
                    </a:p>
                  </a:txBody>
                  <a:tcPr/>
                </a:tc>
                <a:tc>
                  <a:txBody>
                    <a:bodyPr/>
                    <a:lstStyle/>
                    <a:p>
                      <a:r>
                        <a:rPr lang="de-DE" sz="1400" dirty="0"/>
                        <a:t>0</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1</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1</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29" name="Textfeld 28"/>
          <p:cNvSpPr txBox="1"/>
          <p:nvPr/>
        </p:nvSpPr>
        <p:spPr>
          <a:xfrm>
            <a:off x="2320119" y="2999239"/>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3" name="Textfeld 32"/>
          <p:cNvSpPr txBox="1"/>
          <p:nvPr/>
        </p:nvSpPr>
        <p:spPr>
          <a:xfrm>
            <a:off x="3521164" y="3246709"/>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50" name="Textfeld 49"/>
          <p:cNvSpPr txBox="1"/>
          <p:nvPr/>
        </p:nvSpPr>
        <p:spPr>
          <a:xfrm>
            <a:off x="2560163" y="2996355"/>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424200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ergibt sich zwei alte Nullen</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Am unteren NOR ergibt sich am Ausgang so eine 1</a:t>
            </a:r>
          </a:p>
          <a:p>
            <a:pPr marL="0" indent="0">
              <a:buNone/>
            </a:pPr>
            <a:r>
              <a:rPr lang="de-DE" dirty="0">
                <a:latin typeface="Calibri" panose="020F0502020204030204" pitchFamily="34" charset="0"/>
              </a:rPr>
              <a:t>3:	Die neue 1 am oberen NOR verändert die Ausgabe nicht</a:t>
            </a:r>
          </a:p>
          <a:p>
            <a:pPr marL="0" indent="0">
              <a:buNone/>
            </a:pPr>
            <a:r>
              <a:rPr lang="de-DE" dirty="0">
                <a:latin typeface="Calibri" panose="020F0502020204030204" pitchFamily="34" charset="0"/>
              </a:rPr>
              <a:t>Dieser Zustand ist stabil!</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64</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3"/>
                  </a:ext>
                </a:extLst>
              </a:tr>
              <a:tr h="121443">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0</a:t>
                      </a:r>
                    </a:p>
                  </a:txBody>
                  <a:tcPr/>
                </a:tc>
                <a:tc>
                  <a:txBody>
                    <a:bodyPr/>
                    <a:lstStyle/>
                    <a:p>
                      <a:r>
                        <a:rPr lang="de-DE" sz="1400" dirty="0"/>
                        <a:t>0</a:t>
                      </a:r>
                    </a:p>
                  </a:txBody>
                  <a:tcPr/>
                </a:tc>
                <a:tc>
                  <a:txBody>
                    <a:bodyPr/>
                    <a:lstStyle/>
                    <a:p>
                      <a:r>
                        <a:rPr lang="de-DE" sz="1400" dirty="0"/>
                        <a:t>1</a:t>
                      </a:r>
                    </a:p>
                  </a:txBody>
                  <a:tcPr/>
                </a:tc>
                <a:extLst>
                  <a:ext uri="{0D108BD9-81ED-4DB2-BD59-A6C34878D82A}">
                    <a16:rowId xmlns:a16="http://schemas.microsoft.com/office/drawing/2014/main" val="10004"/>
                  </a:ext>
                </a:extLst>
              </a:tr>
              <a:tr h="212060">
                <a:tc>
                  <a:txBody>
                    <a:bodyPr/>
                    <a:lstStyle/>
                    <a:p>
                      <a:r>
                        <a:rPr lang="de-DE" sz="1400" dirty="0"/>
                        <a:t>1</a:t>
                      </a:r>
                    </a:p>
                  </a:txBody>
                  <a:tcPr/>
                </a:tc>
                <a:tc>
                  <a:txBody>
                    <a:bodyPr/>
                    <a:lstStyle/>
                    <a:p>
                      <a:r>
                        <a:rPr lang="de-DE" sz="1400" dirty="0"/>
                        <a:t>1</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1</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0</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29" name="Textfeld 28"/>
          <p:cNvSpPr txBox="1"/>
          <p:nvPr/>
        </p:nvSpPr>
        <p:spPr>
          <a:xfrm>
            <a:off x="2320119" y="2999239"/>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3" name="Textfeld 32"/>
          <p:cNvSpPr txBox="1"/>
          <p:nvPr/>
        </p:nvSpPr>
        <p:spPr>
          <a:xfrm>
            <a:off x="3521164" y="3246709"/>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50" name="Textfeld 49"/>
          <p:cNvSpPr txBox="1"/>
          <p:nvPr/>
        </p:nvSpPr>
        <p:spPr>
          <a:xfrm>
            <a:off x="2562727" y="2544214"/>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Tree>
    <p:extLst>
      <p:ext uri="{BB962C8B-B14F-4D97-AF65-F5344CB8AC3E}">
        <p14:creationId xmlns:p14="http://schemas.microsoft.com/office/powerpoint/2010/main" val="3131467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ergibt sich eine alte 1 und eine 0</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Die beiden neuen Einsen ergeben am Ausgang zwei Nullen</a:t>
            </a:r>
          </a:p>
          <a:p>
            <a:pPr marL="0" indent="0">
              <a:buNone/>
            </a:pPr>
            <a:r>
              <a:rPr lang="de-DE" dirty="0">
                <a:latin typeface="Calibri" panose="020F0502020204030204" pitchFamily="34" charset="0"/>
              </a:rPr>
              <a:t>3:	Die neue 0 am oberen NOR verändert die Ausgabe nicht</a:t>
            </a:r>
          </a:p>
          <a:p>
            <a:pPr marL="0" indent="0">
              <a:buNone/>
            </a:pPr>
            <a:r>
              <a:rPr lang="de-DE" dirty="0">
                <a:latin typeface="Calibri" panose="020F0502020204030204" pitchFamily="34" charset="0"/>
              </a:rPr>
              <a:t>Dieser Zustand ist stabil!</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65</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r>
                        <a:rPr lang="de-DE" sz="1400" dirty="0"/>
                        <a:t>0</a:t>
                      </a:r>
                    </a:p>
                  </a:txBody>
                  <a:tcPr/>
                </a:tc>
                <a:tc>
                  <a:txBody>
                    <a:bodyPr/>
                    <a:lstStyle/>
                    <a:p>
                      <a:r>
                        <a:rPr lang="de-DE" sz="1400" dirty="0"/>
                        <a:t>1</a:t>
                      </a:r>
                    </a:p>
                  </a:txBody>
                  <a:tcPr/>
                </a:tc>
                <a:extLst>
                  <a:ext uri="{0D108BD9-81ED-4DB2-BD59-A6C34878D82A}">
                    <a16:rowId xmlns:a16="http://schemas.microsoft.com/office/drawing/2014/main" val="10004"/>
                  </a:ext>
                </a:extLst>
              </a:tr>
              <a:tr h="212060">
                <a:tc>
                  <a:txBody>
                    <a:bodyPr/>
                    <a:lstStyle/>
                    <a:p>
                      <a:r>
                        <a:rPr lang="de-DE" sz="1400" dirty="0">
                          <a:solidFill>
                            <a:schemeClr val="accent2">
                              <a:lumMod val="60000"/>
                              <a:lumOff val="40000"/>
                            </a:schemeClr>
                          </a:solidFill>
                        </a:rPr>
                        <a:t>1</a:t>
                      </a:r>
                    </a:p>
                  </a:txBody>
                  <a:tcPr/>
                </a:tc>
                <a:tc>
                  <a:txBody>
                    <a:bodyPr/>
                    <a:lstStyle/>
                    <a:p>
                      <a:r>
                        <a:rPr lang="de-DE" sz="1400" dirty="0">
                          <a:solidFill>
                            <a:schemeClr val="accent2">
                              <a:lumMod val="60000"/>
                              <a:lumOff val="40000"/>
                            </a:schemeClr>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5"/>
                  </a:ext>
                </a:extLst>
              </a:tr>
              <a:tr h="129681">
                <a:tc>
                  <a:txBody>
                    <a:bodyPr/>
                    <a:lstStyle/>
                    <a:p>
                      <a:r>
                        <a:rPr lang="de-DE" sz="1400" dirty="0"/>
                        <a:t>0</a:t>
                      </a:r>
                    </a:p>
                  </a:txBody>
                  <a:tcPr/>
                </a:tc>
                <a:tc>
                  <a:txBody>
                    <a:bodyPr/>
                    <a:lstStyle/>
                    <a:p>
                      <a:r>
                        <a:rPr lang="de-DE" sz="1400" dirty="0"/>
                        <a:t>0</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1</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1</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1</a:t>
            </a:r>
          </a:p>
        </p:txBody>
      </p:sp>
      <p:sp>
        <p:nvSpPr>
          <p:cNvPr id="29" name="Textfeld 28"/>
          <p:cNvSpPr txBox="1"/>
          <p:nvPr/>
        </p:nvSpPr>
        <p:spPr>
          <a:xfrm>
            <a:off x="2320119" y="2999239"/>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33" name="Textfeld 32"/>
          <p:cNvSpPr txBox="1"/>
          <p:nvPr/>
        </p:nvSpPr>
        <p:spPr>
          <a:xfrm>
            <a:off x="3521164" y="3246709"/>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
        <p:nvSpPr>
          <p:cNvPr id="50" name="Textfeld 49"/>
          <p:cNvSpPr txBox="1"/>
          <p:nvPr/>
        </p:nvSpPr>
        <p:spPr>
          <a:xfrm>
            <a:off x="2562727" y="2544214"/>
            <a:ext cx="312906" cy="369332"/>
          </a:xfrm>
          <a:prstGeom prst="rect">
            <a:avLst/>
          </a:prstGeom>
          <a:noFill/>
        </p:spPr>
        <p:txBody>
          <a:bodyPr wrap="none" rtlCol="0">
            <a:spAutoFit/>
          </a:bodyPr>
          <a:lstStyle/>
          <a:p>
            <a:r>
              <a:rPr lang="de-DE" dirty="0">
                <a:solidFill>
                  <a:schemeClr val="accent6">
                    <a:lumMod val="60000"/>
                    <a:lumOff val="40000"/>
                  </a:schemeClr>
                </a:solidFill>
              </a:rPr>
              <a:t>0</a:t>
            </a:r>
          </a:p>
        </p:txBody>
      </p:sp>
    </p:spTree>
    <p:extLst>
      <p:ext uri="{BB962C8B-B14F-4D97-AF65-F5344CB8AC3E}">
        <p14:creationId xmlns:p14="http://schemas.microsoft.com/office/powerpoint/2010/main" val="354636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Nun betrachten wir den zweiten Flipflop a.2:</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1:</a:t>
            </a:r>
            <a:r>
              <a:rPr lang="de-DE" dirty="0">
                <a:latin typeface="Calibri" panose="020F0502020204030204" pitchFamily="34" charset="0"/>
              </a:rPr>
              <a:t>	Aus der vorherigen Belegung ergeben sich zwei alte Nullen</a:t>
            </a:r>
          </a:p>
          <a:p>
            <a:pPr marL="0" indent="0">
              <a:buNone/>
            </a:pPr>
            <a:r>
              <a:rPr lang="de-DE" dirty="0">
                <a:solidFill>
                  <a:schemeClr val="accent6">
                    <a:lumMod val="60000"/>
                    <a:lumOff val="40000"/>
                  </a:schemeClr>
                </a:solidFill>
                <a:latin typeface="Calibri" panose="020F0502020204030204" pitchFamily="34" charset="0"/>
              </a:rPr>
              <a:t>2:</a:t>
            </a:r>
            <a:r>
              <a:rPr lang="de-DE" dirty="0">
                <a:latin typeface="Calibri" panose="020F0502020204030204" pitchFamily="34" charset="0"/>
              </a:rPr>
              <a:t>	Somit ergibt sich oben wie unten eine 1 am Ausgang</a:t>
            </a:r>
          </a:p>
          <a:p>
            <a:pPr marL="0" indent="0">
              <a:buNone/>
            </a:pPr>
            <a:r>
              <a:rPr lang="de-DE" dirty="0">
                <a:solidFill>
                  <a:schemeClr val="accent1">
                    <a:lumMod val="60000"/>
                    <a:lumOff val="40000"/>
                  </a:schemeClr>
                </a:solidFill>
                <a:latin typeface="Calibri" panose="020F0502020204030204" pitchFamily="34" charset="0"/>
              </a:rPr>
              <a:t>3:</a:t>
            </a:r>
            <a:r>
              <a:rPr lang="de-DE" dirty="0">
                <a:latin typeface="Calibri" panose="020F0502020204030204" pitchFamily="34" charset="0"/>
              </a:rPr>
              <a:t>	Die neuen Einsen ergeben wiederum Nullen am Ausgang (</a:t>
            </a:r>
            <a:r>
              <a:rPr lang="de-DE" dirty="0" err="1">
                <a:latin typeface="Calibri" panose="020F0502020204030204" pitchFamily="34" charset="0"/>
              </a:rPr>
              <a:t>Wdh</a:t>
            </a:r>
            <a:r>
              <a:rPr lang="de-DE" dirty="0">
                <a:latin typeface="Calibri" panose="020F0502020204030204" pitchFamily="34" charset="0"/>
              </a:rPr>
              <a:t>. Schritt 2)</a:t>
            </a:r>
          </a:p>
          <a:p>
            <a:pPr marL="0" indent="0">
              <a:buNone/>
            </a:pPr>
            <a:r>
              <a:rPr lang="de-DE" dirty="0">
                <a:latin typeface="Calibri" panose="020F0502020204030204" pitchFamily="34" charset="0"/>
              </a:rPr>
              <a:t>Dieser Zustand ist instabil! Es kommt zur Oszillation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66</a:t>
            </a:fld>
            <a:endParaRPr lang="en-US" dirty="0"/>
          </a:p>
        </p:txBody>
      </p:sp>
      <p:cxnSp>
        <p:nvCxnSpPr>
          <p:cNvPr id="30" name="Gerader Verbinder 29"/>
          <p:cNvCxnSpPr/>
          <p:nvPr/>
        </p:nvCxnSpPr>
        <p:spPr>
          <a:xfrm>
            <a:off x="1735233" y="2296016"/>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1735233" y="3622042"/>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3399276" y="2386632"/>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Ellipse 34"/>
          <p:cNvSpPr/>
          <p:nvPr/>
        </p:nvSpPr>
        <p:spPr>
          <a:xfrm>
            <a:off x="3399276" y="337580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6" name="Gerader Verbinder 35"/>
          <p:cNvCxnSpPr/>
          <p:nvPr/>
        </p:nvCxnSpPr>
        <p:spPr>
          <a:xfrm>
            <a:off x="3453276" y="24406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p:cNvCxnSpPr/>
          <p:nvPr/>
        </p:nvCxnSpPr>
        <p:spPr>
          <a:xfrm>
            <a:off x="3507276" y="34298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3984162" y="2385458"/>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4001546" y="337463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r Verbinder 39"/>
          <p:cNvCxnSpPr>
            <a:endCxn id="39" idx="0"/>
          </p:cNvCxnSpPr>
          <p:nvPr/>
        </p:nvCxnSpPr>
        <p:spPr>
          <a:xfrm>
            <a:off x="4055546" y="310117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a:off x="4031286" y="249211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2593783" y="259938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2591479" y="304717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591479" y="2765573"/>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flipV="1">
            <a:off x="2591479" y="2872848"/>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591479" y="2599388"/>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2591479" y="3320635"/>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48" name="Flussdiagramm: Gespeicherte Daten 47"/>
          <p:cNvSpPr/>
          <p:nvPr/>
        </p:nvSpPr>
        <p:spPr>
          <a:xfrm flipH="1">
            <a:off x="2854860" y="3208449"/>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9" name="Flussdiagramm: Gespeicherte Daten 48"/>
          <p:cNvSpPr/>
          <p:nvPr/>
        </p:nvSpPr>
        <p:spPr>
          <a:xfrm flipH="1">
            <a:off x="2854860" y="2192878"/>
            <a:ext cx="544414"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51" name="Textfeld 50"/>
          <p:cNvSpPr txBox="1"/>
          <p:nvPr/>
        </p:nvSpPr>
        <p:spPr>
          <a:xfrm>
            <a:off x="1198536" y="2111350"/>
            <a:ext cx="534121" cy="369332"/>
          </a:xfrm>
          <a:prstGeom prst="rect">
            <a:avLst/>
          </a:prstGeom>
          <a:noFill/>
        </p:spPr>
        <p:txBody>
          <a:bodyPr wrap="none" rtlCol="0">
            <a:spAutoFit/>
          </a:bodyPr>
          <a:lstStyle/>
          <a:p>
            <a:r>
              <a:rPr lang="de-DE" dirty="0"/>
              <a:t>a.2</a:t>
            </a:r>
          </a:p>
        </p:txBody>
      </p:sp>
      <p:graphicFrame>
        <p:nvGraphicFramePr>
          <p:cNvPr id="52" name="Tabelle 51"/>
          <p:cNvGraphicFramePr>
            <a:graphicFrameLocks noGrp="1"/>
          </p:cNvGraphicFramePr>
          <p:nvPr>
            <p:extLst/>
          </p:nvPr>
        </p:nvGraphicFramePr>
        <p:xfrm>
          <a:off x="5061565" y="1892184"/>
          <a:ext cx="5418668" cy="2133600"/>
        </p:xfrm>
        <a:graphic>
          <a:graphicData uri="http://schemas.openxmlformats.org/drawingml/2006/table">
            <a:tbl>
              <a:tblPr firstRow="1" bandRow="1">
                <a:tableStyleId>{7DF18680-E054-41AD-8BC1-D1AEF772440D}</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1"/>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r>
                        <a:rPr lang="de-DE" sz="1400" dirty="0"/>
                        <a:t>1</a:t>
                      </a:r>
                    </a:p>
                  </a:txBody>
                  <a:tcPr/>
                </a:tc>
                <a:tc>
                  <a:txBody>
                    <a:bodyPr/>
                    <a:lstStyle/>
                    <a:p>
                      <a:r>
                        <a:rPr lang="de-DE" sz="1400" dirty="0"/>
                        <a:t>0</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r>
                        <a:rPr lang="de-DE" sz="1400" dirty="0"/>
                        <a:t>0</a:t>
                      </a:r>
                    </a:p>
                  </a:txBody>
                  <a:tcPr/>
                </a:tc>
                <a:tc>
                  <a:txBody>
                    <a:bodyPr/>
                    <a:lstStyle/>
                    <a:p>
                      <a:r>
                        <a:rPr lang="de-DE" sz="1400" dirty="0"/>
                        <a:t>1</a:t>
                      </a:r>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r>
                        <a:rPr lang="de-DE" sz="1400" dirty="0"/>
                        <a:t>0</a:t>
                      </a:r>
                    </a:p>
                  </a:txBody>
                  <a:tcPr/>
                </a:tc>
                <a:tc>
                  <a:txBody>
                    <a:bodyPr/>
                    <a:lstStyle/>
                    <a:p>
                      <a:r>
                        <a:rPr lang="de-DE" sz="1400" dirty="0"/>
                        <a:t>0</a:t>
                      </a:r>
                    </a:p>
                  </a:txBody>
                  <a:tcPr/>
                </a:tc>
                <a:extLst>
                  <a:ext uri="{0D108BD9-81ED-4DB2-BD59-A6C34878D82A}">
                    <a16:rowId xmlns:a16="http://schemas.microsoft.com/office/drawing/2014/main" val="10005"/>
                  </a:ext>
                </a:extLst>
              </a:tr>
              <a:tr h="129681">
                <a:tc>
                  <a:txBody>
                    <a:bodyPr/>
                    <a:lstStyle/>
                    <a:p>
                      <a:r>
                        <a:rPr lang="de-DE" sz="1400" dirty="0">
                          <a:solidFill>
                            <a:schemeClr val="accent2">
                              <a:lumMod val="60000"/>
                              <a:lumOff val="40000"/>
                            </a:schemeClr>
                          </a:solidFill>
                        </a:rPr>
                        <a:t>0</a:t>
                      </a:r>
                    </a:p>
                  </a:txBody>
                  <a:tcPr/>
                </a:tc>
                <a:tc>
                  <a:txBody>
                    <a:bodyPr/>
                    <a:lstStyle/>
                    <a:p>
                      <a:r>
                        <a:rPr lang="de-DE" sz="1400" dirty="0">
                          <a:solidFill>
                            <a:schemeClr val="accent2">
                              <a:lumMod val="60000"/>
                              <a:lumOff val="40000"/>
                            </a:schemeClr>
                          </a:solidFill>
                        </a:rPr>
                        <a:t>0</a:t>
                      </a:r>
                    </a:p>
                  </a:txBody>
                  <a:tcPr/>
                </a:tc>
                <a:tc>
                  <a:txBody>
                    <a:bodyPr/>
                    <a:lstStyle/>
                    <a:p>
                      <a:r>
                        <a:rPr lang="de-DE" sz="1400" dirty="0"/>
                        <a:t>?</a:t>
                      </a:r>
                    </a:p>
                  </a:txBody>
                  <a:tcPr/>
                </a:tc>
                <a:tc>
                  <a:txBody>
                    <a:bodyPr/>
                    <a:lstStyle/>
                    <a:p>
                      <a:r>
                        <a:rPr lang="de-DE" sz="1400" dirty="0"/>
                        <a:t>?</a:t>
                      </a:r>
                    </a:p>
                  </a:txBody>
                  <a:tcPr/>
                </a:tc>
                <a:extLst>
                  <a:ext uri="{0D108BD9-81ED-4DB2-BD59-A6C34878D82A}">
                    <a16:rowId xmlns:a16="http://schemas.microsoft.com/office/drawing/2014/main" val="10006"/>
                  </a:ext>
                </a:extLst>
              </a:tr>
            </a:tbl>
          </a:graphicData>
        </a:graphic>
      </p:graphicFrame>
      <p:sp>
        <p:nvSpPr>
          <p:cNvPr id="26" name="Textfeld 25"/>
          <p:cNvSpPr txBox="1"/>
          <p:nvPr/>
        </p:nvSpPr>
        <p:spPr>
          <a:xfrm>
            <a:off x="1735757" y="1972449"/>
            <a:ext cx="312906" cy="369332"/>
          </a:xfrm>
          <a:prstGeom prst="rect">
            <a:avLst/>
          </a:prstGeom>
          <a:noFill/>
        </p:spPr>
        <p:txBody>
          <a:bodyPr wrap="none" rtlCol="0">
            <a:spAutoFit/>
          </a:bodyPr>
          <a:lstStyle/>
          <a:p>
            <a:r>
              <a:rPr lang="de-DE" dirty="0"/>
              <a:t>0</a:t>
            </a:r>
          </a:p>
        </p:txBody>
      </p:sp>
      <p:sp>
        <p:nvSpPr>
          <p:cNvPr id="27" name="Textfeld 26"/>
          <p:cNvSpPr txBox="1"/>
          <p:nvPr/>
        </p:nvSpPr>
        <p:spPr>
          <a:xfrm>
            <a:off x="1704579" y="3258462"/>
            <a:ext cx="312906" cy="369332"/>
          </a:xfrm>
          <a:prstGeom prst="rect">
            <a:avLst/>
          </a:prstGeom>
          <a:noFill/>
        </p:spPr>
        <p:txBody>
          <a:bodyPr wrap="none" rtlCol="0">
            <a:spAutoFit/>
          </a:bodyPr>
          <a:lstStyle/>
          <a:p>
            <a:r>
              <a:rPr lang="de-DE" dirty="0"/>
              <a:t>0</a:t>
            </a:r>
          </a:p>
        </p:txBody>
      </p:sp>
      <p:sp>
        <p:nvSpPr>
          <p:cNvPr id="28" name="Textfeld 27"/>
          <p:cNvSpPr txBox="1"/>
          <p:nvPr/>
        </p:nvSpPr>
        <p:spPr>
          <a:xfrm>
            <a:off x="2334524" y="2524814"/>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29" name="Textfeld 28"/>
          <p:cNvSpPr txBox="1"/>
          <p:nvPr/>
        </p:nvSpPr>
        <p:spPr>
          <a:xfrm>
            <a:off x="2320119" y="2999239"/>
            <a:ext cx="312906" cy="369332"/>
          </a:xfrm>
          <a:prstGeom prst="rect">
            <a:avLst/>
          </a:prstGeom>
          <a:noFill/>
        </p:spPr>
        <p:txBody>
          <a:bodyPr wrap="none" rtlCol="0">
            <a:spAutoFit/>
          </a:bodyPr>
          <a:lstStyle/>
          <a:p>
            <a:r>
              <a:rPr lang="de-DE" dirty="0">
                <a:solidFill>
                  <a:schemeClr val="bg2">
                    <a:lumMod val="40000"/>
                    <a:lumOff val="60000"/>
                  </a:schemeClr>
                </a:solidFill>
              </a:rPr>
              <a:t>0</a:t>
            </a:r>
          </a:p>
        </p:txBody>
      </p:sp>
      <p:sp>
        <p:nvSpPr>
          <p:cNvPr id="32" name="Textfeld 31"/>
          <p:cNvSpPr txBox="1"/>
          <p:nvPr/>
        </p:nvSpPr>
        <p:spPr>
          <a:xfrm>
            <a:off x="3525560" y="2255516"/>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33" name="Textfeld 32"/>
          <p:cNvSpPr txBox="1"/>
          <p:nvPr/>
        </p:nvSpPr>
        <p:spPr>
          <a:xfrm>
            <a:off x="3521164" y="3246709"/>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50" name="Textfeld 49"/>
          <p:cNvSpPr txBox="1"/>
          <p:nvPr/>
        </p:nvSpPr>
        <p:spPr>
          <a:xfrm>
            <a:off x="2562727" y="2544214"/>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53" name="Textfeld 52"/>
          <p:cNvSpPr txBox="1"/>
          <p:nvPr/>
        </p:nvSpPr>
        <p:spPr>
          <a:xfrm>
            <a:off x="2560163" y="3001421"/>
            <a:ext cx="312906" cy="369332"/>
          </a:xfrm>
          <a:prstGeom prst="rect">
            <a:avLst/>
          </a:prstGeom>
          <a:noFill/>
        </p:spPr>
        <p:txBody>
          <a:bodyPr wrap="none" rtlCol="0">
            <a:spAutoFit/>
          </a:bodyPr>
          <a:lstStyle/>
          <a:p>
            <a:r>
              <a:rPr lang="de-DE" dirty="0">
                <a:solidFill>
                  <a:schemeClr val="accent6">
                    <a:lumMod val="60000"/>
                    <a:lumOff val="40000"/>
                  </a:schemeClr>
                </a:solidFill>
              </a:rPr>
              <a:t>1</a:t>
            </a:r>
          </a:p>
        </p:txBody>
      </p:sp>
      <p:sp>
        <p:nvSpPr>
          <p:cNvPr id="54" name="Textfeld 53"/>
          <p:cNvSpPr txBox="1"/>
          <p:nvPr/>
        </p:nvSpPr>
        <p:spPr>
          <a:xfrm>
            <a:off x="3693303" y="2253772"/>
            <a:ext cx="306202" cy="369332"/>
          </a:xfrm>
          <a:prstGeom prst="rect">
            <a:avLst/>
          </a:prstGeom>
          <a:noFill/>
        </p:spPr>
        <p:txBody>
          <a:bodyPr wrap="square" rtlCol="0">
            <a:spAutoFit/>
          </a:bodyPr>
          <a:lstStyle/>
          <a:p>
            <a:r>
              <a:rPr lang="de-DE" dirty="0">
                <a:solidFill>
                  <a:schemeClr val="accent1">
                    <a:lumMod val="60000"/>
                    <a:lumOff val="40000"/>
                  </a:schemeClr>
                </a:solidFill>
              </a:rPr>
              <a:t>0</a:t>
            </a:r>
          </a:p>
        </p:txBody>
      </p:sp>
      <p:sp>
        <p:nvSpPr>
          <p:cNvPr id="55" name="Textfeld 54"/>
          <p:cNvSpPr txBox="1"/>
          <p:nvPr/>
        </p:nvSpPr>
        <p:spPr>
          <a:xfrm>
            <a:off x="3690768" y="3237904"/>
            <a:ext cx="306202" cy="369332"/>
          </a:xfrm>
          <a:prstGeom prst="rect">
            <a:avLst/>
          </a:prstGeom>
          <a:noFill/>
        </p:spPr>
        <p:txBody>
          <a:bodyPr wrap="square" rtlCol="0">
            <a:spAutoFit/>
          </a:bodyPr>
          <a:lstStyle/>
          <a:p>
            <a:r>
              <a:rPr lang="de-DE" dirty="0">
                <a:solidFill>
                  <a:schemeClr val="accent1">
                    <a:lumMod val="60000"/>
                    <a:lumOff val="40000"/>
                  </a:schemeClr>
                </a:solidFill>
              </a:rPr>
              <a:t>0</a:t>
            </a:r>
          </a:p>
        </p:txBody>
      </p:sp>
    </p:spTree>
    <p:extLst>
      <p:ext uri="{BB962C8B-B14F-4D97-AF65-F5344CB8AC3E}">
        <p14:creationId xmlns:p14="http://schemas.microsoft.com/office/powerpoint/2010/main" val="1492055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fontScale="92500" lnSpcReduction="10000"/>
              </a:bodyPr>
              <a:lstStyle/>
              <a:p>
                <a:r>
                  <a:rPr lang="de-DE" dirty="0">
                    <a:latin typeface="Calibri" panose="020F0502020204030204" pitchFamily="34" charset="0"/>
                  </a:rPr>
                  <a:t>Betrachten wir nun die Tabelle zur Benennung der Ein- und Ausgänge</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haben ein asynchrones Flipflop (keine </a:t>
                </a:r>
                <a:r>
                  <a:rPr lang="de-DE" dirty="0" err="1">
                    <a:latin typeface="Calibri" panose="020F0502020204030204" pitchFamily="34" charset="0"/>
                  </a:rPr>
                  <a:t>Clock</a:t>
                </a:r>
                <a:r>
                  <a:rPr lang="de-DE" dirty="0">
                    <a:latin typeface="Calibri" panose="020F0502020204030204" pitchFamily="34" charset="0"/>
                  </a:rPr>
                  <a:t>) mit einem ungültigen Zustand. Dies ist also eine </a:t>
                </a:r>
                <a:r>
                  <a:rPr lang="de-DE" dirty="0">
                    <a:solidFill>
                      <a:schemeClr val="accent1">
                        <a:lumMod val="40000"/>
                        <a:lumOff val="60000"/>
                      </a:schemeClr>
                    </a:solidFill>
                    <a:latin typeface="Calibri" panose="020F0502020204030204" pitchFamily="34" charset="0"/>
                  </a:rPr>
                  <a:t>R/S-Flipflop. </a:t>
                </a:r>
                <a:r>
                  <a:rPr lang="de-DE" dirty="0">
                    <a:latin typeface="Calibri" panose="020F0502020204030204" pitchFamily="34" charset="0"/>
                  </a:rPr>
                  <a:t>Laut Definition erreicht man einen ungültigen Zustand durch das </a:t>
                </a:r>
                <a:r>
                  <a:rPr lang="de-DE" dirty="0" err="1">
                    <a:latin typeface="Calibri" panose="020F0502020204030204" pitchFamily="34" charset="0"/>
                  </a:rPr>
                  <a:t>Eingangstupel</a:t>
                </a:r>
                <a:r>
                  <a:rPr lang="de-DE" dirty="0">
                    <a:latin typeface="Calibri" panose="020F0502020204030204" pitchFamily="34" charset="0"/>
                  </a:rPr>
                  <a:t> (1,1), weshalb wir unsere Eingänge als nicht negiert annehmen. Wir definieren uns A als Set-Eingang und B als </a:t>
                </a:r>
                <a:r>
                  <a:rPr lang="de-DE" dirty="0" err="1">
                    <a:latin typeface="Calibri" panose="020F0502020204030204" pitchFamily="34" charset="0"/>
                  </a:rPr>
                  <a:t>Reset</a:t>
                </a:r>
                <a:r>
                  <a:rPr lang="de-DE" dirty="0">
                    <a:latin typeface="Calibri" panose="020F0502020204030204" pitchFamily="34" charset="0"/>
                  </a:rPr>
                  <a:t>-Eingang (auch andersherum möglich). Damit ist C </a:t>
                </a:r>
                <a:r>
                  <a:rPr lang="de-DE" dirty="0"/>
                  <a:t>=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𝑄</m:t>
                        </m:r>
                      </m:e>
                    </m:acc>
                  </m:oMath>
                </a14:m>
                <a:r>
                  <a:rPr lang="de-DE" dirty="0">
                    <a:latin typeface="Calibri" panose="020F0502020204030204" pitchFamily="34" charset="0"/>
                  </a:rPr>
                  <a:t> und D = Q</a:t>
                </a:r>
              </a:p>
              <a:p>
                <a:pPr marL="0" indent="0">
                  <a:buNone/>
                </a:pPr>
                <a:r>
                  <a:rPr lang="de-DE" dirty="0">
                    <a:latin typeface="Calibri" panose="020F0502020204030204" pitchFamily="34" charset="0"/>
                  </a:rPr>
                  <a:t>Diese Art von Flipflop nennt man </a:t>
                </a:r>
                <a:r>
                  <a:rPr lang="de-DE" dirty="0" err="1">
                    <a:solidFill>
                      <a:schemeClr val="accent3">
                        <a:lumMod val="60000"/>
                        <a:lumOff val="40000"/>
                      </a:schemeClr>
                    </a:solidFill>
                    <a:latin typeface="Calibri" panose="020F0502020204030204" pitchFamily="34" charset="0"/>
                  </a:rPr>
                  <a:t>Active</a:t>
                </a:r>
                <a:r>
                  <a:rPr lang="de-DE" dirty="0">
                    <a:solidFill>
                      <a:schemeClr val="accent3">
                        <a:lumMod val="60000"/>
                        <a:lumOff val="40000"/>
                      </a:schemeClr>
                    </a:solidFill>
                    <a:latin typeface="Calibri" panose="020F0502020204030204" pitchFamily="34" charset="0"/>
                  </a:rPr>
                  <a:t>-high</a:t>
                </a:r>
                <a:r>
                  <a:rPr lang="de-DE" dirty="0">
                    <a:latin typeface="Calibri" panose="020F0502020204030204" pitchFamily="34" charset="0"/>
                  </a:rPr>
                  <a:t>. (da nicht-negierter Eingang)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668" t="-1211"/>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67</a:t>
            </a:fld>
            <a:endParaRPr lang="en-US" dirty="0"/>
          </a:p>
        </p:txBody>
      </p:sp>
      <p:cxnSp>
        <p:nvCxnSpPr>
          <p:cNvPr id="5" name="Gerader Verbinder 4"/>
          <p:cNvCxnSpPr/>
          <p:nvPr/>
        </p:nvCxnSpPr>
        <p:spPr>
          <a:xfrm>
            <a:off x="2133603" y="2784389"/>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2133603" y="411041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3797646" y="2875005"/>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3797646" y="38641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3851646" y="292900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905646" y="391818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4382532" y="287383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4399916" y="38630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4453916" y="358954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4429656" y="298048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2992153" y="308776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2989849" y="3535548"/>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2989849" y="3253946"/>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2989849" y="3361221"/>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989849" y="3087761"/>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2989849" y="3809008"/>
            <a:ext cx="313527" cy="0"/>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52" name="Tabelle 51"/>
          <p:cNvGraphicFramePr>
            <a:graphicFrameLocks noGrp="1"/>
          </p:cNvGraphicFramePr>
          <p:nvPr>
            <p:extLst/>
          </p:nvPr>
        </p:nvGraphicFramePr>
        <p:xfrm>
          <a:off x="5329195" y="2294421"/>
          <a:ext cx="4337177" cy="2133600"/>
        </p:xfrm>
        <a:graphic>
          <a:graphicData uri="http://schemas.openxmlformats.org/drawingml/2006/table">
            <a:tbl>
              <a:tblPr firstRow="1" bandRow="1">
                <a:tableStyleId>{7DF18680-E054-41AD-8BC1-D1AEF772440D}</a:tableStyleId>
              </a:tblPr>
              <a:tblGrid>
                <a:gridCol w="481507">
                  <a:extLst>
                    <a:ext uri="{9D8B030D-6E8A-4147-A177-3AD203B41FA5}">
                      <a16:colId xmlns:a16="http://schemas.microsoft.com/office/drawing/2014/main" val="20000"/>
                    </a:ext>
                  </a:extLst>
                </a:gridCol>
                <a:gridCol w="530068">
                  <a:extLst>
                    <a:ext uri="{9D8B030D-6E8A-4147-A177-3AD203B41FA5}">
                      <a16:colId xmlns:a16="http://schemas.microsoft.com/office/drawing/2014/main" val="20001"/>
                    </a:ext>
                  </a:extLst>
                </a:gridCol>
                <a:gridCol w="551270">
                  <a:extLst>
                    <a:ext uri="{9D8B030D-6E8A-4147-A177-3AD203B41FA5}">
                      <a16:colId xmlns:a16="http://schemas.microsoft.com/office/drawing/2014/main" val="20002"/>
                    </a:ext>
                  </a:extLst>
                </a:gridCol>
                <a:gridCol w="859578">
                  <a:extLst>
                    <a:ext uri="{9D8B030D-6E8A-4147-A177-3AD203B41FA5}">
                      <a16:colId xmlns:a16="http://schemas.microsoft.com/office/drawing/2014/main" val="20003"/>
                    </a:ext>
                  </a:extLst>
                </a:gridCol>
                <a:gridCol w="1914754">
                  <a:extLst>
                    <a:ext uri="{9D8B030D-6E8A-4147-A177-3AD203B41FA5}">
                      <a16:colId xmlns:a16="http://schemas.microsoft.com/office/drawing/2014/main" val="20004"/>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tc>
                  <a:txBody>
                    <a:bodyPr/>
                    <a:lstStyle/>
                    <a:p>
                      <a:r>
                        <a:rPr lang="de-DE" sz="1400" dirty="0"/>
                        <a:t>Entspricht</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err="1">
                          <a:solidFill>
                            <a:schemeClr val="bg1"/>
                          </a:solidFill>
                        </a:rPr>
                        <a:t>Reset</a:t>
                      </a:r>
                      <a:r>
                        <a:rPr lang="de-DE" sz="1400" dirty="0">
                          <a:solidFill>
                            <a:schemeClr val="bg1"/>
                          </a:solidFill>
                        </a:rPr>
                        <a:t>/Set</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0</a:t>
                      </a:r>
                    </a:p>
                  </a:txBody>
                  <a:tcPr/>
                </a:tc>
                <a:tc>
                  <a:txBody>
                    <a:bodyPr/>
                    <a:lstStyle/>
                    <a:p>
                      <a:pPr algn="ctr"/>
                      <a:r>
                        <a:rPr lang="de-DE" sz="1400" dirty="0"/>
                        <a:t>Keine Änderung</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0</a:t>
                      </a:r>
                    </a:p>
                  </a:txBody>
                  <a:tcPr/>
                </a:tc>
                <a:tc>
                  <a:txBody>
                    <a:bodyPr/>
                    <a:lstStyle/>
                    <a:p>
                      <a:pPr algn="ctr"/>
                      <a:r>
                        <a:rPr lang="de-DE" sz="1400" dirty="0"/>
                        <a:t>Ungültig!</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Set/</a:t>
                      </a:r>
                      <a:r>
                        <a:rPr lang="de-DE" sz="1400" dirty="0" err="1"/>
                        <a:t>Reset</a:t>
                      </a:r>
                      <a:endParaRPr lang="de-DE" sz="1400" dirty="0"/>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0</a:t>
                      </a:r>
                    </a:p>
                  </a:txBody>
                  <a:tcPr/>
                </a:tc>
                <a:tc>
                  <a:txBody>
                    <a:bodyPr/>
                    <a:lstStyle/>
                    <a:p>
                      <a:pPr algn="ctr"/>
                      <a:r>
                        <a:rPr lang="de-DE" sz="1400" dirty="0"/>
                        <a:t>Ungültig!</a:t>
                      </a:r>
                    </a:p>
                  </a:txBody>
                  <a:tcPr/>
                </a:tc>
                <a:extLst>
                  <a:ext uri="{0D108BD9-81ED-4DB2-BD59-A6C34878D82A}">
                    <a16:rowId xmlns:a16="http://schemas.microsoft.com/office/drawing/2014/main" val="10005"/>
                  </a:ext>
                </a:extLst>
              </a:tr>
              <a:tr h="129681">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pPr algn="ctr"/>
                      <a:r>
                        <a:rPr lang="de-DE" sz="1400" dirty="0"/>
                        <a:t>?</a:t>
                      </a:r>
                    </a:p>
                  </a:txBody>
                  <a:tcPr/>
                </a:tc>
                <a:tc>
                  <a:txBody>
                    <a:bodyPr/>
                    <a:lstStyle/>
                    <a:p>
                      <a:pPr algn="ctr"/>
                      <a:r>
                        <a:rPr lang="de-DE" sz="1400" dirty="0"/>
                        <a:t>?</a:t>
                      </a:r>
                    </a:p>
                  </a:txBody>
                  <a:tcPr/>
                </a:tc>
                <a:tc>
                  <a:txBody>
                    <a:bodyPr/>
                    <a:lstStyle/>
                    <a:p>
                      <a:pPr algn="ctr"/>
                      <a:r>
                        <a:rPr lang="de-DE" sz="1400" dirty="0"/>
                        <a:t>Oszillation</a:t>
                      </a:r>
                    </a:p>
                  </a:txBody>
                  <a:tcPr/>
                </a:tc>
                <a:extLst>
                  <a:ext uri="{0D108BD9-81ED-4DB2-BD59-A6C34878D82A}">
                    <a16:rowId xmlns:a16="http://schemas.microsoft.com/office/drawing/2014/main" val="10006"/>
                  </a:ext>
                </a:extLst>
              </a:tr>
            </a:tbl>
          </a:graphicData>
        </a:graphic>
      </p:graphicFrame>
      <p:sp>
        <p:nvSpPr>
          <p:cNvPr id="54" name="Textfeld 53"/>
          <p:cNvSpPr txBox="1"/>
          <p:nvPr/>
        </p:nvSpPr>
        <p:spPr>
          <a:xfrm>
            <a:off x="2249131" y="2434966"/>
            <a:ext cx="739305" cy="369332"/>
          </a:xfrm>
          <a:prstGeom prst="rect">
            <a:avLst/>
          </a:prstGeom>
          <a:noFill/>
        </p:spPr>
        <p:txBody>
          <a:bodyPr wrap="none" rtlCol="0">
            <a:spAutoFit/>
          </a:bodyPr>
          <a:lstStyle/>
          <a:p>
            <a:r>
              <a:rPr lang="de-DE" dirty="0"/>
              <a:t>A = S</a:t>
            </a:r>
          </a:p>
        </p:txBody>
      </p:sp>
      <p:sp>
        <p:nvSpPr>
          <p:cNvPr id="55" name="Textfeld 54"/>
          <p:cNvSpPr txBox="1"/>
          <p:nvPr/>
        </p:nvSpPr>
        <p:spPr>
          <a:xfrm>
            <a:off x="2252980" y="3770049"/>
            <a:ext cx="724878" cy="369332"/>
          </a:xfrm>
          <a:prstGeom prst="rect">
            <a:avLst/>
          </a:prstGeom>
          <a:noFill/>
        </p:spPr>
        <p:txBody>
          <a:bodyPr wrap="none" rtlCol="0">
            <a:spAutoFit/>
          </a:bodyPr>
          <a:lstStyle/>
          <a:p>
            <a:r>
              <a:rPr lang="de-DE" dirty="0"/>
              <a:t>B = R</a:t>
            </a:r>
          </a:p>
        </p:txBody>
      </p:sp>
      <mc:AlternateContent xmlns:mc="http://schemas.openxmlformats.org/markup-compatibility/2006" xmlns:a14="http://schemas.microsoft.com/office/drawing/2010/main">
        <mc:Choice Requires="a14">
          <p:sp>
            <p:nvSpPr>
              <p:cNvPr id="56" name="Textfeld 55"/>
              <p:cNvSpPr txBox="1"/>
              <p:nvPr/>
            </p:nvSpPr>
            <p:spPr>
              <a:xfrm>
                <a:off x="4419449" y="2567457"/>
                <a:ext cx="802143" cy="369909"/>
              </a:xfrm>
              <a:prstGeom prst="rect">
                <a:avLst/>
              </a:prstGeom>
              <a:noFill/>
            </p:spPr>
            <p:txBody>
              <a:bodyPr wrap="none" rtlCol="0">
                <a:spAutoFit/>
              </a:bodyPr>
              <a:lstStyle/>
              <a:p>
                <a:r>
                  <a:rPr lang="de-DE" dirty="0"/>
                  <a:t>C = </a:t>
                </a:r>
                <a14:m>
                  <m:oMath xmlns:m="http://schemas.openxmlformats.org/officeDocument/2006/math">
                    <m:acc>
                      <m:accPr>
                        <m:chr m:val="̅"/>
                        <m:ctrlPr>
                          <a:rPr lang="de-DE" i="1">
                            <a:latin typeface="Cambria Math" panose="02040503050406030204" pitchFamily="18" charset="0"/>
                          </a:rPr>
                        </m:ctrlPr>
                      </m:accPr>
                      <m:e>
                        <m:r>
                          <a:rPr lang="de-DE" b="0" i="1" smtClean="0">
                            <a:latin typeface="Cambria Math" panose="02040503050406030204" pitchFamily="18" charset="0"/>
                          </a:rPr>
                          <m:t>𝑄</m:t>
                        </m:r>
                      </m:e>
                    </m:acc>
                  </m:oMath>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4419449" y="2567457"/>
                <a:ext cx="802143" cy="369909"/>
              </a:xfrm>
              <a:prstGeom prst="rect">
                <a:avLst/>
              </a:prstGeom>
              <a:blipFill rotWithShape="0">
                <a:blip r:embed="rId4"/>
                <a:stretch>
                  <a:fillRect l="-6818" t="-8197" r="-28030"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4456992" y="3599605"/>
                <a:ext cx="774571" cy="369332"/>
              </a:xfrm>
              <a:prstGeom prst="rect">
                <a:avLst/>
              </a:prstGeom>
              <a:noFill/>
            </p:spPr>
            <p:txBody>
              <a:bodyPr wrap="none" rtlCol="0">
                <a:spAutoFit/>
              </a:bodyPr>
              <a:lstStyle/>
              <a:p>
                <a:r>
                  <a:rPr lang="de-DE" dirty="0"/>
                  <a:t>D = </a:t>
                </a:r>
                <a14:m>
                  <m:oMath xmlns:m="http://schemas.openxmlformats.org/officeDocument/2006/math">
                    <m:r>
                      <m:rPr>
                        <m:sty m:val="p"/>
                      </m:rPr>
                      <a:rPr lang="de-DE" b="0" i="0" smtClean="0">
                        <a:latin typeface="Cambria Math" panose="02040503050406030204" pitchFamily="18" charset="0"/>
                      </a:rPr>
                      <m:t>Q</m:t>
                    </m:r>
                  </m:oMath>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4456992" y="3599605"/>
                <a:ext cx="774571" cy="369332"/>
              </a:xfrm>
              <a:prstGeom prst="rect">
                <a:avLst/>
              </a:prstGeom>
              <a:blipFill rotWithShape="0">
                <a:blip r:embed="rId5"/>
                <a:stretch>
                  <a:fillRect l="-6299" t="-8197" r="-787" b="-24590"/>
                </a:stretch>
              </a:blipFill>
            </p:spPr>
            <p:txBody>
              <a:bodyPr/>
              <a:lstStyle/>
              <a:p>
                <a:r>
                  <a:rPr lang="de-DE">
                    <a:noFill/>
                  </a:rPr>
                  <a:t> </a:t>
                </a:r>
              </a:p>
            </p:txBody>
          </p:sp>
        </mc:Fallback>
      </mc:AlternateContent>
      <p:sp>
        <p:nvSpPr>
          <p:cNvPr id="30" name="Flussdiagramm: Gespeicherte Daten 29"/>
          <p:cNvSpPr/>
          <p:nvPr/>
        </p:nvSpPr>
        <p:spPr>
          <a:xfrm flipH="1">
            <a:off x="3206838" y="2677488"/>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3201810" y="3700588"/>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1329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Wie bezeichnet man folgendes Flipflop?</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60000"/>
                    <a:lumOff val="40000"/>
                  </a:schemeClr>
                </a:solidFill>
                <a:latin typeface="Calibri" panose="020F0502020204030204" pitchFamily="34" charset="0"/>
              </a:rPr>
              <a:t>Hinweis:	</a:t>
            </a:r>
            <a:r>
              <a:rPr lang="de-DE" dirty="0">
                <a:latin typeface="Calibri" panose="020F0502020204030204" pitchFamily="34" charset="0"/>
              </a:rPr>
              <a:t>	C steht für </a:t>
            </a:r>
            <a:r>
              <a:rPr lang="de-DE" dirty="0" err="1">
                <a:latin typeface="Calibri" panose="020F0502020204030204" pitchFamily="34" charset="0"/>
              </a:rPr>
              <a:t>Clock</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68</a:t>
            </a:fld>
            <a:endParaRPr lang="en-US" dirty="0"/>
          </a:p>
        </p:txBody>
      </p:sp>
      <p:cxnSp>
        <p:nvCxnSpPr>
          <p:cNvPr id="5" name="Gerader Verbinder 4"/>
          <p:cNvCxnSpPr/>
          <p:nvPr/>
        </p:nvCxnSpPr>
        <p:spPr>
          <a:xfrm>
            <a:off x="5618209" y="26444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5618209" y="397045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7282252" y="273504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7282252" y="3724224"/>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7336252" y="2789048"/>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7390252" y="3778224"/>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7867138" y="273387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7884522" y="3723050"/>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7938522" y="3449590"/>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7914262" y="2840529"/>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6476759" y="294780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6474455" y="339559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6474455" y="3113989"/>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6474455" y="3221264"/>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6474455" y="2947804"/>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6474455" y="3669051"/>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Textfeld 53"/>
          <p:cNvSpPr txBox="1"/>
          <p:nvPr/>
        </p:nvSpPr>
        <p:spPr>
          <a:xfrm>
            <a:off x="3668493" y="2328888"/>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3670597" y="3126437"/>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56" name="Textfeld 55"/>
              <p:cNvSpPr txBox="1"/>
              <p:nvPr/>
            </p:nvSpPr>
            <p:spPr>
              <a:xfrm>
                <a:off x="8472813" y="2607927"/>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8472813" y="2607927"/>
                <a:ext cx="411010" cy="369332"/>
              </a:xfrm>
              <a:prstGeom prst="rect">
                <a:avLst/>
              </a:prstGeom>
              <a:blipFill rotWithShape="0">
                <a:blip r:embed="rId3"/>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8480214" y="3592384"/>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8480214" y="3592384"/>
                <a:ext cx="458779" cy="369332"/>
              </a:xfrm>
              <a:prstGeom prst="rect">
                <a:avLst/>
              </a:prstGeom>
              <a:blipFill rotWithShape="0">
                <a:blip r:embed="rId4"/>
                <a:stretch>
                  <a:fillRect b="-13115"/>
                </a:stretch>
              </a:blipFill>
            </p:spPr>
            <p:txBody>
              <a:bodyPr/>
              <a:lstStyle/>
              <a:p>
                <a:r>
                  <a:rPr lang="de-DE">
                    <a:noFill/>
                  </a:rPr>
                  <a:t> </a:t>
                </a:r>
              </a:p>
            </p:txBody>
          </p:sp>
        </mc:Fallback>
      </mc:AlternateContent>
      <p:sp>
        <p:nvSpPr>
          <p:cNvPr id="30" name="Flussdiagramm: Gespeicherte Daten 29"/>
          <p:cNvSpPr/>
          <p:nvPr/>
        </p:nvSpPr>
        <p:spPr>
          <a:xfrm flipH="1">
            <a:off x="6691444" y="25375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6686416" y="35606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Flussdiagramm: Verzögerung 31"/>
          <p:cNvSpPr/>
          <p:nvPr/>
        </p:nvSpPr>
        <p:spPr>
          <a:xfrm>
            <a:off x="5194159" y="2381063"/>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3" name="Flussdiagramm: Verzögerung 32"/>
          <p:cNvSpPr/>
          <p:nvPr/>
        </p:nvSpPr>
        <p:spPr>
          <a:xfrm>
            <a:off x="5189671" y="3629339"/>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4" name="Gerader Verbinder 33"/>
          <p:cNvCxnSpPr/>
          <p:nvPr/>
        </p:nvCxnSpPr>
        <p:spPr>
          <a:xfrm>
            <a:off x="4019898" y="247967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4019898" y="415607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3663891" y="3999424"/>
            <a:ext cx="317716" cy="369332"/>
          </a:xfrm>
          <a:prstGeom prst="rect">
            <a:avLst/>
          </a:prstGeom>
          <a:noFill/>
        </p:spPr>
        <p:txBody>
          <a:bodyPr wrap="none" rtlCol="0">
            <a:spAutoFit/>
          </a:bodyPr>
          <a:lstStyle/>
          <a:p>
            <a:r>
              <a:rPr lang="de-DE" dirty="0"/>
              <a:t>B</a:t>
            </a:r>
          </a:p>
        </p:txBody>
      </p:sp>
      <p:cxnSp>
        <p:nvCxnSpPr>
          <p:cNvPr id="37" name="Gerader Verbinder 36"/>
          <p:cNvCxnSpPr/>
          <p:nvPr/>
        </p:nvCxnSpPr>
        <p:spPr>
          <a:xfrm flipH="1">
            <a:off x="4876144" y="2840529"/>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4876144" y="3831050"/>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a:off x="4876144" y="2852977"/>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flipH="1">
            <a:off x="4042816" y="3311103"/>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Ellipse 40"/>
          <p:cNvSpPr/>
          <p:nvPr/>
        </p:nvSpPr>
        <p:spPr>
          <a:xfrm>
            <a:off x="4822145" y="327308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74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Wie bezeichnet man folgendes Flipflop?</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Solange C = 0 ist das Gate deaktiviert, da an den Ausgängen immer (0,0) anliegt.</a:t>
            </a:r>
          </a:p>
          <a:p>
            <a:pPr marL="0" indent="0">
              <a:buNone/>
            </a:pPr>
            <a:r>
              <a:rPr lang="de-DE" dirty="0">
                <a:latin typeface="Calibri" panose="020F0502020204030204" pitchFamily="34" charset="0"/>
              </a:rPr>
              <a:t>Bei C = 1, kann man sich das UND-Gatter wegdenken und es werden A und B weitergeleitet (aktiviert). Das Flipflop ist also ein </a:t>
            </a:r>
            <a:r>
              <a:rPr lang="de-DE" dirty="0">
                <a:solidFill>
                  <a:schemeClr val="accent3">
                    <a:lumMod val="60000"/>
                    <a:lumOff val="40000"/>
                  </a:schemeClr>
                </a:solidFill>
                <a:latin typeface="Calibri" panose="020F0502020204030204" pitchFamily="34" charset="0"/>
              </a:rPr>
              <a:t>pegelgesteuertes RS-Flipflop</a:t>
            </a:r>
            <a:r>
              <a:rPr lang="de-DE" dirty="0">
                <a:latin typeface="Calibri" panose="020F0502020204030204" pitchFamily="34" charset="0"/>
              </a:rPr>
              <a:t>.</a:t>
            </a:r>
          </a:p>
          <a:p>
            <a:pPr marL="0" indent="0">
              <a:buNone/>
            </a:pPr>
            <a:r>
              <a:rPr lang="de-DE" dirty="0">
                <a:latin typeface="Calibri" panose="020F0502020204030204" pitchFamily="34" charset="0"/>
              </a:rPr>
              <a:t>Außerdem ist es wieder </a:t>
            </a:r>
            <a:r>
              <a:rPr lang="de-DE" dirty="0" err="1">
                <a:solidFill>
                  <a:schemeClr val="accent3">
                    <a:lumMod val="60000"/>
                    <a:lumOff val="40000"/>
                  </a:schemeClr>
                </a:solidFill>
                <a:latin typeface="Calibri" panose="020F0502020204030204" pitchFamily="34" charset="0"/>
              </a:rPr>
              <a:t>Active</a:t>
            </a:r>
            <a:r>
              <a:rPr lang="de-DE" dirty="0">
                <a:solidFill>
                  <a:schemeClr val="accent3">
                    <a:lumMod val="60000"/>
                    <a:lumOff val="40000"/>
                  </a:schemeClr>
                </a:solidFill>
                <a:latin typeface="Calibri" panose="020F0502020204030204" pitchFamily="34" charset="0"/>
              </a:rPr>
              <a:t>-high</a:t>
            </a:r>
            <a:r>
              <a:rPr lang="de-DE" dirty="0">
                <a:latin typeface="Calibri" panose="020F0502020204030204" pitchFamily="34" charset="0"/>
              </a:rPr>
              <a:t>.</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69</a:t>
            </a:fld>
            <a:endParaRPr lang="en-US" dirty="0"/>
          </a:p>
        </p:txBody>
      </p:sp>
      <p:cxnSp>
        <p:nvCxnSpPr>
          <p:cNvPr id="5" name="Gerader Verbinder 4"/>
          <p:cNvCxnSpPr/>
          <p:nvPr/>
        </p:nvCxnSpPr>
        <p:spPr>
          <a:xfrm>
            <a:off x="4703807" y="2291508"/>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4703807" y="3617534"/>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6367850" y="2382124"/>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6367850" y="3371300"/>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6421850" y="2436124"/>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6475850" y="3425300"/>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6952736" y="2380950"/>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6970120" y="3370126"/>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7024120" y="3096666"/>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6999860" y="2487605"/>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5562357" y="2594880"/>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5560053" y="304266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5560053" y="2761065"/>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5560053" y="2868340"/>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5560053" y="2594880"/>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5560053" y="3316127"/>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Textfeld 53"/>
          <p:cNvSpPr txBox="1"/>
          <p:nvPr/>
        </p:nvSpPr>
        <p:spPr>
          <a:xfrm>
            <a:off x="2754091" y="1975964"/>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756195" y="2773513"/>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56" name="Textfeld 55"/>
              <p:cNvSpPr txBox="1"/>
              <p:nvPr/>
            </p:nvSpPr>
            <p:spPr>
              <a:xfrm>
                <a:off x="7558411" y="2255003"/>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7558411" y="2255003"/>
                <a:ext cx="411010" cy="369332"/>
              </a:xfrm>
              <a:prstGeom prst="rect">
                <a:avLst/>
              </a:prstGeom>
              <a:blipFill rotWithShape="0">
                <a:blip r:embed="rId3"/>
                <a:stretch>
                  <a:fillRect b="-114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7565812" y="3239460"/>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7565812" y="3239460"/>
                <a:ext cx="458779" cy="369332"/>
              </a:xfrm>
              <a:prstGeom prst="rect">
                <a:avLst/>
              </a:prstGeom>
              <a:blipFill rotWithShape="0">
                <a:blip r:embed="rId4"/>
                <a:stretch>
                  <a:fillRect b="-14754"/>
                </a:stretch>
              </a:blipFill>
            </p:spPr>
            <p:txBody>
              <a:bodyPr/>
              <a:lstStyle/>
              <a:p>
                <a:r>
                  <a:rPr lang="de-DE">
                    <a:noFill/>
                  </a:rPr>
                  <a:t> </a:t>
                </a:r>
              </a:p>
            </p:txBody>
          </p:sp>
        </mc:Fallback>
      </mc:AlternateContent>
      <p:sp>
        <p:nvSpPr>
          <p:cNvPr id="30" name="Flussdiagramm: Gespeicherte Daten 29"/>
          <p:cNvSpPr/>
          <p:nvPr/>
        </p:nvSpPr>
        <p:spPr>
          <a:xfrm flipH="1">
            <a:off x="5777042" y="2184607"/>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5772014" y="3207707"/>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Flussdiagramm: Verzögerung 31"/>
          <p:cNvSpPr/>
          <p:nvPr/>
        </p:nvSpPr>
        <p:spPr>
          <a:xfrm>
            <a:off x="4279757" y="2028139"/>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3" name="Flussdiagramm: Verzögerung 32"/>
          <p:cNvSpPr/>
          <p:nvPr/>
        </p:nvSpPr>
        <p:spPr>
          <a:xfrm>
            <a:off x="4275269" y="3276415"/>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4" name="Gerader Verbinder 33"/>
          <p:cNvCxnSpPr/>
          <p:nvPr/>
        </p:nvCxnSpPr>
        <p:spPr>
          <a:xfrm>
            <a:off x="3105496" y="2126751"/>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3105496" y="380315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2749489" y="3646500"/>
            <a:ext cx="317716" cy="369332"/>
          </a:xfrm>
          <a:prstGeom prst="rect">
            <a:avLst/>
          </a:prstGeom>
          <a:noFill/>
        </p:spPr>
        <p:txBody>
          <a:bodyPr wrap="none" rtlCol="0">
            <a:spAutoFit/>
          </a:bodyPr>
          <a:lstStyle/>
          <a:p>
            <a:r>
              <a:rPr lang="de-DE" dirty="0"/>
              <a:t>B</a:t>
            </a:r>
          </a:p>
        </p:txBody>
      </p:sp>
      <p:cxnSp>
        <p:nvCxnSpPr>
          <p:cNvPr id="37" name="Gerader Verbinder 36"/>
          <p:cNvCxnSpPr/>
          <p:nvPr/>
        </p:nvCxnSpPr>
        <p:spPr>
          <a:xfrm flipH="1">
            <a:off x="3961742" y="2487605"/>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3961742" y="3478126"/>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a:off x="3961742" y="2500053"/>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flipH="1">
            <a:off x="3128414" y="2958179"/>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Ellipse 40"/>
          <p:cNvSpPr/>
          <p:nvPr/>
        </p:nvSpPr>
        <p:spPr>
          <a:xfrm>
            <a:off x="3907743" y="2920160"/>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Geschweifte Klammer rechts 3"/>
          <p:cNvSpPr/>
          <p:nvPr/>
        </p:nvSpPr>
        <p:spPr>
          <a:xfrm rot="5400000">
            <a:off x="4002533" y="3224274"/>
            <a:ext cx="150222" cy="1944297"/>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Geschweifte Klammer rechts 41"/>
          <p:cNvSpPr/>
          <p:nvPr/>
        </p:nvSpPr>
        <p:spPr>
          <a:xfrm rot="5400000">
            <a:off x="6346738" y="3236588"/>
            <a:ext cx="150222" cy="1944297"/>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9" name="Textfeld 8"/>
          <p:cNvSpPr txBox="1"/>
          <p:nvPr/>
        </p:nvSpPr>
        <p:spPr>
          <a:xfrm>
            <a:off x="3691159" y="4309590"/>
            <a:ext cx="772969" cy="369332"/>
          </a:xfrm>
          <a:prstGeom prst="rect">
            <a:avLst/>
          </a:prstGeom>
          <a:noFill/>
        </p:spPr>
        <p:txBody>
          <a:bodyPr wrap="none" rtlCol="0">
            <a:spAutoFit/>
          </a:bodyPr>
          <a:lstStyle/>
          <a:p>
            <a:r>
              <a:rPr lang="de-DE" dirty="0"/>
              <a:t>Gate</a:t>
            </a:r>
          </a:p>
        </p:txBody>
      </p:sp>
      <p:sp>
        <p:nvSpPr>
          <p:cNvPr id="44" name="Textfeld 43"/>
          <p:cNvSpPr txBox="1"/>
          <p:nvPr/>
        </p:nvSpPr>
        <p:spPr>
          <a:xfrm>
            <a:off x="5669752" y="4318493"/>
            <a:ext cx="1888659" cy="369332"/>
          </a:xfrm>
          <a:prstGeom prst="rect">
            <a:avLst/>
          </a:prstGeom>
          <a:noFill/>
        </p:spPr>
        <p:txBody>
          <a:bodyPr wrap="none" rtlCol="0">
            <a:spAutoFit/>
          </a:bodyPr>
          <a:lstStyle/>
          <a:p>
            <a:r>
              <a:rPr lang="de-DE" dirty="0"/>
              <a:t>RS-Flipflop (a.2)</a:t>
            </a:r>
          </a:p>
        </p:txBody>
      </p:sp>
    </p:spTree>
    <p:extLst>
      <p:ext uri="{BB962C8B-B14F-4D97-AF65-F5344CB8AC3E}">
        <p14:creationId xmlns:p14="http://schemas.microsoft.com/office/powerpoint/2010/main" val="361477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43316"/>
                <a:ext cx="8946541" cy="5023387"/>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Beispiel:		CMOS – Darstellung eines Inverters</a:t>
                </a:r>
              </a:p>
              <a:p>
                <a:pPr>
                  <a:buFont typeface="Courier New" panose="02070309020205020404" pitchFamily="49" charset="0"/>
                  <a:buChar char="o"/>
                </a:pPr>
                <a14:m>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Pull-</a:t>
                </a:r>
                <a:r>
                  <a:rPr lang="de-DE" dirty="0" err="1">
                    <a:solidFill>
                      <a:schemeClr val="accent2">
                        <a:lumMod val="40000"/>
                        <a:lumOff val="60000"/>
                      </a:schemeClr>
                    </a:solidFill>
                    <a:latin typeface="Calibri" panose="020F0502020204030204" pitchFamily="34" charset="0"/>
                  </a:rPr>
                  <a:t>Up</a:t>
                </a:r>
                <a:r>
                  <a:rPr lang="de-DE" dirty="0">
                    <a:solidFill>
                      <a:schemeClr val="accent2">
                        <a:lumMod val="40000"/>
                        <a:lumOff val="60000"/>
                      </a:schemeClr>
                    </a:solidFill>
                    <a:latin typeface="Calibri" panose="020F0502020204030204" pitchFamily="34" charset="0"/>
                  </a:rPr>
                  <a:t>:	</a:t>
                </a: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Realisiert normale Schaltfunktion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𝑥</m:t>
                        </m:r>
                      </m:e>
                    </m:acc>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Besteht nur aus negativen Eingängen (PMOS)</a:t>
                </a: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Pull-Down:	</a:t>
                </a: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Realisiert negierte Schaltfunktion </a:t>
                </a:r>
                <a14:m>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r>
                      <a:rPr lang="de-DE" i="1">
                        <a:latin typeface="Cambria Math" panose="02040503050406030204" pitchFamily="18" charset="0"/>
                      </a:rPr>
                      <m:t>= </m:t>
                    </m:r>
                    <m:acc>
                      <m:accPr>
                        <m:chr m:val="̅"/>
                        <m:ctrlPr>
                          <a:rPr lang="de-DE" i="1" smtClean="0">
                            <a:latin typeface="Cambria Math" panose="02040503050406030204" pitchFamily="18" charset="0"/>
                          </a:rPr>
                        </m:ctrlPr>
                      </m:accPr>
                      <m:e>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e>
                        </m:acc>
                      </m:e>
                    </m:acc>
                    <m:r>
                      <a:rPr lang="de-DE" b="0" i="1" smtClean="0">
                        <a:latin typeface="Cambria Math" panose="02040503050406030204" pitchFamily="18" charset="0"/>
                      </a:rPr>
                      <m:t>=</m:t>
                    </m:r>
                    <m:r>
                      <a:rPr lang="de-DE" b="0" i="1" smtClean="0">
                        <a:latin typeface="Cambria Math" panose="02040503050406030204" pitchFamily="18" charset="0"/>
                      </a:rPr>
                      <m:t>𝑥</m:t>
                    </m:r>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Besteht nur aus positiven Eingängen (NMOS)</a:t>
                </a:r>
              </a:p>
              <a:p>
                <a:pPr>
                  <a:buFont typeface="Courier New" panose="02070309020205020404" pitchFamily="49" charset="0"/>
                  <a:buChar char="o"/>
                </a:pPr>
                <a:r>
                  <a:rPr lang="de-DE" dirty="0">
                    <a:latin typeface="Calibri" panose="020F0502020204030204" pitchFamily="34" charset="0"/>
                  </a:rPr>
                  <a:t>Falls negatives </a:t>
                </a:r>
                <a:r>
                  <a:rPr lang="de-DE" dirty="0" err="1">
                    <a:latin typeface="Calibri" panose="020F0502020204030204" pitchFamily="34" charset="0"/>
                  </a:rPr>
                  <a:t>Literal</a:t>
                </a:r>
                <a:r>
                  <a:rPr lang="de-DE" dirty="0">
                    <a:latin typeface="Calibri" panose="020F0502020204030204" pitchFamily="34" charset="0"/>
                  </a:rPr>
                  <a:t> im Ausdruck; Inverter vorschalten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43316"/>
                <a:ext cx="8946541" cy="5023387"/>
              </a:xfrm>
              <a:blipFill>
                <a:blip r:embed="rId2"/>
                <a:stretch>
                  <a:fillRect l="-749" t="-72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7</a:t>
            </a:fld>
            <a:endParaRPr lang="en-US" dirty="0"/>
          </a:p>
        </p:txBody>
      </p:sp>
      <p:sp>
        <p:nvSpPr>
          <p:cNvPr id="11" name="Ellipse 10"/>
          <p:cNvSpPr/>
          <p:nvPr/>
        </p:nvSpPr>
        <p:spPr>
          <a:xfrm>
            <a:off x="8147222" y="3171568"/>
            <a:ext cx="115329" cy="988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3" name="Gerader Verbinder 12"/>
          <p:cNvCxnSpPr/>
          <p:nvPr/>
        </p:nvCxnSpPr>
        <p:spPr>
          <a:xfrm flipV="1">
            <a:off x="8262551" y="2940908"/>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Gerader Verbinder 13"/>
          <p:cNvCxnSpPr>
            <a:stCxn id="11" idx="2"/>
          </p:cNvCxnSpPr>
          <p:nvPr/>
        </p:nvCxnSpPr>
        <p:spPr>
          <a:xfrm flipH="1">
            <a:off x="7862705" y="3220995"/>
            <a:ext cx="284517"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flipV="1">
            <a:off x="8204886" y="4971535"/>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Gerader Verbinder 17"/>
          <p:cNvCxnSpPr/>
          <p:nvPr/>
        </p:nvCxnSpPr>
        <p:spPr>
          <a:xfrm flipH="1">
            <a:off x="7862705" y="5272216"/>
            <a:ext cx="342182"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Gerader Verbinder 18"/>
          <p:cNvCxnSpPr/>
          <p:nvPr/>
        </p:nvCxnSpPr>
        <p:spPr>
          <a:xfrm flipV="1">
            <a:off x="7862705" y="3241589"/>
            <a:ext cx="0" cy="2030627"/>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Gerader Verbinder 19"/>
          <p:cNvCxnSpPr/>
          <p:nvPr/>
        </p:nvCxnSpPr>
        <p:spPr>
          <a:xfrm flipH="1">
            <a:off x="7520523" y="4246605"/>
            <a:ext cx="342182"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Gerader Verbinder 20"/>
          <p:cNvCxnSpPr/>
          <p:nvPr/>
        </p:nvCxnSpPr>
        <p:spPr>
          <a:xfrm flipV="1">
            <a:off x="8423188" y="2920314"/>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Gerader Verbinder 21"/>
          <p:cNvCxnSpPr/>
          <p:nvPr/>
        </p:nvCxnSpPr>
        <p:spPr>
          <a:xfrm flipV="1">
            <a:off x="8344929" y="4959179"/>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3" name="Gerader Verbinder 22"/>
          <p:cNvCxnSpPr/>
          <p:nvPr/>
        </p:nvCxnSpPr>
        <p:spPr>
          <a:xfrm flipH="1" flipV="1">
            <a:off x="8344929" y="5383426"/>
            <a:ext cx="437226" cy="391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Gerader Verbinder 23"/>
          <p:cNvCxnSpPr/>
          <p:nvPr/>
        </p:nvCxnSpPr>
        <p:spPr>
          <a:xfrm flipH="1">
            <a:off x="8343948" y="5123934"/>
            <a:ext cx="438207"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Gerader Verbinder 24"/>
          <p:cNvCxnSpPr/>
          <p:nvPr/>
        </p:nvCxnSpPr>
        <p:spPr>
          <a:xfrm flipH="1">
            <a:off x="8427618" y="3373394"/>
            <a:ext cx="342182"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Gerader Verbinder 25"/>
          <p:cNvCxnSpPr/>
          <p:nvPr/>
        </p:nvCxnSpPr>
        <p:spPr>
          <a:xfrm flipH="1">
            <a:off x="8423188" y="3072713"/>
            <a:ext cx="342182"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Gerader Verbinder 26"/>
          <p:cNvCxnSpPr/>
          <p:nvPr/>
        </p:nvCxnSpPr>
        <p:spPr>
          <a:xfrm flipV="1">
            <a:off x="8782155" y="3369276"/>
            <a:ext cx="0" cy="175465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flipV="1">
            <a:off x="8790804" y="5388576"/>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Gerader Verbinder 31"/>
          <p:cNvCxnSpPr/>
          <p:nvPr/>
        </p:nvCxnSpPr>
        <p:spPr>
          <a:xfrm flipV="1">
            <a:off x="8764239" y="2471351"/>
            <a:ext cx="0" cy="60136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3" name="Gerader Verbinder 32"/>
          <p:cNvCxnSpPr/>
          <p:nvPr/>
        </p:nvCxnSpPr>
        <p:spPr>
          <a:xfrm flipH="1" flipV="1">
            <a:off x="8594279" y="5986024"/>
            <a:ext cx="437226" cy="3914"/>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34" name="Ellipse 33"/>
          <p:cNvSpPr/>
          <p:nvPr/>
        </p:nvSpPr>
        <p:spPr>
          <a:xfrm>
            <a:off x="8673622" y="2264752"/>
            <a:ext cx="186585" cy="1980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5" name="Gerader Verbinder 34"/>
          <p:cNvCxnSpPr/>
          <p:nvPr/>
        </p:nvCxnSpPr>
        <p:spPr>
          <a:xfrm flipH="1">
            <a:off x="8782155" y="4246605"/>
            <a:ext cx="342182" cy="0"/>
          </a:xfrm>
          <a:prstGeom prst="line">
            <a:avLst/>
          </a:prstGeom>
          <a:ln w="19050"/>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36" name="Textfeld 35"/>
              <p:cNvSpPr txBox="1"/>
              <p:nvPr/>
            </p:nvSpPr>
            <p:spPr>
              <a:xfrm>
                <a:off x="9171691" y="4061939"/>
                <a:ext cx="7041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𝑥</m:t>
                          </m:r>
                        </m:e>
                      </m:d>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9171691" y="4061939"/>
                <a:ext cx="704167" cy="369332"/>
              </a:xfrm>
              <a:prstGeom prst="rect">
                <a:avLst/>
              </a:prstGeom>
              <a:blipFill rotWithShape="0">
                <a:blip r:embed="rId3"/>
                <a:stretch>
                  <a:fillRect b="-1639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7178342" y="4061939"/>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𝑥</m:t>
                      </m:r>
                    </m:oMath>
                  </m:oMathPara>
                </a14:m>
                <a:endParaRPr lang="de-DE" dirty="0"/>
              </a:p>
            </p:txBody>
          </p:sp>
        </mc:Choice>
        <mc:Fallback xmlns="">
          <p:sp>
            <p:nvSpPr>
              <p:cNvPr id="37" name="Textfeld 36"/>
              <p:cNvSpPr txBox="1">
                <a:spLocks noRot="1" noChangeAspect="1" noMove="1" noResize="1" noEditPoints="1" noAdjustHandles="1" noChangeArrowheads="1" noChangeShapeType="1" noTextEdit="1"/>
              </p:cNvSpPr>
              <p:nvPr/>
            </p:nvSpPr>
            <p:spPr>
              <a:xfrm>
                <a:off x="7178342" y="4061939"/>
                <a:ext cx="379206" cy="369332"/>
              </a:xfrm>
              <a:prstGeom prst="rect">
                <a:avLst/>
              </a:prstGeom>
              <a:blipFill rotWithShape="0">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8805414" y="1983123"/>
                <a:ext cx="476734"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𝑈</m:t>
                      </m:r>
                      <m:r>
                        <a:rPr lang="de-DE" b="0" i="1" baseline="-25000" smtClean="0">
                          <a:latin typeface="Cambria Math" panose="02040503050406030204" pitchFamily="18" charset="0"/>
                        </a:rPr>
                        <m:t>𝑣</m:t>
                      </m:r>
                    </m:oMath>
                  </m:oMathPara>
                </a14:m>
                <a:endParaRPr lang="de-DE" baseline="-250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8805414" y="1983123"/>
                <a:ext cx="476734" cy="362984"/>
              </a:xfrm>
              <a:prstGeom prst="rect">
                <a:avLst/>
              </a:prstGeom>
              <a:blipFill rotWithShape="0">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9011972" y="5804532"/>
                <a:ext cx="1025409"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𝐸𝑟𝑑𝑢𝑛𝑔</m:t>
                      </m:r>
                    </m:oMath>
                  </m:oMathPara>
                </a14:m>
                <a:endParaRPr lang="de-DE" baseline="-25000" dirty="0"/>
              </a:p>
            </p:txBody>
          </p:sp>
        </mc:Choice>
        <mc:Fallback xmlns="">
          <p:sp>
            <p:nvSpPr>
              <p:cNvPr id="39" name="Textfeld 38"/>
              <p:cNvSpPr txBox="1">
                <a:spLocks noRot="1" noChangeAspect="1" noMove="1" noResize="1" noEditPoints="1" noAdjustHandles="1" noChangeArrowheads="1" noChangeShapeType="1" noTextEdit="1"/>
              </p:cNvSpPr>
              <p:nvPr/>
            </p:nvSpPr>
            <p:spPr>
              <a:xfrm>
                <a:off x="9011972" y="5804532"/>
                <a:ext cx="1025409" cy="362984"/>
              </a:xfrm>
              <a:prstGeom prst="rect">
                <a:avLst/>
              </a:prstGeom>
              <a:blipFill rotWithShape="0">
                <a:blip r:embed="rId6"/>
                <a:stretch>
                  <a:fillRect b="-16667"/>
                </a:stretch>
              </a:blipFill>
            </p:spPr>
            <p:txBody>
              <a:bodyPr/>
              <a:lstStyle/>
              <a:p>
                <a:r>
                  <a:rPr lang="de-DE">
                    <a:noFill/>
                  </a:rPr>
                  <a:t> </a:t>
                </a:r>
              </a:p>
            </p:txBody>
          </p:sp>
        </mc:Fallback>
      </mc:AlternateContent>
    </p:spTree>
    <p:extLst>
      <p:ext uri="{BB962C8B-B14F-4D97-AF65-F5344CB8AC3E}">
        <p14:creationId xmlns:p14="http://schemas.microsoft.com/office/powerpoint/2010/main" val="1167884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steigenden (b.1), der fallenden (b.2) und bei jeder Flanke (b.3) die Daten übernimmt. Geben Sie jeweils das Schaltnetz und das zugehörige Zeitverhalten der Flankenerkennung an.</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70</a:t>
            </a:fld>
            <a:endParaRPr lang="en-US" dirty="0"/>
          </a:p>
        </p:txBody>
      </p:sp>
      <p:cxnSp>
        <p:nvCxnSpPr>
          <p:cNvPr id="5" name="Gerader Verbinder 4"/>
          <p:cNvCxnSpPr/>
          <p:nvPr/>
        </p:nvCxnSpPr>
        <p:spPr>
          <a:xfrm>
            <a:off x="6474043" y="282566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6474043" y="4151691"/>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8138086" y="2916281"/>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8138086" y="3905457"/>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8192086" y="2970281"/>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8246086" y="3959457"/>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8722972" y="291510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8740356" y="3904283"/>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8794356" y="3630823"/>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8770096" y="3021762"/>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7332593" y="3129037"/>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7330289" y="357682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7330289" y="3295222"/>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7330289" y="3402497"/>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7330289" y="3129037"/>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7330289" y="3850284"/>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Textfeld 53"/>
          <p:cNvSpPr txBox="1"/>
          <p:nvPr/>
        </p:nvSpPr>
        <p:spPr>
          <a:xfrm>
            <a:off x="4524327" y="2510121"/>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2253192" y="3338580"/>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56" name="Textfeld 55"/>
              <p:cNvSpPr txBox="1"/>
              <p:nvPr/>
            </p:nvSpPr>
            <p:spPr>
              <a:xfrm>
                <a:off x="9328647" y="2789160"/>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9328647" y="2789160"/>
                <a:ext cx="411010" cy="369332"/>
              </a:xfrm>
              <a:prstGeom prst="rect">
                <a:avLst/>
              </a:prstGeom>
              <a:blipFill rotWithShape="0">
                <a:blip r:embed="rId3"/>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9336048" y="3773617"/>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9336048" y="3773617"/>
                <a:ext cx="458779" cy="369332"/>
              </a:xfrm>
              <a:prstGeom prst="rect">
                <a:avLst/>
              </a:prstGeom>
              <a:blipFill rotWithShape="0">
                <a:blip r:embed="rId4"/>
                <a:stretch>
                  <a:fillRect b="-13115"/>
                </a:stretch>
              </a:blipFill>
            </p:spPr>
            <p:txBody>
              <a:bodyPr/>
              <a:lstStyle/>
              <a:p>
                <a:r>
                  <a:rPr lang="de-DE">
                    <a:noFill/>
                  </a:rPr>
                  <a:t> </a:t>
                </a:r>
              </a:p>
            </p:txBody>
          </p:sp>
        </mc:Fallback>
      </mc:AlternateContent>
      <p:sp>
        <p:nvSpPr>
          <p:cNvPr id="30" name="Flussdiagramm: Gespeicherte Daten 29"/>
          <p:cNvSpPr/>
          <p:nvPr/>
        </p:nvSpPr>
        <p:spPr>
          <a:xfrm flipH="1">
            <a:off x="7547278" y="2718764"/>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7542250" y="3741864"/>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Flussdiagramm: Verzögerung 31"/>
          <p:cNvSpPr/>
          <p:nvPr/>
        </p:nvSpPr>
        <p:spPr>
          <a:xfrm>
            <a:off x="6049993" y="2562296"/>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3" name="Flussdiagramm: Verzögerung 32"/>
          <p:cNvSpPr/>
          <p:nvPr/>
        </p:nvSpPr>
        <p:spPr>
          <a:xfrm>
            <a:off x="6045505" y="3810572"/>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4" name="Gerader Verbinder 33"/>
          <p:cNvCxnSpPr/>
          <p:nvPr/>
        </p:nvCxnSpPr>
        <p:spPr>
          <a:xfrm>
            <a:off x="4875732" y="2660908"/>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4875732" y="433730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4519725" y="4180657"/>
            <a:ext cx="317716" cy="369332"/>
          </a:xfrm>
          <a:prstGeom prst="rect">
            <a:avLst/>
          </a:prstGeom>
          <a:noFill/>
        </p:spPr>
        <p:txBody>
          <a:bodyPr wrap="none" rtlCol="0">
            <a:spAutoFit/>
          </a:bodyPr>
          <a:lstStyle/>
          <a:p>
            <a:r>
              <a:rPr lang="de-DE" dirty="0"/>
              <a:t>B</a:t>
            </a:r>
          </a:p>
        </p:txBody>
      </p:sp>
      <p:cxnSp>
        <p:nvCxnSpPr>
          <p:cNvPr id="37" name="Gerader Verbinder 36"/>
          <p:cNvCxnSpPr/>
          <p:nvPr/>
        </p:nvCxnSpPr>
        <p:spPr>
          <a:xfrm flipH="1">
            <a:off x="5731978" y="3021762"/>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5731978" y="4012283"/>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a:off x="5731978" y="3034210"/>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flipH="1">
            <a:off x="4898650" y="3492336"/>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Ellipse 40"/>
          <p:cNvSpPr/>
          <p:nvPr/>
        </p:nvSpPr>
        <p:spPr>
          <a:xfrm>
            <a:off x="5677979" y="3454317"/>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Geschweifte Klammer rechts 3"/>
          <p:cNvSpPr/>
          <p:nvPr/>
        </p:nvSpPr>
        <p:spPr>
          <a:xfrm rot="5400000">
            <a:off x="5882492" y="3606051"/>
            <a:ext cx="150222" cy="1944297"/>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Geschweifte Klammer rechts 41"/>
          <p:cNvSpPr/>
          <p:nvPr/>
        </p:nvSpPr>
        <p:spPr>
          <a:xfrm rot="5400000">
            <a:off x="8116974" y="3627329"/>
            <a:ext cx="150222" cy="1944297"/>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9" name="Textfeld 8"/>
          <p:cNvSpPr txBox="1"/>
          <p:nvPr/>
        </p:nvSpPr>
        <p:spPr>
          <a:xfrm>
            <a:off x="5581448" y="4693342"/>
            <a:ext cx="772969" cy="369332"/>
          </a:xfrm>
          <a:prstGeom prst="rect">
            <a:avLst/>
          </a:prstGeom>
          <a:noFill/>
        </p:spPr>
        <p:txBody>
          <a:bodyPr wrap="none" rtlCol="0">
            <a:spAutoFit/>
          </a:bodyPr>
          <a:lstStyle/>
          <a:p>
            <a:r>
              <a:rPr lang="de-DE" dirty="0"/>
              <a:t>Gate</a:t>
            </a:r>
          </a:p>
        </p:txBody>
      </p:sp>
      <p:sp>
        <p:nvSpPr>
          <p:cNvPr id="44" name="Textfeld 43"/>
          <p:cNvSpPr txBox="1"/>
          <p:nvPr/>
        </p:nvSpPr>
        <p:spPr>
          <a:xfrm>
            <a:off x="7348576" y="4671812"/>
            <a:ext cx="1888659" cy="369332"/>
          </a:xfrm>
          <a:prstGeom prst="rect">
            <a:avLst/>
          </a:prstGeom>
          <a:noFill/>
        </p:spPr>
        <p:txBody>
          <a:bodyPr wrap="none" rtlCol="0">
            <a:spAutoFit/>
          </a:bodyPr>
          <a:lstStyle/>
          <a:p>
            <a:r>
              <a:rPr lang="de-DE" dirty="0"/>
              <a:t>RS-Flipflop (a.2)</a:t>
            </a:r>
          </a:p>
        </p:txBody>
      </p:sp>
      <p:sp>
        <p:nvSpPr>
          <p:cNvPr id="10" name="Rechteck 9"/>
          <p:cNvSpPr/>
          <p:nvPr/>
        </p:nvSpPr>
        <p:spPr>
          <a:xfrm>
            <a:off x="3481972" y="3087405"/>
            <a:ext cx="1449699" cy="8585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Flanken-erkennung</a:t>
            </a:r>
          </a:p>
        </p:txBody>
      </p:sp>
      <p:cxnSp>
        <p:nvCxnSpPr>
          <p:cNvPr id="43" name="Gerader Verbinder 42"/>
          <p:cNvCxnSpPr/>
          <p:nvPr/>
        </p:nvCxnSpPr>
        <p:spPr>
          <a:xfrm flipH="1">
            <a:off x="2648644" y="3508317"/>
            <a:ext cx="83332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 Verbindung mit Pfeil 21"/>
          <p:cNvCxnSpPr/>
          <p:nvPr/>
        </p:nvCxnSpPr>
        <p:spPr>
          <a:xfrm flipV="1">
            <a:off x="1620000" y="5140325"/>
            <a:ext cx="0" cy="10792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flipV="1">
            <a:off x="1620000" y="6210700"/>
            <a:ext cx="1580400" cy="88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8" name="Textfeld 47"/>
          <p:cNvSpPr txBox="1"/>
          <p:nvPr/>
        </p:nvSpPr>
        <p:spPr>
          <a:xfrm>
            <a:off x="4966839" y="3321214"/>
            <a:ext cx="453970" cy="369332"/>
          </a:xfrm>
          <a:prstGeom prst="rect">
            <a:avLst/>
          </a:prstGeom>
          <a:noFill/>
        </p:spPr>
        <p:txBody>
          <a:bodyPr wrap="none" rtlCol="0">
            <a:spAutoFit/>
          </a:bodyPr>
          <a:lstStyle/>
          <a:p>
            <a:r>
              <a:rPr lang="de-DE" dirty="0"/>
              <a:t>C‘</a:t>
            </a:r>
          </a:p>
        </p:txBody>
      </p:sp>
      <p:cxnSp>
        <p:nvCxnSpPr>
          <p:cNvPr id="49" name="Gerader Verbinder 48"/>
          <p:cNvCxnSpPr/>
          <p:nvPr/>
        </p:nvCxnSpPr>
        <p:spPr>
          <a:xfrm flipH="1">
            <a:off x="1620000" y="5670000"/>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p:nvPr/>
        </p:nvCxnSpPr>
        <p:spPr>
          <a:xfrm flipH="1">
            <a:off x="1620000" y="5490000"/>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1620000" y="5850000"/>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p:nvPr/>
        </p:nvCxnSpPr>
        <p:spPr>
          <a:xfrm flipH="1">
            <a:off x="1620000" y="6030000"/>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p:nvPr/>
        </p:nvSpPr>
        <p:spPr>
          <a:xfrm>
            <a:off x="1182844" y="5748405"/>
            <a:ext cx="372218" cy="369332"/>
          </a:xfrm>
          <a:prstGeom prst="rect">
            <a:avLst/>
          </a:prstGeom>
          <a:noFill/>
        </p:spPr>
        <p:txBody>
          <a:bodyPr wrap="none" rtlCol="0">
            <a:spAutoFit/>
          </a:bodyPr>
          <a:lstStyle/>
          <a:p>
            <a:r>
              <a:rPr lang="de-DE" dirty="0"/>
              <a:t>C</a:t>
            </a:r>
          </a:p>
        </p:txBody>
      </p:sp>
      <p:sp>
        <p:nvSpPr>
          <p:cNvPr id="58" name="Textfeld 57"/>
          <p:cNvSpPr txBox="1"/>
          <p:nvPr/>
        </p:nvSpPr>
        <p:spPr>
          <a:xfrm>
            <a:off x="1192630" y="5379073"/>
            <a:ext cx="453970" cy="369332"/>
          </a:xfrm>
          <a:prstGeom prst="rect">
            <a:avLst/>
          </a:prstGeom>
          <a:noFill/>
        </p:spPr>
        <p:txBody>
          <a:bodyPr wrap="none" rtlCol="0">
            <a:spAutoFit/>
          </a:bodyPr>
          <a:lstStyle/>
          <a:p>
            <a:r>
              <a:rPr lang="de-DE" dirty="0"/>
              <a:t>C‘</a:t>
            </a:r>
          </a:p>
        </p:txBody>
      </p:sp>
      <p:cxnSp>
        <p:nvCxnSpPr>
          <p:cNvPr id="28" name="Gerader Verbinder 27"/>
          <p:cNvCxnSpPr/>
          <p:nvPr/>
        </p:nvCxnSpPr>
        <p:spPr>
          <a:xfrm flipV="1">
            <a:off x="180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flipV="1">
            <a:off x="198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flipV="1">
            <a:off x="216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flipV="1">
            <a:off x="234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V="1">
            <a:off x="270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V="1">
            <a:off x="252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p:nvPr/>
        </p:nvSpPr>
        <p:spPr>
          <a:xfrm>
            <a:off x="3327878" y="6025334"/>
            <a:ext cx="263214" cy="369332"/>
          </a:xfrm>
          <a:prstGeom prst="rect">
            <a:avLst/>
          </a:prstGeom>
          <a:noFill/>
        </p:spPr>
        <p:txBody>
          <a:bodyPr wrap="none" rtlCol="0">
            <a:spAutoFit/>
          </a:bodyPr>
          <a:lstStyle/>
          <a:p>
            <a:r>
              <a:rPr lang="de-DE" dirty="0"/>
              <a:t>t</a:t>
            </a:r>
          </a:p>
        </p:txBody>
      </p:sp>
      <p:cxnSp>
        <p:nvCxnSpPr>
          <p:cNvPr id="95" name="Gerader Verbinder 94"/>
          <p:cNvCxnSpPr/>
          <p:nvPr/>
        </p:nvCxnSpPr>
        <p:spPr>
          <a:xfrm flipH="1">
            <a:off x="1620000" y="6030000"/>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288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flipV="1">
            <a:off x="3060000" y="5490000"/>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flipH="1">
            <a:off x="1980000" y="5850000"/>
            <a:ext cx="72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2700000" y="6032359"/>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rot="5400000" flipH="1">
            <a:off x="1890000" y="5940000"/>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rot="5400000" flipH="1">
            <a:off x="2611182" y="5940214"/>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6" name="Gerade Verbindung mit Pfeil 145"/>
          <p:cNvCxnSpPr/>
          <p:nvPr/>
        </p:nvCxnSpPr>
        <p:spPr>
          <a:xfrm flipV="1">
            <a:off x="4641722" y="5140869"/>
            <a:ext cx="0" cy="10792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7" name="Gerade Verbindung mit Pfeil 146"/>
          <p:cNvCxnSpPr/>
          <p:nvPr/>
        </p:nvCxnSpPr>
        <p:spPr>
          <a:xfrm flipV="1">
            <a:off x="4641722" y="6211244"/>
            <a:ext cx="1580400" cy="88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8" name="Gerader Verbinder 147"/>
          <p:cNvCxnSpPr/>
          <p:nvPr/>
        </p:nvCxnSpPr>
        <p:spPr>
          <a:xfrm flipH="1">
            <a:off x="4641722" y="5670544"/>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9" name="Gerader Verbinder 148"/>
          <p:cNvCxnSpPr/>
          <p:nvPr/>
        </p:nvCxnSpPr>
        <p:spPr>
          <a:xfrm flipH="1">
            <a:off x="4641722" y="5490544"/>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50" name="Gerader Verbinder 149"/>
          <p:cNvCxnSpPr/>
          <p:nvPr/>
        </p:nvCxnSpPr>
        <p:spPr>
          <a:xfrm flipH="1">
            <a:off x="4641722" y="5850544"/>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51" name="Gerader Verbinder 150"/>
          <p:cNvCxnSpPr/>
          <p:nvPr/>
        </p:nvCxnSpPr>
        <p:spPr>
          <a:xfrm flipH="1">
            <a:off x="4641722" y="6030544"/>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52" name="Textfeld 151"/>
          <p:cNvSpPr txBox="1"/>
          <p:nvPr/>
        </p:nvSpPr>
        <p:spPr>
          <a:xfrm>
            <a:off x="4204566" y="5748949"/>
            <a:ext cx="372218" cy="369332"/>
          </a:xfrm>
          <a:prstGeom prst="rect">
            <a:avLst/>
          </a:prstGeom>
          <a:noFill/>
        </p:spPr>
        <p:txBody>
          <a:bodyPr wrap="none" rtlCol="0">
            <a:spAutoFit/>
          </a:bodyPr>
          <a:lstStyle/>
          <a:p>
            <a:r>
              <a:rPr lang="de-DE" dirty="0"/>
              <a:t>C</a:t>
            </a:r>
          </a:p>
        </p:txBody>
      </p:sp>
      <p:sp>
        <p:nvSpPr>
          <p:cNvPr id="153" name="Textfeld 152"/>
          <p:cNvSpPr txBox="1"/>
          <p:nvPr/>
        </p:nvSpPr>
        <p:spPr>
          <a:xfrm>
            <a:off x="4214352" y="5379617"/>
            <a:ext cx="453970" cy="369332"/>
          </a:xfrm>
          <a:prstGeom prst="rect">
            <a:avLst/>
          </a:prstGeom>
          <a:noFill/>
        </p:spPr>
        <p:txBody>
          <a:bodyPr wrap="none" rtlCol="0">
            <a:spAutoFit/>
          </a:bodyPr>
          <a:lstStyle/>
          <a:p>
            <a:r>
              <a:rPr lang="de-DE" dirty="0"/>
              <a:t>C‘</a:t>
            </a:r>
          </a:p>
        </p:txBody>
      </p:sp>
      <p:cxnSp>
        <p:nvCxnSpPr>
          <p:cNvPr id="154" name="Gerader Verbinder 153"/>
          <p:cNvCxnSpPr/>
          <p:nvPr/>
        </p:nvCxnSpPr>
        <p:spPr>
          <a:xfrm flipV="1">
            <a:off x="482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Gerader Verbinder 154"/>
          <p:cNvCxnSpPr/>
          <p:nvPr/>
        </p:nvCxnSpPr>
        <p:spPr>
          <a:xfrm flipV="1">
            <a:off x="500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Gerader Verbinder 155"/>
          <p:cNvCxnSpPr/>
          <p:nvPr/>
        </p:nvCxnSpPr>
        <p:spPr>
          <a:xfrm flipV="1">
            <a:off x="518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p:cNvCxnSpPr/>
          <p:nvPr/>
        </p:nvCxnSpPr>
        <p:spPr>
          <a:xfrm flipV="1">
            <a:off x="536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p:cNvCxnSpPr/>
          <p:nvPr/>
        </p:nvCxnSpPr>
        <p:spPr>
          <a:xfrm flipV="1">
            <a:off x="572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flipV="1">
            <a:off x="554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feld 159"/>
          <p:cNvSpPr txBox="1"/>
          <p:nvPr/>
        </p:nvSpPr>
        <p:spPr>
          <a:xfrm>
            <a:off x="6349600" y="6025878"/>
            <a:ext cx="263214" cy="369332"/>
          </a:xfrm>
          <a:prstGeom prst="rect">
            <a:avLst/>
          </a:prstGeom>
          <a:noFill/>
        </p:spPr>
        <p:txBody>
          <a:bodyPr wrap="none" rtlCol="0">
            <a:spAutoFit/>
          </a:bodyPr>
          <a:lstStyle/>
          <a:p>
            <a:r>
              <a:rPr lang="de-DE" dirty="0"/>
              <a:t>t</a:t>
            </a:r>
          </a:p>
        </p:txBody>
      </p:sp>
      <p:cxnSp>
        <p:nvCxnSpPr>
          <p:cNvPr id="161" name="Gerader Verbinder 160"/>
          <p:cNvCxnSpPr/>
          <p:nvPr/>
        </p:nvCxnSpPr>
        <p:spPr>
          <a:xfrm flipH="1">
            <a:off x="4641722" y="6030544"/>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2" name="Gerader Verbinder 161"/>
          <p:cNvCxnSpPr/>
          <p:nvPr/>
        </p:nvCxnSpPr>
        <p:spPr>
          <a:xfrm flipV="1">
            <a:off x="590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a:xfrm flipV="1">
            <a:off x="6081722" y="5490544"/>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a:xfrm flipH="1">
            <a:off x="5001722" y="5850544"/>
            <a:ext cx="72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5" name="Gerader Verbinder 164"/>
          <p:cNvCxnSpPr/>
          <p:nvPr/>
        </p:nvCxnSpPr>
        <p:spPr>
          <a:xfrm flipH="1">
            <a:off x="5721722" y="6032903"/>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6" name="Gerader Verbinder 165"/>
          <p:cNvCxnSpPr/>
          <p:nvPr/>
        </p:nvCxnSpPr>
        <p:spPr>
          <a:xfrm rot="5400000" flipH="1">
            <a:off x="4911722" y="5940544"/>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7" name="Gerader Verbinder 166"/>
          <p:cNvCxnSpPr/>
          <p:nvPr/>
        </p:nvCxnSpPr>
        <p:spPr>
          <a:xfrm rot="5400000" flipH="1">
            <a:off x="5632904" y="5940758"/>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8" name="Gerade Verbindung mit Pfeil 167"/>
          <p:cNvCxnSpPr/>
          <p:nvPr/>
        </p:nvCxnSpPr>
        <p:spPr>
          <a:xfrm flipV="1">
            <a:off x="7852861" y="5172520"/>
            <a:ext cx="0" cy="10792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9" name="Gerade Verbindung mit Pfeil 168"/>
          <p:cNvCxnSpPr/>
          <p:nvPr/>
        </p:nvCxnSpPr>
        <p:spPr>
          <a:xfrm flipV="1">
            <a:off x="7852861" y="6242895"/>
            <a:ext cx="1580400" cy="88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0" name="Gerader Verbinder 169"/>
          <p:cNvCxnSpPr/>
          <p:nvPr/>
        </p:nvCxnSpPr>
        <p:spPr>
          <a:xfrm flipH="1">
            <a:off x="7852861" y="5702195"/>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1" name="Gerader Verbinder 170"/>
          <p:cNvCxnSpPr/>
          <p:nvPr/>
        </p:nvCxnSpPr>
        <p:spPr>
          <a:xfrm flipH="1">
            <a:off x="7852861" y="5522195"/>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2" name="Gerader Verbinder 171"/>
          <p:cNvCxnSpPr/>
          <p:nvPr/>
        </p:nvCxnSpPr>
        <p:spPr>
          <a:xfrm flipH="1">
            <a:off x="7852861" y="5882195"/>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3" name="Gerader Verbinder 172"/>
          <p:cNvCxnSpPr/>
          <p:nvPr/>
        </p:nvCxnSpPr>
        <p:spPr>
          <a:xfrm flipH="1">
            <a:off x="7852861" y="6062195"/>
            <a:ext cx="144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74" name="Textfeld 173"/>
          <p:cNvSpPr txBox="1"/>
          <p:nvPr/>
        </p:nvSpPr>
        <p:spPr>
          <a:xfrm>
            <a:off x="7415705" y="5780600"/>
            <a:ext cx="372218" cy="369332"/>
          </a:xfrm>
          <a:prstGeom prst="rect">
            <a:avLst/>
          </a:prstGeom>
          <a:noFill/>
        </p:spPr>
        <p:txBody>
          <a:bodyPr wrap="none" rtlCol="0">
            <a:spAutoFit/>
          </a:bodyPr>
          <a:lstStyle/>
          <a:p>
            <a:r>
              <a:rPr lang="de-DE" dirty="0"/>
              <a:t>C</a:t>
            </a:r>
          </a:p>
        </p:txBody>
      </p:sp>
      <p:sp>
        <p:nvSpPr>
          <p:cNvPr id="175" name="Textfeld 174"/>
          <p:cNvSpPr txBox="1"/>
          <p:nvPr/>
        </p:nvSpPr>
        <p:spPr>
          <a:xfrm>
            <a:off x="7425491" y="5411268"/>
            <a:ext cx="453970" cy="369332"/>
          </a:xfrm>
          <a:prstGeom prst="rect">
            <a:avLst/>
          </a:prstGeom>
          <a:noFill/>
        </p:spPr>
        <p:txBody>
          <a:bodyPr wrap="none" rtlCol="0">
            <a:spAutoFit/>
          </a:bodyPr>
          <a:lstStyle/>
          <a:p>
            <a:r>
              <a:rPr lang="de-DE" dirty="0"/>
              <a:t>C‘</a:t>
            </a:r>
          </a:p>
        </p:txBody>
      </p:sp>
      <p:cxnSp>
        <p:nvCxnSpPr>
          <p:cNvPr id="176" name="Gerader Verbinder 175"/>
          <p:cNvCxnSpPr/>
          <p:nvPr/>
        </p:nvCxnSpPr>
        <p:spPr>
          <a:xfrm flipV="1">
            <a:off x="803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p:nvPr/>
        </p:nvCxnSpPr>
        <p:spPr>
          <a:xfrm flipV="1">
            <a:off x="821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p:cNvCxnSpPr/>
          <p:nvPr/>
        </p:nvCxnSpPr>
        <p:spPr>
          <a:xfrm flipV="1">
            <a:off x="839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p:cNvCxnSpPr/>
          <p:nvPr/>
        </p:nvCxnSpPr>
        <p:spPr>
          <a:xfrm flipV="1">
            <a:off x="857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p:cNvCxnSpPr/>
          <p:nvPr/>
        </p:nvCxnSpPr>
        <p:spPr>
          <a:xfrm flipV="1">
            <a:off x="893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a:xfrm flipV="1">
            <a:off x="875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feld 181"/>
          <p:cNvSpPr txBox="1"/>
          <p:nvPr/>
        </p:nvSpPr>
        <p:spPr>
          <a:xfrm>
            <a:off x="9560739" y="6057529"/>
            <a:ext cx="263214" cy="369332"/>
          </a:xfrm>
          <a:prstGeom prst="rect">
            <a:avLst/>
          </a:prstGeom>
          <a:noFill/>
        </p:spPr>
        <p:txBody>
          <a:bodyPr wrap="none" rtlCol="0">
            <a:spAutoFit/>
          </a:bodyPr>
          <a:lstStyle/>
          <a:p>
            <a:r>
              <a:rPr lang="de-DE" dirty="0"/>
              <a:t>t</a:t>
            </a:r>
          </a:p>
        </p:txBody>
      </p:sp>
      <p:cxnSp>
        <p:nvCxnSpPr>
          <p:cNvPr id="183" name="Gerader Verbinder 182"/>
          <p:cNvCxnSpPr/>
          <p:nvPr/>
        </p:nvCxnSpPr>
        <p:spPr>
          <a:xfrm flipH="1">
            <a:off x="7852861" y="6062195"/>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84" name="Gerader Verbinder 183"/>
          <p:cNvCxnSpPr/>
          <p:nvPr/>
        </p:nvCxnSpPr>
        <p:spPr>
          <a:xfrm flipV="1">
            <a:off x="911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Gerader Verbinder 184"/>
          <p:cNvCxnSpPr/>
          <p:nvPr/>
        </p:nvCxnSpPr>
        <p:spPr>
          <a:xfrm flipV="1">
            <a:off x="9292861" y="5522195"/>
            <a:ext cx="3175"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Gerader Verbinder 185"/>
          <p:cNvCxnSpPr/>
          <p:nvPr/>
        </p:nvCxnSpPr>
        <p:spPr>
          <a:xfrm flipH="1">
            <a:off x="8212861" y="5882195"/>
            <a:ext cx="72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87" name="Gerader Verbinder 186"/>
          <p:cNvCxnSpPr/>
          <p:nvPr/>
        </p:nvCxnSpPr>
        <p:spPr>
          <a:xfrm flipH="1">
            <a:off x="8932861" y="6064554"/>
            <a:ext cx="36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88" name="Gerader Verbinder 187"/>
          <p:cNvCxnSpPr/>
          <p:nvPr/>
        </p:nvCxnSpPr>
        <p:spPr>
          <a:xfrm rot="5400000" flipH="1">
            <a:off x="8122861" y="5972195"/>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89" name="Gerader Verbinder 188"/>
          <p:cNvCxnSpPr/>
          <p:nvPr/>
        </p:nvCxnSpPr>
        <p:spPr>
          <a:xfrm rot="5400000" flipH="1">
            <a:off x="8844043" y="5972409"/>
            <a:ext cx="180000" cy="0"/>
          </a:xfrm>
          <a:prstGeom prst="line">
            <a:avLst/>
          </a:prstGeom>
          <a:ln w="127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p:nvPr/>
        </p:nvSpPr>
        <p:spPr>
          <a:xfrm>
            <a:off x="2091289" y="6330848"/>
            <a:ext cx="534121" cy="369332"/>
          </a:xfrm>
          <a:prstGeom prst="rect">
            <a:avLst/>
          </a:prstGeom>
          <a:noFill/>
        </p:spPr>
        <p:txBody>
          <a:bodyPr wrap="none" rtlCol="0">
            <a:spAutoFit/>
          </a:bodyPr>
          <a:lstStyle/>
          <a:p>
            <a:r>
              <a:rPr lang="de-DE" dirty="0"/>
              <a:t>b.1</a:t>
            </a:r>
          </a:p>
        </p:txBody>
      </p:sp>
      <p:sp>
        <p:nvSpPr>
          <p:cNvPr id="191" name="Textfeld 190"/>
          <p:cNvSpPr txBox="1"/>
          <p:nvPr/>
        </p:nvSpPr>
        <p:spPr>
          <a:xfrm>
            <a:off x="5031908" y="6330848"/>
            <a:ext cx="534121" cy="369332"/>
          </a:xfrm>
          <a:prstGeom prst="rect">
            <a:avLst/>
          </a:prstGeom>
          <a:noFill/>
        </p:spPr>
        <p:txBody>
          <a:bodyPr wrap="none" rtlCol="0">
            <a:spAutoFit/>
          </a:bodyPr>
          <a:lstStyle/>
          <a:p>
            <a:r>
              <a:rPr lang="de-DE" dirty="0"/>
              <a:t>b.2</a:t>
            </a:r>
          </a:p>
        </p:txBody>
      </p:sp>
      <p:sp>
        <p:nvSpPr>
          <p:cNvPr id="192" name="Textfeld 191"/>
          <p:cNvSpPr txBox="1"/>
          <p:nvPr/>
        </p:nvSpPr>
        <p:spPr>
          <a:xfrm>
            <a:off x="8326726" y="6350027"/>
            <a:ext cx="534121" cy="369332"/>
          </a:xfrm>
          <a:prstGeom prst="rect">
            <a:avLst/>
          </a:prstGeom>
          <a:noFill/>
        </p:spPr>
        <p:txBody>
          <a:bodyPr wrap="none" rtlCol="0">
            <a:spAutoFit/>
          </a:bodyPr>
          <a:lstStyle/>
          <a:p>
            <a:r>
              <a:rPr lang="de-DE" dirty="0"/>
              <a:t>b.3</a:t>
            </a:r>
          </a:p>
        </p:txBody>
      </p:sp>
    </p:spTree>
    <p:extLst>
      <p:ext uri="{BB962C8B-B14F-4D97-AF65-F5344CB8AC3E}">
        <p14:creationId xmlns:p14="http://schemas.microsoft.com/office/powerpoint/2010/main" val="3653972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Verzögerungsstrategien</a:t>
            </a:r>
          </a:p>
          <a:p>
            <a:pPr marL="0" indent="0">
              <a:buNone/>
            </a:pPr>
            <a:endParaRPr lang="de-DE" sz="1100" dirty="0">
              <a:latin typeface="Calibri" panose="020F0502020204030204" pitchFamily="34" charset="0"/>
            </a:endParaRPr>
          </a:p>
          <a:p>
            <a:pPr marL="0" indent="0">
              <a:buNone/>
            </a:pPr>
            <a:r>
              <a:rPr lang="de-DE" dirty="0">
                <a:latin typeface="Calibri" panose="020F0502020204030204" pitchFamily="34" charset="0"/>
              </a:rPr>
              <a:t>Es gibt verschiedene Verzögerungsarten, um ein </a:t>
            </a:r>
            <a:r>
              <a:rPr lang="de-DE" dirty="0" err="1">
                <a:latin typeface="Calibri" panose="020F0502020204030204" pitchFamily="34" charset="0"/>
              </a:rPr>
              <a:t>C</a:t>
            </a:r>
            <a:r>
              <a:rPr lang="de-DE" baseline="-25000" dirty="0" err="1">
                <a:latin typeface="Calibri" panose="020F0502020204030204" pitchFamily="34" charset="0"/>
              </a:rPr>
              <a:t>alt</a:t>
            </a:r>
            <a:r>
              <a:rPr lang="de-DE" dirty="0">
                <a:latin typeface="Calibri" panose="020F0502020204030204" pitchFamily="34" charset="0"/>
              </a:rPr>
              <a:t> zu bekommen.</a:t>
            </a:r>
          </a:p>
          <a:p>
            <a:pPr>
              <a:buFont typeface="Courier New" panose="02070309020205020404" pitchFamily="49" charset="0"/>
              <a:buChar char="o"/>
            </a:pPr>
            <a:r>
              <a:rPr lang="de-DE" dirty="0">
                <a:latin typeface="Calibri" panose="020F0502020204030204" pitchFamily="34" charset="0"/>
              </a:rPr>
              <a:t>Inverter:</a:t>
            </a:r>
          </a:p>
          <a:p>
            <a:pPr lvl="1">
              <a:buFont typeface="Courier New" panose="02070309020205020404" pitchFamily="49" charset="0"/>
              <a:buChar char="o"/>
            </a:pPr>
            <a:r>
              <a:rPr lang="de-DE" dirty="0">
                <a:latin typeface="Calibri" panose="020F0502020204030204" pitchFamily="34" charset="0"/>
              </a:rPr>
              <a:t>geringe Verzögerung</a:t>
            </a:r>
          </a:p>
          <a:p>
            <a:pPr lvl="1">
              <a:buFont typeface="Courier New" panose="02070309020205020404" pitchFamily="49" charset="0"/>
              <a:buChar char="o"/>
            </a:pPr>
            <a:r>
              <a:rPr lang="de-DE" dirty="0">
                <a:latin typeface="Calibri" panose="020F0502020204030204" pitchFamily="34" charset="0"/>
              </a:rPr>
              <a:t>Man erhält ein negiertes </a:t>
            </a:r>
            <a:r>
              <a:rPr lang="de-DE" dirty="0" err="1">
                <a:latin typeface="Calibri" panose="020F0502020204030204" pitchFamily="34" charset="0"/>
              </a:rPr>
              <a:t>C</a:t>
            </a:r>
            <a:r>
              <a:rPr lang="de-DE" baseline="-25000" dirty="0" err="1">
                <a:latin typeface="Calibri" panose="020F0502020204030204" pitchFamily="34" charset="0"/>
              </a:rPr>
              <a:t>alt</a:t>
            </a:r>
            <a:endParaRPr lang="de-DE" baseline="-25000"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UND/ODER:</a:t>
            </a:r>
          </a:p>
          <a:p>
            <a:pPr lvl="1">
              <a:buFont typeface="Courier New" panose="02070309020205020404" pitchFamily="49" charset="0"/>
              <a:buChar char="o"/>
            </a:pPr>
            <a:r>
              <a:rPr lang="de-DE" dirty="0">
                <a:latin typeface="Calibri" panose="020F0502020204030204" pitchFamily="34" charset="0"/>
              </a:rPr>
              <a:t>mittlere Verzögerung</a:t>
            </a:r>
          </a:p>
          <a:p>
            <a:pPr lvl="1">
              <a:buFont typeface="Courier New" panose="02070309020205020404" pitchFamily="49" charset="0"/>
              <a:buChar char="o"/>
            </a:pPr>
            <a:r>
              <a:rPr lang="de-DE" dirty="0">
                <a:latin typeface="Calibri" panose="020F0502020204030204" pitchFamily="34" charset="0"/>
              </a:rPr>
              <a:t>Man erhält ein nicht neg. </a:t>
            </a:r>
            <a:r>
              <a:rPr lang="de-DE" dirty="0" err="1">
                <a:latin typeface="Calibri" panose="020F0502020204030204" pitchFamily="34" charset="0"/>
              </a:rPr>
              <a:t>C</a:t>
            </a:r>
            <a:r>
              <a:rPr lang="de-DE" baseline="-25000" dirty="0" err="1">
                <a:latin typeface="Calibri" panose="020F0502020204030204" pitchFamily="34" charset="0"/>
              </a:rPr>
              <a:t>alt</a:t>
            </a: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Sonstige Gatter:</a:t>
            </a:r>
          </a:p>
          <a:p>
            <a:pPr lvl="1">
              <a:buFont typeface="Courier New" panose="02070309020205020404" pitchFamily="49" charset="0"/>
              <a:buChar char="o"/>
            </a:pPr>
            <a:r>
              <a:rPr lang="de-DE" dirty="0">
                <a:latin typeface="Calibri" panose="020F0502020204030204" pitchFamily="34" charset="0"/>
              </a:rPr>
              <a:t>NAND/NOR genutzt, da geringere Verzögerung als AND/ODER (Latenz)</a:t>
            </a:r>
          </a:p>
          <a:p>
            <a:pPr lvl="1">
              <a:buFont typeface="Courier New" panose="02070309020205020404" pitchFamily="49" charset="0"/>
              <a:buChar char="o"/>
            </a:pPr>
            <a:r>
              <a:rPr lang="de-DE" dirty="0">
                <a:latin typeface="Calibri" panose="020F0502020204030204" pitchFamily="34" charset="0"/>
              </a:rPr>
              <a:t>Andere Gatter werden auch hin und wieder verwendet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71</a:t>
            </a:fld>
            <a:endParaRPr lang="en-US" dirty="0"/>
          </a:p>
        </p:txBody>
      </p:sp>
      <p:sp>
        <p:nvSpPr>
          <p:cNvPr id="30" name="Textfeld 29"/>
          <p:cNvSpPr txBox="1"/>
          <p:nvPr/>
        </p:nvSpPr>
        <p:spPr>
          <a:xfrm>
            <a:off x="5018973" y="2885561"/>
            <a:ext cx="372218" cy="369332"/>
          </a:xfrm>
          <a:prstGeom prst="rect">
            <a:avLst/>
          </a:prstGeom>
          <a:noFill/>
        </p:spPr>
        <p:txBody>
          <a:bodyPr wrap="none" rtlCol="0">
            <a:spAutoFit/>
          </a:bodyPr>
          <a:lstStyle/>
          <a:p>
            <a:r>
              <a:rPr lang="de-DE" dirty="0"/>
              <a:t>C</a:t>
            </a:r>
          </a:p>
        </p:txBody>
      </p:sp>
      <p:cxnSp>
        <p:nvCxnSpPr>
          <p:cNvPr id="31" name="Gerader Verbinder 30"/>
          <p:cNvCxnSpPr/>
          <p:nvPr/>
        </p:nvCxnSpPr>
        <p:spPr>
          <a:xfrm flipH="1">
            <a:off x="7974001" y="3039317"/>
            <a:ext cx="83332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H="1">
            <a:off x="5414425" y="3055298"/>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Textfeld 32"/>
          <p:cNvSpPr txBox="1"/>
          <p:nvPr/>
        </p:nvSpPr>
        <p:spPr>
          <a:xfrm>
            <a:off x="8838706" y="2868717"/>
            <a:ext cx="453970" cy="369332"/>
          </a:xfrm>
          <a:prstGeom prst="rect">
            <a:avLst/>
          </a:prstGeom>
          <a:noFill/>
        </p:spPr>
        <p:txBody>
          <a:bodyPr wrap="none" rtlCol="0">
            <a:spAutoFit/>
          </a:bodyPr>
          <a:lstStyle/>
          <a:p>
            <a:r>
              <a:rPr lang="de-DE" dirty="0"/>
              <a:t>C‘</a:t>
            </a:r>
          </a:p>
        </p:txBody>
      </p:sp>
      <p:sp>
        <p:nvSpPr>
          <p:cNvPr id="34" name="Ellipse 33"/>
          <p:cNvSpPr/>
          <p:nvPr/>
        </p:nvSpPr>
        <p:spPr>
          <a:xfrm>
            <a:off x="6458690" y="3005822"/>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5" name="Gerader Verbinder 34"/>
          <p:cNvCxnSpPr/>
          <p:nvPr/>
        </p:nvCxnSpPr>
        <p:spPr>
          <a:xfrm flipH="1">
            <a:off x="6515575" y="2823466"/>
            <a:ext cx="10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rot="5400000" flipH="1">
            <a:off x="6314690" y="3023822"/>
            <a:ext cx="39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6515575" y="3234963"/>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38" name="Flussdiagramm: Zusammenführen 37"/>
          <p:cNvSpPr/>
          <p:nvPr/>
        </p:nvSpPr>
        <p:spPr>
          <a:xfrm rot="16200000">
            <a:off x="6744963" y="3079752"/>
            <a:ext cx="323850" cy="304800"/>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9" name="Ellipse 38"/>
          <p:cNvSpPr/>
          <p:nvPr/>
        </p:nvSpPr>
        <p:spPr>
          <a:xfrm>
            <a:off x="7014188" y="3196397"/>
            <a:ext cx="72000" cy="7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0" name="Flussdiagramm: Gespeicherte Daten 39"/>
          <p:cNvSpPr/>
          <p:nvPr/>
        </p:nvSpPr>
        <p:spPr>
          <a:xfrm flipH="1">
            <a:off x="7531967" y="2788424"/>
            <a:ext cx="448401"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1" name="Ellipse 40"/>
          <p:cNvSpPr/>
          <p:nvPr/>
        </p:nvSpPr>
        <p:spPr>
          <a:xfrm>
            <a:off x="7979565" y="3016509"/>
            <a:ext cx="72000" cy="7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2" name="Textfeld 41"/>
          <p:cNvSpPr txBox="1"/>
          <p:nvPr/>
        </p:nvSpPr>
        <p:spPr>
          <a:xfrm>
            <a:off x="5018973" y="4030793"/>
            <a:ext cx="372218" cy="369332"/>
          </a:xfrm>
          <a:prstGeom prst="rect">
            <a:avLst/>
          </a:prstGeom>
          <a:noFill/>
        </p:spPr>
        <p:txBody>
          <a:bodyPr wrap="none" rtlCol="0">
            <a:spAutoFit/>
          </a:bodyPr>
          <a:lstStyle/>
          <a:p>
            <a:r>
              <a:rPr lang="de-DE" dirty="0"/>
              <a:t>C</a:t>
            </a:r>
          </a:p>
        </p:txBody>
      </p:sp>
      <p:cxnSp>
        <p:nvCxnSpPr>
          <p:cNvPr id="43" name="Gerader Verbinder 42"/>
          <p:cNvCxnSpPr/>
          <p:nvPr/>
        </p:nvCxnSpPr>
        <p:spPr>
          <a:xfrm flipH="1">
            <a:off x="7974001" y="4184549"/>
            <a:ext cx="83332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5414425" y="4200530"/>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45" name="Textfeld 44"/>
          <p:cNvSpPr txBox="1"/>
          <p:nvPr/>
        </p:nvSpPr>
        <p:spPr>
          <a:xfrm>
            <a:off x="8838706" y="4013949"/>
            <a:ext cx="453970" cy="369332"/>
          </a:xfrm>
          <a:prstGeom prst="rect">
            <a:avLst/>
          </a:prstGeom>
          <a:noFill/>
        </p:spPr>
        <p:txBody>
          <a:bodyPr wrap="none" rtlCol="0">
            <a:spAutoFit/>
          </a:bodyPr>
          <a:lstStyle/>
          <a:p>
            <a:r>
              <a:rPr lang="de-DE" dirty="0"/>
              <a:t>C‘</a:t>
            </a:r>
          </a:p>
        </p:txBody>
      </p:sp>
      <p:sp>
        <p:nvSpPr>
          <p:cNvPr id="47" name="Ellipse 46"/>
          <p:cNvSpPr/>
          <p:nvPr/>
        </p:nvSpPr>
        <p:spPr>
          <a:xfrm>
            <a:off x="6458690" y="415105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8" name="Gerader Verbinder 47"/>
          <p:cNvCxnSpPr/>
          <p:nvPr/>
        </p:nvCxnSpPr>
        <p:spPr>
          <a:xfrm flipH="1">
            <a:off x="6515575" y="3968698"/>
            <a:ext cx="10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rot="5400000" flipH="1">
            <a:off x="6314690" y="4169054"/>
            <a:ext cx="39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a:off x="6515575" y="4380195"/>
            <a:ext cx="126000" cy="0"/>
          </a:xfrm>
          <a:prstGeom prst="line">
            <a:avLst/>
          </a:prstGeom>
        </p:spPr>
        <p:style>
          <a:lnRef idx="1">
            <a:schemeClr val="accent3"/>
          </a:lnRef>
          <a:fillRef idx="0">
            <a:schemeClr val="accent3"/>
          </a:fillRef>
          <a:effectRef idx="0">
            <a:schemeClr val="accent3"/>
          </a:effectRef>
          <a:fontRef idx="minor">
            <a:schemeClr val="tx1"/>
          </a:fontRef>
        </p:style>
      </p:cxnSp>
      <p:sp>
        <p:nvSpPr>
          <p:cNvPr id="65" name="Flussdiagramm: Gespeicherte Daten 64"/>
          <p:cNvSpPr/>
          <p:nvPr/>
        </p:nvSpPr>
        <p:spPr>
          <a:xfrm flipH="1">
            <a:off x="7531967" y="3933656"/>
            <a:ext cx="448401"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7979565" y="4161741"/>
            <a:ext cx="72000" cy="7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67" name="Gerader Verbinder 66"/>
          <p:cNvCxnSpPr/>
          <p:nvPr/>
        </p:nvCxnSpPr>
        <p:spPr>
          <a:xfrm rot="5400000" flipH="1">
            <a:off x="6490908" y="4384704"/>
            <a:ext cx="3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6650803" y="4560195"/>
            <a:ext cx="324000"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6587030" y="4323383"/>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Flussdiagramm: Gespeicherte Daten 69"/>
          <p:cNvSpPr/>
          <p:nvPr/>
        </p:nvSpPr>
        <p:spPr>
          <a:xfrm flipH="1">
            <a:off x="6960893" y="4197741"/>
            <a:ext cx="399544" cy="387251"/>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71" name="Gerader Verbinder 70"/>
          <p:cNvCxnSpPr/>
          <p:nvPr/>
        </p:nvCxnSpPr>
        <p:spPr>
          <a:xfrm flipH="1">
            <a:off x="6650803" y="4220868"/>
            <a:ext cx="3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7367632" y="4367054"/>
            <a:ext cx="216000" cy="0"/>
          </a:xfrm>
          <a:prstGeom prst="line">
            <a:avLst/>
          </a:prstGeom>
        </p:spPr>
        <p:style>
          <a:lnRef idx="1">
            <a:schemeClr val="accent3"/>
          </a:lnRef>
          <a:fillRef idx="0">
            <a:schemeClr val="accent3"/>
          </a:fillRef>
          <a:effectRef idx="0">
            <a:schemeClr val="accent3"/>
          </a:effectRef>
          <a:fontRef idx="minor">
            <a:schemeClr val="tx1"/>
          </a:fontRef>
        </p:style>
      </p:cxnSp>
      <p:sp>
        <p:nvSpPr>
          <p:cNvPr id="73" name="Textfeld 72"/>
          <p:cNvSpPr txBox="1"/>
          <p:nvPr/>
        </p:nvSpPr>
        <p:spPr>
          <a:xfrm>
            <a:off x="7065202" y="3059822"/>
            <a:ext cx="561372" cy="369332"/>
          </a:xfrm>
          <a:prstGeom prst="rect">
            <a:avLst/>
          </a:prstGeom>
          <a:noFill/>
        </p:spPr>
        <p:txBody>
          <a:bodyPr wrap="none" rtlCol="0">
            <a:spAutoFit/>
          </a:bodyPr>
          <a:lstStyle/>
          <a:p>
            <a:r>
              <a:rPr lang="de-DE" dirty="0" err="1"/>
              <a:t>C</a:t>
            </a:r>
            <a:r>
              <a:rPr lang="de-DE" baseline="-25000" dirty="0" err="1"/>
              <a:t>alt</a:t>
            </a:r>
            <a:endParaRPr lang="de-DE" baseline="-25000" dirty="0"/>
          </a:p>
        </p:txBody>
      </p:sp>
      <p:sp>
        <p:nvSpPr>
          <p:cNvPr id="74" name="Textfeld 73"/>
          <p:cNvSpPr txBox="1"/>
          <p:nvPr/>
        </p:nvSpPr>
        <p:spPr>
          <a:xfrm>
            <a:off x="7295025" y="4363879"/>
            <a:ext cx="561372" cy="369332"/>
          </a:xfrm>
          <a:prstGeom prst="rect">
            <a:avLst/>
          </a:prstGeom>
          <a:noFill/>
        </p:spPr>
        <p:txBody>
          <a:bodyPr wrap="none" rtlCol="0">
            <a:spAutoFit/>
          </a:bodyPr>
          <a:lstStyle/>
          <a:p>
            <a:r>
              <a:rPr lang="de-DE" dirty="0" err="1"/>
              <a:t>C</a:t>
            </a:r>
            <a:r>
              <a:rPr lang="de-DE" baseline="-25000" dirty="0" err="1"/>
              <a:t>alt</a:t>
            </a:r>
            <a:endParaRPr lang="de-DE" baseline="-25000" dirty="0"/>
          </a:p>
        </p:txBody>
      </p:sp>
    </p:spTree>
    <p:extLst>
      <p:ext uri="{BB962C8B-B14F-4D97-AF65-F5344CB8AC3E}">
        <p14:creationId xmlns:p14="http://schemas.microsoft.com/office/powerpoint/2010/main" val="2341393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steigenden Flanke die Daten übernimmt. Geben Sie jeweils das Schaltnetz und das zugehörige Zeitverhalten der Flankenerkennung an.</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a:t>
                </a:r>
              </a:p>
              <a:p>
                <a:pPr marL="0" indent="0">
                  <a:buNone/>
                </a:pPr>
                <a:endParaRPr lang="de-DE" sz="600" dirty="0">
                  <a:latin typeface="Calibri" panose="020F0502020204030204" pitchFamily="34" charset="0"/>
                </a:endParaRPr>
              </a:p>
              <a:p>
                <a:pPr marL="0" indent="0">
                  <a:buNone/>
                </a:pPr>
                <a:r>
                  <a:rPr lang="de-DE" dirty="0">
                    <a:latin typeface="Calibri" panose="020F0502020204030204" pitchFamily="34" charset="0"/>
                  </a:rPr>
                  <a:t>Wir wollen folgendes Verhalten (pro t = 1) umsetzen: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i="1">
                              <a:latin typeface="Cambria Math" panose="02040503050406030204" pitchFamily="18" charset="0"/>
                            </a:rPr>
                            <m:t>𝑛𝑒𝑢</m:t>
                          </m:r>
                        </m:sub>
                      </m:sSub>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735" t="-726"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72</a:t>
            </a:fld>
            <a:endParaRPr lang="en-US" dirty="0"/>
          </a:p>
        </p:txBody>
      </p:sp>
      <p:cxnSp>
        <p:nvCxnSpPr>
          <p:cNvPr id="22" name="Gerade Verbindung mit Pfeil 21"/>
          <p:cNvCxnSpPr>
            <a:cxnSpLocks/>
          </p:cNvCxnSpPr>
          <p:nvPr/>
        </p:nvCxnSpPr>
        <p:spPr>
          <a:xfrm flipV="1">
            <a:off x="7200000" y="359999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40000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32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504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68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96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68033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87355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6146" y="5231395"/>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68000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86000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85999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8007016" y="5656023"/>
            <a:ext cx="802096" cy="586137"/>
          </a:xfrm>
          <a:prstGeom prst="rect">
            <a:avLst/>
          </a:prstGeom>
          <a:noFill/>
        </p:spPr>
        <p:txBody>
          <a:bodyPr wrap="none" rtlCol="0">
            <a:spAutoFit/>
          </a:bodyPr>
          <a:lstStyle/>
          <a:p>
            <a:r>
              <a:rPr lang="de-DE" dirty="0"/>
              <a:t>b.1</a:t>
            </a:r>
          </a:p>
        </p:txBody>
      </p:sp>
      <p:graphicFrame>
        <p:nvGraphicFramePr>
          <p:cNvPr id="193" name="Tabelle 192"/>
          <p:cNvGraphicFramePr>
            <a:graphicFrameLocks noGrp="1"/>
          </p:cNvGraphicFramePr>
          <p:nvPr>
            <p:extLst/>
          </p:nvPr>
        </p:nvGraphicFramePr>
        <p:xfrm>
          <a:off x="1574900" y="3959999"/>
          <a:ext cx="3574098" cy="1854200"/>
        </p:xfrm>
        <a:graphic>
          <a:graphicData uri="http://schemas.openxmlformats.org/drawingml/2006/table">
            <a:tbl>
              <a:tblPr firstRow="1" bandRow="1">
                <a:tableStyleId>{7DF18680-E054-41AD-8BC1-D1AEF772440D}</a:tableStyleId>
              </a:tblPr>
              <a:tblGrid>
                <a:gridCol w="698818">
                  <a:extLst>
                    <a:ext uri="{9D8B030D-6E8A-4147-A177-3AD203B41FA5}">
                      <a16:colId xmlns:a16="http://schemas.microsoft.com/office/drawing/2014/main" val="20000"/>
                    </a:ext>
                  </a:extLst>
                </a:gridCol>
                <a:gridCol w="84328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dirty="0" err="1"/>
                        <a:t>C</a:t>
                      </a:r>
                      <a:r>
                        <a:rPr lang="de-DE" baseline="-25000" dirty="0" err="1"/>
                        <a:t>alt</a:t>
                      </a:r>
                      <a:endParaRPr lang="de-DE" baseline="-25000" dirty="0"/>
                    </a:p>
                  </a:txBody>
                  <a:tcPr/>
                </a:tc>
                <a:tc>
                  <a:txBody>
                    <a:bodyPr/>
                    <a:lstStyle/>
                    <a:p>
                      <a:r>
                        <a:rPr lang="de-DE" dirty="0" err="1"/>
                        <a:t>C</a:t>
                      </a:r>
                      <a:r>
                        <a:rPr lang="de-DE" baseline="-25000" dirty="0" err="1"/>
                        <a:t>neu</a:t>
                      </a:r>
                      <a:endParaRPr lang="de-DE" baseline="-25000" dirty="0"/>
                    </a:p>
                  </a:txBody>
                  <a:tcPr/>
                </a:tc>
                <a:tc>
                  <a:txBody>
                    <a:bodyPr/>
                    <a:lstStyle/>
                    <a:p>
                      <a:r>
                        <a:rPr lang="de-DE" dirty="0"/>
                        <a:t>C‘</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1 (steigend)</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0 (fallend)</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1516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steigenden Flanke die Daten übernimmt. Geben Sie jeweils das Schaltnetz und das zugehörige Zeitverhalten der Flankenerkennung an.</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 Dadurch entsteht ein </a:t>
                </a:r>
                <a:r>
                  <a:rPr lang="de-DE" dirty="0" err="1">
                    <a:latin typeface="Calibri" panose="020F0502020204030204" pitchFamily="34" charset="0"/>
                  </a:rPr>
                  <a:t>C</a:t>
                </a:r>
                <a:r>
                  <a:rPr lang="de-DE" baseline="-25000" dirty="0" err="1">
                    <a:latin typeface="Calibri" panose="020F0502020204030204" pitchFamily="34" charset="0"/>
                  </a:rPr>
                  <a:t>alt</a:t>
                </a:r>
                <a:r>
                  <a:rPr lang="de-DE" dirty="0">
                    <a:latin typeface="Calibri" panose="020F0502020204030204" pitchFamily="34" charset="0"/>
                  </a:rPr>
                  <a:t> nach dem Inverter, da die obere Leitung keine Verzögerung besitzt.</a:t>
                </a:r>
              </a:p>
              <a:p>
                <a:pPr marL="0" indent="0">
                  <a:buNone/>
                </a:pPr>
                <a:endParaRPr lang="de-DE" sz="1100"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i="1">
                              <a:latin typeface="Cambria Math" panose="02040503050406030204" pitchFamily="18" charset="0"/>
                            </a:rPr>
                            <m:t>𝑛𝑒𝑢</m:t>
                          </m:r>
                        </m:sub>
                      </m:sSub>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Das UND-Gatter verzögert das C‘ um eine Zeiteinheit.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735" t="-726"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73</a:t>
            </a:fld>
            <a:endParaRPr lang="en-US" dirty="0"/>
          </a:p>
        </p:txBody>
      </p:sp>
      <p:cxnSp>
        <p:nvCxnSpPr>
          <p:cNvPr id="22" name="Gerade Verbindung mit Pfeil 21"/>
          <p:cNvCxnSpPr>
            <a:cxnSpLocks/>
          </p:cNvCxnSpPr>
          <p:nvPr/>
        </p:nvCxnSpPr>
        <p:spPr>
          <a:xfrm flipV="1">
            <a:off x="7200000" y="359999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40000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32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504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68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96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68033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87355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6146" y="5231395"/>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68000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86000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85999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10297446" y="5641805"/>
            <a:ext cx="802096" cy="586137"/>
          </a:xfrm>
          <a:prstGeom prst="rect">
            <a:avLst/>
          </a:prstGeom>
          <a:noFill/>
        </p:spPr>
        <p:txBody>
          <a:bodyPr wrap="none" rtlCol="0">
            <a:spAutoFit/>
          </a:bodyPr>
          <a:lstStyle/>
          <a:p>
            <a:r>
              <a:rPr lang="de-DE" dirty="0"/>
              <a:t>b.1</a:t>
            </a:r>
          </a:p>
        </p:txBody>
      </p:sp>
      <p:sp>
        <p:nvSpPr>
          <p:cNvPr id="30" name="Textfeld 29"/>
          <p:cNvSpPr txBox="1"/>
          <p:nvPr/>
        </p:nvSpPr>
        <p:spPr>
          <a:xfrm>
            <a:off x="1818573" y="4700260"/>
            <a:ext cx="372218" cy="369332"/>
          </a:xfrm>
          <a:prstGeom prst="rect">
            <a:avLst/>
          </a:prstGeom>
          <a:noFill/>
        </p:spPr>
        <p:txBody>
          <a:bodyPr wrap="none" rtlCol="0">
            <a:spAutoFit/>
          </a:bodyPr>
          <a:lstStyle/>
          <a:p>
            <a:r>
              <a:rPr lang="de-DE" dirty="0"/>
              <a:t>C</a:t>
            </a:r>
          </a:p>
        </p:txBody>
      </p:sp>
      <p:cxnSp>
        <p:nvCxnSpPr>
          <p:cNvPr id="31" name="Gerader Verbinder 30"/>
          <p:cNvCxnSpPr/>
          <p:nvPr/>
        </p:nvCxnSpPr>
        <p:spPr>
          <a:xfrm flipH="1">
            <a:off x="4359256" y="4854016"/>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hteck 32"/>
          <p:cNvSpPr/>
          <p:nvPr/>
        </p:nvSpPr>
        <p:spPr>
          <a:xfrm>
            <a:off x="3047353" y="4449085"/>
            <a:ext cx="1449699" cy="85851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cxnSp>
        <p:nvCxnSpPr>
          <p:cNvPr id="34" name="Gerader Verbinder 33"/>
          <p:cNvCxnSpPr/>
          <p:nvPr/>
        </p:nvCxnSpPr>
        <p:spPr>
          <a:xfrm flipH="1">
            <a:off x="2214025" y="4869997"/>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35" name="Textfeld 34"/>
          <p:cNvSpPr txBox="1"/>
          <p:nvPr/>
        </p:nvSpPr>
        <p:spPr>
          <a:xfrm>
            <a:off x="5223961" y="4683416"/>
            <a:ext cx="453970" cy="369332"/>
          </a:xfrm>
          <a:prstGeom prst="rect">
            <a:avLst/>
          </a:prstGeom>
          <a:noFill/>
        </p:spPr>
        <p:txBody>
          <a:bodyPr wrap="none" rtlCol="0">
            <a:spAutoFit/>
          </a:bodyPr>
          <a:lstStyle/>
          <a:p>
            <a:r>
              <a:rPr lang="de-DE" dirty="0"/>
              <a:t>C‘</a:t>
            </a:r>
          </a:p>
        </p:txBody>
      </p:sp>
      <p:sp>
        <p:nvSpPr>
          <p:cNvPr id="36" name="Ellipse 35"/>
          <p:cNvSpPr/>
          <p:nvPr/>
        </p:nvSpPr>
        <p:spPr>
          <a:xfrm>
            <a:off x="3258290" y="482052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7" name="Gerader Verbinder 36"/>
          <p:cNvCxnSpPr/>
          <p:nvPr/>
        </p:nvCxnSpPr>
        <p:spPr>
          <a:xfrm flipH="1">
            <a:off x="3315175" y="4638165"/>
            <a:ext cx="68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rot="5400000" flipH="1">
            <a:off x="3114290" y="4838521"/>
            <a:ext cx="396000"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Flussdiagramm: Verzögerung 40"/>
          <p:cNvSpPr/>
          <p:nvPr/>
        </p:nvSpPr>
        <p:spPr>
          <a:xfrm>
            <a:off x="4012856" y="4598865"/>
            <a:ext cx="341370" cy="510302"/>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42" name="Gerader Verbinder 41"/>
          <p:cNvCxnSpPr/>
          <p:nvPr/>
        </p:nvCxnSpPr>
        <p:spPr>
          <a:xfrm flipH="1">
            <a:off x="3315175" y="5049662"/>
            <a:ext cx="68400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Flussdiagramm: Zusammenführen 4"/>
          <p:cNvSpPr/>
          <p:nvPr/>
        </p:nvSpPr>
        <p:spPr>
          <a:xfrm rot="16200000">
            <a:off x="3544563" y="4894451"/>
            <a:ext cx="323850" cy="304800"/>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4" name="Ellipse 43"/>
          <p:cNvSpPr/>
          <p:nvPr/>
        </p:nvSpPr>
        <p:spPr>
          <a:xfrm>
            <a:off x="3813788" y="5011096"/>
            <a:ext cx="72000" cy="7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5" name="Textfeld 44"/>
          <p:cNvSpPr txBox="1">
            <a:spLocks/>
          </p:cNvSpPr>
          <p:nvPr/>
        </p:nvSpPr>
        <p:spPr>
          <a:xfrm>
            <a:off x="7779513" y="5505413"/>
            <a:ext cx="312906" cy="369332"/>
          </a:xfrm>
          <a:prstGeom prst="rect">
            <a:avLst/>
          </a:prstGeom>
          <a:noFill/>
        </p:spPr>
        <p:txBody>
          <a:bodyPr wrap="none" rtlCol="0">
            <a:spAutoFit/>
          </a:bodyPr>
          <a:lstStyle/>
          <a:p>
            <a:r>
              <a:rPr lang="de-DE" dirty="0"/>
              <a:t>2</a:t>
            </a:r>
          </a:p>
        </p:txBody>
      </p:sp>
      <p:sp>
        <p:nvSpPr>
          <p:cNvPr id="47" name="Textfeld 46"/>
          <p:cNvSpPr txBox="1">
            <a:spLocks/>
          </p:cNvSpPr>
          <p:nvPr/>
        </p:nvSpPr>
        <p:spPr>
          <a:xfrm>
            <a:off x="8483547" y="5515018"/>
            <a:ext cx="312906" cy="369332"/>
          </a:xfrm>
          <a:prstGeom prst="rect">
            <a:avLst/>
          </a:prstGeom>
          <a:noFill/>
        </p:spPr>
        <p:txBody>
          <a:bodyPr wrap="none" rtlCol="0">
            <a:spAutoFit/>
          </a:bodyPr>
          <a:lstStyle/>
          <a:p>
            <a:r>
              <a:rPr lang="de-DE" dirty="0"/>
              <a:t>4</a:t>
            </a:r>
          </a:p>
        </p:txBody>
      </p:sp>
      <p:sp>
        <p:nvSpPr>
          <p:cNvPr id="48" name="Textfeld 47"/>
          <p:cNvSpPr txBox="1">
            <a:spLocks/>
          </p:cNvSpPr>
          <p:nvPr/>
        </p:nvSpPr>
        <p:spPr>
          <a:xfrm>
            <a:off x="9198516" y="5524463"/>
            <a:ext cx="312906" cy="369332"/>
          </a:xfrm>
          <a:prstGeom prst="rect">
            <a:avLst/>
          </a:prstGeom>
          <a:noFill/>
        </p:spPr>
        <p:txBody>
          <a:bodyPr wrap="none" rtlCol="0">
            <a:spAutoFit/>
          </a:bodyPr>
          <a:lstStyle/>
          <a:p>
            <a:r>
              <a:rPr lang="de-DE" dirty="0"/>
              <a:t>6</a:t>
            </a:r>
          </a:p>
        </p:txBody>
      </p:sp>
      <p:sp>
        <p:nvSpPr>
          <p:cNvPr id="54" name="Textfeld 53"/>
          <p:cNvSpPr txBox="1">
            <a:spLocks/>
          </p:cNvSpPr>
          <p:nvPr/>
        </p:nvSpPr>
        <p:spPr>
          <a:xfrm>
            <a:off x="9901104" y="5524463"/>
            <a:ext cx="312906" cy="369332"/>
          </a:xfrm>
          <a:prstGeom prst="rect">
            <a:avLst/>
          </a:prstGeom>
          <a:noFill/>
        </p:spPr>
        <p:txBody>
          <a:bodyPr wrap="none" rtlCol="0">
            <a:spAutoFit/>
          </a:bodyPr>
          <a:lstStyle/>
          <a:p>
            <a:r>
              <a:rPr lang="de-DE" dirty="0"/>
              <a:t>8</a:t>
            </a:r>
          </a:p>
        </p:txBody>
      </p:sp>
      <p:cxnSp>
        <p:nvCxnSpPr>
          <p:cNvPr id="55" name="Gerader Verbinder 54"/>
          <p:cNvCxnSpPr>
            <a:cxnSpLocks/>
          </p:cNvCxnSpPr>
          <p:nvPr/>
        </p:nvCxnSpPr>
        <p:spPr>
          <a:xfrm flipH="1">
            <a:off x="7200000" y="4320000"/>
            <a:ext cx="108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6" name="Gerader Verbinder 55"/>
          <p:cNvCxnSpPr>
            <a:cxnSpLocks/>
          </p:cNvCxnSpPr>
          <p:nvPr/>
        </p:nvCxnSpPr>
        <p:spPr>
          <a:xfrm flipH="1">
            <a:off x="8642382" y="4320000"/>
            <a:ext cx="144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7" name="Gerader Verbinder 56"/>
          <p:cNvCxnSpPr>
            <a:cxnSpLocks/>
          </p:cNvCxnSpPr>
          <p:nvPr/>
        </p:nvCxnSpPr>
        <p:spPr>
          <a:xfrm flipH="1">
            <a:off x="8280000" y="3959999"/>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5" name="Gerader Verbinder 64"/>
          <p:cNvCxnSpPr>
            <a:cxnSpLocks/>
          </p:cNvCxnSpPr>
          <p:nvPr/>
        </p:nvCxnSpPr>
        <p:spPr>
          <a:xfrm rot="5400000" flipH="1">
            <a:off x="8101800" y="4166624"/>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6" name="Gerader Verbinder 65"/>
          <p:cNvCxnSpPr>
            <a:cxnSpLocks/>
          </p:cNvCxnSpPr>
          <p:nvPr/>
        </p:nvCxnSpPr>
        <p:spPr>
          <a:xfrm rot="5400000" flipH="1">
            <a:off x="8460000" y="4166624"/>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92045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fallenden Flanke die Daten übernimmt. Geben Sie jeweils das Schaltnetz und das zugehörige Zeitverhalten der Flankenerkennung an.</a:t>
                </a:r>
              </a:p>
              <a:p>
                <a:pPr marL="0" indent="0">
                  <a:buNone/>
                </a:pPr>
                <a:endParaRPr lang="de-DE" sz="11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 Wir wollen folgendes Verhalten (pro t=1) umsetzen: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Problem:</a:t>
                </a:r>
                <a:r>
                  <a:rPr lang="de-DE" dirty="0">
                    <a:latin typeface="Calibri" panose="020F0502020204030204" pitchFamily="34" charset="0"/>
                  </a:rPr>
                  <a:t>	Wir bekommen durch einen Inverter nur </a:t>
                </a:r>
                <a14:m>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oMath>
                </a14:m>
                <a:r>
                  <a:rPr lang="de-DE" dirty="0">
                    <a:latin typeface="Calibri" panose="020F0502020204030204" pitchFamily="34" charset="0"/>
                  </a:rPr>
                  <a:t>, deshalb formen wir um</a:t>
                </a:r>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b="0" i="1" smtClean="0">
                                  <a:latin typeface="Cambria Math" panose="02040503050406030204" pitchFamily="18" charset="0"/>
                                </a:rPr>
                                <m:t>𝑛𝑒𝑢</m:t>
                              </m:r>
                            </m:sub>
                          </m:sSub>
                        </m:e>
                      </m:acc>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b="0" i="1" smtClean="0">
                              <a:latin typeface="Cambria Math" panose="02040503050406030204" pitchFamily="18" charset="0"/>
                            </a:rPr>
                            <m:t>𝑎𝑙𝑡</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b="0" i="1" smtClean="0">
                                      <a:latin typeface="Cambria Math" panose="02040503050406030204" pitchFamily="18" charset="0"/>
                                    </a:rPr>
                                    <m:t>𝑎𝑙𝑡</m:t>
                                  </m:r>
                                </m:sub>
                              </m:sSub>
                            </m:e>
                          </m:acc>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𝐶</m:t>
                              </m:r>
                            </m:e>
                            <m:sub>
                              <m:r>
                                <a:rPr lang="de-DE" b="0" i="1" smtClean="0">
                                  <a:latin typeface="Cambria Math" panose="02040503050406030204" pitchFamily="18" charset="0"/>
                                </a:rPr>
                                <m:t>𝑛𝑒𝑢</m:t>
                              </m:r>
                            </m:sub>
                          </m:sSub>
                        </m:e>
                      </m:acc>
                      <m:r>
                        <a:rPr lang="de-DE" b="0" i="1" smtClean="0">
                          <a:latin typeface="Cambria Math" panose="02040503050406030204" pitchFamily="18" charset="0"/>
                        </a:rPr>
                        <m:t> </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735" t="-726"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74</a:t>
            </a:fld>
            <a:endParaRPr lang="en-US" dirty="0"/>
          </a:p>
        </p:txBody>
      </p:sp>
      <p:cxnSp>
        <p:nvCxnSpPr>
          <p:cNvPr id="22" name="Gerade Verbindung mit Pfeil 21"/>
          <p:cNvCxnSpPr>
            <a:cxnSpLocks/>
          </p:cNvCxnSpPr>
          <p:nvPr/>
        </p:nvCxnSpPr>
        <p:spPr>
          <a:xfrm flipV="1">
            <a:off x="7200000" y="335234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15235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07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479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43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71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43268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62590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6146" y="5231395"/>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479235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43235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479235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61235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61234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8352787" y="3193144"/>
            <a:ext cx="534121" cy="369332"/>
          </a:xfrm>
          <a:prstGeom prst="rect">
            <a:avLst/>
          </a:prstGeom>
          <a:noFill/>
        </p:spPr>
        <p:txBody>
          <a:bodyPr wrap="none" rtlCol="0">
            <a:spAutoFit/>
          </a:bodyPr>
          <a:lstStyle/>
          <a:p>
            <a:r>
              <a:rPr lang="de-DE" dirty="0"/>
              <a:t>b.2</a:t>
            </a:r>
          </a:p>
        </p:txBody>
      </p:sp>
      <p:graphicFrame>
        <p:nvGraphicFramePr>
          <p:cNvPr id="193" name="Tabelle 192"/>
          <p:cNvGraphicFramePr>
            <a:graphicFrameLocks noGrp="1"/>
          </p:cNvGraphicFramePr>
          <p:nvPr>
            <p:extLst/>
          </p:nvPr>
        </p:nvGraphicFramePr>
        <p:xfrm>
          <a:off x="1813025" y="3545799"/>
          <a:ext cx="3574098" cy="1854200"/>
        </p:xfrm>
        <a:graphic>
          <a:graphicData uri="http://schemas.openxmlformats.org/drawingml/2006/table">
            <a:tbl>
              <a:tblPr firstRow="1" bandRow="1">
                <a:tableStyleId>{7DF18680-E054-41AD-8BC1-D1AEF772440D}</a:tableStyleId>
              </a:tblPr>
              <a:tblGrid>
                <a:gridCol w="698818">
                  <a:extLst>
                    <a:ext uri="{9D8B030D-6E8A-4147-A177-3AD203B41FA5}">
                      <a16:colId xmlns:a16="http://schemas.microsoft.com/office/drawing/2014/main" val="20000"/>
                    </a:ext>
                  </a:extLst>
                </a:gridCol>
                <a:gridCol w="84328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dirty="0" err="1"/>
                        <a:t>C</a:t>
                      </a:r>
                      <a:r>
                        <a:rPr lang="de-DE" baseline="-25000" dirty="0" err="1"/>
                        <a:t>alt</a:t>
                      </a:r>
                      <a:endParaRPr lang="de-DE" baseline="-25000" dirty="0"/>
                    </a:p>
                  </a:txBody>
                  <a:tcPr/>
                </a:tc>
                <a:tc>
                  <a:txBody>
                    <a:bodyPr/>
                    <a:lstStyle/>
                    <a:p>
                      <a:r>
                        <a:rPr lang="de-DE" dirty="0" err="1"/>
                        <a:t>C</a:t>
                      </a:r>
                      <a:r>
                        <a:rPr lang="de-DE" baseline="-25000" dirty="0" err="1"/>
                        <a:t>neu</a:t>
                      </a:r>
                      <a:endParaRPr lang="de-DE" baseline="-25000" dirty="0"/>
                    </a:p>
                  </a:txBody>
                  <a:tcPr/>
                </a:tc>
                <a:tc>
                  <a:txBody>
                    <a:bodyPr/>
                    <a:lstStyle/>
                    <a:p>
                      <a:r>
                        <a:rPr lang="de-DE" dirty="0"/>
                        <a:t>C‘</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0 (steigend)</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1 (fallend)</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6938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steigenden Flanke die Daten übernimmt. Geben Sie jeweils das Schaltnetz und das zugehörige Zeitverhalten der Flankenerkennung an.</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 Dadurch entsteht ein </a:t>
                </a:r>
                <a:r>
                  <a:rPr lang="de-DE" dirty="0" err="1">
                    <a:latin typeface="Calibri" panose="020F0502020204030204" pitchFamily="34" charset="0"/>
                  </a:rPr>
                  <a:t>C</a:t>
                </a:r>
                <a:r>
                  <a:rPr lang="de-DE" baseline="-25000" dirty="0" err="1">
                    <a:latin typeface="Calibri" panose="020F0502020204030204" pitchFamily="34" charset="0"/>
                  </a:rPr>
                  <a:t>alt</a:t>
                </a:r>
                <a:r>
                  <a:rPr lang="de-DE" dirty="0">
                    <a:latin typeface="Calibri" panose="020F0502020204030204" pitchFamily="34" charset="0"/>
                  </a:rPr>
                  <a:t> nach dem Inverter, da die obere Leitung keine Verzögerung besitzt. Wir nutzen ein NOR.</a:t>
                </a:r>
              </a:p>
              <a:p>
                <a:pPr marL="0" indent="0">
                  <a:buNone/>
                </a:pPr>
                <a:endParaRPr lang="de-DE" sz="1100"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i="1">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𝐶</m:t>
                              </m:r>
                            </m:e>
                            <m:sub>
                              <m:r>
                                <a:rPr lang="de-DE" i="1">
                                  <a:latin typeface="Cambria Math" panose="02040503050406030204" pitchFamily="18" charset="0"/>
                                </a:rPr>
                                <m:t>𝑛𝑒𝑢</m:t>
                              </m:r>
                            </m:sub>
                          </m:sSub>
                        </m:e>
                      </m:acc>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Das NOR-Gatter verzögert das C‘ um eine Zeiteinheit.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735" t="-726"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75</a:t>
            </a:fld>
            <a:endParaRPr lang="en-US" dirty="0"/>
          </a:p>
        </p:txBody>
      </p:sp>
      <p:cxnSp>
        <p:nvCxnSpPr>
          <p:cNvPr id="22" name="Gerade Verbindung mit Pfeil 21"/>
          <p:cNvCxnSpPr>
            <a:cxnSpLocks/>
          </p:cNvCxnSpPr>
          <p:nvPr/>
        </p:nvCxnSpPr>
        <p:spPr>
          <a:xfrm flipV="1">
            <a:off x="7200000" y="359999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40000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32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504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68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96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68033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87355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6146" y="5231395"/>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68000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5040000"/>
            <a:ext cx="108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86000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85999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10297446" y="5641805"/>
            <a:ext cx="802096" cy="586137"/>
          </a:xfrm>
          <a:prstGeom prst="rect">
            <a:avLst/>
          </a:prstGeom>
          <a:noFill/>
        </p:spPr>
        <p:txBody>
          <a:bodyPr wrap="none" rtlCol="0">
            <a:spAutoFit/>
          </a:bodyPr>
          <a:lstStyle/>
          <a:p>
            <a:r>
              <a:rPr lang="de-DE" dirty="0"/>
              <a:t>b.1</a:t>
            </a:r>
          </a:p>
        </p:txBody>
      </p:sp>
      <p:sp>
        <p:nvSpPr>
          <p:cNvPr id="30" name="Textfeld 29"/>
          <p:cNvSpPr txBox="1"/>
          <p:nvPr/>
        </p:nvSpPr>
        <p:spPr>
          <a:xfrm>
            <a:off x="1818573" y="4700260"/>
            <a:ext cx="372218" cy="369332"/>
          </a:xfrm>
          <a:prstGeom prst="rect">
            <a:avLst/>
          </a:prstGeom>
          <a:noFill/>
        </p:spPr>
        <p:txBody>
          <a:bodyPr wrap="none" rtlCol="0">
            <a:spAutoFit/>
          </a:bodyPr>
          <a:lstStyle/>
          <a:p>
            <a:r>
              <a:rPr lang="de-DE" dirty="0"/>
              <a:t>C</a:t>
            </a:r>
          </a:p>
        </p:txBody>
      </p:sp>
      <p:cxnSp>
        <p:nvCxnSpPr>
          <p:cNvPr id="31" name="Gerader Verbinder 30"/>
          <p:cNvCxnSpPr/>
          <p:nvPr/>
        </p:nvCxnSpPr>
        <p:spPr>
          <a:xfrm flipH="1">
            <a:off x="4359256" y="4854016"/>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hteck 32"/>
          <p:cNvSpPr/>
          <p:nvPr/>
        </p:nvSpPr>
        <p:spPr>
          <a:xfrm>
            <a:off x="3047353" y="4449085"/>
            <a:ext cx="1449699" cy="85851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cxnSp>
        <p:nvCxnSpPr>
          <p:cNvPr id="34" name="Gerader Verbinder 33"/>
          <p:cNvCxnSpPr/>
          <p:nvPr/>
        </p:nvCxnSpPr>
        <p:spPr>
          <a:xfrm flipH="1">
            <a:off x="2214025" y="4869997"/>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35" name="Textfeld 34"/>
          <p:cNvSpPr txBox="1"/>
          <p:nvPr/>
        </p:nvSpPr>
        <p:spPr>
          <a:xfrm>
            <a:off x="5223961" y="4683416"/>
            <a:ext cx="453970" cy="369332"/>
          </a:xfrm>
          <a:prstGeom prst="rect">
            <a:avLst/>
          </a:prstGeom>
          <a:noFill/>
        </p:spPr>
        <p:txBody>
          <a:bodyPr wrap="none" rtlCol="0">
            <a:spAutoFit/>
          </a:bodyPr>
          <a:lstStyle/>
          <a:p>
            <a:r>
              <a:rPr lang="de-DE" dirty="0"/>
              <a:t>C‘</a:t>
            </a:r>
          </a:p>
        </p:txBody>
      </p:sp>
      <p:sp>
        <p:nvSpPr>
          <p:cNvPr id="36" name="Ellipse 35"/>
          <p:cNvSpPr/>
          <p:nvPr/>
        </p:nvSpPr>
        <p:spPr>
          <a:xfrm>
            <a:off x="3258290" y="482052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7" name="Gerader Verbinder 36"/>
          <p:cNvCxnSpPr/>
          <p:nvPr/>
        </p:nvCxnSpPr>
        <p:spPr>
          <a:xfrm flipH="1">
            <a:off x="3315175" y="4638165"/>
            <a:ext cx="68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rot="5400000" flipH="1">
            <a:off x="3114290" y="4838521"/>
            <a:ext cx="39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a:off x="3315175" y="5049662"/>
            <a:ext cx="68400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Flussdiagramm: Zusammenführen 4"/>
          <p:cNvSpPr/>
          <p:nvPr/>
        </p:nvSpPr>
        <p:spPr>
          <a:xfrm rot="16200000">
            <a:off x="3544563" y="4894451"/>
            <a:ext cx="323850" cy="304800"/>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4" name="Ellipse 43"/>
          <p:cNvSpPr/>
          <p:nvPr/>
        </p:nvSpPr>
        <p:spPr>
          <a:xfrm>
            <a:off x="3813788" y="5011096"/>
            <a:ext cx="72000" cy="7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5" name="Textfeld 44"/>
          <p:cNvSpPr txBox="1">
            <a:spLocks/>
          </p:cNvSpPr>
          <p:nvPr/>
        </p:nvSpPr>
        <p:spPr>
          <a:xfrm>
            <a:off x="7779513" y="5505413"/>
            <a:ext cx="312906" cy="369332"/>
          </a:xfrm>
          <a:prstGeom prst="rect">
            <a:avLst/>
          </a:prstGeom>
          <a:noFill/>
        </p:spPr>
        <p:txBody>
          <a:bodyPr wrap="none" rtlCol="0">
            <a:spAutoFit/>
          </a:bodyPr>
          <a:lstStyle/>
          <a:p>
            <a:r>
              <a:rPr lang="de-DE" dirty="0"/>
              <a:t>2</a:t>
            </a:r>
          </a:p>
        </p:txBody>
      </p:sp>
      <p:sp>
        <p:nvSpPr>
          <p:cNvPr id="47" name="Textfeld 46"/>
          <p:cNvSpPr txBox="1">
            <a:spLocks/>
          </p:cNvSpPr>
          <p:nvPr/>
        </p:nvSpPr>
        <p:spPr>
          <a:xfrm>
            <a:off x="8483547" y="5515018"/>
            <a:ext cx="312906" cy="369332"/>
          </a:xfrm>
          <a:prstGeom prst="rect">
            <a:avLst/>
          </a:prstGeom>
          <a:noFill/>
        </p:spPr>
        <p:txBody>
          <a:bodyPr wrap="none" rtlCol="0">
            <a:spAutoFit/>
          </a:bodyPr>
          <a:lstStyle/>
          <a:p>
            <a:r>
              <a:rPr lang="de-DE" dirty="0"/>
              <a:t>4</a:t>
            </a:r>
          </a:p>
        </p:txBody>
      </p:sp>
      <p:sp>
        <p:nvSpPr>
          <p:cNvPr id="48" name="Textfeld 47"/>
          <p:cNvSpPr txBox="1">
            <a:spLocks/>
          </p:cNvSpPr>
          <p:nvPr/>
        </p:nvSpPr>
        <p:spPr>
          <a:xfrm>
            <a:off x="9198516" y="5524463"/>
            <a:ext cx="312906" cy="369332"/>
          </a:xfrm>
          <a:prstGeom prst="rect">
            <a:avLst/>
          </a:prstGeom>
          <a:noFill/>
        </p:spPr>
        <p:txBody>
          <a:bodyPr wrap="none" rtlCol="0">
            <a:spAutoFit/>
          </a:bodyPr>
          <a:lstStyle/>
          <a:p>
            <a:r>
              <a:rPr lang="de-DE" dirty="0"/>
              <a:t>6</a:t>
            </a:r>
          </a:p>
        </p:txBody>
      </p:sp>
      <p:sp>
        <p:nvSpPr>
          <p:cNvPr id="54" name="Textfeld 53"/>
          <p:cNvSpPr txBox="1">
            <a:spLocks/>
          </p:cNvSpPr>
          <p:nvPr/>
        </p:nvSpPr>
        <p:spPr>
          <a:xfrm>
            <a:off x="9901104" y="5524463"/>
            <a:ext cx="312906" cy="369332"/>
          </a:xfrm>
          <a:prstGeom prst="rect">
            <a:avLst/>
          </a:prstGeom>
          <a:noFill/>
        </p:spPr>
        <p:txBody>
          <a:bodyPr wrap="none" rtlCol="0">
            <a:spAutoFit/>
          </a:bodyPr>
          <a:lstStyle/>
          <a:p>
            <a:r>
              <a:rPr lang="de-DE" dirty="0"/>
              <a:t>8</a:t>
            </a:r>
          </a:p>
        </p:txBody>
      </p:sp>
      <p:cxnSp>
        <p:nvCxnSpPr>
          <p:cNvPr id="55" name="Gerader Verbinder 54"/>
          <p:cNvCxnSpPr>
            <a:cxnSpLocks/>
          </p:cNvCxnSpPr>
          <p:nvPr/>
        </p:nvCxnSpPr>
        <p:spPr>
          <a:xfrm flipH="1">
            <a:off x="7200000" y="4320000"/>
            <a:ext cx="252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6" name="Gerader Verbinder 55"/>
          <p:cNvCxnSpPr>
            <a:cxnSpLocks/>
          </p:cNvCxnSpPr>
          <p:nvPr/>
        </p:nvCxnSpPr>
        <p:spPr>
          <a:xfrm flipH="1">
            <a:off x="10080000" y="432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7" name="Gerader Verbinder 56"/>
          <p:cNvCxnSpPr>
            <a:cxnSpLocks/>
          </p:cNvCxnSpPr>
          <p:nvPr/>
        </p:nvCxnSpPr>
        <p:spPr>
          <a:xfrm flipH="1">
            <a:off x="9720000" y="3959999"/>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5" name="Gerader Verbinder 64"/>
          <p:cNvCxnSpPr>
            <a:cxnSpLocks/>
          </p:cNvCxnSpPr>
          <p:nvPr/>
        </p:nvCxnSpPr>
        <p:spPr>
          <a:xfrm rot="5400000" flipH="1">
            <a:off x="954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6" name="Gerader Verbinder 65"/>
          <p:cNvCxnSpPr>
            <a:cxnSpLocks/>
          </p:cNvCxnSpPr>
          <p:nvPr/>
        </p:nvCxnSpPr>
        <p:spPr>
          <a:xfrm rot="5400000" flipH="1">
            <a:off x="990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67" name="Flussdiagramm: Gespeicherte Daten 66"/>
          <p:cNvSpPr/>
          <p:nvPr/>
        </p:nvSpPr>
        <p:spPr>
          <a:xfrm flipH="1">
            <a:off x="3917222" y="4603123"/>
            <a:ext cx="448401"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8" name="Ellipse 67"/>
          <p:cNvSpPr/>
          <p:nvPr/>
        </p:nvSpPr>
        <p:spPr>
          <a:xfrm>
            <a:off x="4364820" y="4831208"/>
            <a:ext cx="72000" cy="7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590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146256"/>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beiden Flanken die Daten übernimmt. Geben Sie jeweils das Schaltnetz und das zugehörige Zeitverhalten der Flankenerkennung an.</a:t>
                </a:r>
              </a:p>
              <a:p>
                <a:pPr marL="0" indent="0">
                  <a:buNone/>
                </a:pPr>
                <a:endParaRPr lang="de-DE" sz="11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 Wir wollen folgendes Verhalten (pro t=1) umsetzen: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b="0" i="1" smtClean="0">
                                  <a:latin typeface="Cambria Math" panose="02040503050406030204" pitchFamily="18" charset="0"/>
                                </a:rPr>
                                <m:t>𝑛𝑒𝑢</m:t>
                              </m:r>
                            </m:sub>
                          </m:sSub>
                        </m:e>
                      </m:acc>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b="0" i="1" smtClean="0">
                              <a:latin typeface="Cambria Math" panose="02040503050406030204" pitchFamily="18" charset="0"/>
                            </a:rPr>
                            <m:t>𝑎𝑙𝑡</m:t>
                          </m:r>
                        </m:sub>
                      </m:sSub>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b="0" i="1" smtClean="0">
                                  <a:latin typeface="Cambria Math" panose="02040503050406030204" pitchFamily="18" charset="0"/>
                                </a:rPr>
                                <m:t>𝑎𝑙𝑡</m:t>
                              </m:r>
                            </m:sub>
                          </m:sSub>
                        </m:e>
                      </m:acc>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b="0" i="1" smtClean="0">
                              <a:latin typeface="Cambria Math" panose="02040503050406030204" pitchFamily="18" charset="0"/>
                            </a:rPr>
                            <m:t>𝑛𝑒𝑢</m:t>
                          </m:r>
                        </m:sub>
                      </m:sSub>
                      <m:r>
                        <a:rPr lang="de-DE" b="0" i="1" smtClean="0">
                          <a:latin typeface="Cambria Math" panose="02040503050406030204" pitchFamily="18" charset="0"/>
                        </a:rPr>
                        <m:t>=</m:t>
                      </m:r>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acc>
                          <m:sSub>
                            <m:sSubPr>
                              <m:ctrlPr>
                                <a:rPr lang="de-DE" i="1">
                                  <a:latin typeface="Cambria Math" panose="02040503050406030204" pitchFamily="18" charset="0"/>
                                </a:rPr>
                              </m:ctrlPr>
                            </m:sSubPr>
                            <m:e>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rPr>
                                <m:t>𝐶</m:t>
                              </m:r>
                            </m:e>
                            <m:sub>
                              <m:r>
                                <a:rPr lang="de-DE" i="1">
                                  <a:latin typeface="Cambria Math" panose="02040503050406030204" pitchFamily="18" charset="0"/>
                                </a:rPr>
                                <m:t>𝑎𝑙𝑡</m:t>
                              </m:r>
                            </m:sub>
                          </m:sSub>
                          <m:sSub>
                            <m:sSubPr>
                              <m:ctrlPr>
                                <a:rPr lang="de-DE" i="1">
                                  <a:latin typeface="Cambria Math" panose="02040503050406030204" pitchFamily="18" charset="0"/>
                                </a:rPr>
                              </m:ctrlPr>
                            </m:sSubPr>
                            <m:e>
                              <m:r>
                                <a:rPr lang="de-DE" b="0" i="1" smtClean="0">
                                  <a:latin typeface="Cambria Math" panose="02040503050406030204" pitchFamily="18" charset="0"/>
                                </a:rPr>
                                <m:t>+</m:t>
                              </m:r>
                              <m:r>
                                <a:rPr lang="de-DE" i="1">
                                  <a:latin typeface="Cambria Math" panose="02040503050406030204" pitchFamily="18" charset="0"/>
                                </a:rPr>
                                <m:t>𝐶</m:t>
                              </m:r>
                            </m:e>
                            <m:sub>
                              <m:r>
                                <a:rPr lang="de-DE" i="1">
                                  <a:latin typeface="Cambria Math" panose="02040503050406030204" pitchFamily="18" charset="0"/>
                                </a:rPr>
                                <m:t>𝑛𝑒𝑢</m:t>
                              </m:r>
                            </m:sub>
                          </m:sSub>
                        </m:e>
                      </m:d>
                    </m:oMath>
                  </m:oMathPara>
                </a14:m>
                <a:endParaRPr lang="de-DE" b="0" i="1" dirty="0">
                  <a:latin typeface="Cambria Math" panose="02040503050406030204" pitchFamily="18" charset="0"/>
                </a:endParaRPr>
              </a:p>
              <a:p>
                <a:pPr marL="0" indent="0">
                  <a:buNone/>
                </a:pPr>
                <a:r>
                  <a:rPr lang="de-DE" dirty="0"/>
                  <a:t>= </a:t>
                </a:r>
                <a14:m>
                  <m:oMath xmlns:m="http://schemas.openxmlformats.org/officeDocument/2006/math">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acc>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b="0" i="1" smtClean="0">
                                <a:latin typeface="Cambria Math" panose="02040503050406030204" pitchFamily="18" charset="0"/>
                              </a:rPr>
                              <m:t>𝑎𝑙𝑡</m:t>
                            </m:r>
                          </m:sub>
                        </m:sSub>
                        <m:r>
                          <a:rPr lang="de-DE" b="0" i="1"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acc>
                    <m:r>
                      <a:rPr lang="de-DE" i="1">
                        <a:latin typeface="Cambria Math" panose="02040503050406030204" pitchFamily="18" charset="0"/>
                      </a:rPr>
                      <m:t> </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acc>
                          <m:accPr>
                            <m:chr m:val="̅"/>
                            <m:ctrlPr>
                              <a:rPr lang="de-DE" b="0"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acc>
                    <m:r>
                      <a:rPr lang="de-DE" b="0" i="1" smtClean="0">
                        <a:latin typeface="Cambria Math" panose="02040503050406030204" pitchFamily="18" charset="0"/>
                      </a:rPr>
                      <m:t> </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146256"/>
              </a:xfrm>
              <a:blipFill rotWithShape="0">
                <a:blip r:embed="rId3"/>
                <a:stretch>
                  <a:fillRect l="-735" t="-711"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76</a:t>
            </a:fld>
            <a:endParaRPr lang="en-US" dirty="0"/>
          </a:p>
        </p:txBody>
      </p:sp>
      <p:cxnSp>
        <p:nvCxnSpPr>
          <p:cNvPr id="22" name="Gerade Verbindung mit Pfeil 21"/>
          <p:cNvCxnSpPr>
            <a:cxnSpLocks/>
          </p:cNvCxnSpPr>
          <p:nvPr/>
        </p:nvCxnSpPr>
        <p:spPr>
          <a:xfrm flipV="1">
            <a:off x="7200000" y="335234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15235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07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479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43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71235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43268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62590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5192" y="5014526"/>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479235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71234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43235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479235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61235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61234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8352787" y="3193144"/>
            <a:ext cx="534121" cy="369332"/>
          </a:xfrm>
          <a:prstGeom prst="rect">
            <a:avLst/>
          </a:prstGeom>
          <a:noFill/>
        </p:spPr>
        <p:txBody>
          <a:bodyPr wrap="none" rtlCol="0">
            <a:spAutoFit/>
          </a:bodyPr>
          <a:lstStyle/>
          <a:p>
            <a:r>
              <a:rPr lang="de-DE" dirty="0"/>
              <a:t>b.2</a:t>
            </a:r>
          </a:p>
        </p:txBody>
      </p:sp>
      <p:graphicFrame>
        <p:nvGraphicFramePr>
          <p:cNvPr id="193" name="Tabelle 192"/>
          <p:cNvGraphicFramePr>
            <a:graphicFrameLocks noGrp="1"/>
          </p:cNvGraphicFramePr>
          <p:nvPr>
            <p:extLst/>
          </p:nvPr>
        </p:nvGraphicFramePr>
        <p:xfrm>
          <a:off x="1813025" y="3545799"/>
          <a:ext cx="3574098" cy="1854200"/>
        </p:xfrm>
        <a:graphic>
          <a:graphicData uri="http://schemas.openxmlformats.org/drawingml/2006/table">
            <a:tbl>
              <a:tblPr firstRow="1" bandRow="1">
                <a:tableStyleId>{7DF18680-E054-41AD-8BC1-D1AEF772440D}</a:tableStyleId>
              </a:tblPr>
              <a:tblGrid>
                <a:gridCol w="698818">
                  <a:extLst>
                    <a:ext uri="{9D8B030D-6E8A-4147-A177-3AD203B41FA5}">
                      <a16:colId xmlns:a16="http://schemas.microsoft.com/office/drawing/2014/main" val="20000"/>
                    </a:ext>
                  </a:extLst>
                </a:gridCol>
                <a:gridCol w="84328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dirty="0" err="1"/>
                        <a:t>C</a:t>
                      </a:r>
                      <a:r>
                        <a:rPr lang="de-DE" baseline="-25000" dirty="0" err="1"/>
                        <a:t>alt</a:t>
                      </a:r>
                      <a:endParaRPr lang="de-DE" baseline="-25000" dirty="0"/>
                    </a:p>
                  </a:txBody>
                  <a:tcPr/>
                </a:tc>
                <a:tc>
                  <a:txBody>
                    <a:bodyPr/>
                    <a:lstStyle/>
                    <a:p>
                      <a:r>
                        <a:rPr lang="de-DE" dirty="0" err="1"/>
                        <a:t>C</a:t>
                      </a:r>
                      <a:r>
                        <a:rPr lang="de-DE" baseline="-25000" dirty="0" err="1"/>
                        <a:t>neu</a:t>
                      </a:r>
                      <a:endParaRPr lang="de-DE" baseline="-25000" dirty="0"/>
                    </a:p>
                  </a:txBody>
                  <a:tcPr/>
                </a:tc>
                <a:tc>
                  <a:txBody>
                    <a:bodyPr/>
                    <a:lstStyle/>
                    <a:p>
                      <a:r>
                        <a:rPr lang="de-DE" dirty="0"/>
                        <a:t>C‘</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1 (steigend)</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1 (fallend)</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9351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9128083" cy="5037620"/>
              </a:xfrm>
            </p:spPr>
            <p:txBody>
              <a:bodyPr>
                <a:normAutofit/>
              </a:bodyPr>
              <a:lstStyle/>
              <a:p>
                <a:r>
                  <a:rPr lang="de-DE" dirty="0">
                    <a:solidFill>
                      <a:schemeClr val="accent2">
                        <a:lumMod val="40000"/>
                        <a:lumOff val="60000"/>
                      </a:schemeClr>
                    </a:solidFill>
                    <a:latin typeface="Calibri" panose="020F0502020204030204" pitchFamily="34" charset="0"/>
                  </a:rPr>
                  <a:t>Das Flipflop soll so erweitert werden, dass es bei der steigenden Flanke die Daten übernimmt. Geben Sie jeweils das Schaltnetz und das zugehörige Zeitverhalten der Flankenerkennung an.</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Wir wissen, dass die Verzögerungszeit </a:t>
                </a:r>
                <a14:m>
                  <m:oMath xmlns:m="http://schemas.openxmlformats.org/officeDocument/2006/math">
                    <m:r>
                      <a:rPr lang="de-DE" i="1">
                        <a:latin typeface="Cambria Math" panose="02040503050406030204" pitchFamily="18" charset="0"/>
                        <a:ea typeface="Cambria Math" panose="02040503050406030204" pitchFamily="18" charset="0"/>
                      </a:rPr>
                      <m:t>𝜏</m:t>
                    </m:r>
                    <m:r>
                      <a:rPr lang="de-DE" i="1">
                        <a:latin typeface="Cambria Math" panose="02040503050406030204" pitchFamily="18" charset="0"/>
                        <a:ea typeface="Cambria Math" panose="02040503050406030204" pitchFamily="18" charset="0"/>
                      </a:rPr>
                      <m:t>=1</m:t>
                    </m:r>
                  </m:oMath>
                </a14:m>
                <a:r>
                  <a:rPr lang="de-DE" dirty="0">
                    <a:latin typeface="Calibri" panose="020F0502020204030204" pitchFamily="34" charset="0"/>
                  </a:rPr>
                  <a:t> beträgt. Dadurch entsteht ein </a:t>
                </a:r>
                <a:r>
                  <a:rPr lang="de-DE" dirty="0" err="1">
                    <a:latin typeface="Calibri" panose="020F0502020204030204" pitchFamily="34" charset="0"/>
                  </a:rPr>
                  <a:t>C</a:t>
                </a:r>
                <a:r>
                  <a:rPr lang="de-DE" baseline="-25000" dirty="0" err="1">
                    <a:latin typeface="Calibri" panose="020F0502020204030204" pitchFamily="34" charset="0"/>
                  </a:rPr>
                  <a:t>alt</a:t>
                </a:r>
                <a:r>
                  <a:rPr lang="de-DE" dirty="0">
                    <a:latin typeface="Calibri" panose="020F0502020204030204" pitchFamily="34" charset="0"/>
                  </a:rPr>
                  <a:t> nach dem Inverter, da die obere Leitung keine Verzögerung besitzt. Wir nutzen ein XNOR.</a:t>
                </a:r>
              </a:p>
              <a:p>
                <a:pPr marL="0" indent="0">
                  <a:buNone/>
                </a:pPr>
                <a:endParaRPr lang="de-DE" sz="1100"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r>
                        <a:rPr lang="de-DE" i="1" smtClean="0">
                          <a:latin typeface="Cambria Math" panose="02040503050406030204" pitchFamily="18" charset="0"/>
                        </a:rPr>
                        <m:t>𝑓</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d>
                      <m:r>
                        <a:rPr lang="de-DE" b="0" i="1"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𝑎𝑙𝑡</m:t>
                                  </m:r>
                                </m:sub>
                              </m:sSub>
                            </m:e>
                          </m:acc>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𝑛𝑒𝑢</m:t>
                              </m:r>
                            </m:sub>
                          </m:sSub>
                        </m:e>
                      </m:acc>
                      <m:r>
                        <a:rPr lang="de-DE" i="1">
                          <a:latin typeface="Cambria Math" panose="02040503050406030204" pitchFamily="18" charset="0"/>
                        </a:rPr>
                        <m:t> </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Das XNOR-Gatter verzögert das C‘ um eine Zeiteinheit.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9128083" cy="5037620"/>
              </a:xfrm>
              <a:blipFill rotWithShape="0">
                <a:blip r:embed="rId3"/>
                <a:stretch>
                  <a:fillRect l="-735" t="-726" r="-534"/>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77</a:t>
            </a:fld>
            <a:endParaRPr lang="en-US" dirty="0"/>
          </a:p>
        </p:txBody>
      </p:sp>
      <p:cxnSp>
        <p:nvCxnSpPr>
          <p:cNvPr id="22" name="Gerade Verbindung mit Pfeil 21"/>
          <p:cNvCxnSpPr>
            <a:cxnSpLocks/>
          </p:cNvCxnSpPr>
          <p:nvPr/>
        </p:nvCxnSpPr>
        <p:spPr>
          <a:xfrm flipV="1">
            <a:off x="7200000" y="3599999"/>
            <a:ext cx="0" cy="1800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a:cxnSpLocks/>
          </p:cNvCxnSpPr>
          <p:nvPr/>
        </p:nvCxnSpPr>
        <p:spPr>
          <a:xfrm flipV="1">
            <a:off x="7200000" y="5400000"/>
            <a:ext cx="3060000" cy="140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Gerader Verbinder 48"/>
          <p:cNvCxnSpPr>
            <a:cxnSpLocks/>
          </p:cNvCxnSpPr>
          <p:nvPr/>
        </p:nvCxnSpPr>
        <p:spPr>
          <a:xfrm flipH="1">
            <a:off x="7200000" y="432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0" name="Gerader Verbinder 49"/>
          <p:cNvCxnSpPr>
            <a:cxnSpLocks/>
          </p:cNvCxnSpPr>
          <p:nvPr/>
        </p:nvCxnSpPr>
        <p:spPr>
          <a:xfrm flipH="1">
            <a:off x="7200000" y="504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1" name="Gerader Verbinder 50"/>
          <p:cNvCxnSpPr>
            <a:cxnSpLocks/>
          </p:cNvCxnSpPr>
          <p:nvPr/>
        </p:nvCxnSpPr>
        <p:spPr>
          <a:xfrm flipH="1">
            <a:off x="7200000" y="468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Gerader Verbinder 51"/>
          <p:cNvCxnSpPr>
            <a:cxnSpLocks/>
          </p:cNvCxnSpPr>
          <p:nvPr/>
        </p:nvCxnSpPr>
        <p:spPr>
          <a:xfrm flipH="1">
            <a:off x="7200000" y="3960000"/>
            <a:ext cx="288000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53" name="Textfeld 52"/>
          <p:cNvSpPr txBox="1">
            <a:spLocks/>
          </p:cNvSpPr>
          <p:nvPr/>
        </p:nvSpPr>
        <p:spPr>
          <a:xfrm>
            <a:off x="6738166" y="4680330"/>
            <a:ext cx="379587" cy="369332"/>
          </a:xfrm>
          <a:prstGeom prst="rect">
            <a:avLst/>
          </a:prstGeom>
          <a:noFill/>
        </p:spPr>
        <p:txBody>
          <a:bodyPr wrap="square" rtlCol="0">
            <a:spAutoFit/>
          </a:bodyPr>
          <a:lstStyle/>
          <a:p>
            <a:r>
              <a:rPr lang="de-DE" dirty="0"/>
              <a:t>C</a:t>
            </a:r>
          </a:p>
        </p:txBody>
      </p:sp>
      <p:sp>
        <p:nvSpPr>
          <p:cNvPr id="58" name="Textfeld 57"/>
          <p:cNvSpPr txBox="1">
            <a:spLocks/>
          </p:cNvSpPr>
          <p:nvPr/>
        </p:nvSpPr>
        <p:spPr>
          <a:xfrm>
            <a:off x="6746110" y="3873556"/>
            <a:ext cx="681729" cy="586137"/>
          </a:xfrm>
          <a:prstGeom prst="rect">
            <a:avLst/>
          </a:prstGeom>
          <a:noFill/>
        </p:spPr>
        <p:txBody>
          <a:bodyPr wrap="none" rtlCol="0">
            <a:spAutoFit/>
          </a:bodyPr>
          <a:lstStyle/>
          <a:p>
            <a:r>
              <a:rPr lang="de-DE" dirty="0"/>
              <a:t>C‘</a:t>
            </a:r>
          </a:p>
        </p:txBody>
      </p:sp>
      <p:cxnSp>
        <p:nvCxnSpPr>
          <p:cNvPr id="28" name="Gerader Verbinder 27"/>
          <p:cNvCxnSpPr>
            <a:cxnSpLocks/>
          </p:cNvCxnSpPr>
          <p:nvPr/>
        </p:nvCxnSpPr>
        <p:spPr>
          <a:xfrm flipV="1">
            <a:off x="75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cxnSpLocks/>
          </p:cNvCxnSpPr>
          <p:nvPr/>
        </p:nvCxnSpPr>
        <p:spPr>
          <a:xfrm flipV="1">
            <a:off x="79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a:cxnSpLocks/>
          </p:cNvCxnSpPr>
          <p:nvPr/>
        </p:nvCxnSpPr>
        <p:spPr>
          <a:xfrm flipV="1">
            <a:off x="82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a:xfrm flipV="1">
            <a:off x="972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V="1">
            <a:off x="1008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a:xfrm flipV="1">
            <a:off x="936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feld 63"/>
          <p:cNvSpPr txBox="1">
            <a:spLocks/>
          </p:cNvSpPr>
          <p:nvPr/>
        </p:nvSpPr>
        <p:spPr>
          <a:xfrm>
            <a:off x="10306146" y="5231395"/>
            <a:ext cx="395273" cy="586137"/>
          </a:xfrm>
          <a:prstGeom prst="rect">
            <a:avLst/>
          </a:prstGeom>
          <a:noFill/>
        </p:spPr>
        <p:txBody>
          <a:bodyPr wrap="none" rtlCol="0">
            <a:spAutoFit/>
          </a:bodyPr>
          <a:lstStyle/>
          <a:p>
            <a:r>
              <a:rPr lang="de-DE" dirty="0"/>
              <a:t>t</a:t>
            </a:r>
          </a:p>
        </p:txBody>
      </p:sp>
      <p:cxnSp>
        <p:nvCxnSpPr>
          <p:cNvPr id="95" name="Gerader Verbinder 94"/>
          <p:cNvCxnSpPr>
            <a:cxnSpLocks/>
          </p:cNvCxnSpPr>
          <p:nvPr/>
        </p:nvCxnSpPr>
        <p:spPr>
          <a:xfrm flipH="1">
            <a:off x="7200000" y="5040000"/>
            <a:ext cx="72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6" name="Gerader Verbinder 95"/>
          <p:cNvCxnSpPr>
            <a:cxnSpLocks/>
          </p:cNvCxnSpPr>
          <p:nvPr/>
        </p:nvCxnSpPr>
        <p:spPr>
          <a:xfrm flipV="1">
            <a:off x="900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a:cxnSpLocks/>
          </p:cNvCxnSpPr>
          <p:nvPr/>
        </p:nvCxnSpPr>
        <p:spPr>
          <a:xfrm flipV="1">
            <a:off x="8640000" y="3959999"/>
            <a:ext cx="4765" cy="14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cxnSpLocks/>
          </p:cNvCxnSpPr>
          <p:nvPr/>
        </p:nvCxnSpPr>
        <p:spPr>
          <a:xfrm flipH="1">
            <a:off x="7920000" y="4680000"/>
            <a:ext cx="144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99" name="Gerader Verbinder 98"/>
          <p:cNvCxnSpPr>
            <a:cxnSpLocks/>
          </p:cNvCxnSpPr>
          <p:nvPr/>
        </p:nvCxnSpPr>
        <p:spPr>
          <a:xfrm flipH="1">
            <a:off x="9360000" y="5040000"/>
            <a:ext cx="108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0" name="Gerader Verbinder 99"/>
          <p:cNvCxnSpPr>
            <a:cxnSpLocks/>
          </p:cNvCxnSpPr>
          <p:nvPr/>
        </p:nvCxnSpPr>
        <p:spPr>
          <a:xfrm rot="5400000" flipH="1">
            <a:off x="7740000" y="4860000"/>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01" name="Gerader Verbinder 100"/>
          <p:cNvCxnSpPr>
            <a:cxnSpLocks/>
          </p:cNvCxnSpPr>
          <p:nvPr/>
        </p:nvCxnSpPr>
        <p:spPr>
          <a:xfrm rot="5400000" flipH="1">
            <a:off x="9180000" y="4859999"/>
            <a:ext cx="360000" cy="0"/>
          </a:xfrm>
          <a:prstGeom prst="line">
            <a:avLst/>
          </a:prstGeom>
          <a:ln w="25400">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90" name="Textfeld 189"/>
          <p:cNvSpPr txBox="1">
            <a:spLocks/>
          </p:cNvSpPr>
          <p:nvPr/>
        </p:nvSpPr>
        <p:spPr>
          <a:xfrm>
            <a:off x="10297446" y="5641805"/>
            <a:ext cx="802096" cy="586137"/>
          </a:xfrm>
          <a:prstGeom prst="rect">
            <a:avLst/>
          </a:prstGeom>
          <a:noFill/>
        </p:spPr>
        <p:txBody>
          <a:bodyPr wrap="none" rtlCol="0">
            <a:spAutoFit/>
          </a:bodyPr>
          <a:lstStyle/>
          <a:p>
            <a:r>
              <a:rPr lang="de-DE" dirty="0"/>
              <a:t>b.1</a:t>
            </a:r>
          </a:p>
        </p:txBody>
      </p:sp>
      <p:sp>
        <p:nvSpPr>
          <p:cNvPr id="30" name="Textfeld 29"/>
          <p:cNvSpPr txBox="1"/>
          <p:nvPr/>
        </p:nvSpPr>
        <p:spPr>
          <a:xfrm>
            <a:off x="1818573" y="4700260"/>
            <a:ext cx="372218" cy="369332"/>
          </a:xfrm>
          <a:prstGeom prst="rect">
            <a:avLst/>
          </a:prstGeom>
          <a:noFill/>
        </p:spPr>
        <p:txBody>
          <a:bodyPr wrap="none" rtlCol="0">
            <a:spAutoFit/>
          </a:bodyPr>
          <a:lstStyle/>
          <a:p>
            <a:r>
              <a:rPr lang="de-DE" dirty="0"/>
              <a:t>C</a:t>
            </a:r>
          </a:p>
        </p:txBody>
      </p:sp>
      <p:cxnSp>
        <p:nvCxnSpPr>
          <p:cNvPr id="31" name="Gerader Verbinder 30"/>
          <p:cNvCxnSpPr/>
          <p:nvPr/>
        </p:nvCxnSpPr>
        <p:spPr>
          <a:xfrm flipH="1">
            <a:off x="4359256" y="4854016"/>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hteck 32"/>
          <p:cNvSpPr/>
          <p:nvPr/>
        </p:nvSpPr>
        <p:spPr>
          <a:xfrm>
            <a:off x="3047353" y="4449085"/>
            <a:ext cx="1449699" cy="85851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cxnSp>
        <p:nvCxnSpPr>
          <p:cNvPr id="34" name="Gerader Verbinder 33"/>
          <p:cNvCxnSpPr/>
          <p:nvPr/>
        </p:nvCxnSpPr>
        <p:spPr>
          <a:xfrm flipH="1">
            <a:off x="2214025" y="4869997"/>
            <a:ext cx="10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35" name="Textfeld 34"/>
          <p:cNvSpPr txBox="1"/>
          <p:nvPr/>
        </p:nvSpPr>
        <p:spPr>
          <a:xfrm>
            <a:off x="5223961" y="4683416"/>
            <a:ext cx="453970" cy="369332"/>
          </a:xfrm>
          <a:prstGeom prst="rect">
            <a:avLst/>
          </a:prstGeom>
          <a:noFill/>
        </p:spPr>
        <p:txBody>
          <a:bodyPr wrap="none" rtlCol="0">
            <a:spAutoFit/>
          </a:bodyPr>
          <a:lstStyle/>
          <a:p>
            <a:r>
              <a:rPr lang="de-DE" dirty="0"/>
              <a:t>C‘</a:t>
            </a:r>
          </a:p>
        </p:txBody>
      </p:sp>
      <p:sp>
        <p:nvSpPr>
          <p:cNvPr id="36" name="Ellipse 35"/>
          <p:cNvSpPr/>
          <p:nvPr/>
        </p:nvSpPr>
        <p:spPr>
          <a:xfrm>
            <a:off x="3258290" y="482052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37" name="Gerader Verbinder 36"/>
          <p:cNvCxnSpPr/>
          <p:nvPr/>
        </p:nvCxnSpPr>
        <p:spPr>
          <a:xfrm flipH="1">
            <a:off x="3315175" y="4638165"/>
            <a:ext cx="68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rot="5400000" flipH="1">
            <a:off x="3114290" y="4838521"/>
            <a:ext cx="39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a:off x="3315175" y="5049662"/>
            <a:ext cx="68400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Flussdiagramm: Zusammenführen 4"/>
          <p:cNvSpPr/>
          <p:nvPr/>
        </p:nvSpPr>
        <p:spPr>
          <a:xfrm rot="16200000">
            <a:off x="3544563" y="4894451"/>
            <a:ext cx="323850" cy="304800"/>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4" name="Ellipse 43"/>
          <p:cNvSpPr/>
          <p:nvPr/>
        </p:nvSpPr>
        <p:spPr>
          <a:xfrm>
            <a:off x="3813788" y="5011096"/>
            <a:ext cx="72000" cy="7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5" name="Textfeld 44"/>
          <p:cNvSpPr txBox="1">
            <a:spLocks/>
          </p:cNvSpPr>
          <p:nvPr/>
        </p:nvSpPr>
        <p:spPr>
          <a:xfrm>
            <a:off x="7779513" y="5505413"/>
            <a:ext cx="312906" cy="369332"/>
          </a:xfrm>
          <a:prstGeom prst="rect">
            <a:avLst/>
          </a:prstGeom>
          <a:noFill/>
        </p:spPr>
        <p:txBody>
          <a:bodyPr wrap="none" rtlCol="0">
            <a:spAutoFit/>
          </a:bodyPr>
          <a:lstStyle/>
          <a:p>
            <a:r>
              <a:rPr lang="de-DE" dirty="0"/>
              <a:t>2</a:t>
            </a:r>
          </a:p>
        </p:txBody>
      </p:sp>
      <p:sp>
        <p:nvSpPr>
          <p:cNvPr id="47" name="Textfeld 46"/>
          <p:cNvSpPr txBox="1">
            <a:spLocks/>
          </p:cNvSpPr>
          <p:nvPr/>
        </p:nvSpPr>
        <p:spPr>
          <a:xfrm>
            <a:off x="8483547" y="5515018"/>
            <a:ext cx="312906" cy="369332"/>
          </a:xfrm>
          <a:prstGeom prst="rect">
            <a:avLst/>
          </a:prstGeom>
          <a:noFill/>
        </p:spPr>
        <p:txBody>
          <a:bodyPr wrap="none" rtlCol="0">
            <a:spAutoFit/>
          </a:bodyPr>
          <a:lstStyle/>
          <a:p>
            <a:r>
              <a:rPr lang="de-DE" dirty="0"/>
              <a:t>4</a:t>
            </a:r>
          </a:p>
        </p:txBody>
      </p:sp>
      <p:sp>
        <p:nvSpPr>
          <p:cNvPr id="48" name="Textfeld 47"/>
          <p:cNvSpPr txBox="1">
            <a:spLocks/>
          </p:cNvSpPr>
          <p:nvPr/>
        </p:nvSpPr>
        <p:spPr>
          <a:xfrm>
            <a:off x="9198516" y="5524463"/>
            <a:ext cx="312906" cy="369332"/>
          </a:xfrm>
          <a:prstGeom prst="rect">
            <a:avLst/>
          </a:prstGeom>
          <a:noFill/>
        </p:spPr>
        <p:txBody>
          <a:bodyPr wrap="none" rtlCol="0">
            <a:spAutoFit/>
          </a:bodyPr>
          <a:lstStyle/>
          <a:p>
            <a:r>
              <a:rPr lang="de-DE" dirty="0"/>
              <a:t>6</a:t>
            </a:r>
          </a:p>
        </p:txBody>
      </p:sp>
      <p:sp>
        <p:nvSpPr>
          <p:cNvPr id="54" name="Textfeld 53"/>
          <p:cNvSpPr txBox="1">
            <a:spLocks/>
          </p:cNvSpPr>
          <p:nvPr/>
        </p:nvSpPr>
        <p:spPr>
          <a:xfrm>
            <a:off x="9901104" y="5524463"/>
            <a:ext cx="312906" cy="369332"/>
          </a:xfrm>
          <a:prstGeom prst="rect">
            <a:avLst/>
          </a:prstGeom>
          <a:noFill/>
        </p:spPr>
        <p:txBody>
          <a:bodyPr wrap="none" rtlCol="0">
            <a:spAutoFit/>
          </a:bodyPr>
          <a:lstStyle/>
          <a:p>
            <a:r>
              <a:rPr lang="de-DE" dirty="0"/>
              <a:t>8</a:t>
            </a:r>
          </a:p>
        </p:txBody>
      </p:sp>
      <p:cxnSp>
        <p:nvCxnSpPr>
          <p:cNvPr id="55" name="Gerader Verbinder 54"/>
          <p:cNvCxnSpPr>
            <a:cxnSpLocks/>
          </p:cNvCxnSpPr>
          <p:nvPr/>
        </p:nvCxnSpPr>
        <p:spPr>
          <a:xfrm flipH="1">
            <a:off x="7200000" y="4320000"/>
            <a:ext cx="108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6" name="Gerader Verbinder 55"/>
          <p:cNvCxnSpPr>
            <a:cxnSpLocks/>
          </p:cNvCxnSpPr>
          <p:nvPr/>
        </p:nvCxnSpPr>
        <p:spPr>
          <a:xfrm flipH="1">
            <a:off x="10080000" y="432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7" name="Gerader Verbinder 56"/>
          <p:cNvCxnSpPr>
            <a:cxnSpLocks/>
          </p:cNvCxnSpPr>
          <p:nvPr/>
        </p:nvCxnSpPr>
        <p:spPr>
          <a:xfrm flipH="1">
            <a:off x="9720000" y="3959999"/>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5" name="Gerader Verbinder 64"/>
          <p:cNvCxnSpPr>
            <a:cxnSpLocks/>
          </p:cNvCxnSpPr>
          <p:nvPr/>
        </p:nvCxnSpPr>
        <p:spPr>
          <a:xfrm rot="5400000" flipH="1">
            <a:off x="954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66" name="Gerader Verbinder 65"/>
          <p:cNvCxnSpPr>
            <a:cxnSpLocks/>
          </p:cNvCxnSpPr>
          <p:nvPr/>
        </p:nvCxnSpPr>
        <p:spPr>
          <a:xfrm rot="5400000" flipH="1">
            <a:off x="990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67" name="Flussdiagramm: Gespeicherte Daten 66"/>
          <p:cNvSpPr/>
          <p:nvPr/>
        </p:nvSpPr>
        <p:spPr>
          <a:xfrm flipH="1">
            <a:off x="4081421" y="4603123"/>
            <a:ext cx="284200"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8" name="Ellipse 67"/>
          <p:cNvSpPr/>
          <p:nvPr/>
        </p:nvSpPr>
        <p:spPr>
          <a:xfrm>
            <a:off x="4364820" y="4831208"/>
            <a:ext cx="72000" cy="7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 name="Bogen 3"/>
          <p:cNvSpPr/>
          <p:nvPr/>
        </p:nvSpPr>
        <p:spPr>
          <a:xfrm rot="2700000">
            <a:off x="3395789" y="4522795"/>
            <a:ext cx="693542" cy="686339"/>
          </a:xfrm>
          <a:prstGeom prst="arc">
            <a:avLst/>
          </a:prstGeom>
          <a:ln>
            <a:solidFill>
              <a:schemeClr val="bg2">
                <a:lumMod val="20000"/>
                <a:lumOff val="8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de-DE"/>
          </a:p>
        </p:txBody>
      </p:sp>
      <p:cxnSp>
        <p:nvCxnSpPr>
          <p:cNvPr id="69" name="Gerader Verbinder 68"/>
          <p:cNvCxnSpPr>
            <a:cxnSpLocks/>
          </p:cNvCxnSpPr>
          <p:nvPr/>
        </p:nvCxnSpPr>
        <p:spPr>
          <a:xfrm flipH="1">
            <a:off x="8280000" y="3959999"/>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70" name="Gerader Verbinder 69"/>
          <p:cNvCxnSpPr>
            <a:cxnSpLocks/>
          </p:cNvCxnSpPr>
          <p:nvPr/>
        </p:nvCxnSpPr>
        <p:spPr>
          <a:xfrm rot="5400000" flipH="1">
            <a:off x="810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71" name="Gerader Verbinder 70"/>
          <p:cNvCxnSpPr>
            <a:cxnSpLocks/>
          </p:cNvCxnSpPr>
          <p:nvPr/>
        </p:nvCxnSpPr>
        <p:spPr>
          <a:xfrm rot="5400000" flipH="1">
            <a:off x="8460000" y="4140000"/>
            <a:ext cx="36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72" name="Gerader Verbinder 71"/>
          <p:cNvCxnSpPr>
            <a:cxnSpLocks/>
          </p:cNvCxnSpPr>
          <p:nvPr/>
        </p:nvCxnSpPr>
        <p:spPr>
          <a:xfrm flipH="1">
            <a:off x="8658516" y="4320000"/>
            <a:ext cx="1080000" cy="0"/>
          </a:xfrm>
          <a:prstGeom prst="line">
            <a:avLst/>
          </a:prstGeom>
          <a:ln w="254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694273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r>
              <a:rPr lang="de-DE" dirty="0">
                <a:latin typeface="Calibri" panose="020F0502020204030204" pitchFamily="34" charset="0"/>
              </a:rPr>
              <a:t>Erweitern Sie nun die Schaltung dahingehend, dass keine undefinierten Zustände, wie sie in Aufgabe a) der Fall waren, mehr auftreten.</a:t>
            </a:r>
          </a:p>
          <a:p>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bg2">
                    <a:lumMod val="60000"/>
                    <a:lumOff val="40000"/>
                  </a:schemeClr>
                </a:solidFill>
                <a:latin typeface="Calibri" panose="020F0502020204030204" pitchFamily="34" charset="0"/>
              </a:rPr>
              <a:t>Hinweis:	</a:t>
            </a:r>
            <a:r>
              <a:rPr lang="de-DE" dirty="0">
                <a:latin typeface="Calibri" panose="020F0502020204030204" pitchFamily="34" charset="0"/>
              </a:rPr>
              <a:t>	der ungültige Zustand trat bei A = 1 und B = 1 auf. Wir bauen uns jetzt ein 			JK-Flipflop</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78</a:t>
            </a:fld>
            <a:endParaRPr lang="en-US" dirty="0"/>
          </a:p>
        </p:txBody>
      </p:sp>
      <p:cxnSp>
        <p:nvCxnSpPr>
          <p:cNvPr id="5" name="Gerader Verbinder 4"/>
          <p:cNvCxnSpPr/>
          <p:nvPr/>
        </p:nvCxnSpPr>
        <p:spPr>
          <a:xfrm>
            <a:off x="5618209" y="26444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5618209" y="397045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7282252" y="273504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7282252" y="3724224"/>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7336252" y="2789048"/>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7390252" y="3778224"/>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7867138" y="273387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7884522" y="3723050"/>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7938522" y="3449590"/>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7914262" y="2840529"/>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6476759" y="294780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6474455" y="339559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6474455" y="3113989"/>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6474455" y="3221264"/>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6474455" y="2947804"/>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6474455" y="3669051"/>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Textfeld 53"/>
          <p:cNvSpPr txBox="1"/>
          <p:nvPr/>
        </p:nvSpPr>
        <p:spPr>
          <a:xfrm>
            <a:off x="3668493" y="2328888"/>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3670597" y="3126437"/>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56" name="Textfeld 55"/>
              <p:cNvSpPr txBox="1"/>
              <p:nvPr/>
            </p:nvSpPr>
            <p:spPr>
              <a:xfrm>
                <a:off x="8472813" y="2607927"/>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8472813" y="2607927"/>
                <a:ext cx="411010" cy="369332"/>
              </a:xfrm>
              <a:prstGeom prst="rect">
                <a:avLst/>
              </a:prstGeom>
              <a:blipFill rotWithShape="0">
                <a:blip r:embed="rId3"/>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8480214" y="3592384"/>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8480214" y="3592384"/>
                <a:ext cx="458779" cy="369332"/>
              </a:xfrm>
              <a:prstGeom prst="rect">
                <a:avLst/>
              </a:prstGeom>
              <a:blipFill rotWithShape="0">
                <a:blip r:embed="rId4"/>
                <a:stretch>
                  <a:fillRect b="-13115"/>
                </a:stretch>
              </a:blipFill>
            </p:spPr>
            <p:txBody>
              <a:bodyPr/>
              <a:lstStyle/>
              <a:p>
                <a:r>
                  <a:rPr lang="de-DE">
                    <a:noFill/>
                  </a:rPr>
                  <a:t> </a:t>
                </a:r>
              </a:p>
            </p:txBody>
          </p:sp>
        </mc:Fallback>
      </mc:AlternateContent>
      <p:sp>
        <p:nvSpPr>
          <p:cNvPr id="30" name="Flussdiagramm: Gespeicherte Daten 29"/>
          <p:cNvSpPr/>
          <p:nvPr/>
        </p:nvSpPr>
        <p:spPr>
          <a:xfrm flipH="1">
            <a:off x="6691444" y="25375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6686416" y="35606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Flussdiagramm: Verzögerung 31"/>
          <p:cNvSpPr/>
          <p:nvPr/>
        </p:nvSpPr>
        <p:spPr>
          <a:xfrm>
            <a:off x="5194159" y="2381063"/>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3" name="Flussdiagramm: Verzögerung 32"/>
          <p:cNvSpPr/>
          <p:nvPr/>
        </p:nvSpPr>
        <p:spPr>
          <a:xfrm>
            <a:off x="5189671" y="3629339"/>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4" name="Gerader Verbinder 33"/>
          <p:cNvCxnSpPr/>
          <p:nvPr/>
        </p:nvCxnSpPr>
        <p:spPr>
          <a:xfrm>
            <a:off x="4019898" y="247967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4019898" y="415607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3663891" y="3999424"/>
            <a:ext cx="317716" cy="369332"/>
          </a:xfrm>
          <a:prstGeom prst="rect">
            <a:avLst/>
          </a:prstGeom>
          <a:noFill/>
        </p:spPr>
        <p:txBody>
          <a:bodyPr wrap="none" rtlCol="0">
            <a:spAutoFit/>
          </a:bodyPr>
          <a:lstStyle/>
          <a:p>
            <a:r>
              <a:rPr lang="de-DE" dirty="0"/>
              <a:t>B</a:t>
            </a:r>
          </a:p>
        </p:txBody>
      </p:sp>
      <p:cxnSp>
        <p:nvCxnSpPr>
          <p:cNvPr id="37" name="Gerader Verbinder 36"/>
          <p:cNvCxnSpPr/>
          <p:nvPr/>
        </p:nvCxnSpPr>
        <p:spPr>
          <a:xfrm flipH="1">
            <a:off x="4876144" y="2840529"/>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4876144" y="3831050"/>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a:off x="4876144" y="2852977"/>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flipH="1">
            <a:off x="4042816" y="3311103"/>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Ellipse 40"/>
          <p:cNvSpPr/>
          <p:nvPr/>
        </p:nvSpPr>
        <p:spPr>
          <a:xfrm>
            <a:off x="4822145" y="327308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99647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4 – Flipflops</a:t>
            </a:r>
          </a:p>
        </p:txBody>
      </p:sp>
      <p:sp>
        <p:nvSpPr>
          <p:cNvPr id="3" name="Inhaltsplatzhalter 2"/>
          <p:cNvSpPr>
            <a:spLocks noGrp="1"/>
          </p:cNvSpPr>
          <p:nvPr>
            <p:ph idx="1"/>
          </p:nvPr>
        </p:nvSpPr>
        <p:spPr>
          <a:xfrm>
            <a:off x="1103312" y="1387894"/>
            <a:ext cx="9128083" cy="5037620"/>
          </a:xfrm>
        </p:spPr>
        <p:txBody>
          <a:bodyPr>
            <a:normAutofit/>
          </a:bodyPr>
          <a:lstStyle/>
          <a:p>
            <a:pPr marL="0" indent="0">
              <a:buNone/>
            </a:pPr>
            <a:r>
              <a:rPr lang="de-DE" dirty="0">
                <a:solidFill>
                  <a:schemeClr val="bg2">
                    <a:lumMod val="60000"/>
                    <a:lumOff val="40000"/>
                  </a:schemeClr>
                </a:solidFill>
                <a:latin typeface="Calibri" panose="020F0502020204030204" pitchFamily="34" charset="0"/>
              </a:rPr>
              <a:t>Lösung:</a:t>
            </a:r>
            <a:r>
              <a:rPr lang="de-DE" dirty="0">
                <a:latin typeface="Calibri" panose="020F0502020204030204" pitchFamily="34" charset="0"/>
              </a:rPr>
              <a:t>		Rückleiten der Ausgabe Q/Q‘ in die Flankensteuerung</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Der ungültige Zustand trat bei A = 1 und B = 1 auf.</a:t>
            </a:r>
          </a:p>
          <a:p>
            <a:pPr marL="0" indent="0">
              <a:buNone/>
            </a:pPr>
            <a:r>
              <a:rPr lang="de-DE" dirty="0">
                <a:latin typeface="Calibri" panose="020F0502020204030204" pitchFamily="34" charset="0"/>
              </a:rPr>
              <a:t>Wir sperren nun einen der Eingänge A und B,                                                                          wenn Q bzw. Q‘ vorher 0 ist. Dadurch haben wir                                                                       eine Differenzierung zwischen oben und unten.</a:t>
            </a:r>
          </a:p>
          <a:p>
            <a:pPr marL="0" indent="0">
              <a:buNone/>
            </a:pPr>
            <a:r>
              <a:rPr lang="de-DE" dirty="0">
                <a:latin typeface="Calibri" panose="020F0502020204030204" pitchFamily="34" charset="0"/>
              </a:rPr>
              <a:t>Wir umgehen somit gleiche Werte. </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79</a:t>
            </a:fld>
            <a:endParaRPr lang="en-US" dirty="0"/>
          </a:p>
        </p:txBody>
      </p:sp>
      <p:cxnSp>
        <p:nvCxnSpPr>
          <p:cNvPr id="5" name="Gerader Verbinder 4"/>
          <p:cNvCxnSpPr/>
          <p:nvPr/>
        </p:nvCxnSpPr>
        <p:spPr>
          <a:xfrm>
            <a:off x="5618209" y="2644432"/>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Gerader Verbinder 7"/>
          <p:cNvCxnSpPr/>
          <p:nvPr/>
        </p:nvCxnSpPr>
        <p:spPr>
          <a:xfrm>
            <a:off x="5618209" y="3970458"/>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Ellipse 10"/>
          <p:cNvSpPr/>
          <p:nvPr/>
        </p:nvSpPr>
        <p:spPr>
          <a:xfrm>
            <a:off x="7282252" y="2735048"/>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p:cNvSpPr/>
          <p:nvPr/>
        </p:nvSpPr>
        <p:spPr>
          <a:xfrm>
            <a:off x="7282252" y="3724224"/>
            <a:ext cx="108000" cy="10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r Verbinder 12"/>
          <p:cNvCxnSpPr/>
          <p:nvPr/>
        </p:nvCxnSpPr>
        <p:spPr>
          <a:xfrm>
            <a:off x="7336252" y="2789048"/>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7390252" y="3778224"/>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Ellipse 14"/>
          <p:cNvSpPr/>
          <p:nvPr/>
        </p:nvSpPr>
        <p:spPr>
          <a:xfrm>
            <a:off x="7867138" y="273387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Ellipse 15"/>
          <p:cNvSpPr/>
          <p:nvPr/>
        </p:nvSpPr>
        <p:spPr>
          <a:xfrm>
            <a:off x="7884522" y="3723050"/>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18" name="Gerader Verbinder 17"/>
          <p:cNvCxnSpPr>
            <a:endCxn id="16" idx="0"/>
          </p:cNvCxnSpPr>
          <p:nvPr/>
        </p:nvCxnSpPr>
        <p:spPr>
          <a:xfrm>
            <a:off x="7938522" y="3449590"/>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7914262" y="2840529"/>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6476759" y="2947804"/>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6474455" y="3395591"/>
            <a:ext cx="0" cy="27346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a:off x="6474455" y="3113989"/>
            <a:ext cx="1439808" cy="281602"/>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flipV="1">
            <a:off x="6474455" y="3221264"/>
            <a:ext cx="1464067" cy="228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6474455" y="2947804"/>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6474455" y="3669051"/>
            <a:ext cx="313527"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Textfeld 53"/>
          <p:cNvSpPr txBox="1"/>
          <p:nvPr/>
        </p:nvSpPr>
        <p:spPr>
          <a:xfrm>
            <a:off x="3668493" y="2328888"/>
            <a:ext cx="356188" cy="369332"/>
          </a:xfrm>
          <a:prstGeom prst="rect">
            <a:avLst/>
          </a:prstGeom>
          <a:noFill/>
        </p:spPr>
        <p:txBody>
          <a:bodyPr wrap="none" rtlCol="0">
            <a:spAutoFit/>
          </a:bodyPr>
          <a:lstStyle/>
          <a:p>
            <a:r>
              <a:rPr lang="de-DE" dirty="0"/>
              <a:t>A</a:t>
            </a:r>
          </a:p>
        </p:txBody>
      </p:sp>
      <p:sp>
        <p:nvSpPr>
          <p:cNvPr id="55" name="Textfeld 54"/>
          <p:cNvSpPr txBox="1"/>
          <p:nvPr/>
        </p:nvSpPr>
        <p:spPr>
          <a:xfrm>
            <a:off x="3670597" y="3126437"/>
            <a:ext cx="372218" cy="369332"/>
          </a:xfrm>
          <a:prstGeom prst="rect">
            <a:avLst/>
          </a:prstGeom>
          <a:noFill/>
        </p:spPr>
        <p:txBody>
          <a:bodyPr wrap="none" rtlCol="0">
            <a:spAutoFit/>
          </a:bodyPr>
          <a:lstStyle/>
          <a:p>
            <a:r>
              <a:rPr lang="de-DE" dirty="0"/>
              <a:t>C</a:t>
            </a:r>
          </a:p>
        </p:txBody>
      </p:sp>
      <mc:AlternateContent xmlns:mc="http://schemas.openxmlformats.org/markup-compatibility/2006" xmlns:a14="http://schemas.microsoft.com/office/drawing/2010/main">
        <mc:Choice Requires="a14">
          <p:sp>
            <p:nvSpPr>
              <p:cNvPr id="56" name="Textfeld 55"/>
              <p:cNvSpPr txBox="1"/>
              <p:nvPr/>
            </p:nvSpPr>
            <p:spPr>
              <a:xfrm>
                <a:off x="8472813" y="2607927"/>
                <a:ext cx="411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𝑄</m:t>
                      </m:r>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8472813" y="2607927"/>
                <a:ext cx="411010" cy="369332"/>
              </a:xfrm>
              <a:prstGeom prst="rect">
                <a:avLst/>
              </a:prstGeom>
              <a:blipFill rotWithShape="0">
                <a:blip r:embed="rId3"/>
                <a:stretch>
                  <a:fillRect b="-1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8480214" y="3592384"/>
                <a:ext cx="4587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Q</m:t>
                      </m:r>
                      <m:r>
                        <a:rPr lang="de-DE" b="0" i="0" smtClean="0">
                          <a:latin typeface="Cambria Math" panose="02040503050406030204" pitchFamily="18" charset="0"/>
                        </a:rPr>
                        <m:t>′</m:t>
                      </m:r>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8480214" y="3592384"/>
                <a:ext cx="458779" cy="369332"/>
              </a:xfrm>
              <a:prstGeom prst="rect">
                <a:avLst/>
              </a:prstGeom>
              <a:blipFill rotWithShape="0">
                <a:blip r:embed="rId4"/>
                <a:stretch>
                  <a:fillRect b="-13115"/>
                </a:stretch>
              </a:blipFill>
            </p:spPr>
            <p:txBody>
              <a:bodyPr/>
              <a:lstStyle/>
              <a:p>
                <a:r>
                  <a:rPr lang="de-DE">
                    <a:noFill/>
                  </a:rPr>
                  <a:t> </a:t>
                </a:r>
              </a:p>
            </p:txBody>
          </p:sp>
        </mc:Fallback>
      </mc:AlternateContent>
      <p:sp>
        <p:nvSpPr>
          <p:cNvPr id="30" name="Flussdiagramm: Gespeicherte Daten 29"/>
          <p:cNvSpPr/>
          <p:nvPr/>
        </p:nvSpPr>
        <p:spPr>
          <a:xfrm flipH="1">
            <a:off x="6691444" y="25375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flipH="1">
            <a:off x="6686416" y="3560631"/>
            <a:ext cx="590807" cy="50178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Flussdiagramm: Verzögerung 31"/>
          <p:cNvSpPr/>
          <p:nvPr/>
        </p:nvSpPr>
        <p:spPr>
          <a:xfrm>
            <a:off x="5194159" y="2381063"/>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3" name="Flussdiagramm: Verzögerung 32"/>
          <p:cNvSpPr/>
          <p:nvPr/>
        </p:nvSpPr>
        <p:spPr>
          <a:xfrm>
            <a:off x="5189671" y="3629339"/>
            <a:ext cx="494270" cy="634314"/>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34" name="Gerader Verbinder 33"/>
          <p:cNvCxnSpPr/>
          <p:nvPr/>
        </p:nvCxnSpPr>
        <p:spPr>
          <a:xfrm>
            <a:off x="4019898" y="2479675"/>
            <a:ext cx="116977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4019898" y="4156075"/>
            <a:ext cx="1169773" cy="0"/>
          </a:xfrm>
          <a:prstGeom prst="line">
            <a:avLst/>
          </a:prstGeom>
        </p:spPr>
        <p:style>
          <a:lnRef idx="1">
            <a:schemeClr val="accent4"/>
          </a:lnRef>
          <a:fillRef idx="0">
            <a:schemeClr val="accent4"/>
          </a:fillRef>
          <a:effectRef idx="0">
            <a:schemeClr val="accent4"/>
          </a:effectRef>
          <a:fontRef idx="minor">
            <a:schemeClr val="tx1"/>
          </a:fontRef>
        </p:style>
      </p:cxnSp>
      <p:sp>
        <p:nvSpPr>
          <p:cNvPr id="36" name="Textfeld 35"/>
          <p:cNvSpPr txBox="1"/>
          <p:nvPr/>
        </p:nvSpPr>
        <p:spPr>
          <a:xfrm>
            <a:off x="3663891" y="3999424"/>
            <a:ext cx="317716" cy="369332"/>
          </a:xfrm>
          <a:prstGeom prst="rect">
            <a:avLst/>
          </a:prstGeom>
          <a:noFill/>
        </p:spPr>
        <p:txBody>
          <a:bodyPr wrap="none" rtlCol="0">
            <a:spAutoFit/>
          </a:bodyPr>
          <a:lstStyle/>
          <a:p>
            <a:r>
              <a:rPr lang="de-DE" dirty="0"/>
              <a:t>B</a:t>
            </a:r>
          </a:p>
        </p:txBody>
      </p:sp>
      <p:cxnSp>
        <p:nvCxnSpPr>
          <p:cNvPr id="37" name="Gerader Verbinder 36"/>
          <p:cNvCxnSpPr/>
          <p:nvPr/>
        </p:nvCxnSpPr>
        <p:spPr>
          <a:xfrm flipH="1">
            <a:off x="4876144" y="2840529"/>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4876144" y="3831050"/>
            <a:ext cx="3135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a:off x="4876144" y="2852977"/>
            <a:ext cx="0" cy="978073"/>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Gerader Verbinder 39"/>
          <p:cNvCxnSpPr/>
          <p:nvPr/>
        </p:nvCxnSpPr>
        <p:spPr>
          <a:xfrm flipH="1">
            <a:off x="4042816" y="3311103"/>
            <a:ext cx="833328" cy="0"/>
          </a:xfrm>
          <a:prstGeom prst="line">
            <a:avLst/>
          </a:prstGeom>
        </p:spPr>
        <p:style>
          <a:lnRef idx="1">
            <a:schemeClr val="accent3"/>
          </a:lnRef>
          <a:fillRef idx="0">
            <a:schemeClr val="accent3"/>
          </a:fillRef>
          <a:effectRef idx="0">
            <a:schemeClr val="accent3"/>
          </a:effectRef>
          <a:fontRef idx="minor">
            <a:schemeClr val="tx1"/>
          </a:fontRef>
        </p:style>
      </p:cxnSp>
      <p:sp>
        <p:nvSpPr>
          <p:cNvPr id="41" name="Ellipse 40"/>
          <p:cNvSpPr/>
          <p:nvPr/>
        </p:nvSpPr>
        <p:spPr>
          <a:xfrm>
            <a:off x="4822145" y="3273084"/>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2" name="Gerader Verbinder 41"/>
          <p:cNvCxnSpPr/>
          <p:nvPr/>
        </p:nvCxnSpPr>
        <p:spPr>
          <a:xfrm>
            <a:off x="4930144" y="2203450"/>
            <a:ext cx="2988000" cy="0"/>
          </a:xfrm>
          <a:prstGeom prst="line">
            <a:avLst/>
          </a:prstGeom>
          <a:ln>
            <a:solidFill>
              <a:schemeClr val="accent1">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3" name="Gerader Verbinder 42"/>
          <p:cNvCxnSpPr/>
          <p:nvPr/>
        </p:nvCxnSpPr>
        <p:spPr>
          <a:xfrm>
            <a:off x="7918459" y="2206215"/>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a:off x="4937330" y="2186690"/>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a:off x="4937330" y="2674224"/>
            <a:ext cx="252000" cy="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4937330" y="4062416"/>
            <a:ext cx="252000" cy="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a:off x="4948260" y="4037170"/>
            <a:ext cx="5328" cy="288000"/>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a:off x="4944569" y="4347637"/>
            <a:ext cx="2988000" cy="0"/>
          </a:xfrm>
          <a:prstGeom prst="line">
            <a:avLst/>
          </a:prstGeom>
          <a:ln>
            <a:solidFill>
              <a:schemeClr val="accent1">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9" name="Gerader Verbinder 48"/>
          <p:cNvCxnSpPr/>
          <p:nvPr/>
        </p:nvCxnSpPr>
        <p:spPr>
          <a:xfrm>
            <a:off x="7932569" y="3855632"/>
            <a:ext cx="5328" cy="492005"/>
          </a:xfrm>
          <a:prstGeom prst="line">
            <a:avLst/>
          </a:prstGeom>
          <a:ln>
            <a:solidFill>
              <a:schemeClr val="accent1">
                <a:lumMod val="60000"/>
                <a:lumOff val="40000"/>
              </a:schemeClr>
            </a:solidFill>
          </a:ln>
        </p:spPr>
        <p:style>
          <a:lnRef idx="1">
            <a:schemeClr val="accent3"/>
          </a:lnRef>
          <a:fillRef idx="0">
            <a:schemeClr val="accent3"/>
          </a:fillRef>
          <a:effectRef idx="0">
            <a:schemeClr val="accent3"/>
          </a:effectRef>
          <a:fontRef idx="minor">
            <a:schemeClr val="tx1"/>
          </a:fontRef>
        </p:style>
      </p:cxnSp>
      <p:graphicFrame>
        <p:nvGraphicFramePr>
          <p:cNvPr id="50" name="Tabelle 49"/>
          <p:cNvGraphicFramePr>
            <a:graphicFrameLocks noGrp="1"/>
          </p:cNvGraphicFramePr>
          <p:nvPr>
            <p:extLst/>
          </p:nvPr>
        </p:nvGraphicFramePr>
        <p:xfrm>
          <a:off x="6391436" y="4513746"/>
          <a:ext cx="4337177" cy="2133600"/>
        </p:xfrm>
        <a:graphic>
          <a:graphicData uri="http://schemas.openxmlformats.org/drawingml/2006/table">
            <a:tbl>
              <a:tblPr firstRow="1" bandRow="1">
                <a:tableStyleId>{7DF18680-E054-41AD-8BC1-D1AEF772440D}</a:tableStyleId>
              </a:tblPr>
              <a:tblGrid>
                <a:gridCol w="481507">
                  <a:extLst>
                    <a:ext uri="{9D8B030D-6E8A-4147-A177-3AD203B41FA5}">
                      <a16:colId xmlns:a16="http://schemas.microsoft.com/office/drawing/2014/main" val="20000"/>
                    </a:ext>
                  </a:extLst>
                </a:gridCol>
                <a:gridCol w="530068">
                  <a:extLst>
                    <a:ext uri="{9D8B030D-6E8A-4147-A177-3AD203B41FA5}">
                      <a16:colId xmlns:a16="http://schemas.microsoft.com/office/drawing/2014/main" val="20001"/>
                    </a:ext>
                  </a:extLst>
                </a:gridCol>
                <a:gridCol w="551270">
                  <a:extLst>
                    <a:ext uri="{9D8B030D-6E8A-4147-A177-3AD203B41FA5}">
                      <a16:colId xmlns:a16="http://schemas.microsoft.com/office/drawing/2014/main" val="20002"/>
                    </a:ext>
                  </a:extLst>
                </a:gridCol>
                <a:gridCol w="859578">
                  <a:extLst>
                    <a:ext uri="{9D8B030D-6E8A-4147-A177-3AD203B41FA5}">
                      <a16:colId xmlns:a16="http://schemas.microsoft.com/office/drawing/2014/main" val="20003"/>
                    </a:ext>
                  </a:extLst>
                </a:gridCol>
                <a:gridCol w="1914754">
                  <a:extLst>
                    <a:ext uri="{9D8B030D-6E8A-4147-A177-3AD203B41FA5}">
                      <a16:colId xmlns:a16="http://schemas.microsoft.com/office/drawing/2014/main" val="20004"/>
                    </a:ext>
                  </a:extLst>
                </a:gridCol>
              </a:tblGrid>
              <a:tr h="203822">
                <a:tc>
                  <a:txBody>
                    <a:bodyPr/>
                    <a:lstStyle/>
                    <a:p>
                      <a:r>
                        <a:rPr lang="de-DE" sz="1400" dirty="0"/>
                        <a:t>A</a:t>
                      </a:r>
                    </a:p>
                  </a:txBody>
                  <a:tcPr/>
                </a:tc>
                <a:tc>
                  <a:txBody>
                    <a:bodyPr/>
                    <a:lstStyle/>
                    <a:p>
                      <a:r>
                        <a:rPr lang="de-DE" sz="1400" dirty="0"/>
                        <a:t>B</a:t>
                      </a:r>
                    </a:p>
                  </a:txBody>
                  <a:tcPr/>
                </a:tc>
                <a:tc>
                  <a:txBody>
                    <a:bodyPr/>
                    <a:lstStyle/>
                    <a:p>
                      <a:r>
                        <a:rPr lang="de-DE" sz="1400" dirty="0"/>
                        <a:t>C</a:t>
                      </a:r>
                    </a:p>
                  </a:txBody>
                  <a:tcPr/>
                </a:tc>
                <a:tc>
                  <a:txBody>
                    <a:bodyPr/>
                    <a:lstStyle/>
                    <a:p>
                      <a:r>
                        <a:rPr lang="de-DE" sz="1400" dirty="0"/>
                        <a:t>D</a:t>
                      </a:r>
                    </a:p>
                  </a:txBody>
                  <a:tcPr/>
                </a:tc>
                <a:tc>
                  <a:txBody>
                    <a:bodyPr/>
                    <a:lstStyle/>
                    <a:p>
                      <a:r>
                        <a:rPr lang="de-DE" sz="1400" dirty="0"/>
                        <a:t>Entspricht</a:t>
                      </a:r>
                    </a:p>
                  </a:txBody>
                  <a:tcPr/>
                </a:tc>
                <a:extLst>
                  <a:ext uri="{0D108BD9-81ED-4DB2-BD59-A6C34878D82A}">
                    <a16:rowId xmlns:a16="http://schemas.microsoft.com/office/drawing/2014/main" val="10000"/>
                  </a:ext>
                </a:extLst>
              </a:tr>
              <a:tr h="146157">
                <a:tc>
                  <a:txBody>
                    <a:bodyPr/>
                    <a:lstStyle/>
                    <a:p>
                      <a:r>
                        <a:rPr lang="de-DE" sz="1400" dirty="0">
                          <a:solidFill>
                            <a:schemeClr val="bg1"/>
                          </a:solidFill>
                        </a:rPr>
                        <a:t>0</a:t>
                      </a:r>
                    </a:p>
                  </a:txBody>
                  <a:tcPr/>
                </a:tc>
                <a:tc>
                  <a:txBody>
                    <a:bodyPr/>
                    <a:lstStyle/>
                    <a:p>
                      <a:r>
                        <a:rPr lang="de-DE" sz="1400" dirty="0">
                          <a:solidFill>
                            <a:schemeClr val="bg1"/>
                          </a:solidFill>
                        </a:rPr>
                        <a:t>1</a:t>
                      </a:r>
                    </a:p>
                  </a:txBody>
                  <a:tcPr/>
                </a:tc>
                <a:tc>
                  <a:txBody>
                    <a:bodyPr/>
                    <a:lstStyle/>
                    <a:p>
                      <a:pPr algn="ctr"/>
                      <a:r>
                        <a:rPr lang="de-DE" sz="1400" dirty="0">
                          <a:solidFill>
                            <a:schemeClr val="bg1"/>
                          </a:solidFill>
                        </a:rPr>
                        <a:t>1</a:t>
                      </a:r>
                    </a:p>
                  </a:txBody>
                  <a:tcPr/>
                </a:tc>
                <a:tc>
                  <a:txBody>
                    <a:bodyPr/>
                    <a:lstStyle/>
                    <a:p>
                      <a:pPr algn="ctr"/>
                      <a:r>
                        <a:rPr lang="de-DE" sz="1400" dirty="0">
                          <a:solidFill>
                            <a:schemeClr val="bg1"/>
                          </a:solidFill>
                        </a:rPr>
                        <a:t>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err="1">
                          <a:solidFill>
                            <a:schemeClr val="bg1"/>
                          </a:solidFill>
                        </a:rPr>
                        <a:t>Reset</a:t>
                      </a:r>
                      <a:r>
                        <a:rPr lang="de-DE" sz="1400" dirty="0">
                          <a:solidFill>
                            <a:schemeClr val="bg1"/>
                          </a:solidFill>
                        </a:rPr>
                        <a:t>/Set</a:t>
                      </a:r>
                    </a:p>
                  </a:txBody>
                  <a:tcPr/>
                </a:tc>
                <a:extLst>
                  <a:ext uri="{0D108BD9-81ED-4DB2-BD59-A6C34878D82A}">
                    <a16:rowId xmlns:a16="http://schemas.microsoft.com/office/drawing/2014/main" val="10001"/>
                  </a:ext>
                </a:extLst>
              </a:tr>
              <a:tr h="146157">
                <a:tc>
                  <a:txBody>
                    <a:bodyPr/>
                    <a:lstStyle/>
                    <a:p>
                      <a:r>
                        <a:rPr lang="de-DE" sz="1400" dirty="0"/>
                        <a:t>0</a:t>
                      </a:r>
                    </a:p>
                  </a:txBody>
                  <a:tcPr/>
                </a:tc>
                <a:tc>
                  <a:txBody>
                    <a:bodyPr/>
                    <a:lstStyle/>
                    <a:p>
                      <a:r>
                        <a:rPr lang="de-DE" sz="1400" dirty="0"/>
                        <a:t>0</a:t>
                      </a:r>
                    </a:p>
                  </a:txBody>
                  <a:tcPr/>
                </a:tc>
                <a:tc>
                  <a:txBody>
                    <a:bodyPr/>
                    <a:lstStyle/>
                    <a:p>
                      <a:pPr algn="ctr"/>
                      <a:r>
                        <a:rPr lang="de-DE" sz="1400" dirty="0"/>
                        <a:t>1</a:t>
                      </a:r>
                    </a:p>
                  </a:txBody>
                  <a:tcPr/>
                </a:tc>
                <a:tc>
                  <a:txBody>
                    <a:bodyPr/>
                    <a:lstStyle/>
                    <a:p>
                      <a:pPr algn="ctr"/>
                      <a:r>
                        <a:rPr lang="de-DE" sz="1400" dirty="0"/>
                        <a:t>0</a:t>
                      </a:r>
                    </a:p>
                  </a:txBody>
                  <a:tcPr/>
                </a:tc>
                <a:tc>
                  <a:txBody>
                    <a:bodyPr/>
                    <a:lstStyle/>
                    <a:p>
                      <a:pPr algn="ctr"/>
                      <a:r>
                        <a:rPr lang="de-DE" sz="1400" dirty="0"/>
                        <a:t>Keine Änderung</a:t>
                      </a:r>
                    </a:p>
                  </a:txBody>
                  <a:tcPr/>
                </a:tc>
                <a:extLst>
                  <a:ext uri="{0D108BD9-81ED-4DB2-BD59-A6C34878D82A}">
                    <a16:rowId xmlns:a16="http://schemas.microsoft.com/office/drawing/2014/main" val="10002"/>
                  </a:ext>
                </a:extLst>
              </a:tr>
              <a:tr h="129681">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0</a:t>
                      </a:r>
                    </a:p>
                  </a:txBody>
                  <a:tcPr/>
                </a:tc>
                <a:tc>
                  <a:txBody>
                    <a:bodyPr/>
                    <a:lstStyle/>
                    <a:p>
                      <a:pPr algn="ctr"/>
                      <a:r>
                        <a:rPr lang="de-DE" sz="1400" dirty="0"/>
                        <a:t>Ungültig!</a:t>
                      </a:r>
                    </a:p>
                  </a:txBody>
                  <a:tcPr/>
                </a:tc>
                <a:extLst>
                  <a:ext uri="{0D108BD9-81ED-4DB2-BD59-A6C34878D82A}">
                    <a16:rowId xmlns:a16="http://schemas.microsoft.com/office/drawing/2014/main" val="10003"/>
                  </a:ext>
                </a:extLst>
              </a:tr>
              <a:tr h="121443">
                <a:tc>
                  <a:txBody>
                    <a:bodyPr/>
                    <a:lstStyle/>
                    <a:p>
                      <a:r>
                        <a:rPr lang="de-DE" sz="1400" dirty="0">
                          <a:solidFill>
                            <a:schemeClr val="bg1"/>
                          </a:solidFill>
                        </a:rPr>
                        <a:t>1</a:t>
                      </a:r>
                    </a:p>
                  </a:txBody>
                  <a:tcPr/>
                </a:tc>
                <a:tc>
                  <a:txBody>
                    <a:bodyPr/>
                    <a:lstStyle/>
                    <a:p>
                      <a:r>
                        <a:rPr lang="de-DE" sz="1400" dirty="0">
                          <a:solidFill>
                            <a:schemeClr val="bg1"/>
                          </a:solidFill>
                        </a:rPr>
                        <a:t>0</a:t>
                      </a:r>
                    </a:p>
                  </a:txBody>
                  <a:tcPr/>
                </a:tc>
                <a:tc>
                  <a:txBody>
                    <a:bodyPr/>
                    <a:lstStyle/>
                    <a:p>
                      <a:pPr algn="ctr"/>
                      <a:r>
                        <a:rPr lang="de-DE" sz="1400" dirty="0"/>
                        <a:t>0</a:t>
                      </a:r>
                    </a:p>
                  </a:txBody>
                  <a:tcPr/>
                </a:tc>
                <a:tc>
                  <a:txBody>
                    <a:bodyPr/>
                    <a:lstStyle/>
                    <a:p>
                      <a:pPr algn="ctr"/>
                      <a:r>
                        <a:rPr lang="de-DE" sz="1400" dirty="0"/>
                        <a:t>1</a:t>
                      </a:r>
                    </a:p>
                  </a:txBody>
                  <a:tcPr/>
                </a:tc>
                <a:tc>
                  <a:txBody>
                    <a:bodyPr/>
                    <a:lstStyle/>
                    <a:p>
                      <a:pPr algn="ctr"/>
                      <a:r>
                        <a:rPr lang="de-DE" sz="1400" dirty="0"/>
                        <a:t>Set/</a:t>
                      </a:r>
                      <a:r>
                        <a:rPr lang="de-DE" sz="1400" dirty="0" err="1"/>
                        <a:t>Reset</a:t>
                      </a:r>
                      <a:endParaRPr lang="de-DE" sz="1400" dirty="0"/>
                    </a:p>
                  </a:txBody>
                  <a:tcPr/>
                </a:tc>
                <a:extLst>
                  <a:ext uri="{0D108BD9-81ED-4DB2-BD59-A6C34878D82A}">
                    <a16:rowId xmlns:a16="http://schemas.microsoft.com/office/drawing/2014/main" val="10004"/>
                  </a:ext>
                </a:extLst>
              </a:tr>
              <a:tr h="212060">
                <a:tc>
                  <a:txBody>
                    <a:bodyPr/>
                    <a:lstStyle/>
                    <a:p>
                      <a:r>
                        <a:rPr lang="de-DE" sz="1400" dirty="0">
                          <a:solidFill>
                            <a:schemeClr val="bg1"/>
                          </a:solidFill>
                        </a:rPr>
                        <a:t>1</a:t>
                      </a:r>
                    </a:p>
                  </a:txBody>
                  <a:tcPr/>
                </a:tc>
                <a:tc>
                  <a:txBody>
                    <a:bodyPr/>
                    <a:lstStyle/>
                    <a:p>
                      <a:r>
                        <a:rPr lang="de-DE" sz="1400" dirty="0">
                          <a:solidFill>
                            <a:schemeClr val="bg1"/>
                          </a:solidFill>
                        </a:rPr>
                        <a:t>1</a:t>
                      </a:r>
                    </a:p>
                  </a:txBody>
                  <a:tcPr/>
                </a:tc>
                <a:tc>
                  <a:txBody>
                    <a:bodyPr/>
                    <a:lstStyle/>
                    <a:p>
                      <a:pPr algn="ctr"/>
                      <a:r>
                        <a:rPr lang="de-DE" sz="1400" dirty="0"/>
                        <a:t>0</a:t>
                      </a:r>
                    </a:p>
                  </a:txBody>
                  <a:tcPr/>
                </a:tc>
                <a:tc>
                  <a:txBody>
                    <a:bodyPr/>
                    <a:lstStyle/>
                    <a:p>
                      <a:pPr algn="ctr"/>
                      <a:r>
                        <a:rPr lang="de-DE" sz="1400" dirty="0"/>
                        <a:t>0</a:t>
                      </a:r>
                    </a:p>
                  </a:txBody>
                  <a:tcPr/>
                </a:tc>
                <a:tc>
                  <a:txBody>
                    <a:bodyPr/>
                    <a:lstStyle/>
                    <a:p>
                      <a:pPr algn="ctr"/>
                      <a:r>
                        <a:rPr lang="de-DE" sz="1400" dirty="0"/>
                        <a:t>Ungültig</a:t>
                      </a:r>
                    </a:p>
                  </a:txBody>
                  <a:tcPr/>
                </a:tc>
                <a:extLst>
                  <a:ext uri="{0D108BD9-81ED-4DB2-BD59-A6C34878D82A}">
                    <a16:rowId xmlns:a16="http://schemas.microsoft.com/office/drawing/2014/main" val="10005"/>
                  </a:ext>
                </a:extLst>
              </a:tr>
              <a:tr h="129681">
                <a:tc>
                  <a:txBody>
                    <a:bodyPr/>
                    <a:lstStyle/>
                    <a:p>
                      <a:r>
                        <a:rPr lang="de-DE" sz="1400" dirty="0">
                          <a:solidFill>
                            <a:schemeClr val="bg1"/>
                          </a:solidFill>
                        </a:rPr>
                        <a:t>0</a:t>
                      </a:r>
                    </a:p>
                  </a:txBody>
                  <a:tcPr/>
                </a:tc>
                <a:tc>
                  <a:txBody>
                    <a:bodyPr/>
                    <a:lstStyle/>
                    <a:p>
                      <a:r>
                        <a:rPr lang="de-DE" sz="1400" dirty="0">
                          <a:solidFill>
                            <a:schemeClr val="bg1"/>
                          </a:solidFill>
                        </a:rPr>
                        <a:t>0</a:t>
                      </a:r>
                    </a:p>
                  </a:txBody>
                  <a:tcPr/>
                </a:tc>
                <a:tc>
                  <a:txBody>
                    <a:bodyPr/>
                    <a:lstStyle/>
                    <a:p>
                      <a:pPr algn="ctr"/>
                      <a:r>
                        <a:rPr lang="de-DE" sz="1400" dirty="0"/>
                        <a:t>?</a:t>
                      </a:r>
                    </a:p>
                  </a:txBody>
                  <a:tcPr/>
                </a:tc>
                <a:tc>
                  <a:txBody>
                    <a:bodyPr/>
                    <a:lstStyle/>
                    <a:p>
                      <a:pPr algn="ctr"/>
                      <a:r>
                        <a:rPr lang="de-DE" sz="1400" dirty="0"/>
                        <a:t>?</a:t>
                      </a:r>
                    </a:p>
                  </a:txBody>
                  <a:tcPr/>
                </a:tc>
                <a:tc>
                  <a:txBody>
                    <a:bodyPr/>
                    <a:lstStyle/>
                    <a:p>
                      <a:pPr algn="ctr"/>
                      <a:r>
                        <a:rPr lang="de-DE" sz="1400" dirty="0"/>
                        <a:t>Oszillation</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292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3" name="Inhaltsplatzhalter 2"/>
          <p:cNvSpPr>
            <a:spLocks noGrp="1"/>
          </p:cNvSpPr>
          <p:nvPr>
            <p:ph idx="1"/>
          </p:nvPr>
        </p:nvSpPr>
        <p:spPr>
          <a:xfrm>
            <a:off x="1104293" y="1504278"/>
            <a:ext cx="8946541" cy="4195481"/>
          </a:xfrm>
        </p:spPr>
        <p:txBody>
          <a:bodyPr/>
          <a:lstStyle/>
          <a:p>
            <a:r>
              <a:rPr lang="de-DE" dirty="0"/>
              <a:t>Standardzellen sind vorgefertigte CMOS-Realisierungen einfacher Schaltfunktionen, wie zum Beispiel Und, Oder </a:t>
            </a:r>
            <a:r>
              <a:rPr lang="de-DE" dirty="0" err="1"/>
              <a:t>oder</a:t>
            </a:r>
            <a:r>
              <a:rPr lang="de-DE" dirty="0"/>
              <a:t> Nicht, die im Baukastenprinzip zusammengesetzt werden können.</a:t>
            </a:r>
          </a:p>
          <a:p>
            <a:r>
              <a:rPr lang="de-DE" dirty="0"/>
              <a:t>Schalten Sie die folgenden Standardzellen so zusammen, dass sie 𝑓 realisieren </a:t>
            </a:r>
          </a:p>
          <a:p>
            <a:pPr marL="0" indent="0">
              <a:buNone/>
            </a:pPr>
            <a:endParaRPr lang="de-DE" dirty="0"/>
          </a:p>
          <a:p>
            <a:pPr marL="0" indent="0">
              <a:buNone/>
            </a:pPr>
            <a:r>
              <a:rPr lang="de-DE" dirty="0"/>
              <a:t>Hinweis: die einzelnen Standardzellen sind gestrichelt umrahmt.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493039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alpha val="68000"/>
            </a:schemeClr>
          </a:solidFill>
        </p:spPr>
        <p:txBody>
          <a:bodyPr/>
          <a:lstStyle/>
          <a:p>
            <a:r>
              <a:rPr lang="de-DE" dirty="0"/>
              <a:t>Vielen Dank für eure großzügige Aufmerksamkeit</a:t>
            </a:r>
          </a:p>
        </p:txBody>
      </p:sp>
      <p:sp>
        <p:nvSpPr>
          <p:cNvPr id="3" name="Inhaltsplatzhalter 2"/>
          <p:cNvSpPr>
            <a:spLocks noGrp="1"/>
          </p:cNvSpPr>
          <p:nvPr>
            <p:ph idx="1"/>
          </p:nvPr>
        </p:nvSpPr>
        <p:spPr>
          <a:xfrm>
            <a:off x="646112" y="2052918"/>
            <a:ext cx="9403742" cy="4195481"/>
          </a:xfrm>
          <a:solidFill>
            <a:schemeClr val="bg1">
              <a:alpha val="59000"/>
            </a:schemeClr>
          </a:solidFill>
        </p:spPr>
        <p:txBody>
          <a:bodyPr/>
          <a:lstStyle/>
          <a:p>
            <a:pPr marL="0" indent="0">
              <a:buNone/>
            </a:pPr>
            <a:r>
              <a:rPr lang="it-IT" sz="2400" dirty="0"/>
              <a:t>‘Ci sono soltanto due possibili conclusioni: se il risultato conferma le ipotesi, allora hai appena fatto una misura; se il risultato è contrario alle ipotesi, allora hai fatto una scoperta.’</a:t>
            </a:r>
          </a:p>
          <a:p>
            <a:pPr marL="0" indent="0">
              <a:buNone/>
            </a:pPr>
            <a:endParaRPr lang="it-IT" dirty="0"/>
          </a:p>
          <a:p>
            <a:pPr marL="0" indent="0">
              <a:buNone/>
            </a:pPr>
            <a:r>
              <a:rPr lang="it-IT" dirty="0"/>
              <a:t>Enrico Fermi</a:t>
            </a:r>
          </a:p>
          <a:p>
            <a:pPr marL="0" indent="0">
              <a:buNone/>
            </a:pPr>
            <a:r>
              <a:rPr lang="it-IT" sz="1600" i="1" dirty="0"/>
              <a:t>Dizionario Biografico degli Italiani</a:t>
            </a:r>
            <a:r>
              <a:rPr lang="it-IT" sz="1600" dirty="0"/>
              <a:t>, vol. 46.</a:t>
            </a:r>
            <a:endParaRPr lang="de-DE" sz="1600"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80</a:t>
            </a:fld>
            <a:endParaRPr lang="en-US" dirty="0"/>
          </a:p>
        </p:txBody>
      </p:sp>
      <p:pic>
        <p:nvPicPr>
          <p:cNvPr id="3074" name="Picture 2" descr="art christmas illustration santa santa cla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30700" y="3529246"/>
            <a:ext cx="2719153" cy="271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Frohe Weihnachten und ein schönes neues Jahr!</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81</a:t>
            </a:fld>
            <a:endParaRPr lang="en-US" dirty="0"/>
          </a:p>
        </p:txBody>
      </p:sp>
      <p:pic>
        <p:nvPicPr>
          <p:cNvPr id="2052" name="Picture 4" descr="http://fc02.deviantart.net/fs70/i/2011/191/4/a/snow_mountain_2_by_toysoldierthor-d3lijgs.png"/>
          <p:cNvPicPr>
            <a:picLocks noChangeAspect="1" noChangeArrowheads="1"/>
          </p:cNvPicPr>
          <p:nvPr/>
        </p:nvPicPr>
        <p:blipFill rotWithShape="1">
          <a:blip r:embed="rId2">
            <a:extLst>
              <a:ext uri="{28A0092B-C50C-407E-A947-70E740481C1C}">
                <a14:useLocalDpi xmlns:a14="http://schemas.microsoft.com/office/drawing/2010/main" val="0"/>
              </a:ext>
            </a:extLst>
          </a:blip>
          <a:srcRect b="45398"/>
          <a:stretch/>
        </p:blipFill>
        <p:spPr bwMode="auto">
          <a:xfrm>
            <a:off x="10336306" y="5339735"/>
            <a:ext cx="1855694" cy="1518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fc02.deviantart.net/fs70/i/2011/191/4/a/snow_mountain_2_by_toysoldierthor-d3lijgs.png"/>
          <p:cNvPicPr>
            <a:picLocks noChangeAspect="1" noChangeArrowheads="1"/>
          </p:cNvPicPr>
          <p:nvPr/>
        </p:nvPicPr>
        <p:blipFill rotWithShape="1">
          <a:blip r:embed="rId2">
            <a:extLst>
              <a:ext uri="{28A0092B-C50C-407E-A947-70E740481C1C}">
                <a14:useLocalDpi xmlns:a14="http://schemas.microsoft.com/office/drawing/2010/main" val="0"/>
              </a:ext>
            </a:extLst>
          </a:blip>
          <a:srcRect b="45398"/>
          <a:stretch/>
        </p:blipFill>
        <p:spPr bwMode="auto">
          <a:xfrm>
            <a:off x="9601199" y="5744515"/>
            <a:ext cx="1360953" cy="11134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fc02.deviantart.net/fs70/i/2011/191/4/a/snow_mountain_2_by_toysoldierthor-d3lijgs.png"/>
          <p:cNvPicPr>
            <a:picLocks noChangeAspect="1" noChangeArrowheads="1"/>
          </p:cNvPicPr>
          <p:nvPr/>
        </p:nvPicPr>
        <p:blipFill rotWithShape="1">
          <a:blip r:embed="rId2">
            <a:extLst>
              <a:ext uri="{28A0092B-C50C-407E-A947-70E740481C1C}">
                <a14:useLocalDpi xmlns:a14="http://schemas.microsoft.com/office/drawing/2010/main" val="0"/>
              </a:ext>
            </a:extLst>
          </a:blip>
          <a:srcRect b="45398"/>
          <a:stretch/>
        </p:blipFill>
        <p:spPr bwMode="auto">
          <a:xfrm flipH="1">
            <a:off x="8623348" y="5744515"/>
            <a:ext cx="1360953" cy="1113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09.deviantart.net/fs70/PRE/i/2011/190/5/6/snow_mountains_1_by_toysoldierthor-d3lii8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0600"/>
            <a:ext cx="4118907" cy="23078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th09.deviantart.net/fs70/PRE/i/2011/190/5/6/snow_mountains_1_by_toysoldierthor-d3lii8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71253" y="5339735"/>
            <a:ext cx="2781886" cy="1558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fc02.deviantart.net/fs70/i/2011/191/4/a/snow_mountain_2_by_toysoldierthor-d3lijgs.png"/>
          <p:cNvPicPr>
            <a:picLocks noChangeAspect="1" noChangeArrowheads="1"/>
          </p:cNvPicPr>
          <p:nvPr/>
        </p:nvPicPr>
        <p:blipFill rotWithShape="1">
          <a:blip r:embed="rId2">
            <a:extLst>
              <a:ext uri="{28A0092B-C50C-407E-A947-70E740481C1C}">
                <a14:useLocalDpi xmlns:a14="http://schemas.microsoft.com/office/drawing/2010/main" val="0"/>
              </a:ext>
            </a:extLst>
          </a:blip>
          <a:srcRect b="45398"/>
          <a:stretch/>
        </p:blipFill>
        <p:spPr bwMode="auto">
          <a:xfrm>
            <a:off x="3191060" y="4547379"/>
            <a:ext cx="2873564" cy="2351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fc02.deviantart.net/fs70/i/2011/191/4/a/snow_mountain_2_by_toysoldierthor-d3lijgs.png"/>
          <p:cNvPicPr>
            <a:picLocks noChangeAspect="1" noChangeArrowheads="1"/>
          </p:cNvPicPr>
          <p:nvPr/>
        </p:nvPicPr>
        <p:blipFill rotWithShape="1">
          <a:blip r:embed="rId2">
            <a:extLst>
              <a:ext uri="{28A0092B-C50C-407E-A947-70E740481C1C}">
                <a14:useLocalDpi xmlns:a14="http://schemas.microsoft.com/office/drawing/2010/main" val="0"/>
              </a:ext>
            </a:extLst>
          </a:blip>
          <a:srcRect b="45398"/>
          <a:stretch/>
        </p:blipFill>
        <p:spPr bwMode="auto">
          <a:xfrm>
            <a:off x="6531253" y="4512797"/>
            <a:ext cx="2873564" cy="235105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764" y="1739392"/>
            <a:ext cx="3181404" cy="4719873"/>
          </a:xfrm>
          <a:prstGeom prst="rect">
            <a:avLst/>
          </a:prstGeom>
        </p:spPr>
      </p:pic>
      <p:pic>
        <p:nvPicPr>
          <p:cNvPr id="2060" name="Picture 12" descr="http://3.bp.blogspot.com/--JaQb8ShhIA/TvEFDSDNgUI/AAAAAAAAKko/_eAfO4DHmmM/s1600/Golden+giftbox-250x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8055">
            <a:off x="1632708" y="357696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24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Frohe Weihnachten und ein schönes neues Jahr!</a:t>
            </a:r>
          </a:p>
        </p:txBody>
      </p:sp>
      <p:sp>
        <p:nvSpPr>
          <p:cNvPr id="3" name="Inhaltsplatzhalter 2"/>
          <p:cNvSpPr>
            <a:spLocks noGrp="1"/>
          </p:cNvSpPr>
          <p:nvPr>
            <p:ph idx="1"/>
          </p:nvPr>
        </p:nvSpPr>
        <p:spPr>
          <a:xfrm>
            <a:off x="646110" y="2174052"/>
            <a:ext cx="9690195" cy="4078830"/>
          </a:xfrm>
        </p:spPr>
        <p:txBody>
          <a:bodyPr>
            <a:normAutofit/>
          </a:bodyPr>
          <a:lstStyle/>
          <a:p>
            <a:r>
              <a:rPr lang="de-DE" dirty="0"/>
              <a:t>Bildquellen:</a:t>
            </a:r>
          </a:p>
          <a:p>
            <a:pPr marL="0" indent="0">
              <a:buNone/>
            </a:pPr>
            <a:r>
              <a:rPr lang="de-DE" sz="1400" dirty="0">
                <a:hlinkClick r:id="rId2"/>
              </a:rPr>
              <a:t>http://gallery.yopriceville.com/var/resizes/Free-Clipart-Pictures/Decorative-Elements-PNG/Transparent_Snowflake_Clipart.png?m=1381834448</a:t>
            </a:r>
            <a:endParaRPr lang="de-DE" sz="1400" dirty="0"/>
          </a:p>
          <a:p>
            <a:pPr marL="0" indent="0">
              <a:buNone/>
            </a:pPr>
            <a:r>
              <a:rPr lang="de-DE" sz="1400" dirty="0">
                <a:hlinkClick r:id="rId3"/>
              </a:rPr>
              <a:t>http://fc02.deviantart.net/fs70/i/2011/191/4/a/snow_mountain_2_by_toysoldierthor-d3lijgs.png</a:t>
            </a:r>
            <a:endParaRPr lang="de-DE" sz="1400" dirty="0"/>
          </a:p>
          <a:p>
            <a:pPr marL="0" indent="0">
              <a:buNone/>
            </a:pPr>
            <a:r>
              <a:rPr lang="de-DE" sz="1400" dirty="0"/>
              <a:t>http://3.bp.blogspot.com/--JaQb8ShhIA/TvEFDSDNgUI/AAAAAAAAKko/_eAfO4DHmmM/s1600/Golden+giftbox-250x250.png</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82</a:t>
            </a:fld>
            <a:endParaRPr lang="en-US" dirty="0"/>
          </a:p>
        </p:txBody>
      </p:sp>
      <p:pic>
        <p:nvPicPr>
          <p:cNvPr id="2052" name="Picture 4" descr="http://fc02.deviantart.net/fs70/i/2011/191/4/a/snow_mountain_2_by_toysoldierthor-d3lijgs.png"/>
          <p:cNvPicPr>
            <a:picLocks noChangeAspect="1" noChangeArrowheads="1"/>
          </p:cNvPicPr>
          <p:nvPr/>
        </p:nvPicPr>
        <p:blipFill rotWithShape="1">
          <a:blip r:embed="rId4">
            <a:extLst>
              <a:ext uri="{28A0092B-C50C-407E-A947-70E740481C1C}">
                <a14:useLocalDpi xmlns:a14="http://schemas.microsoft.com/office/drawing/2010/main" val="0"/>
              </a:ext>
            </a:extLst>
          </a:blip>
          <a:srcRect b="45398"/>
          <a:stretch/>
        </p:blipFill>
        <p:spPr bwMode="auto">
          <a:xfrm>
            <a:off x="10336306" y="5339735"/>
            <a:ext cx="1855694" cy="1518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fc02.deviantart.net/fs70/i/2011/191/4/a/snow_mountain_2_by_toysoldierthor-d3lijgs.png"/>
          <p:cNvPicPr>
            <a:picLocks noChangeAspect="1" noChangeArrowheads="1"/>
          </p:cNvPicPr>
          <p:nvPr/>
        </p:nvPicPr>
        <p:blipFill rotWithShape="1">
          <a:blip r:embed="rId4">
            <a:extLst>
              <a:ext uri="{28A0092B-C50C-407E-A947-70E740481C1C}">
                <a14:useLocalDpi xmlns:a14="http://schemas.microsoft.com/office/drawing/2010/main" val="0"/>
              </a:ext>
            </a:extLst>
          </a:blip>
          <a:srcRect b="45398"/>
          <a:stretch/>
        </p:blipFill>
        <p:spPr bwMode="auto">
          <a:xfrm>
            <a:off x="9601199" y="5744515"/>
            <a:ext cx="1360953" cy="11134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fc02.deviantart.net/fs70/i/2011/191/4/a/snow_mountain_2_by_toysoldierthor-d3lijgs.png"/>
          <p:cNvPicPr>
            <a:picLocks noChangeAspect="1" noChangeArrowheads="1"/>
          </p:cNvPicPr>
          <p:nvPr/>
        </p:nvPicPr>
        <p:blipFill rotWithShape="1">
          <a:blip r:embed="rId4">
            <a:extLst>
              <a:ext uri="{28A0092B-C50C-407E-A947-70E740481C1C}">
                <a14:useLocalDpi xmlns:a14="http://schemas.microsoft.com/office/drawing/2010/main" val="0"/>
              </a:ext>
            </a:extLst>
          </a:blip>
          <a:srcRect b="45398"/>
          <a:stretch/>
        </p:blipFill>
        <p:spPr bwMode="auto">
          <a:xfrm flipH="1">
            <a:off x="8623348" y="5744515"/>
            <a:ext cx="1360953" cy="11134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09.deviantart.net/fs70/PRE/i/2011/190/5/6/snow_mountains_1_by_toysoldierthor-d3lii8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0600"/>
            <a:ext cx="4118907" cy="23078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th09.deviantart.net/fs70/PRE/i/2011/190/5/6/snow_mountains_1_by_toysoldierthor-d3lii8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071253" y="5339735"/>
            <a:ext cx="2781886" cy="1558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fc02.deviantart.net/fs70/i/2011/191/4/a/snow_mountain_2_by_toysoldierthor-d3lijgs.png"/>
          <p:cNvPicPr>
            <a:picLocks noChangeAspect="1" noChangeArrowheads="1"/>
          </p:cNvPicPr>
          <p:nvPr/>
        </p:nvPicPr>
        <p:blipFill rotWithShape="1">
          <a:blip r:embed="rId4">
            <a:extLst>
              <a:ext uri="{28A0092B-C50C-407E-A947-70E740481C1C}">
                <a14:useLocalDpi xmlns:a14="http://schemas.microsoft.com/office/drawing/2010/main" val="0"/>
              </a:ext>
            </a:extLst>
          </a:blip>
          <a:srcRect b="45398"/>
          <a:stretch/>
        </p:blipFill>
        <p:spPr bwMode="auto">
          <a:xfrm>
            <a:off x="3191060" y="4547379"/>
            <a:ext cx="2873564" cy="2351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fc02.deviantart.net/fs70/i/2011/191/4/a/snow_mountain_2_by_toysoldierthor-d3lijgs.png"/>
          <p:cNvPicPr>
            <a:picLocks noChangeAspect="1" noChangeArrowheads="1"/>
          </p:cNvPicPr>
          <p:nvPr/>
        </p:nvPicPr>
        <p:blipFill rotWithShape="1">
          <a:blip r:embed="rId4">
            <a:extLst>
              <a:ext uri="{28A0092B-C50C-407E-A947-70E740481C1C}">
                <a14:useLocalDpi xmlns:a14="http://schemas.microsoft.com/office/drawing/2010/main" val="0"/>
              </a:ext>
            </a:extLst>
          </a:blip>
          <a:srcRect b="45398"/>
          <a:stretch/>
        </p:blipFill>
        <p:spPr bwMode="auto">
          <a:xfrm>
            <a:off x="6531253" y="4512797"/>
            <a:ext cx="2873564" cy="235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34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Weiterführende Links</a:t>
            </a:r>
          </a:p>
        </p:txBody>
      </p:sp>
      <p:sp>
        <p:nvSpPr>
          <p:cNvPr id="3" name="Inhaltsplatzhalter 2"/>
          <p:cNvSpPr>
            <a:spLocks noGrp="1"/>
          </p:cNvSpPr>
          <p:nvPr>
            <p:ph idx="1"/>
          </p:nvPr>
        </p:nvSpPr>
        <p:spPr/>
        <p:txBody>
          <a:bodyPr>
            <a:normAutofit/>
          </a:bodyPr>
          <a:lstStyle/>
          <a:p>
            <a:pPr marL="0" indent="0">
              <a:buNone/>
            </a:pPr>
            <a:r>
              <a:rPr lang="de-DE" dirty="0">
                <a:latin typeface="Calibri" panose="020F0502020204030204" pitchFamily="34" charset="0"/>
                <a:cs typeface="Calibri" panose="020F0502020204030204" pitchFamily="34" charset="0"/>
              </a:rPr>
              <a:t>Die Fotos (1): </a:t>
            </a:r>
            <a:r>
              <a:rPr lang="de-DE" dirty="0">
                <a:latin typeface="Calibri" panose="020F0502020204030204" pitchFamily="34" charset="0"/>
                <a:cs typeface="Calibri" panose="020F0502020204030204" pitchFamily="34" charset="0"/>
                <a:hlinkClick r:id="rId2"/>
              </a:rPr>
              <a:t>http://visual6502.org/images/pages/Motorola_68000.html</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68000 Die Fotos (2) &amp; </a:t>
            </a:r>
            <a:r>
              <a:rPr lang="de-DE" dirty="0" err="1">
                <a:latin typeface="Calibri" panose="020F0502020204030204" pitchFamily="34" charset="0"/>
                <a:cs typeface="Calibri" panose="020F0502020204030204" pitchFamily="34" charset="0"/>
              </a:rPr>
              <a:t>Schematic</a:t>
            </a:r>
            <a:r>
              <a:rPr lang="de-DE"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hlinkClick r:id="rId3"/>
              </a:rPr>
              <a:t>https://og.kervella.org/m68k/</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68000 Befehlssatz: </a:t>
            </a:r>
            <a:r>
              <a:rPr lang="de-DE" dirty="0">
                <a:latin typeface="Calibri" panose="020F0502020204030204" pitchFamily="34" charset="0"/>
                <a:cs typeface="Calibri" panose="020F0502020204030204" pitchFamily="34" charset="0"/>
                <a:hlinkClick r:id="rId4"/>
              </a:rPr>
              <a:t>http://68k.hax.com/</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VGA Controller mit Standardzellen: </a:t>
            </a:r>
            <a:r>
              <a:rPr lang="de-DE" dirty="0">
                <a:latin typeface="Calibri" panose="020F0502020204030204" pitchFamily="34" charset="0"/>
                <a:cs typeface="Calibri" panose="020F0502020204030204" pitchFamily="34" charset="0"/>
                <a:hlinkClick r:id="rId5"/>
              </a:rPr>
              <a:t>https://www.markbowers.org/asic-vga/</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Standardzellenbibliothek: </a:t>
            </a:r>
            <a:r>
              <a:rPr lang="de-DE" dirty="0">
                <a:latin typeface="Calibri" panose="020F0502020204030204" pitchFamily="34" charset="0"/>
                <a:cs typeface="Calibri" panose="020F0502020204030204" pitchFamily="34" charset="0"/>
                <a:hlinkClick r:id="rId6"/>
              </a:rPr>
              <a:t>http://www.vlsitechnology.org/html/cells/vsclib013/</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Standardzellen in 3D: </a:t>
            </a:r>
            <a:r>
              <a:rPr lang="de-DE" dirty="0">
                <a:latin typeface="Calibri" panose="020F0502020204030204" pitchFamily="34" charset="0"/>
                <a:cs typeface="Calibri" panose="020F0502020204030204" pitchFamily="34" charset="0"/>
                <a:hlinkClick r:id="rId7"/>
              </a:rPr>
              <a:t>https://en.wikipedia.org/wiki/Standard_cell</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Verrückte Russen: </a:t>
            </a:r>
            <a:r>
              <a:rPr lang="de-DE" dirty="0">
                <a:latin typeface="Calibri" panose="020F0502020204030204" pitchFamily="34" charset="0"/>
                <a:cs typeface="Calibri" panose="020F0502020204030204" pitchFamily="34" charset="0"/>
                <a:hlinkClick r:id="rId8" action="ppaction://hlinkfile"/>
              </a:rPr>
              <a:t>psxdev.ru</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Zugehöriges </a:t>
            </a:r>
            <a:r>
              <a:rPr lang="de-DE" dirty="0" err="1">
                <a:latin typeface="Calibri" panose="020F0502020204030204" pitchFamily="34" charset="0"/>
                <a:cs typeface="Calibri" panose="020F0502020204030204" pitchFamily="34" charset="0"/>
              </a:rPr>
              <a:t>Repo</a:t>
            </a:r>
            <a:r>
              <a:rPr lang="de-DE"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hlinkClick r:id="rId9"/>
              </a:rPr>
              <a:t>https://github.com/ogamespec/psxdev</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Prozessorsimulationen auf Transistorebene: </a:t>
            </a:r>
            <a:r>
              <a:rPr lang="de-DE" dirty="0">
                <a:latin typeface="Calibri" panose="020F0502020204030204" pitchFamily="34" charset="0"/>
                <a:cs typeface="Calibri" panose="020F0502020204030204" pitchFamily="34" charset="0"/>
                <a:hlinkClick r:id="rId10"/>
              </a:rPr>
              <a:t>http://www.visual6502.org/</a:t>
            </a:r>
            <a:endParaRPr lang="de-DE"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83</a:t>
            </a:fld>
            <a:endParaRPr lang="en-US" dirty="0"/>
          </a:p>
        </p:txBody>
      </p:sp>
    </p:spTree>
    <p:extLst>
      <p:ext uri="{BB962C8B-B14F-4D97-AF65-F5344CB8AC3E}">
        <p14:creationId xmlns:p14="http://schemas.microsoft.com/office/powerpoint/2010/main" val="166827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CMOS</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9</a:t>
            </a:fld>
            <a:endParaRPr lang="en-US" dirty="0"/>
          </a:p>
        </p:txBody>
      </p:sp>
      <p:pic>
        <p:nvPicPr>
          <p:cNvPr id="6" name="Grafik 5"/>
          <p:cNvPicPr>
            <a:picLocks noChangeAspect="1"/>
          </p:cNvPicPr>
          <p:nvPr/>
        </p:nvPicPr>
        <p:blipFill>
          <a:blip r:embed="rId2"/>
          <a:stretch>
            <a:fillRect/>
          </a:stretch>
        </p:blipFill>
        <p:spPr>
          <a:xfrm>
            <a:off x="1700463" y="1274884"/>
            <a:ext cx="8014034" cy="5251996"/>
          </a:xfrm>
          <a:prstGeom prst="rect">
            <a:avLst/>
          </a:prstGeom>
        </p:spPr>
      </p:pic>
    </p:spTree>
    <p:extLst>
      <p:ext uri="{BB962C8B-B14F-4D97-AF65-F5344CB8AC3E}">
        <p14:creationId xmlns:p14="http://schemas.microsoft.com/office/powerpoint/2010/main" val="952665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4136</Words>
  <Application>Microsoft Office PowerPoint</Application>
  <PresentationFormat>Breitbild</PresentationFormat>
  <Paragraphs>1838</Paragraphs>
  <Slides>83</Slides>
  <Notes>34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83</vt:i4>
      </vt:variant>
    </vt:vector>
  </HeadingPairs>
  <TitlesOfParts>
    <vt:vector size="91" baseType="lpstr">
      <vt:lpstr>Arial</vt:lpstr>
      <vt:lpstr>Calibri</vt:lpstr>
      <vt:lpstr>Cambria Math</vt:lpstr>
      <vt:lpstr>Century Gothic</vt:lpstr>
      <vt:lpstr>Courier New</vt:lpstr>
      <vt:lpstr>Wingdings</vt:lpstr>
      <vt:lpstr>Wingdings 3</vt:lpstr>
      <vt:lpstr>Ion</vt:lpstr>
      <vt:lpstr>GTI – ÜBUNG 9</vt:lpstr>
      <vt:lpstr>CMOS Die Elektrotechnik lässt grüßen</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Aufgabe 1 – CMOS</vt:lpstr>
      <vt:lpstr>NAND Der Traum jedes Studenten</vt:lpstr>
      <vt:lpstr>Aufgabe 2 – NAND</vt:lpstr>
      <vt:lpstr>Aufgabe 2 – NAND</vt:lpstr>
      <vt:lpstr>Aufgabe 2 – NAND</vt:lpstr>
      <vt:lpstr>Aufgabe 2 – NAND</vt:lpstr>
      <vt:lpstr>Aufgabe 2 – NAND</vt:lpstr>
      <vt:lpstr>Aufgabe 2 – NAND</vt:lpstr>
      <vt:lpstr>Aufgabe 2 – NAND</vt:lpstr>
      <vt:lpstr>Aufgabe 2 – NAND</vt:lpstr>
      <vt:lpstr>PAL Ein Herz für gelbe Weihnachtskugeln</vt:lpstr>
      <vt:lpstr>Aufgabe 3 – PAL</vt:lpstr>
      <vt:lpstr>Aufgabe 3 – PAL</vt:lpstr>
      <vt:lpstr>Aufgabe 3 – PAL</vt:lpstr>
      <vt:lpstr>Aufgabe 3 – PAL</vt:lpstr>
      <vt:lpstr>Aufgabe 3 – PAL</vt:lpstr>
      <vt:lpstr>Aufgabe 3 – PAL</vt:lpstr>
      <vt:lpstr>Aufgabe 3 – PAL</vt:lpstr>
      <vt:lpstr>Aufgabe 3 – PAL</vt:lpstr>
      <vt:lpstr>Denkpause</vt:lpstr>
      <vt:lpstr>Denkpause</vt:lpstr>
      <vt:lpstr>Latches und Flipflops Endlich mal speichern</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Aufgabe 4 – Flipflops</vt:lpstr>
      <vt:lpstr>Vielen Dank für eure großzügige Aufmerksamkeit</vt:lpstr>
      <vt:lpstr>Frohe Weihnachten und ein schönes neues Jahr!</vt:lpstr>
      <vt:lpstr>Frohe Weihnachten und ein schönes neues Jahr!</vt:lpstr>
      <vt:lpstr>Weiterführende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 – ÜBUNG 1</dc:title>
  <dc:creator>an92elam</dc:creator>
  <cp:lastModifiedBy>Jan Spieck</cp:lastModifiedBy>
  <cp:revision>429</cp:revision>
  <dcterms:created xsi:type="dcterms:W3CDTF">2014-10-07T14:19:11Z</dcterms:created>
  <dcterms:modified xsi:type="dcterms:W3CDTF">2017-12-21T11:21:33Z</dcterms:modified>
</cp:coreProperties>
</file>