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6"/>
  </p:notesMasterIdLst>
  <p:sldIdLst>
    <p:sldId id="256" r:id="rId2"/>
    <p:sldId id="391" r:id="rId3"/>
    <p:sldId id="390" r:id="rId4"/>
    <p:sldId id="392" r:id="rId5"/>
    <p:sldId id="393" r:id="rId6"/>
    <p:sldId id="394" r:id="rId7"/>
    <p:sldId id="395" r:id="rId8"/>
    <p:sldId id="396" r:id="rId9"/>
    <p:sldId id="397" r:id="rId10"/>
    <p:sldId id="398" r:id="rId11"/>
    <p:sldId id="399" r:id="rId12"/>
    <p:sldId id="400" r:id="rId13"/>
    <p:sldId id="401" r:id="rId14"/>
    <p:sldId id="402" r:id="rId15"/>
    <p:sldId id="257" r:id="rId16"/>
    <p:sldId id="258" r:id="rId17"/>
    <p:sldId id="358" r:id="rId18"/>
    <p:sldId id="359" r:id="rId19"/>
    <p:sldId id="360" r:id="rId20"/>
    <p:sldId id="361" r:id="rId21"/>
    <p:sldId id="362" r:id="rId22"/>
    <p:sldId id="363" r:id="rId23"/>
    <p:sldId id="388" r:id="rId24"/>
    <p:sldId id="389" r:id="rId25"/>
    <p:sldId id="364" r:id="rId26"/>
    <p:sldId id="367" r:id="rId27"/>
    <p:sldId id="365" r:id="rId28"/>
    <p:sldId id="366" r:id="rId29"/>
    <p:sldId id="368" r:id="rId30"/>
    <p:sldId id="371" r:id="rId31"/>
    <p:sldId id="411" r:id="rId32"/>
    <p:sldId id="412" r:id="rId33"/>
    <p:sldId id="403" r:id="rId34"/>
    <p:sldId id="404" r:id="rId35"/>
    <p:sldId id="405" r:id="rId36"/>
    <p:sldId id="406" r:id="rId37"/>
    <p:sldId id="407" r:id="rId38"/>
    <p:sldId id="408" r:id="rId39"/>
    <p:sldId id="409" r:id="rId40"/>
    <p:sldId id="410" r:id="rId41"/>
    <p:sldId id="373" r:id="rId42"/>
    <p:sldId id="375" r:id="rId43"/>
    <p:sldId id="374" r:id="rId44"/>
    <p:sldId id="376" r:id="rId45"/>
    <p:sldId id="377" r:id="rId46"/>
    <p:sldId id="378" r:id="rId47"/>
    <p:sldId id="379" r:id="rId48"/>
    <p:sldId id="380" r:id="rId49"/>
    <p:sldId id="387" r:id="rId50"/>
    <p:sldId id="381" r:id="rId51"/>
    <p:sldId id="382" r:id="rId52"/>
    <p:sldId id="384" r:id="rId53"/>
    <p:sldId id="385" r:id="rId54"/>
    <p:sldId id="386"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58" autoAdjust="0"/>
    <p:restoredTop sz="96433" autoAdjust="0"/>
  </p:normalViewPr>
  <p:slideViewPr>
    <p:cSldViewPr snapToGrid="0">
      <p:cViewPr varScale="1">
        <p:scale>
          <a:sx n="114" d="100"/>
          <a:sy n="114" d="100"/>
        </p:scale>
        <p:origin x="438"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8E938B-CB66-47F3-97C0-8ACF93BC66B8}" type="datetimeFigureOut">
              <a:rPr lang="de-DE" smtClean="0"/>
              <a:t>09.12.2016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7521B7-6CE9-48A5-9510-21D8EFE6DBF0}" type="slidenum">
              <a:rPr lang="de-DE" smtClean="0"/>
              <a:t>‹Nr.›</a:t>
            </a:fld>
            <a:endParaRPr lang="de-DE"/>
          </a:p>
        </p:txBody>
      </p:sp>
    </p:spTree>
    <p:extLst>
      <p:ext uri="{BB962C8B-B14F-4D97-AF65-F5344CB8AC3E}">
        <p14:creationId xmlns:p14="http://schemas.microsoft.com/office/powerpoint/2010/main" val="1311639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1</a:t>
            </a:fld>
            <a:endParaRPr lang="de-DE"/>
          </a:p>
        </p:txBody>
      </p:sp>
    </p:spTree>
    <p:extLst>
      <p:ext uri="{BB962C8B-B14F-4D97-AF65-F5344CB8AC3E}">
        <p14:creationId xmlns:p14="http://schemas.microsoft.com/office/powerpoint/2010/main" val="3353263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26</a:t>
            </a:fld>
            <a:endParaRPr lang="de-DE"/>
          </a:p>
        </p:txBody>
      </p:sp>
    </p:spTree>
    <p:extLst>
      <p:ext uri="{BB962C8B-B14F-4D97-AF65-F5344CB8AC3E}">
        <p14:creationId xmlns:p14="http://schemas.microsoft.com/office/powerpoint/2010/main" val="3954071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27</a:t>
            </a:fld>
            <a:endParaRPr lang="de-DE"/>
          </a:p>
        </p:txBody>
      </p:sp>
    </p:spTree>
    <p:extLst>
      <p:ext uri="{BB962C8B-B14F-4D97-AF65-F5344CB8AC3E}">
        <p14:creationId xmlns:p14="http://schemas.microsoft.com/office/powerpoint/2010/main" val="2461886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28</a:t>
            </a:fld>
            <a:endParaRPr lang="de-DE"/>
          </a:p>
        </p:txBody>
      </p:sp>
    </p:spTree>
    <p:extLst>
      <p:ext uri="{BB962C8B-B14F-4D97-AF65-F5344CB8AC3E}">
        <p14:creationId xmlns:p14="http://schemas.microsoft.com/office/powerpoint/2010/main" val="105390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29</a:t>
            </a:fld>
            <a:endParaRPr lang="de-DE"/>
          </a:p>
        </p:txBody>
      </p:sp>
    </p:spTree>
    <p:extLst>
      <p:ext uri="{BB962C8B-B14F-4D97-AF65-F5344CB8AC3E}">
        <p14:creationId xmlns:p14="http://schemas.microsoft.com/office/powerpoint/2010/main" val="2348647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30</a:t>
            </a:fld>
            <a:endParaRPr lang="de-DE"/>
          </a:p>
        </p:txBody>
      </p:sp>
    </p:spTree>
    <p:extLst>
      <p:ext uri="{BB962C8B-B14F-4D97-AF65-F5344CB8AC3E}">
        <p14:creationId xmlns:p14="http://schemas.microsoft.com/office/powerpoint/2010/main" val="2710489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40</a:t>
            </a:fld>
            <a:endParaRPr lang="de-DE"/>
          </a:p>
        </p:txBody>
      </p:sp>
    </p:spTree>
    <p:extLst>
      <p:ext uri="{BB962C8B-B14F-4D97-AF65-F5344CB8AC3E}">
        <p14:creationId xmlns:p14="http://schemas.microsoft.com/office/powerpoint/2010/main" val="2429664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41</a:t>
            </a:fld>
            <a:endParaRPr lang="de-DE"/>
          </a:p>
        </p:txBody>
      </p:sp>
    </p:spTree>
    <p:extLst>
      <p:ext uri="{BB962C8B-B14F-4D97-AF65-F5344CB8AC3E}">
        <p14:creationId xmlns:p14="http://schemas.microsoft.com/office/powerpoint/2010/main" val="1322530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42</a:t>
            </a:fld>
            <a:endParaRPr lang="de-DE"/>
          </a:p>
        </p:txBody>
      </p:sp>
    </p:spTree>
    <p:extLst>
      <p:ext uri="{BB962C8B-B14F-4D97-AF65-F5344CB8AC3E}">
        <p14:creationId xmlns:p14="http://schemas.microsoft.com/office/powerpoint/2010/main" val="1129535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43</a:t>
            </a:fld>
            <a:endParaRPr lang="de-DE"/>
          </a:p>
        </p:txBody>
      </p:sp>
    </p:spTree>
    <p:extLst>
      <p:ext uri="{BB962C8B-B14F-4D97-AF65-F5344CB8AC3E}">
        <p14:creationId xmlns:p14="http://schemas.microsoft.com/office/powerpoint/2010/main" val="2126858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44</a:t>
            </a:fld>
            <a:endParaRPr lang="de-DE"/>
          </a:p>
        </p:txBody>
      </p:sp>
    </p:spTree>
    <p:extLst>
      <p:ext uri="{BB962C8B-B14F-4D97-AF65-F5344CB8AC3E}">
        <p14:creationId xmlns:p14="http://schemas.microsoft.com/office/powerpoint/2010/main" val="994628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15</a:t>
            </a:fld>
            <a:endParaRPr lang="de-DE"/>
          </a:p>
        </p:txBody>
      </p:sp>
    </p:spTree>
    <p:extLst>
      <p:ext uri="{BB962C8B-B14F-4D97-AF65-F5344CB8AC3E}">
        <p14:creationId xmlns:p14="http://schemas.microsoft.com/office/powerpoint/2010/main" val="3694928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45</a:t>
            </a:fld>
            <a:endParaRPr lang="de-DE"/>
          </a:p>
        </p:txBody>
      </p:sp>
    </p:spTree>
    <p:extLst>
      <p:ext uri="{BB962C8B-B14F-4D97-AF65-F5344CB8AC3E}">
        <p14:creationId xmlns:p14="http://schemas.microsoft.com/office/powerpoint/2010/main" val="4038155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46</a:t>
            </a:fld>
            <a:endParaRPr lang="de-DE"/>
          </a:p>
        </p:txBody>
      </p:sp>
    </p:spTree>
    <p:extLst>
      <p:ext uri="{BB962C8B-B14F-4D97-AF65-F5344CB8AC3E}">
        <p14:creationId xmlns:p14="http://schemas.microsoft.com/office/powerpoint/2010/main" val="2806798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47</a:t>
            </a:fld>
            <a:endParaRPr lang="de-DE"/>
          </a:p>
        </p:txBody>
      </p:sp>
    </p:spTree>
    <p:extLst>
      <p:ext uri="{BB962C8B-B14F-4D97-AF65-F5344CB8AC3E}">
        <p14:creationId xmlns:p14="http://schemas.microsoft.com/office/powerpoint/2010/main" val="6368376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48</a:t>
            </a:fld>
            <a:endParaRPr lang="de-DE"/>
          </a:p>
        </p:txBody>
      </p:sp>
    </p:spTree>
    <p:extLst>
      <p:ext uri="{BB962C8B-B14F-4D97-AF65-F5344CB8AC3E}">
        <p14:creationId xmlns:p14="http://schemas.microsoft.com/office/powerpoint/2010/main" val="2851585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49</a:t>
            </a:fld>
            <a:endParaRPr lang="de-DE"/>
          </a:p>
        </p:txBody>
      </p:sp>
    </p:spTree>
    <p:extLst>
      <p:ext uri="{BB962C8B-B14F-4D97-AF65-F5344CB8AC3E}">
        <p14:creationId xmlns:p14="http://schemas.microsoft.com/office/powerpoint/2010/main" val="41548199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50</a:t>
            </a:fld>
            <a:endParaRPr lang="de-DE"/>
          </a:p>
        </p:txBody>
      </p:sp>
    </p:spTree>
    <p:extLst>
      <p:ext uri="{BB962C8B-B14F-4D97-AF65-F5344CB8AC3E}">
        <p14:creationId xmlns:p14="http://schemas.microsoft.com/office/powerpoint/2010/main" val="9711201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51</a:t>
            </a:fld>
            <a:endParaRPr lang="de-DE"/>
          </a:p>
        </p:txBody>
      </p:sp>
    </p:spTree>
    <p:extLst>
      <p:ext uri="{BB962C8B-B14F-4D97-AF65-F5344CB8AC3E}">
        <p14:creationId xmlns:p14="http://schemas.microsoft.com/office/powerpoint/2010/main" val="23150391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52</a:t>
            </a:fld>
            <a:endParaRPr lang="de-DE"/>
          </a:p>
        </p:txBody>
      </p:sp>
    </p:spTree>
    <p:extLst>
      <p:ext uri="{BB962C8B-B14F-4D97-AF65-F5344CB8AC3E}">
        <p14:creationId xmlns:p14="http://schemas.microsoft.com/office/powerpoint/2010/main" val="34376820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53</a:t>
            </a:fld>
            <a:endParaRPr lang="de-DE"/>
          </a:p>
        </p:txBody>
      </p:sp>
    </p:spTree>
    <p:extLst>
      <p:ext uri="{BB962C8B-B14F-4D97-AF65-F5344CB8AC3E}">
        <p14:creationId xmlns:p14="http://schemas.microsoft.com/office/powerpoint/2010/main" val="3885701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19</a:t>
            </a:fld>
            <a:endParaRPr lang="de-DE"/>
          </a:p>
        </p:txBody>
      </p:sp>
    </p:spTree>
    <p:extLst>
      <p:ext uri="{BB962C8B-B14F-4D97-AF65-F5344CB8AC3E}">
        <p14:creationId xmlns:p14="http://schemas.microsoft.com/office/powerpoint/2010/main" val="1367343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20</a:t>
            </a:fld>
            <a:endParaRPr lang="de-DE"/>
          </a:p>
        </p:txBody>
      </p:sp>
    </p:spTree>
    <p:extLst>
      <p:ext uri="{BB962C8B-B14F-4D97-AF65-F5344CB8AC3E}">
        <p14:creationId xmlns:p14="http://schemas.microsoft.com/office/powerpoint/2010/main" val="1380529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21</a:t>
            </a:fld>
            <a:endParaRPr lang="de-DE"/>
          </a:p>
        </p:txBody>
      </p:sp>
    </p:spTree>
    <p:extLst>
      <p:ext uri="{BB962C8B-B14F-4D97-AF65-F5344CB8AC3E}">
        <p14:creationId xmlns:p14="http://schemas.microsoft.com/office/powerpoint/2010/main" val="619861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22</a:t>
            </a:fld>
            <a:endParaRPr lang="de-DE"/>
          </a:p>
        </p:txBody>
      </p:sp>
    </p:spTree>
    <p:extLst>
      <p:ext uri="{BB962C8B-B14F-4D97-AF65-F5344CB8AC3E}">
        <p14:creationId xmlns:p14="http://schemas.microsoft.com/office/powerpoint/2010/main" val="919280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23</a:t>
            </a:fld>
            <a:endParaRPr lang="de-DE"/>
          </a:p>
        </p:txBody>
      </p:sp>
    </p:spTree>
    <p:extLst>
      <p:ext uri="{BB962C8B-B14F-4D97-AF65-F5344CB8AC3E}">
        <p14:creationId xmlns:p14="http://schemas.microsoft.com/office/powerpoint/2010/main" val="4269494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24</a:t>
            </a:fld>
            <a:endParaRPr lang="de-DE"/>
          </a:p>
        </p:txBody>
      </p:sp>
    </p:spTree>
    <p:extLst>
      <p:ext uri="{BB962C8B-B14F-4D97-AF65-F5344CB8AC3E}">
        <p14:creationId xmlns:p14="http://schemas.microsoft.com/office/powerpoint/2010/main" val="3831521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25</a:t>
            </a:fld>
            <a:endParaRPr lang="de-DE"/>
          </a:p>
        </p:txBody>
      </p:sp>
    </p:spTree>
    <p:extLst>
      <p:ext uri="{BB962C8B-B14F-4D97-AF65-F5344CB8AC3E}">
        <p14:creationId xmlns:p14="http://schemas.microsoft.com/office/powerpoint/2010/main" val="2434392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de-DE"/>
              <a:t>Titelmasterformat durch Klicken bearbeiten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DBBF8146-CE03-4D2E-90A5-091F31F50A43}" type="datetime1">
              <a:rPr lang="en-US" smtClean="0"/>
              <a:t>12/9/2016</a:t>
            </a:fld>
            <a:endParaRPr lang="en-US" dirty="0"/>
          </a:p>
        </p:txBody>
      </p:sp>
      <p:sp>
        <p:nvSpPr>
          <p:cNvPr id="5" name="Footer Placeholder 4"/>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328938DE-7610-4B04-9571-FCD363E37FD1}" type="datetime1">
              <a:rPr lang="en-US" smtClean="0"/>
              <a:t>12/9/2016</a:t>
            </a:fld>
            <a:endParaRPr lang="en-US" dirty="0"/>
          </a:p>
        </p:txBody>
      </p:sp>
      <p:sp>
        <p:nvSpPr>
          <p:cNvPr id="6" name="Footer Placeholder 5"/>
          <p:cNvSpPr>
            <a:spLocks noGrp="1"/>
          </p:cNvSpPr>
          <p:nvPr>
            <p:ph type="ftr" sz="quarter" idx="11"/>
          </p:nvPr>
        </p:nvSpPr>
        <p:spPr/>
        <p:txBody>
          <a:bodyPr/>
          <a:lstStyle/>
          <a:p>
            <a:r>
              <a:rPr lang="de-DE"/>
              <a:t>Friedrich-Alexander Universität Erlangen-Nürnberg                      Jan Spieck</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de-DE"/>
              <a:t>Titelmasterformat durch Klicken bearbeiten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4" name="Date Placeholder 3"/>
          <p:cNvSpPr>
            <a:spLocks noGrp="1"/>
          </p:cNvSpPr>
          <p:nvPr>
            <p:ph type="dt" sz="half" idx="10"/>
          </p:nvPr>
        </p:nvSpPr>
        <p:spPr/>
        <p:txBody>
          <a:bodyPr/>
          <a:lstStyle/>
          <a:p>
            <a:fld id="{3C51DA00-78CC-49BA-8192-B26F3DD16809}" type="datetime1">
              <a:rPr lang="en-US" smtClean="0"/>
              <a:t>12/9/2016</a:t>
            </a:fld>
            <a:endParaRPr lang="en-US" dirty="0"/>
          </a:p>
        </p:txBody>
      </p:sp>
      <p:sp>
        <p:nvSpPr>
          <p:cNvPr id="5" name="Footer Placeholder 4"/>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de-DE"/>
              <a:t>Titelmasterformat durch Klicken bearbeiten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de-DE"/>
              <a:t>Textmasterformat bearbeiten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4" name="Date Placeholder 3"/>
          <p:cNvSpPr>
            <a:spLocks noGrp="1"/>
          </p:cNvSpPr>
          <p:nvPr>
            <p:ph type="dt" sz="half" idx="10"/>
          </p:nvPr>
        </p:nvSpPr>
        <p:spPr/>
        <p:txBody>
          <a:bodyPr/>
          <a:lstStyle/>
          <a:p>
            <a:fld id="{62313F5D-9A0D-45E6-AD3A-A4A364817247}" type="datetime1">
              <a:rPr lang="en-US" smtClean="0"/>
              <a:t>12/9/2016</a:t>
            </a:fld>
            <a:endParaRPr lang="en-US" dirty="0"/>
          </a:p>
        </p:txBody>
      </p:sp>
      <p:sp>
        <p:nvSpPr>
          <p:cNvPr id="5" name="Footer Placeholder 4"/>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B8DC95F1-0DF2-4FAF-BBA0-068B37F1D8DB}" type="datetime1">
              <a:rPr lang="en-US" smtClean="0"/>
              <a:t>12/9/2016</a:t>
            </a:fld>
            <a:endParaRPr lang="en-US" dirty="0"/>
          </a:p>
        </p:txBody>
      </p:sp>
      <p:sp>
        <p:nvSpPr>
          <p:cNvPr id="5" name="Footer Placeholder 4"/>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a:t>Titelmasterformat durch Klicken bearbeiten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58A3127-3627-4D75-9EF5-38052F96E724}" type="datetime1">
              <a:rPr lang="en-US" smtClean="0"/>
              <a:t>12/9/2016</a:t>
            </a:fld>
            <a:endParaRPr lang="en-US" dirty="0"/>
          </a:p>
        </p:txBody>
      </p:sp>
      <p:sp>
        <p:nvSpPr>
          <p:cNvPr id="4" name="Footer Placeholder 4"/>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a:t>Titelmasterformat durch Klicken bearbeiten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34D9016-E361-4C26-81E4-2E442C76CF40}" type="datetime1">
              <a:rPr lang="en-US" smtClean="0"/>
              <a:t>12/9/2016</a:t>
            </a:fld>
            <a:endParaRPr lang="en-US" dirty="0"/>
          </a:p>
        </p:txBody>
      </p:sp>
      <p:sp>
        <p:nvSpPr>
          <p:cNvPr id="4" name="Footer Placeholder 4"/>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nchor="t" anchorCtr="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90AD78C-3F53-4F7C-AABF-66CDF1E3C6FB}" type="datetime1">
              <a:rPr lang="en-US" smtClean="0"/>
              <a:t>12/9/2016</a:t>
            </a:fld>
            <a:endParaRPr lang="en-US" dirty="0"/>
          </a:p>
        </p:txBody>
      </p:sp>
      <p:sp>
        <p:nvSpPr>
          <p:cNvPr id="5" name="Footer Placeholder 4"/>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26A9320-819E-4C5B-9170-207F1245EAB4}" type="datetime1">
              <a:rPr lang="en-US" smtClean="0"/>
              <a:t>12/9/2016</a:t>
            </a:fld>
            <a:endParaRPr lang="en-US" dirty="0"/>
          </a:p>
        </p:txBody>
      </p:sp>
      <p:sp>
        <p:nvSpPr>
          <p:cNvPr id="5" name="Footer Placeholder 4"/>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3"/>
          <p:cNvSpPr>
            <a:spLocks noGrp="1"/>
          </p:cNvSpPr>
          <p:nvPr>
            <p:ph type="dt" sz="half" idx="10"/>
          </p:nvPr>
        </p:nvSpPr>
        <p:spPr/>
        <p:txBody>
          <a:bodyPr/>
          <a:lstStyle/>
          <a:p>
            <a:fld id="{165DAFFF-69FE-497D-82C6-1B5D93420A0A}" type="datetime1">
              <a:rPr lang="en-US" smtClean="0"/>
              <a:t>12/9/2016</a:t>
            </a:fld>
            <a:endParaRPr lang="en-US" dirty="0"/>
          </a:p>
        </p:txBody>
      </p:sp>
      <p:sp>
        <p:nvSpPr>
          <p:cNvPr id="5" name="Footer Placeholder 4"/>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E56F09EB-8EA5-464E-92C4-96E5A6C37948}" type="datetime1">
              <a:rPr lang="en-US" smtClean="0"/>
              <a:t>12/9/2016</a:t>
            </a:fld>
            <a:endParaRPr lang="en-US" dirty="0"/>
          </a:p>
        </p:txBody>
      </p:sp>
      <p:sp>
        <p:nvSpPr>
          <p:cNvPr id="5" name="Footer Placeholder 4"/>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11342E36-5B46-4824-B3AA-16DE75FA5A2E}" type="datetime1">
              <a:rPr lang="en-US" smtClean="0"/>
              <a:t>12/9/2016</a:t>
            </a:fld>
            <a:endParaRPr lang="en-US" dirty="0"/>
          </a:p>
        </p:txBody>
      </p:sp>
      <p:sp>
        <p:nvSpPr>
          <p:cNvPr id="6" name="Footer Placeholder 5"/>
          <p:cNvSpPr>
            <a:spLocks noGrp="1"/>
          </p:cNvSpPr>
          <p:nvPr>
            <p:ph type="ftr" sz="quarter" idx="11"/>
          </p:nvPr>
        </p:nvSpPr>
        <p:spPr/>
        <p:txBody>
          <a:bodyPr/>
          <a:lstStyle/>
          <a:p>
            <a:r>
              <a:rPr lang="de-DE"/>
              <a:t>Friedrich-Alexander Universität Erlangen-Nürnberg                      Jan Spieck</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Titelmasterformat durch Klicken bearbeiten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F56F1ECD-25A9-4E74-A886-8B92CAADEA1E}" type="datetime1">
              <a:rPr lang="en-US" smtClean="0"/>
              <a:t>12/9/2016</a:t>
            </a:fld>
            <a:endParaRPr lang="en-US" dirty="0"/>
          </a:p>
        </p:txBody>
      </p:sp>
      <p:sp>
        <p:nvSpPr>
          <p:cNvPr id="8" name="Footer Placeholder 7"/>
          <p:cNvSpPr>
            <a:spLocks noGrp="1"/>
          </p:cNvSpPr>
          <p:nvPr>
            <p:ph type="ftr" sz="quarter" idx="11"/>
          </p:nvPr>
        </p:nvSpPr>
        <p:spPr/>
        <p:txBody>
          <a:bodyPr/>
          <a:lstStyle/>
          <a:p>
            <a:r>
              <a:rPr lang="de-DE"/>
              <a:t>Friedrich-Alexander Universität Erlangen-Nürnberg                      Jan Spieck</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7" name="Date Placeholder 2"/>
          <p:cNvSpPr>
            <a:spLocks noGrp="1"/>
          </p:cNvSpPr>
          <p:nvPr>
            <p:ph type="dt" sz="half" idx="10"/>
          </p:nvPr>
        </p:nvSpPr>
        <p:spPr/>
        <p:txBody>
          <a:bodyPr/>
          <a:lstStyle/>
          <a:p>
            <a:fld id="{53773B6F-D133-44D1-98C0-5384956B7536}" type="datetime1">
              <a:rPr lang="en-US" smtClean="0"/>
              <a:t>12/9/2016</a:t>
            </a:fld>
            <a:endParaRPr lang="en-US" dirty="0"/>
          </a:p>
        </p:txBody>
      </p:sp>
      <p:sp>
        <p:nvSpPr>
          <p:cNvPr id="5" name="Footer Placeholder 3"/>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91CED0A-922A-4641-BF10-85A4BB769A9E}" type="datetime1">
              <a:rPr lang="en-US" smtClean="0"/>
              <a:t>12/9/2016</a:t>
            </a:fld>
            <a:endParaRPr lang="en-US" dirty="0"/>
          </a:p>
        </p:txBody>
      </p:sp>
      <p:sp>
        <p:nvSpPr>
          <p:cNvPr id="5" name="Footer Placeholder 2"/>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de-DE"/>
              <a:t>Titelmasterformat durch Klicken bearbeiten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7" name="Date Placeholder 4"/>
          <p:cNvSpPr>
            <a:spLocks noGrp="1"/>
          </p:cNvSpPr>
          <p:nvPr>
            <p:ph type="dt" sz="half" idx="10"/>
          </p:nvPr>
        </p:nvSpPr>
        <p:spPr/>
        <p:txBody>
          <a:bodyPr/>
          <a:lstStyle/>
          <a:p>
            <a:fld id="{BA6B4FE1-F81E-441D-96BF-BAAD590C2414}" type="datetime1">
              <a:rPr lang="en-US" smtClean="0"/>
              <a:t>12/9/2016</a:t>
            </a:fld>
            <a:endParaRPr lang="en-US" dirty="0"/>
          </a:p>
        </p:txBody>
      </p:sp>
      <p:sp>
        <p:nvSpPr>
          <p:cNvPr id="5" name="Footer Placeholder 5"/>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32DB6A11-5140-455B-BFDA-6B108E8EF857}" type="datetime1">
              <a:rPr lang="en-US" smtClean="0"/>
              <a:t>12/9/2016</a:t>
            </a:fld>
            <a:endParaRPr lang="en-US" dirty="0"/>
          </a:p>
        </p:txBody>
      </p:sp>
      <p:sp>
        <p:nvSpPr>
          <p:cNvPr id="6" name="Footer Placeholder 5"/>
          <p:cNvSpPr>
            <a:spLocks noGrp="1"/>
          </p:cNvSpPr>
          <p:nvPr>
            <p:ph type="ftr" sz="quarter" idx="11"/>
          </p:nvPr>
        </p:nvSpPr>
        <p:spPr/>
        <p:txBody>
          <a:bodyPr/>
          <a:lstStyle/>
          <a:p>
            <a:r>
              <a:rPr lang="de-DE"/>
              <a:t>Friedrich-Alexander Universität Erlangen-Nürnberg                      Jan Spieck</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de-DE"/>
              <a:t>Titelmasterformat durch Klicken bearbeiten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817FB43-EE47-45D2-B876-771BC433A0AA}" type="datetime1">
              <a:rPr lang="en-US" smtClean="0"/>
              <a:t>12/9/2016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de-DE"/>
              <a:t>Friedrich-Alexander Universität Erlangen-Nürnberg                      Jan Spieck</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NUL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NUL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0.png"/><Relationship Id="rId3" Type="http://schemas.openxmlformats.org/officeDocument/2006/relationships/image" Target="../media/image280.png"/><Relationship Id="rId7" Type="http://schemas.openxmlformats.org/officeDocument/2006/relationships/image" Target="../media/image320.png"/><Relationship Id="rId12"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GTI – ÜBUNG 6</a:t>
            </a:r>
          </a:p>
        </p:txBody>
      </p:sp>
      <p:sp>
        <p:nvSpPr>
          <p:cNvPr id="3" name="Untertitel 2"/>
          <p:cNvSpPr>
            <a:spLocks noGrp="1"/>
          </p:cNvSpPr>
          <p:nvPr>
            <p:ph type="subTitle" idx="1"/>
          </p:nvPr>
        </p:nvSpPr>
        <p:spPr/>
        <p:txBody>
          <a:bodyPr/>
          <a:lstStyle/>
          <a:p>
            <a:r>
              <a:rPr lang="de-DE" dirty="0"/>
              <a:t>Normalform, minimalform und der </a:t>
            </a:r>
            <a:r>
              <a:rPr lang="de-DE" dirty="0" err="1"/>
              <a:t>entwicklungssatz</a:t>
            </a:r>
            <a:endParaRPr lang="de-DE" dirty="0"/>
          </a:p>
          <a:p>
            <a:endParaRPr lang="de-DE" dirty="0"/>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1</a:t>
            </a:fld>
            <a:endParaRPr lang="en-US" dirty="0"/>
          </a:p>
        </p:txBody>
      </p:sp>
    </p:spTree>
    <p:extLst>
      <p:ext uri="{BB962C8B-B14F-4D97-AF65-F5344CB8AC3E}">
        <p14:creationId xmlns:p14="http://schemas.microsoft.com/office/powerpoint/2010/main" val="2713839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6111" y="452718"/>
            <a:ext cx="9577046" cy="1400530"/>
          </a:xfrm>
        </p:spPr>
        <p:txBody>
          <a:bodyPr/>
          <a:lstStyle/>
          <a:p>
            <a:r>
              <a:rPr lang="de-DE" dirty="0"/>
              <a:t>Aufgabe 1 - Boolesche Algebra</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lstStyle/>
              <a:p>
                <a14:m>
                  <m:oMath xmlns:m="http://schemas.openxmlformats.org/officeDocument/2006/math">
                    <m:r>
                      <a:rPr lang="de-DE" b="0" i="1" smtClean="0">
                        <a:latin typeface="Cambria Math" panose="02040503050406030204" pitchFamily="18" charset="0"/>
                        <a:ea typeface="Cambria Math" panose="02040503050406030204" pitchFamily="18" charset="0"/>
                      </a:rPr>
                      <m:t>𝑎𝑏</m:t>
                    </m:r>
                    <m:r>
                      <a:rPr lang="de-DE" b="0" i="1" smtClean="0">
                        <a:latin typeface="Cambria Math" panose="02040503050406030204" pitchFamily="18" charset="0"/>
                        <a:ea typeface="Cambria Math" panose="02040503050406030204" pitchFamily="18" charset="0"/>
                      </a:rPr>
                      <m:t>+</m:t>
                    </m:r>
                    <m:acc>
                      <m:accPr>
                        <m:chr m:val="̅"/>
                        <m:ctrlPr>
                          <a:rPr lang="de-DE" b="0" i="1" smtClean="0">
                            <a:latin typeface="Cambria Math" panose="02040503050406030204" pitchFamily="18" charset="0"/>
                            <a:ea typeface="Cambria Math" panose="02040503050406030204" pitchFamily="18" charset="0"/>
                          </a:rPr>
                        </m:ctrlPr>
                      </m:accPr>
                      <m:e>
                        <m:r>
                          <a:rPr lang="de-DE" b="0" i="1" smtClean="0">
                            <a:latin typeface="Cambria Math" panose="02040503050406030204" pitchFamily="18" charset="0"/>
                            <a:ea typeface="Cambria Math" panose="02040503050406030204" pitchFamily="18" charset="0"/>
                          </a:rPr>
                          <m:t>𝑏</m:t>
                        </m:r>
                      </m:e>
                    </m:acc>
                    <m:r>
                      <a:rPr lang="de-DE" b="0" i="1" smtClean="0">
                        <a:latin typeface="Cambria Math" panose="02040503050406030204" pitchFamily="18" charset="0"/>
                        <a:ea typeface="Cambria Math" panose="02040503050406030204" pitchFamily="18" charset="0"/>
                      </a:rPr>
                      <m:t>𝑐</m:t>
                    </m:r>
                    <m:acc>
                      <m:accPr>
                        <m:chr m:val="̅"/>
                        <m:ctrlPr>
                          <a:rPr lang="de-DE" i="1">
                            <a:latin typeface="Cambria Math" panose="02040503050406030204" pitchFamily="18" charset="0"/>
                            <a:ea typeface="Cambria Math" panose="02040503050406030204" pitchFamily="18" charset="0"/>
                          </a:rPr>
                        </m:ctrlPr>
                      </m:accPr>
                      <m:e>
                        <m:r>
                          <a:rPr lang="de-DE" b="0" i="1" smtClean="0">
                            <a:latin typeface="Cambria Math" panose="02040503050406030204" pitchFamily="18" charset="0"/>
                            <a:ea typeface="Cambria Math" panose="02040503050406030204" pitchFamily="18" charset="0"/>
                          </a:rPr>
                          <m:t>𝑑</m:t>
                        </m:r>
                      </m:e>
                    </m:acc>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𝑎𝑐</m:t>
                    </m:r>
                    <m:acc>
                      <m:accPr>
                        <m:chr m:val="̅"/>
                        <m:ctrlPr>
                          <a:rPr lang="de-DE" i="1">
                            <a:latin typeface="Cambria Math" panose="02040503050406030204" pitchFamily="18" charset="0"/>
                            <a:ea typeface="Cambria Math" panose="02040503050406030204" pitchFamily="18" charset="0"/>
                          </a:rPr>
                        </m:ctrlPr>
                      </m:accPr>
                      <m:e>
                        <m:r>
                          <a:rPr lang="de-DE" b="0" i="1" smtClean="0">
                            <a:latin typeface="Cambria Math" panose="02040503050406030204" pitchFamily="18" charset="0"/>
                            <a:ea typeface="Cambria Math" panose="02040503050406030204" pitchFamily="18" charset="0"/>
                          </a:rPr>
                          <m:t>𝑑</m:t>
                        </m:r>
                      </m:e>
                    </m:acc>
                    <m:r>
                      <a:rPr lang="de-DE" b="0" i="1" smtClean="0">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𝑎𝑏</m:t>
                    </m:r>
                    <m:r>
                      <a:rPr lang="de-DE" i="1">
                        <a:latin typeface="Cambria Math" panose="02040503050406030204" pitchFamily="18" charset="0"/>
                        <a:ea typeface="Cambria Math" panose="02040503050406030204" pitchFamily="18" charset="0"/>
                      </a:rPr>
                      <m:t>+</m:t>
                    </m:r>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𝑏</m:t>
                        </m:r>
                      </m:e>
                    </m:acc>
                    <m:r>
                      <a:rPr lang="de-DE" i="1">
                        <a:latin typeface="Cambria Math" panose="02040503050406030204" pitchFamily="18" charset="0"/>
                        <a:ea typeface="Cambria Math" panose="02040503050406030204" pitchFamily="18" charset="0"/>
                      </a:rPr>
                      <m:t>𝑐</m:t>
                    </m:r>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𝑑</m:t>
                        </m:r>
                      </m:e>
                    </m:acc>
                  </m:oMath>
                </a14:m>
                <a:endParaRPr lang="de-DE" dirty="0"/>
              </a:p>
              <a:p>
                <a:pPr marL="0" indent="0">
                  <a:buNone/>
                </a:pPr>
                <a:endParaRPr lang="de-DE" dirty="0"/>
              </a:p>
              <a:p>
                <a:pPr marL="0" indent="0">
                  <a:buNone/>
                </a:pPr>
                <a:r>
                  <a:rPr lang="de-DE" dirty="0">
                    <a:latin typeface="Calibri" panose="020F0502020204030204" pitchFamily="34" charset="0"/>
                  </a:rPr>
                  <a:t>Dies ist ein klassischer Fall des </a:t>
                </a:r>
                <a:r>
                  <a:rPr lang="de-DE" dirty="0">
                    <a:solidFill>
                      <a:schemeClr val="bg2">
                        <a:lumMod val="60000"/>
                        <a:lumOff val="40000"/>
                      </a:schemeClr>
                    </a:solidFill>
                    <a:latin typeface="Calibri" panose="020F0502020204030204" pitchFamily="34" charset="0"/>
                  </a:rPr>
                  <a:t>Consensus</a:t>
                </a:r>
                <a:r>
                  <a:rPr lang="de-DE" dirty="0">
                    <a:latin typeface="Calibri" panose="020F0502020204030204" pitchFamily="34" charset="0"/>
                  </a:rPr>
                  <a:t>.</a:t>
                </a:r>
              </a:p>
              <a:p>
                <a:pPr marL="0" indent="0">
                  <a:buNone/>
                </a:pPr>
                <a:r>
                  <a:rPr lang="de-DE" dirty="0">
                    <a:latin typeface="Calibri" panose="020F0502020204030204" pitchFamily="34" charset="0"/>
                  </a:rPr>
                  <a:t>Voraussetzung sind zwei Ausdrücke, die dasselbe </a:t>
                </a:r>
                <a:r>
                  <a:rPr lang="de-DE" dirty="0" err="1">
                    <a:latin typeface="Calibri" panose="020F0502020204030204" pitchFamily="34" charset="0"/>
                  </a:rPr>
                  <a:t>Literal</a:t>
                </a:r>
                <a:r>
                  <a:rPr lang="de-DE" dirty="0">
                    <a:latin typeface="Calibri" panose="020F0502020204030204" pitchFamily="34" charset="0"/>
                  </a:rPr>
                  <a:t> besitzen, wobei ein Ausdruck es in negierter und der andere in nicht negierter Version aufweist.</a:t>
                </a:r>
              </a:p>
              <a:p>
                <a:pPr marL="0" indent="0">
                  <a:buNone/>
                </a:pPr>
                <a:r>
                  <a:rPr lang="de-DE" dirty="0">
                    <a:solidFill>
                      <a:schemeClr val="bg2">
                        <a:lumMod val="20000"/>
                        <a:lumOff val="80000"/>
                      </a:schemeClr>
                    </a:solidFill>
                    <a:latin typeface="Calibri" panose="020F0502020204030204" pitchFamily="34" charset="0"/>
                  </a:rPr>
                  <a:t>Hier:</a:t>
                </a:r>
                <a:r>
                  <a:rPr lang="de-DE" dirty="0">
                    <a:latin typeface="Calibri" panose="020F0502020204030204" pitchFamily="34" charset="0"/>
                  </a:rPr>
                  <a:t>	</a:t>
                </a:r>
                <a:r>
                  <a:rPr lang="de-DE" dirty="0">
                    <a:ea typeface="Cambria Math" panose="02040503050406030204" pitchFamily="18" charset="0"/>
                  </a:rPr>
                  <a:t> </a:t>
                </a:r>
                <a14:m>
                  <m:oMath xmlns:m="http://schemas.openxmlformats.org/officeDocument/2006/math">
                    <m:r>
                      <a:rPr lang="de-DE" i="1">
                        <a:latin typeface="Cambria Math" panose="02040503050406030204" pitchFamily="18" charset="0"/>
                        <a:ea typeface="Cambria Math" panose="02040503050406030204" pitchFamily="18" charset="0"/>
                      </a:rPr>
                      <m:t>𝑎𝑏</m:t>
                    </m:r>
                    <m:r>
                      <a:rPr lang="de-DE" b="0" i="1" smtClean="0">
                        <a:latin typeface="Cambria Math" panose="02040503050406030204" pitchFamily="18" charset="0"/>
                        <a:ea typeface="Cambria Math" panose="02040503050406030204" pitchFamily="18" charset="0"/>
                      </a:rPr>
                      <m:t>,  </m:t>
                    </m:r>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𝑏</m:t>
                        </m:r>
                      </m:e>
                    </m:acc>
                    <m:r>
                      <a:rPr lang="de-DE" i="1">
                        <a:latin typeface="Cambria Math" panose="02040503050406030204" pitchFamily="18" charset="0"/>
                        <a:ea typeface="Cambria Math" panose="02040503050406030204" pitchFamily="18" charset="0"/>
                      </a:rPr>
                      <m:t>𝑐</m:t>
                    </m:r>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𝑑</m:t>
                        </m:r>
                      </m:e>
                    </m:acc>
                  </m:oMath>
                </a14:m>
                <a:r>
                  <a:rPr lang="de-DE" dirty="0">
                    <a:latin typeface="Calibri" panose="020F0502020204030204" pitchFamily="34" charset="0"/>
                  </a:rPr>
                  <a:t> teilen sich das </a:t>
                </a:r>
                <a:r>
                  <a:rPr lang="de-DE" dirty="0" err="1">
                    <a:latin typeface="Calibri" panose="020F0502020204030204" pitchFamily="34" charset="0"/>
                  </a:rPr>
                  <a:t>Literal</a:t>
                </a:r>
                <a:r>
                  <a:rPr lang="de-DE" dirty="0">
                    <a:latin typeface="Calibri" panose="020F0502020204030204" pitchFamily="34" charset="0"/>
                  </a:rPr>
                  <a:t> b</a:t>
                </a:r>
              </a:p>
              <a:p>
                <a:pPr marL="0" indent="0">
                  <a:buNone/>
                </a:pPr>
                <a:r>
                  <a:rPr lang="de-DE" dirty="0">
                    <a:latin typeface="Calibri" panose="020F0502020204030204" pitchFamily="34" charset="0"/>
                  </a:rPr>
                  <a:t>Zudem muss der dritte Ausdruck  Komposition der beiden vorherigen Ausdrücke sein exklusive des geteilten </a:t>
                </a:r>
                <a:r>
                  <a:rPr lang="de-DE" dirty="0" err="1">
                    <a:latin typeface="Calibri" panose="020F0502020204030204" pitchFamily="34" charset="0"/>
                  </a:rPr>
                  <a:t>Literals</a:t>
                </a:r>
                <a:r>
                  <a:rPr lang="de-DE" dirty="0">
                    <a:latin typeface="Calibri" panose="020F0502020204030204" pitchFamily="34" charset="0"/>
                  </a:rPr>
                  <a:t>.</a:t>
                </a:r>
              </a:p>
              <a:p>
                <a:pPr marL="0" indent="0">
                  <a:buNone/>
                </a:pPr>
                <a:r>
                  <a:rPr lang="de-DE" dirty="0">
                    <a:solidFill>
                      <a:schemeClr val="bg2">
                        <a:lumMod val="20000"/>
                        <a:lumOff val="80000"/>
                      </a:schemeClr>
                    </a:solidFill>
                    <a:latin typeface="Calibri" panose="020F0502020204030204" pitchFamily="34" charset="0"/>
                  </a:rPr>
                  <a:t>Hier:</a:t>
                </a:r>
                <a:r>
                  <a:rPr lang="de-DE" dirty="0">
                    <a:latin typeface="Calibri" panose="020F0502020204030204" pitchFamily="34" charset="0"/>
                  </a:rPr>
                  <a:t>	</a:t>
                </a:r>
                <a:r>
                  <a:rPr lang="de-DE" dirty="0">
                    <a:ea typeface="Cambria Math" panose="02040503050406030204" pitchFamily="18" charset="0"/>
                  </a:rPr>
                  <a:t> </a:t>
                </a:r>
                <a14:m>
                  <m:oMath xmlns:m="http://schemas.openxmlformats.org/officeDocument/2006/math">
                    <m:r>
                      <a:rPr lang="de-DE" i="1">
                        <a:latin typeface="Cambria Math" panose="02040503050406030204" pitchFamily="18" charset="0"/>
                        <a:ea typeface="Cambria Math" panose="02040503050406030204" pitchFamily="18" charset="0"/>
                      </a:rPr>
                      <m:t>𝑎𝑏</m:t>
                    </m:r>
                    <m:r>
                      <a:rPr lang="de-DE" i="1">
                        <a:latin typeface="Cambria Math" panose="02040503050406030204" pitchFamily="18" charset="0"/>
                        <a:ea typeface="Cambria Math" panose="02040503050406030204" pitchFamily="18" charset="0"/>
                      </a:rPr>
                      <m:t>,  </m:t>
                    </m:r>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𝑏</m:t>
                        </m:r>
                      </m:e>
                    </m:acc>
                    <m:r>
                      <a:rPr lang="de-DE" i="1">
                        <a:latin typeface="Cambria Math" panose="02040503050406030204" pitchFamily="18" charset="0"/>
                        <a:ea typeface="Cambria Math" panose="02040503050406030204" pitchFamily="18" charset="0"/>
                      </a:rPr>
                      <m:t>𝑐</m:t>
                    </m:r>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𝑑</m:t>
                        </m:r>
                      </m:e>
                    </m:acc>
                  </m:oMath>
                </a14:m>
                <a:r>
                  <a:rPr lang="de-DE" dirty="0">
                    <a:latin typeface="Calibri" panose="020F0502020204030204" pitchFamily="34" charset="0"/>
                  </a:rPr>
                  <a:t> ohne das </a:t>
                </a:r>
                <a:r>
                  <a:rPr lang="de-DE" dirty="0" err="1">
                    <a:latin typeface="Calibri" panose="020F0502020204030204" pitchFamily="34" charset="0"/>
                  </a:rPr>
                  <a:t>Literal</a:t>
                </a:r>
                <a:r>
                  <a:rPr lang="de-DE" dirty="0">
                    <a:latin typeface="Calibri" panose="020F0502020204030204" pitchFamily="34" charset="0"/>
                  </a:rPr>
                  <a:t> b ergibt </a:t>
                </a:r>
                <a14:m>
                  <m:oMath xmlns:m="http://schemas.openxmlformats.org/officeDocument/2006/math">
                    <m:r>
                      <a:rPr lang="de-DE" i="1">
                        <a:latin typeface="Cambria Math" panose="02040503050406030204" pitchFamily="18" charset="0"/>
                        <a:ea typeface="Cambria Math" panose="02040503050406030204" pitchFamily="18" charset="0"/>
                      </a:rPr>
                      <m:t>𝑎</m:t>
                    </m:r>
                    <m:r>
                      <a:rPr lang="de-DE" i="1">
                        <a:latin typeface="Cambria Math" panose="02040503050406030204" pitchFamily="18" charset="0"/>
                        <a:ea typeface="Cambria Math" panose="02040503050406030204" pitchFamily="18" charset="0"/>
                      </a:rPr>
                      <m:t>, </m:t>
                    </m:r>
                    <m:r>
                      <a:rPr lang="de-DE" i="1">
                        <a:latin typeface="Cambria Math" panose="02040503050406030204" pitchFamily="18" charset="0"/>
                        <a:ea typeface="Cambria Math" panose="02040503050406030204" pitchFamily="18" charset="0"/>
                      </a:rPr>
                      <m:t>𝑐</m:t>
                    </m:r>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𝑑</m:t>
                        </m:r>
                      </m:e>
                    </m:acc>
                  </m:oMath>
                </a14:m>
                <a:r>
                  <a:rPr lang="de-DE" dirty="0">
                    <a:latin typeface="Calibri" panose="020F0502020204030204" pitchFamily="34" charset="0"/>
                  </a:rPr>
                  <a:t>. </a:t>
                </a:r>
              </a:p>
              <a:p>
                <a:pPr marL="0" indent="0">
                  <a:buNone/>
                </a:pPr>
                <a:r>
                  <a:rPr lang="de-DE" dirty="0">
                    <a:latin typeface="Calibri" panose="020F0502020204030204" pitchFamily="34" charset="0"/>
                  </a:rPr>
                  <a:t>		Komponiert </a:t>
                </a:r>
                <a14:m>
                  <m:oMath xmlns:m="http://schemas.openxmlformats.org/officeDocument/2006/math">
                    <m:r>
                      <a:rPr lang="de-DE" i="1">
                        <a:latin typeface="Cambria Math" panose="02040503050406030204" pitchFamily="18" charset="0"/>
                        <a:ea typeface="Cambria Math" panose="02040503050406030204" pitchFamily="18" charset="0"/>
                      </a:rPr>
                      <m:t>𝑎𝑐</m:t>
                    </m:r>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𝑑</m:t>
                        </m:r>
                      </m:e>
                    </m:acc>
                  </m:oMath>
                </a14:m>
                <a:r>
                  <a:rPr lang="de-DE" dirty="0">
                    <a:latin typeface="Calibri" panose="020F0502020204030204" pitchFamily="34" charset="0"/>
                  </a:rPr>
                  <a:t>, welches tatsächlich existiert und somit wegfällt.</a:t>
                </a: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0">
                <a:blip r:embed="rId2"/>
                <a:stretch>
                  <a:fillRect l="-749" r="-1090"/>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2824487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6111" y="452718"/>
            <a:ext cx="9577046" cy="1400530"/>
          </a:xfrm>
        </p:spPr>
        <p:txBody>
          <a:bodyPr/>
          <a:lstStyle/>
          <a:p>
            <a:r>
              <a:rPr lang="de-DE" dirty="0"/>
              <a:t>Aufgabe 1 - Boolesche Algebra</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lstStyle/>
              <a:p>
                <a14:m>
                  <m:oMath xmlns:m="http://schemas.openxmlformats.org/officeDocument/2006/math">
                    <m:r>
                      <a:rPr lang="de-DE" b="0" i="1" smtClean="0">
                        <a:latin typeface="Cambria Math" panose="02040503050406030204" pitchFamily="18" charset="0"/>
                      </a:rPr>
                      <m:t>𝑥𝑦</m:t>
                    </m:r>
                    <m:r>
                      <a:rPr lang="de-DE" b="0" i="1" smtClean="0">
                        <a:latin typeface="Cambria Math" panose="02040503050406030204" pitchFamily="18" charset="0"/>
                      </a:rPr>
                      <m:t>+</m:t>
                    </m:r>
                    <m:r>
                      <a:rPr lang="de-DE" b="0" i="1" smtClean="0">
                        <a:latin typeface="Cambria Math" panose="02040503050406030204" pitchFamily="18" charset="0"/>
                      </a:rPr>
                      <m:t>𝑥</m:t>
                    </m:r>
                    <m:d>
                      <m:dPr>
                        <m:ctrlPr>
                          <a:rPr lang="de-DE" b="0" i="1" smtClean="0">
                            <a:latin typeface="Cambria Math" panose="02040503050406030204" pitchFamily="18" charset="0"/>
                          </a:rPr>
                        </m:ctrlPr>
                      </m:dPr>
                      <m:e>
                        <m:r>
                          <a:rPr lang="de-DE" b="0" i="1" smtClean="0">
                            <a:latin typeface="Cambria Math" panose="02040503050406030204" pitchFamily="18" charset="0"/>
                          </a:rPr>
                          <m:t>𝑦</m:t>
                        </m:r>
                        <m:r>
                          <a:rPr lang="de-DE" b="0" i="1" smtClean="0">
                            <a:latin typeface="Cambria Math" panose="02040503050406030204" pitchFamily="18" charset="0"/>
                          </a:rPr>
                          <m:t> +</m:t>
                        </m:r>
                        <m:r>
                          <a:rPr lang="de-DE" b="0" i="1" smtClean="0">
                            <a:latin typeface="Cambria Math" panose="02040503050406030204" pitchFamily="18" charset="0"/>
                          </a:rPr>
                          <m:t>𝑧</m:t>
                        </m:r>
                      </m:e>
                    </m:d>
                    <m:r>
                      <a:rPr lang="de-DE" b="0" i="1" smtClean="0">
                        <a:latin typeface="Cambria Math" panose="02040503050406030204" pitchFamily="18" charset="0"/>
                      </a:rPr>
                      <m:t>=</m:t>
                    </m:r>
                    <m:r>
                      <a:rPr lang="de-DE" b="0" i="1" smtClean="0">
                        <a:latin typeface="Cambria Math" panose="02040503050406030204" pitchFamily="18" charset="0"/>
                      </a:rPr>
                      <m:t>𝑥</m:t>
                    </m:r>
                    <m:r>
                      <a:rPr lang="de-DE" b="0" i="1" smtClean="0">
                        <a:latin typeface="Cambria Math" panose="02040503050406030204" pitchFamily="18" charset="0"/>
                      </a:rPr>
                      <m:t>(</m:t>
                    </m:r>
                    <m:r>
                      <a:rPr lang="de-DE" b="0" i="1" smtClean="0">
                        <a:latin typeface="Cambria Math" panose="02040503050406030204" pitchFamily="18" charset="0"/>
                      </a:rPr>
                      <m:t>𝑦</m:t>
                    </m:r>
                    <m:r>
                      <a:rPr lang="de-DE" b="0" i="1" smtClean="0">
                        <a:latin typeface="Cambria Math" panose="02040503050406030204" pitchFamily="18" charset="0"/>
                      </a:rPr>
                      <m:t> +</m:t>
                    </m:r>
                    <m:r>
                      <a:rPr lang="de-DE" b="0" i="1" smtClean="0">
                        <a:latin typeface="Cambria Math" panose="02040503050406030204" pitchFamily="18" charset="0"/>
                      </a:rPr>
                      <m:t>𝑧</m:t>
                    </m:r>
                    <m:r>
                      <a:rPr lang="de-DE" b="0" i="1" smtClean="0">
                        <a:latin typeface="Cambria Math" panose="02040503050406030204" pitchFamily="18" charset="0"/>
                      </a:rPr>
                      <m:t>)</m:t>
                    </m:r>
                  </m:oMath>
                </a14:m>
                <a:endParaRPr lang="de-DE" dirty="0"/>
              </a:p>
              <a:p>
                <a:pPr marL="0" indent="0">
                  <a:buNone/>
                </a:pPr>
                <a:endParaRPr lang="de-DE" dirty="0"/>
              </a:p>
              <a:p>
                <a:pPr marL="0" indent="0">
                  <a:buNone/>
                </a:pPr>
                <a:r>
                  <a:rPr lang="de-DE" dirty="0">
                    <a:solidFill>
                      <a:schemeClr val="bg2">
                        <a:lumMod val="20000"/>
                        <a:lumOff val="80000"/>
                      </a:schemeClr>
                    </a:solidFill>
                    <a:latin typeface="Calibri" panose="020F0502020204030204" pitchFamily="34" charset="0"/>
                  </a:rPr>
                  <a:t>Hinweis:</a:t>
                </a:r>
                <a:r>
                  <a:rPr lang="de-DE" dirty="0">
                    <a:latin typeface="Calibri" panose="020F0502020204030204" pitchFamily="34" charset="0"/>
                  </a:rPr>
                  <a:t>		zwei Regeln führen hier zum Erfolg</a:t>
                </a: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0">
                <a:blip r:embed="rId2"/>
                <a:stretch>
                  <a:fillRect l="-749"/>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11</a:t>
            </a:fld>
            <a:endParaRPr lang="en-US" dirty="0"/>
          </a:p>
        </p:txBody>
      </p:sp>
    </p:spTree>
    <p:extLst>
      <p:ext uri="{BB962C8B-B14F-4D97-AF65-F5344CB8AC3E}">
        <p14:creationId xmlns:p14="http://schemas.microsoft.com/office/powerpoint/2010/main" val="3199125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6111" y="452718"/>
            <a:ext cx="9577046" cy="1400530"/>
          </a:xfrm>
        </p:spPr>
        <p:txBody>
          <a:bodyPr/>
          <a:lstStyle/>
          <a:p>
            <a:r>
              <a:rPr lang="de-DE" dirty="0"/>
              <a:t>Aufgabe 1 - Boolesche Algebra</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lstStyle/>
              <a:p>
                <a14:m>
                  <m:oMath xmlns:m="http://schemas.openxmlformats.org/officeDocument/2006/math">
                    <m:r>
                      <a:rPr lang="de-DE" b="0" i="1" smtClean="0">
                        <a:latin typeface="Cambria Math" panose="02040503050406030204" pitchFamily="18" charset="0"/>
                      </a:rPr>
                      <m:t>𝑥𝑦</m:t>
                    </m:r>
                    <m:r>
                      <a:rPr lang="de-DE" b="0" i="1" smtClean="0">
                        <a:latin typeface="Cambria Math" panose="02040503050406030204" pitchFamily="18" charset="0"/>
                      </a:rPr>
                      <m:t>+</m:t>
                    </m:r>
                    <m:r>
                      <a:rPr lang="de-DE" b="0" i="1" smtClean="0">
                        <a:latin typeface="Cambria Math" panose="02040503050406030204" pitchFamily="18" charset="0"/>
                      </a:rPr>
                      <m:t>𝑥</m:t>
                    </m:r>
                    <m:d>
                      <m:dPr>
                        <m:ctrlPr>
                          <a:rPr lang="de-DE" b="0" i="1" smtClean="0">
                            <a:latin typeface="Cambria Math" panose="02040503050406030204" pitchFamily="18" charset="0"/>
                          </a:rPr>
                        </m:ctrlPr>
                      </m:dPr>
                      <m:e>
                        <m:r>
                          <a:rPr lang="de-DE" b="0" i="1" smtClean="0">
                            <a:latin typeface="Cambria Math" panose="02040503050406030204" pitchFamily="18" charset="0"/>
                          </a:rPr>
                          <m:t>𝑦</m:t>
                        </m:r>
                        <m:r>
                          <a:rPr lang="de-DE" b="0" i="1" smtClean="0">
                            <a:latin typeface="Cambria Math" panose="02040503050406030204" pitchFamily="18" charset="0"/>
                          </a:rPr>
                          <m:t> +</m:t>
                        </m:r>
                        <m:r>
                          <a:rPr lang="de-DE" b="0" i="1" smtClean="0">
                            <a:latin typeface="Cambria Math" panose="02040503050406030204" pitchFamily="18" charset="0"/>
                          </a:rPr>
                          <m:t>𝑧</m:t>
                        </m:r>
                      </m:e>
                    </m:d>
                    <m:r>
                      <a:rPr lang="de-DE" b="0" i="1" smtClean="0">
                        <a:latin typeface="Cambria Math" panose="02040503050406030204" pitchFamily="18" charset="0"/>
                      </a:rPr>
                      <m:t>=</m:t>
                    </m:r>
                    <m:r>
                      <a:rPr lang="de-DE" b="0" i="1" smtClean="0">
                        <a:latin typeface="Cambria Math" panose="02040503050406030204" pitchFamily="18" charset="0"/>
                      </a:rPr>
                      <m:t>𝑥</m:t>
                    </m:r>
                    <m:d>
                      <m:dPr>
                        <m:ctrlPr>
                          <a:rPr lang="de-DE" b="0" i="1" smtClean="0">
                            <a:latin typeface="Cambria Math" panose="02040503050406030204" pitchFamily="18" charset="0"/>
                          </a:rPr>
                        </m:ctrlPr>
                      </m:dPr>
                      <m:e>
                        <m:r>
                          <a:rPr lang="de-DE" b="0" i="1" smtClean="0">
                            <a:latin typeface="Cambria Math" panose="02040503050406030204" pitchFamily="18" charset="0"/>
                          </a:rPr>
                          <m:t>𝑦</m:t>
                        </m:r>
                        <m:r>
                          <a:rPr lang="de-DE" b="0" i="1" smtClean="0">
                            <a:latin typeface="Cambria Math" panose="02040503050406030204" pitchFamily="18" charset="0"/>
                          </a:rPr>
                          <m:t> +</m:t>
                        </m:r>
                        <m:r>
                          <a:rPr lang="de-DE" b="0" i="1" smtClean="0">
                            <a:latin typeface="Cambria Math" panose="02040503050406030204" pitchFamily="18" charset="0"/>
                          </a:rPr>
                          <m:t>𝑧</m:t>
                        </m:r>
                      </m:e>
                    </m:d>
                  </m:oMath>
                </a14:m>
                <a:endParaRPr lang="de-DE" b="0" i="1" dirty="0">
                  <a:latin typeface="Cambria Math" panose="02040503050406030204" pitchFamily="18" charset="0"/>
                </a:endParaRPr>
              </a:p>
              <a:p>
                <a:pPr marL="0" indent="0">
                  <a:buNone/>
                </a:pPr>
                <a:endParaRPr lang="de-DE" i="1" dirty="0">
                  <a:latin typeface="Cambria Math" panose="02040503050406030204" pitchFamily="18" charset="0"/>
                </a:endParaRPr>
              </a:p>
              <a:p>
                <a:pPr marL="0" indent="0">
                  <a:buNone/>
                </a:pPr>
                <a14:m>
                  <m:oMath xmlns:m="http://schemas.openxmlformats.org/officeDocument/2006/math">
                    <m:r>
                      <a:rPr lang="de-DE" i="1">
                        <a:latin typeface="Cambria Math" panose="02040503050406030204" pitchFamily="18" charset="0"/>
                      </a:rPr>
                      <m:t>𝑥𝑦</m:t>
                    </m:r>
                    <m:r>
                      <a:rPr lang="de-DE" i="1">
                        <a:latin typeface="Cambria Math" panose="02040503050406030204" pitchFamily="18" charset="0"/>
                      </a:rPr>
                      <m:t>+</m:t>
                    </m:r>
                    <m:r>
                      <a:rPr lang="de-DE" i="1">
                        <a:latin typeface="Cambria Math" panose="02040503050406030204" pitchFamily="18" charset="0"/>
                      </a:rPr>
                      <m:t>𝑥</m:t>
                    </m:r>
                    <m:d>
                      <m:dPr>
                        <m:ctrlPr>
                          <a:rPr lang="de-DE" i="1">
                            <a:latin typeface="Cambria Math" panose="02040503050406030204" pitchFamily="18" charset="0"/>
                          </a:rPr>
                        </m:ctrlPr>
                      </m:dPr>
                      <m:e>
                        <m:r>
                          <a:rPr lang="de-DE" i="1">
                            <a:latin typeface="Cambria Math" panose="02040503050406030204" pitchFamily="18" charset="0"/>
                          </a:rPr>
                          <m:t>𝑦</m:t>
                        </m:r>
                        <m:r>
                          <a:rPr lang="de-DE" i="1">
                            <a:latin typeface="Cambria Math" panose="02040503050406030204" pitchFamily="18" charset="0"/>
                          </a:rPr>
                          <m:t> +</m:t>
                        </m:r>
                        <m:r>
                          <a:rPr lang="de-DE" i="1">
                            <a:latin typeface="Cambria Math" panose="02040503050406030204" pitchFamily="18" charset="0"/>
                          </a:rPr>
                          <m:t>𝑧</m:t>
                        </m:r>
                      </m:e>
                    </m:d>
                  </m:oMath>
                </a14:m>
                <a:r>
                  <a:rPr lang="de-DE" dirty="0">
                    <a:latin typeface="Cambria Math" panose="02040503050406030204" pitchFamily="18" charset="0"/>
                  </a:rPr>
                  <a:t>			</a:t>
                </a:r>
                <a:r>
                  <a:rPr lang="de-DE" dirty="0">
                    <a:latin typeface="Calibri" panose="020F0502020204030204" pitchFamily="34" charset="0"/>
                  </a:rPr>
                  <a:t>| Distributivgesetz</a:t>
                </a:r>
                <a:endParaRPr lang="de-DE" dirty="0">
                  <a:latin typeface="Cambria Math" panose="02040503050406030204" pitchFamily="18" charset="0"/>
                </a:endParaRPr>
              </a:p>
              <a:p>
                <a:pPr marL="0" indent="0">
                  <a:buNone/>
                </a:pPr>
                <a:r>
                  <a:rPr lang="de-DE" dirty="0">
                    <a:latin typeface="Cambria Math" panose="02040503050406030204" pitchFamily="18" charset="0"/>
                  </a:rPr>
                  <a:t>=  </a:t>
                </a:r>
                <a14:m>
                  <m:oMath xmlns:m="http://schemas.openxmlformats.org/officeDocument/2006/math">
                    <m:r>
                      <a:rPr lang="de-DE" i="1">
                        <a:latin typeface="Cambria Math" panose="02040503050406030204" pitchFamily="18" charset="0"/>
                      </a:rPr>
                      <m:t>𝑥𝑦</m:t>
                    </m:r>
                    <m:r>
                      <a:rPr lang="de-DE" i="1">
                        <a:latin typeface="Cambria Math" panose="02040503050406030204" pitchFamily="18" charset="0"/>
                      </a:rPr>
                      <m:t>+</m:t>
                    </m:r>
                    <m:r>
                      <a:rPr lang="de-DE" i="1">
                        <a:latin typeface="Cambria Math" panose="02040503050406030204" pitchFamily="18" charset="0"/>
                      </a:rPr>
                      <m:t>𝑥𝑦</m:t>
                    </m:r>
                    <m:r>
                      <a:rPr lang="de-DE" b="0" i="1" smtClean="0">
                        <a:latin typeface="Cambria Math" panose="02040503050406030204" pitchFamily="18" charset="0"/>
                      </a:rPr>
                      <m:t>+</m:t>
                    </m:r>
                    <m:r>
                      <a:rPr lang="de-DE" b="0" i="1" smtClean="0">
                        <a:latin typeface="Cambria Math" panose="02040503050406030204" pitchFamily="18" charset="0"/>
                      </a:rPr>
                      <m:t>𝑥𝑧</m:t>
                    </m:r>
                  </m:oMath>
                </a14:m>
                <a:r>
                  <a:rPr lang="de-DE" i="1" dirty="0">
                    <a:latin typeface="Cambria Math" panose="02040503050406030204" pitchFamily="18" charset="0"/>
                  </a:rPr>
                  <a:t>			</a:t>
                </a:r>
                <a:r>
                  <a:rPr lang="de-DE" dirty="0">
                    <a:latin typeface="Calibri" panose="020F0502020204030204" pitchFamily="34" charset="0"/>
                  </a:rPr>
                  <a:t>| </a:t>
                </a:r>
                <a:r>
                  <a:rPr lang="de-DE" dirty="0" err="1">
                    <a:latin typeface="Calibri" panose="020F0502020204030204" pitchFamily="34" charset="0"/>
                  </a:rPr>
                  <a:t>Idempotenz</a:t>
                </a:r>
                <a:endParaRPr lang="de-DE" i="1" dirty="0">
                  <a:latin typeface="Cambria Math" panose="02040503050406030204" pitchFamily="18" charset="0"/>
                </a:endParaRPr>
              </a:p>
              <a:p>
                <a:pPr marL="0" indent="0">
                  <a:buNone/>
                </a:pPr>
                <a:r>
                  <a:rPr lang="de-DE" dirty="0">
                    <a:latin typeface="Cambria Math" panose="02040503050406030204" pitchFamily="18" charset="0"/>
                  </a:rPr>
                  <a:t>=  </a:t>
                </a:r>
                <a14:m>
                  <m:oMath xmlns:m="http://schemas.openxmlformats.org/officeDocument/2006/math">
                    <m:r>
                      <a:rPr lang="de-DE" i="1">
                        <a:latin typeface="Cambria Math" panose="02040503050406030204" pitchFamily="18" charset="0"/>
                      </a:rPr>
                      <m:t>𝑥𝑦</m:t>
                    </m:r>
                    <m:r>
                      <a:rPr lang="de-DE" i="1">
                        <a:latin typeface="Cambria Math" panose="02040503050406030204" pitchFamily="18" charset="0"/>
                      </a:rPr>
                      <m:t>+</m:t>
                    </m:r>
                    <m:r>
                      <a:rPr lang="de-DE" i="1">
                        <a:latin typeface="Cambria Math" panose="02040503050406030204" pitchFamily="18" charset="0"/>
                      </a:rPr>
                      <m:t>𝑥𝑧</m:t>
                    </m:r>
                  </m:oMath>
                </a14:m>
                <a:r>
                  <a:rPr lang="de-DE" i="1" dirty="0">
                    <a:latin typeface="Cambria Math" panose="02040503050406030204" pitchFamily="18" charset="0"/>
                  </a:rPr>
                  <a:t>				</a:t>
                </a:r>
                <a:r>
                  <a:rPr lang="de-DE" dirty="0">
                    <a:latin typeface="Calibri" panose="020F0502020204030204" pitchFamily="34" charset="0"/>
                  </a:rPr>
                  <a:t>| Distributivgesetz</a:t>
                </a:r>
              </a:p>
              <a:p>
                <a:pPr marL="0" indent="0">
                  <a:buNone/>
                </a:pPr>
                <a:r>
                  <a:rPr lang="de-DE" dirty="0">
                    <a:latin typeface="Cambria Math" panose="02040503050406030204" pitchFamily="18" charset="0"/>
                  </a:rPr>
                  <a:t>=  </a:t>
                </a:r>
                <a14:m>
                  <m:oMath xmlns:m="http://schemas.openxmlformats.org/officeDocument/2006/math">
                    <m:r>
                      <a:rPr lang="de-DE" i="1">
                        <a:latin typeface="Cambria Math" panose="02040503050406030204" pitchFamily="18" charset="0"/>
                      </a:rPr>
                      <m:t>𝑥</m:t>
                    </m:r>
                    <m:r>
                      <a:rPr lang="de-DE" b="0" i="1" smtClean="0">
                        <a:latin typeface="Cambria Math" panose="02040503050406030204" pitchFamily="18" charset="0"/>
                      </a:rPr>
                      <m:t>(</m:t>
                    </m:r>
                    <m:r>
                      <a:rPr lang="de-DE" b="0" i="1" smtClean="0">
                        <a:latin typeface="Cambria Math" panose="02040503050406030204" pitchFamily="18" charset="0"/>
                      </a:rPr>
                      <m:t>𝑦</m:t>
                    </m:r>
                    <m:r>
                      <a:rPr lang="de-DE" b="0" i="1" smtClean="0">
                        <a:latin typeface="Cambria Math" panose="02040503050406030204" pitchFamily="18" charset="0"/>
                      </a:rPr>
                      <m:t>+</m:t>
                    </m:r>
                    <m:r>
                      <a:rPr lang="de-DE" b="0" i="1" smtClean="0">
                        <a:latin typeface="Cambria Math" panose="02040503050406030204" pitchFamily="18" charset="0"/>
                      </a:rPr>
                      <m:t>𝑧</m:t>
                    </m:r>
                    <m:r>
                      <a:rPr lang="de-DE" b="0" i="1" smtClean="0">
                        <a:latin typeface="Cambria Math" panose="02040503050406030204" pitchFamily="18" charset="0"/>
                      </a:rPr>
                      <m:t>)</m:t>
                    </m:r>
                  </m:oMath>
                </a14:m>
                <a:endParaRPr lang="de-DE" dirty="0">
                  <a:latin typeface="Cambria Math" panose="02040503050406030204" pitchFamily="18" charset="0"/>
                </a:endParaRPr>
              </a:p>
              <a:p>
                <a:pPr marL="0" indent="0">
                  <a:buNone/>
                </a:pPr>
                <a:endParaRPr lang="de-DE" i="1" dirty="0">
                  <a:latin typeface="Cambria Math" panose="02040503050406030204" pitchFamily="18"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0">
                <a:blip r:embed="rId2"/>
                <a:stretch>
                  <a:fillRect l="-749"/>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12</a:t>
            </a:fld>
            <a:endParaRPr lang="en-US" dirty="0"/>
          </a:p>
        </p:txBody>
      </p:sp>
    </p:spTree>
    <p:extLst>
      <p:ext uri="{BB962C8B-B14F-4D97-AF65-F5344CB8AC3E}">
        <p14:creationId xmlns:p14="http://schemas.microsoft.com/office/powerpoint/2010/main" val="1227397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6111" y="452718"/>
            <a:ext cx="9577046" cy="1400530"/>
          </a:xfrm>
        </p:spPr>
        <p:txBody>
          <a:bodyPr/>
          <a:lstStyle/>
          <a:p>
            <a:r>
              <a:rPr lang="de-DE" dirty="0"/>
              <a:t>Aufgabe 1 - Boolesche Algebra</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lstStyle/>
              <a:p>
                <a14:m>
                  <m:oMath xmlns:m="http://schemas.openxmlformats.org/officeDocument/2006/math">
                    <m:r>
                      <a:rPr lang="de-DE" i="1">
                        <a:latin typeface="Cambria Math" panose="02040503050406030204" pitchFamily="18" charset="0"/>
                        <a:ea typeface="Cambria Math" panose="02040503050406030204" pitchFamily="18" charset="0"/>
                      </a:rPr>
                      <m:t>𝑎𝑏</m:t>
                    </m:r>
                    <m:r>
                      <a:rPr lang="de-DE" i="1">
                        <a:latin typeface="Cambria Math" panose="02040503050406030204" pitchFamily="18" charset="0"/>
                        <a:ea typeface="Cambria Math" panose="02040503050406030204" pitchFamily="18" charset="0"/>
                      </a:rPr>
                      <m:t>+</m:t>
                    </m:r>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𝑏</m:t>
                        </m:r>
                      </m:e>
                    </m:acc>
                    <m:r>
                      <a:rPr lang="de-DE" i="1">
                        <a:latin typeface="Cambria Math" panose="02040503050406030204" pitchFamily="18" charset="0"/>
                        <a:ea typeface="Cambria Math" panose="02040503050406030204" pitchFamily="18" charset="0"/>
                      </a:rPr>
                      <m:t>𝑐</m:t>
                    </m:r>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𝑑</m:t>
                        </m:r>
                      </m:e>
                    </m:acc>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𝑎𝑐</m:t>
                    </m:r>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𝑑</m:t>
                        </m:r>
                      </m:e>
                    </m:acc>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𝑎𝑏</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𝑐</m:t>
                    </m:r>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𝑑</m:t>
                        </m:r>
                      </m:e>
                    </m:acc>
                  </m:oMath>
                </a14:m>
                <a:endParaRPr lang="de-DE" dirty="0"/>
              </a:p>
              <a:p>
                <a:pPr marL="0" indent="0">
                  <a:buNone/>
                </a:pPr>
                <a:endParaRPr lang="de-DE" dirty="0"/>
              </a:p>
              <a:p>
                <a:pPr marL="0" indent="0">
                  <a:buNone/>
                </a:pPr>
                <a:r>
                  <a:rPr lang="de-DE" dirty="0">
                    <a:solidFill>
                      <a:schemeClr val="bg2">
                        <a:lumMod val="20000"/>
                        <a:lumOff val="80000"/>
                      </a:schemeClr>
                    </a:solidFill>
                    <a:latin typeface="Calibri" panose="020F0502020204030204" pitchFamily="34" charset="0"/>
                  </a:rPr>
                  <a:t>Hinweis:</a:t>
                </a:r>
                <a:r>
                  <a:rPr lang="de-DE" dirty="0">
                    <a:latin typeface="Calibri" panose="020F0502020204030204" pitchFamily="34" charset="0"/>
                  </a:rPr>
                  <a:t>		warum so viel Begleittext, wenn alle Ausdrücke richtig wären?</a:t>
                </a:r>
              </a:p>
              <a:p>
                <a:pPr marL="0" indent="0">
                  <a:buNone/>
                </a:pPr>
                <a:r>
                  <a:rPr lang="de-DE" dirty="0">
                    <a:latin typeface="Calibri" panose="020F0502020204030204" pitchFamily="34" charset="0"/>
                  </a:rPr>
                  <a:t>			der obige Ausdruck sollte einem bekannt vorkommen</a:t>
                </a: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0">
                <a:blip r:embed="rId2"/>
                <a:stretch>
                  <a:fillRect l="-749"/>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13</a:t>
            </a:fld>
            <a:endParaRPr lang="en-US" dirty="0"/>
          </a:p>
        </p:txBody>
      </p:sp>
    </p:spTree>
    <p:extLst>
      <p:ext uri="{BB962C8B-B14F-4D97-AF65-F5344CB8AC3E}">
        <p14:creationId xmlns:p14="http://schemas.microsoft.com/office/powerpoint/2010/main" val="1861102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6111" y="452718"/>
            <a:ext cx="9577046" cy="1400530"/>
          </a:xfrm>
        </p:spPr>
        <p:txBody>
          <a:bodyPr/>
          <a:lstStyle/>
          <a:p>
            <a:r>
              <a:rPr lang="de-DE" dirty="0"/>
              <a:t>Aufgabe 1 - Boolesche Algebra</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lstStyle/>
              <a:p>
                <a14:m>
                  <m:oMath xmlns:m="http://schemas.openxmlformats.org/officeDocument/2006/math">
                    <m:r>
                      <a:rPr lang="de-DE" i="1" smtClean="0">
                        <a:latin typeface="Cambria Math" panose="02040503050406030204" pitchFamily="18" charset="0"/>
                        <a:ea typeface="Cambria Math" panose="02040503050406030204" pitchFamily="18" charset="0"/>
                      </a:rPr>
                      <m:t>𝑎𝑏</m:t>
                    </m:r>
                    <m:r>
                      <a:rPr lang="de-DE" i="1" smtClean="0">
                        <a:latin typeface="Cambria Math" panose="02040503050406030204" pitchFamily="18" charset="0"/>
                        <a:ea typeface="Cambria Math" panose="02040503050406030204" pitchFamily="18" charset="0"/>
                      </a:rPr>
                      <m:t>+</m:t>
                    </m:r>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𝑏</m:t>
                        </m:r>
                      </m:e>
                    </m:acc>
                    <m:r>
                      <a:rPr lang="de-DE" i="1">
                        <a:latin typeface="Cambria Math" panose="02040503050406030204" pitchFamily="18" charset="0"/>
                        <a:ea typeface="Cambria Math" panose="02040503050406030204" pitchFamily="18" charset="0"/>
                      </a:rPr>
                      <m:t>𝑐</m:t>
                    </m:r>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𝑑</m:t>
                        </m:r>
                      </m:e>
                    </m:acc>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𝑎𝑐</m:t>
                    </m:r>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𝑑</m:t>
                        </m:r>
                      </m:e>
                    </m:acc>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𝑎𝑏</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𝑐</m:t>
                    </m:r>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𝑑</m:t>
                        </m:r>
                      </m:e>
                    </m:acc>
                  </m:oMath>
                </a14:m>
                <a:endParaRPr lang="de-DE" dirty="0"/>
              </a:p>
              <a:p>
                <a:pPr marL="0" indent="0">
                  <a:buNone/>
                </a:pPr>
                <a:endParaRPr lang="de-DE" dirty="0"/>
              </a:p>
              <a:p>
                <a:pPr marL="0" indent="0">
                  <a:buNone/>
                </a:pPr>
                <a:r>
                  <a:rPr lang="de-DE" dirty="0">
                    <a:solidFill>
                      <a:schemeClr val="bg2">
                        <a:lumMod val="20000"/>
                        <a:lumOff val="80000"/>
                      </a:schemeClr>
                    </a:solidFill>
                    <a:latin typeface="Calibri" panose="020F0502020204030204" pitchFamily="34" charset="0"/>
                  </a:rPr>
                  <a:t>Wir hatten durch Consensus in Aufgabe c bewiesen:</a:t>
                </a:r>
              </a:p>
              <a:p>
                <a:pPr marL="0" indent="0">
                  <a:buNone/>
                </a:pPr>
                <a:r>
                  <a:rPr lang="de-DE" dirty="0">
                    <a:solidFill>
                      <a:schemeClr val="bg2">
                        <a:lumMod val="20000"/>
                        <a:lumOff val="80000"/>
                      </a:schemeClr>
                    </a:solidFill>
                    <a:latin typeface="Calibri" panose="020F0502020204030204" pitchFamily="34" charset="0"/>
                  </a:rPr>
                  <a:t>	</a:t>
                </a:r>
                <a14:m>
                  <m:oMath xmlns:m="http://schemas.openxmlformats.org/officeDocument/2006/math">
                    <m:r>
                      <a:rPr lang="de-DE" i="1">
                        <a:latin typeface="Cambria Math" panose="02040503050406030204" pitchFamily="18" charset="0"/>
                        <a:ea typeface="Cambria Math" panose="02040503050406030204" pitchFamily="18" charset="0"/>
                      </a:rPr>
                      <m:t>𝑎𝑏</m:t>
                    </m:r>
                    <m:r>
                      <a:rPr lang="de-DE" i="1">
                        <a:latin typeface="Cambria Math" panose="02040503050406030204" pitchFamily="18" charset="0"/>
                        <a:ea typeface="Cambria Math" panose="02040503050406030204" pitchFamily="18" charset="0"/>
                      </a:rPr>
                      <m:t>+</m:t>
                    </m:r>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𝑏</m:t>
                        </m:r>
                      </m:e>
                    </m:acc>
                    <m:r>
                      <a:rPr lang="de-DE" i="1">
                        <a:latin typeface="Cambria Math" panose="02040503050406030204" pitchFamily="18" charset="0"/>
                        <a:ea typeface="Cambria Math" panose="02040503050406030204" pitchFamily="18" charset="0"/>
                      </a:rPr>
                      <m:t>𝑐</m:t>
                    </m:r>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𝑑</m:t>
                        </m:r>
                      </m:e>
                    </m:acc>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𝑎𝑐</m:t>
                    </m:r>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𝑑</m:t>
                        </m:r>
                      </m:e>
                    </m:acc>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𝑎𝑏</m:t>
                    </m:r>
                    <m:r>
                      <a:rPr lang="de-DE" i="1">
                        <a:latin typeface="Cambria Math" panose="02040503050406030204" pitchFamily="18" charset="0"/>
                        <a:ea typeface="Cambria Math" panose="02040503050406030204" pitchFamily="18" charset="0"/>
                      </a:rPr>
                      <m:t>+</m:t>
                    </m:r>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𝑏</m:t>
                        </m:r>
                      </m:e>
                    </m:acc>
                    <m:r>
                      <a:rPr lang="de-DE" i="1">
                        <a:latin typeface="Cambria Math" panose="02040503050406030204" pitchFamily="18" charset="0"/>
                        <a:ea typeface="Cambria Math" panose="02040503050406030204" pitchFamily="18" charset="0"/>
                      </a:rPr>
                      <m:t>𝑐</m:t>
                    </m:r>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𝑑</m:t>
                        </m:r>
                      </m:e>
                    </m:acc>
                  </m:oMath>
                </a14:m>
                <a:endParaRPr lang="de-DE" dirty="0">
                  <a:latin typeface="Calibri" panose="020F0502020204030204" pitchFamily="34" charset="0"/>
                </a:endParaRPr>
              </a:p>
              <a:p>
                <a:pPr marL="0" indent="0">
                  <a:buNone/>
                </a:pPr>
                <a:r>
                  <a:rPr lang="de-DE" dirty="0">
                    <a:latin typeface="Calibri" panose="020F0502020204030204" pitchFamily="34" charset="0"/>
                  </a:rPr>
                  <a:t>Wir können nun also schreiben:</a:t>
                </a:r>
              </a:p>
              <a:p>
                <a:pPr marL="0" indent="0">
                  <a:buNone/>
                </a:pPr>
                <a:r>
                  <a:rPr lang="de-DE" dirty="0">
                    <a:latin typeface="Calibri" panose="020F0502020204030204" pitchFamily="34" charset="0"/>
                  </a:rPr>
                  <a:t>	</a:t>
                </a:r>
                <a14:m>
                  <m:oMath xmlns:m="http://schemas.openxmlformats.org/officeDocument/2006/math">
                    <m:r>
                      <a:rPr lang="de-DE" i="1">
                        <a:latin typeface="Cambria Math" panose="02040503050406030204" pitchFamily="18" charset="0"/>
                        <a:ea typeface="Cambria Math" panose="02040503050406030204" pitchFamily="18" charset="0"/>
                      </a:rPr>
                      <m:t>𝑎𝑏</m:t>
                    </m:r>
                    <m:r>
                      <a:rPr lang="de-DE" i="1">
                        <a:latin typeface="Cambria Math" panose="02040503050406030204" pitchFamily="18" charset="0"/>
                        <a:ea typeface="Cambria Math" panose="02040503050406030204" pitchFamily="18" charset="0"/>
                      </a:rPr>
                      <m:t>+</m:t>
                    </m:r>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𝑏</m:t>
                        </m:r>
                      </m:e>
                    </m:acc>
                    <m:r>
                      <a:rPr lang="de-DE" i="1">
                        <a:latin typeface="Cambria Math" panose="02040503050406030204" pitchFamily="18" charset="0"/>
                        <a:ea typeface="Cambria Math" panose="02040503050406030204" pitchFamily="18" charset="0"/>
                      </a:rPr>
                      <m:t>𝑐</m:t>
                    </m:r>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𝑑</m:t>
                        </m:r>
                      </m:e>
                    </m:acc>
                  </m:oMath>
                </a14:m>
                <a:r>
                  <a:rPr lang="de-DE" dirty="0">
                    <a:latin typeface="Calibri" panose="020F0502020204030204" pitchFamily="34" charset="0"/>
                  </a:rPr>
                  <a:t> </a:t>
                </a:r>
                <a14:m>
                  <m:oMath xmlns:m="http://schemas.openxmlformats.org/officeDocument/2006/math">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𝑎𝑏</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𝑐</m:t>
                    </m:r>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𝑑</m:t>
                        </m:r>
                      </m:e>
                    </m:acc>
                  </m:oMath>
                </a14:m>
                <a:r>
                  <a:rPr lang="de-DE" dirty="0">
                    <a:latin typeface="Calibri" panose="020F0502020204030204" pitchFamily="34" charset="0"/>
                  </a:rPr>
                  <a:t>			|Wir „subtrahieren“ </a:t>
                </a:r>
                <a14:m>
                  <m:oMath xmlns:m="http://schemas.openxmlformats.org/officeDocument/2006/math">
                    <m:r>
                      <a:rPr lang="de-DE" i="1">
                        <a:latin typeface="Cambria Math" panose="02040503050406030204" pitchFamily="18" charset="0"/>
                        <a:ea typeface="Cambria Math" panose="02040503050406030204" pitchFamily="18" charset="0"/>
                      </a:rPr>
                      <m:t>𝑎𝑏</m:t>
                    </m:r>
                    <m:r>
                      <a:rPr lang="de-DE" i="1">
                        <a:latin typeface="Cambria Math" panose="02040503050406030204" pitchFamily="18" charset="0"/>
                        <a:ea typeface="Cambria Math" panose="02040503050406030204" pitchFamily="18" charset="0"/>
                      </a:rPr>
                      <m:t> </m:t>
                    </m:r>
                  </m:oMath>
                </a14:m>
                <a:r>
                  <a:rPr lang="de-DE" dirty="0">
                    <a:latin typeface="Calibri" panose="020F0502020204030204" pitchFamily="34" charset="0"/>
                  </a:rPr>
                  <a:t>	</a:t>
                </a:r>
              </a:p>
              <a:p>
                <a:pPr marL="0" indent="0">
                  <a:buNone/>
                </a:pPr>
                <a:r>
                  <a:rPr lang="de-DE" dirty="0">
                    <a:latin typeface="Calibri" panose="020F0502020204030204" pitchFamily="34" charset="0"/>
                    <a:ea typeface="Cambria Math" panose="02040503050406030204" pitchFamily="18" charset="0"/>
                  </a:rPr>
                  <a:t>	</a:t>
                </a:r>
                <a14:m>
                  <m:oMath xmlns:m="http://schemas.openxmlformats.org/officeDocument/2006/math">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𝑏</m:t>
                        </m:r>
                      </m:e>
                    </m:acc>
                    <m:r>
                      <a:rPr lang="de-DE" i="1">
                        <a:latin typeface="Cambria Math" panose="02040503050406030204" pitchFamily="18" charset="0"/>
                        <a:ea typeface="Cambria Math" panose="02040503050406030204" pitchFamily="18" charset="0"/>
                      </a:rPr>
                      <m:t>𝑐</m:t>
                    </m:r>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𝑑</m:t>
                        </m:r>
                      </m:e>
                    </m:acc>
                  </m:oMath>
                </a14:m>
                <a:r>
                  <a:rPr lang="de-DE" dirty="0">
                    <a:latin typeface="Calibri" panose="020F0502020204030204" pitchFamily="34" charset="0"/>
                  </a:rPr>
                  <a:t> </a:t>
                </a:r>
                <a14:m>
                  <m:oMath xmlns:m="http://schemas.openxmlformats.org/officeDocument/2006/math">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𝑐</m:t>
                    </m:r>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𝑑</m:t>
                        </m:r>
                      </m:e>
                    </m:acc>
                  </m:oMath>
                </a14:m>
                <a:r>
                  <a:rPr lang="de-DE" dirty="0">
                    <a:latin typeface="Calibri" panose="020F0502020204030204" pitchFamily="34" charset="0"/>
                  </a:rPr>
                  <a:t>					|Wir „dividieren“</a:t>
                </a:r>
                <a14:m>
                  <m:oMath xmlns:m="http://schemas.openxmlformats.org/officeDocument/2006/math">
                    <m:r>
                      <a:rPr lang="de-DE" b="0" i="0" smtClean="0">
                        <a:latin typeface="Cambria Math" panose="02040503050406030204" pitchFamily="18" charset="0"/>
                        <a:ea typeface="Cambria Math" panose="02040503050406030204" pitchFamily="18" charset="0"/>
                      </a:rPr>
                      <m:t> </m:t>
                    </m:r>
                    <m:r>
                      <a:rPr lang="de-DE" i="1">
                        <a:latin typeface="Cambria Math" panose="02040503050406030204" pitchFamily="18" charset="0"/>
                        <a:ea typeface="Cambria Math" panose="02040503050406030204" pitchFamily="18" charset="0"/>
                      </a:rPr>
                      <m:t>𝑐</m:t>
                    </m:r>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𝑑</m:t>
                        </m:r>
                      </m:e>
                    </m:acc>
                  </m:oMath>
                </a14:m>
                <a:endParaRPr lang="de-DE" dirty="0">
                  <a:latin typeface="Calibri" panose="020F0502020204030204" pitchFamily="34" charset="0"/>
                </a:endParaRPr>
              </a:p>
              <a:p>
                <a:pPr marL="0" indent="0">
                  <a:buNone/>
                </a:pPr>
                <a:r>
                  <a:rPr lang="de-DE" dirty="0">
                    <a:latin typeface="Calibri" panose="020F0502020204030204" pitchFamily="34" charset="0"/>
                  </a:rPr>
                  <a:t>	</a:t>
                </a:r>
                <a14:m>
                  <m:oMath xmlns:m="http://schemas.openxmlformats.org/officeDocument/2006/math">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𝑏</m:t>
                        </m:r>
                      </m:e>
                    </m:acc>
                  </m:oMath>
                </a14:m>
                <a:r>
                  <a:rPr lang="de-DE" dirty="0">
                    <a:latin typeface="Calibri" panose="020F0502020204030204" pitchFamily="34" charset="0"/>
                  </a:rPr>
                  <a:t> </a:t>
                </a:r>
                <a14:m>
                  <m:oMath xmlns:m="http://schemas.openxmlformats.org/officeDocument/2006/math">
                    <m:r>
                      <a:rPr lang="de-DE" i="1">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1</m:t>
                    </m:r>
                  </m:oMath>
                </a14:m>
                <a:endParaRPr lang="de-DE" dirty="0">
                  <a:latin typeface="Calibri" panose="020F0502020204030204" pitchFamily="34" charset="0"/>
                </a:endParaRPr>
              </a:p>
              <a:p>
                <a:pPr marL="0" indent="0">
                  <a:buNone/>
                </a:pPr>
                <a:r>
                  <a:rPr lang="de-DE" dirty="0">
                    <a:latin typeface="Calibri" panose="020F0502020204030204" pitchFamily="34" charset="0"/>
                  </a:rPr>
                  <a:t>Was wir nicht wirklich schlussfolgern können. Also ist dieser Ausdruck </a:t>
                </a:r>
                <a:r>
                  <a:rPr lang="de-DE" dirty="0">
                    <a:solidFill>
                      <a:schemeClr val="accent2">
                        <a:lumMod val="60000"/>
                        <a:lumOff val="40000"/>
                      </a:schemeClr>
                    </a:solidFill>
                    <a:latin typeface="Calibri" panose="020F0502020204030204" pitchFamily="34" charset="0"/>
                  </a:rPr>
                  <a:t>nicht wahr</a:t>
                </a:r>
                <a:r>
                  <a:rPr lang="de-DE" dirty="0">
                    <a:latin typeface="Calibri" panose="020F0502020204030204" pitchFamily="34" charset="0"/>
                  </a:rPr>
                  <a:t>!</a:t>
                </a: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0">
                <a:blip r:embed="rId2"/>
                <a:stretch>
                  <a:fillRect l="-749"/>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14</a:t>
            </a:fld>
            <a:endParaRPr lang="en-US" dirty="0"/>
          </a:p>
        </p:txBody>
      </p:sp>
    </p:spTree>
    <p:extLst>
      <p:ext uri="{BB962C8B-B14F-4D97-AF65-F5344CB8AC3E}">
        <p14:creationId xmlns:p14="http://schemas.microsoft.com/office/powerpoint/2010/main" val="1607629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DNF, SOP, POS</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lstStyle/>
              <a:p>
                <a:pPr marL="0" indent="0">
                  <a:buNone/>
                </a:pPr>
                <a:r>
                  <a:rPr lang="de-DE" dirty="0"/>
                  <a:t>Beschreibung</a:t>
                </a:r>
              </a:p>
              <a:p>
                <a:pPr marL="0" indent="0">
                  <a:buNone/>
                </a:pPr>
                <a:endParaRPr lang="de-DE" dirty="0">
                  <a:latin typeface="Calibri" panose="020F0502020204030204" pitchFamily="34" charset="0"/>
                </a:endParaRPr>
              </a:p>
              <a:p>
                <a:r>
                  <a:rPr lang="de-DE" dirty="0">
                    <a:latin typeface="Calibri" panose="020F0502020204030204" pitchFamily="34" charset="0"/>
                  </a:rPr>
                  <a:t>Bestimmen Sie die disjunktive Normalform (DNF) der folgenden Funktionen:</a:t>
                </a:r>
              </a:p>
              <a:p>
                <a:pPr marL="0" indent="0">
                  <a:buNone/>
                </a:pPr>
                <a:r>
                  <a:rPr lang="de-DE" dirty="0">
                    <a:latin typeface="Calibri" panose="020F0502020204030204" pitchFamily="34" charset="0"/>
                  </a:rPr>
                  <a:t>		a, 	</a:t>
                </a:r>
                <a14:m>
                  <m:oMath xmlns:m="http://schemas.openxmlformats.org/officeDocument/2006/math">
                    <m:r>
                      <m:rPr>
                        <m:sty m:val="p"/>
                      </m:rPr>
                      <a:rPr lang="de-DE" b="0" i="0" smtClean="0">
                        <a:latin typeface="Cambria Math" panose="02040503050406030204" pitchFamily="18" charset="0"/>
                      </a:rPr>
                      <m:t>f</m:t>
                    </m:r>
                    <m:d>
                      <m:dPr>
                        <m:ctrlPr>
                          <a:rPr lang="de-DE" b="0" i="1" smtClean="0">
                            <a:latin typeface="Cambria Math" panose="02040503050406030204" pitchFamily="18" charset="0"/>
                          </a:rPr>
                        </m:ctrlPr>
                      </m:dPr>
                      <m:e>
                        <m:r>
                          <m:rPr>
                            <m:sty m:val="p"/>
                          </m:rPr>
                          <a:rPr lang="de-DE" b="0" i="0" smtClean="0">
                            <a:latin typeface="Cambria Math" panose="02040503050406030204" pitchFamily="18" charset="0"/>
                          </a:rPr>
                          <m:t>x</m:t>
                        </m:r>
                        <m:r>
                          <a:rPr lang="de-DE" b="0" i="0" smtClean="0">
                            <a:latin typeface="Cambria Math" panose="02040503050406030204" pitchFamily="18" charset="0"/>
                          </a:rPr>
                          <m:t>, </m:t>
                        </m:r>
                        <m:r>
                          <m:rPr>
                            <m:sty m:val="p"/>
                          </m:rPr>
                          <a:rPr lang="de-DE" b="0" i="0" smtClean="0">
                            <a:latin typeface="Cambria Math" panose="02040503050406030204" pitchFamily="18" charset="0"/>
                          </a:rPr>
                          <m:t>y</m:t>
                        </m:r>
                        <m:r>
                          <a:rPr lang="de-DE" b="0" i="0" smtClean="0">
                            <a:latin typeface="Cambria Math" panose="02040503050406030204" pitchFamily="18" charset="0"/>
                          </a:rPr>
                          <m:t>, </m:t>
                        </m:r>
                        <m:r>
                          <m:rPr>
                            <m:sty m:val="p"/>
                          </m:rPr>
                          <a:rPr lang="de-DE" b="0" i="0" smtClean="0">
                            <a:latin typeface="Cambria Math" panose="02040503050406030204" pitchFamily="18" charset="0"/>
                          </a:rPr>
                          <m:t>z</m:t>
                        </m:r>
                      </m:e>
                    </m:d>
                    <m:r>
                      <a:rPr lang="de-DE" b="0" i="1" smtClean="0">
                        <a:latin typeface="Cambria Math" panose="02040503050406030204" pitchFamily="18" charset="0"/>
                      </a:rPr>
                      <m:t>=</m:t>
                    </m:r>
                    <m:r>
                      <a:rPr lang="de-DE" b="0" i="1" smtClean="0">
                        <a:latin typeface="Cambria Math" panose="02040503050406030204" pitchFamily="18" charset="0"/>
                      </a:rPr>
                      <m:t>𝑥𝑦𝑧</m:t>
                    </m:r>
                    <m:r>
                      <a:rPr lang="de-DE" b="0" i="1" smtClean="0">
                        <a:latin typeface="Cambria Math" panose="02040503050406030204" pitchFamily="18" charset="0"/>
                      </a:rPr>
                      <m:t>+</m:t>
                    </m:r>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𝑥</m:t>
                        </m:r>
                      </m:e>
                    </m:acc>
                    <m:r>
                      <a:rPr lang="de-DE" b="0" i="1" smtClean="0">
                        <a:latin typeface="Cambria Math" panose="02040503050406030204" pitchFamily="18" charset="0"/>
                      </a:rPr>
                      <m:t>𝑦</m:t>
                    </m:r>
                    <m:r>
                      <a:rPr lang="de-DE" b="0" i="1" smtClean="0">
                        <a:latin typeface="Cambria Math" panose="02040503050406030204" pitchFamily="18" charset="0"/>
                      </a:rPr>
                      <m:t>+</m:t>
                    </m:r>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𝑦</m:t>
                        </m:r>
                      </m:e>
                    </m:acc>
                    <m:r>
                      <a:rPr lang="de-DE" b="0" i="1" smtClean="0">
                        <a:latin typeface="Cambria Math" panose="02040503050406030204" pitchFamily="18" charset="0"/>
                      </a:rPr>
                      <m:t>𝑧</m:t>
                    </m:r>
                  </m:oMath>
                </a14:m>
                <a:endParaRPr lang="de-DE" b="0" dirty="0">
                  <a:latin typeface="Calibri" panose="020F0502020204030204" pitchFamily="34" charset="0"/>
                </a:endParaRPr>
              </a:p>
              <a:p>
                <a:pPr marL="0" indent="0">
                  <a:buNone/>
                </a:pPr>
                <a:r>
                  <a:rPr lang="de-DE" dirty="0">
                    <a:latin typeface="Calibri" panose="020F0502020204030204" pitchFamily="34" charset="0"/>
                  </a:rPr>
                  <a:t>		b, 	</a:t>
                </a:r>
                <a14:m>
                  <m:oMath xmlns:m="http://schemas.openxmlformats.org/officeDocument/2006/math">
                    <m:r>
                      <m:rPr>
                        <m:sty m:val="p"/>
                      </m:rPr>
                      <a:rPr lang="de-DE">
                        <a:latin typeface="Cambria Math" panose="02040503050406030204" pitchFamily="18" charset="0"/>
                      </a:rPr>
                      <m:t>f</m:t>
                    </m:r>
                    <m:d>
                      <m:dPr>
                        <m:ctrlPr>
                          <a:rPr lang="de-DE" i="1">
                            <a:latin typeface="Cambria Math" panose="02040503050406030204" pitchFamily="18" charset="0"/>
                          </a:rPr>
                        </m:ctrlPr>
                      </m:dPr>
                      <m:e>
                        <m:r>
                          <m:rPr>
                            <m:sty m:val="p"/>
                          </m:rPr>
                          <a:rPr lang="de-DE">
                            <a:latin typeface="Cambria Math" panose="02040503050406030204" pitchFamily="18" charset="0"/>
                          </a:rPr>
                          <m:t>x</m:t>
                        </m:r>
                        <m:r>
                          <a:rPr lang="de-DE">
                            <a:latin typeface="Cambria Math" panose="02040503050406030204" pitchFamily="18" charset="0"/>
                          </a:rPr>
                          <m:t>, </m:t>
                        </m:r>
                        <m:r>
                          <m:rPr>
                            <m:sty m:val="p"/>
                          </m:rPr>
                          <a:rPr lang="de-DE">
                            <a:latin typeface="Cambria Math" panose="02040503050406030204" pitchFamily="18" charset="0"/>
                          </a:rPr>
                          <m:t>y</m:t>
                        </m:r>
                        <m:r>
                          <a:rPr lang="de-DE">
                            <a:latin typeface="Cambria Math" panose="02040503050406030204" pitchFamily="18" charset="0"/>
                          </a:rPr>
                          <m:t>, </m:t>
                        </m:r>
                        <m:r>
                          <m:rPr>
                            <m:sty m:val="p"/>
                          </m:rPr>
                          <a:rPr lang="de-DE">
                            <a:latin typeface="Cambria Math" panose="02040503050406030204" pitchFamily="18" charset="0"/>
                          </a:rPr>
                          <m:t>z</m:t>
                        </m:r>
                      </m:e>
                    </m:d>
                    <m:r>
                      <a:rPr lang="de-DE" i="1">
                        <a:latin typeface="Cambria Math" panose="02040503050406030204" pitchFamily="18" charset="0"/>
                      </a:rPr>
                      <m:t>=</m:t>
                    </m:r>
                    <m:r>
                      <a:rPr lang="de-DE" i="1">
                        <a:latin typeface="Cambria Math" panose="02040503050406030204" pitchFamily="18" charset="0"/>
                      </a:rPr>
                      <m:t>𝑥𝑦</m:t>
                    </m:r>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𝑥</m:t>
                        </m:r>
                      </m:e>
                    </m:acc>
                    <m:acc>
                      <m:accPr>
                        <m:chr m:val="̅"/>
                        <m:ctrlPr>
                          <a:rPr lang="de-DE" i="1">
                            <a:latin typeface="Cambria Math" panose="02040503050406030204" pitchFamily="18" charset="0"/>
                          </a:rPr>
                        </m:ctrlPr>
                      </m:accPr>
                      <m:e>
                        <m:r>
                          <a:rPr lang="de-DE" b="0" i="1" smtClean="0">
                            <a:latin typeface="Cambria Math" panose="02040503050406030204" pitchFamily="18" charset="0"/>
                          </a:rPr>
                          <m:t>𝑦</m:t>
                        </m:r>
                      </m:e>
                    </m:acc>
                    <m:r>
                      <a:rPr lang="de-DE" b="0" i="1" smtClean="0">
                        <a:latin typeface="Cambria Math" panose="02040503050406030204" pitchFamily="18" charset="0"/>
                      </a:rPr>
                      <m:t>𝑧</m:t>
                    </m:r>
                    <m:r>
                      <a:rPr lang="de-DE" i="1">
                        <a:latin typeface="Cambria Math" panose="02040503050406030204" pitchFamily="18" charset="0"/>
                      </a:rPr>
                      <m:t>+</m:t>
                    </m:r>
                    <m:r>
                      <a:rPr lang="de-DE" b="0" i="1" smtClean="0">
                        <a:latin typeface="Cambria Math" panose="02040503050406030204" pitchFamily="18" charset="0"/>
                      </a:rPr>
                      <m:t>𝑥</m:t>
                    </m:r>
                    <m:acc>
                      <m:accPr>
                        <m:chr m:val="̅"/>
                        <m:ctrlPr>
                          <a:rPr lang="de-DE" i="1">
                            <a:latin typeface="Cambria Math" panose="02040503050406030204" pitchFamily="18" charset="0"/>
                          </a:rPr>
                        </m:ctrlPr>
                      </m:accPr>
                      <m:e>
                        <m:r>
                          <a:rPr lang="de-DE" b="0" i="1" smtClean="0">
                            <a:latin typeface="Cambria Math" panose="02040503050406030204" pitchFamily="18" charset="0"/>
                          </a:rPr>
                          <m:t>𝑦</m:t>
                        </m:r>
                      </m:e>
                    </m:acc>
                    <m:acc>
                      <m:accPr>
                        <m:chr m:val="̅"/>
                        <m:ctrlPr>
                          <a:rPr lang="de-DE" i="1">
                            <a:latin typeface="Cambria Math" panose="02040503050406030204" pitchFamily="18" charset="0"/>
                          </a:rPr>
                        </m:ctrlPr>
                      </m:accPr>
                      <m:e>
                        <m:r>
                          <a:rPr lang="de-DE" b="0" i="1" smtClean="0">
                            <a:latin typeface="Cambria Math" panose="02040503050406030204" pitchFamily="18" charset="0"/>
                          </a:rPr>
                          <m:t>𝑧</m:t>
                        </m:r>
                      </m:e>
                    </m:acc>
                  </m:oMath>
                </a14:m>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0">
                <a:blip r:embed="rId3"/>
                <a:stretch>
                  <a:fillRect l="-749" t="-872"/>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15</a:t>
            </a:fld>
            <a:endParaRPr lang="en-US" dirty="0"/>
          </a:p>
        </p:txBody>
      </p:sp>
    </p:spTree>
    <p:extLst>
      <p:ext uri="{BB962C8B-B14F-4D97-AF65-F5344CB8AC3E}">
        <p14:creationId xmlns:p14="http://schemas.microsoft.com/office/powerpoint/2010/main" val="2675636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DNF, SOP, POS</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468029"/>
                <a:ext cx="8946541" cy="5006912"/>
              </a:xfrm>
            </p:spPr>
            <p:txBody>
              <a:bodyPr>
                <a:normAutofit/>
              </a:bodyPr>
              <a:lstStyle/>
              <a:p>
                <a:pPr marL="0" indent="0">
                  <a:buNone/>
                </a:pPr>
                <a:r>
                  <a:rPr lang="de-DE" dirty="0"/>
                  <a:t>Begriffsklärung:</a:t>
                </a:r>
              </a:p>
              <a:p>
                <a:pPr marL="0" indent="0">
                  <a:buNone/>
                </a:pPr>
                <a:endParaRPr lang="de-DE" dirty="0"/>
              </a:p>
              <a:p>
                <a:pPr marL="0" indent="0">
                  <a:buNone/>
                </a:pPr>
                <a:r>
                  <a:rPr lang="de-DE" dirty="0" err="1">
                    <a:solidFill>
                      <a:schemeClr val="accent2">
                        <a:lumMod val="60000"/>
                        <a:lumOff val="40000"/>
                      </a:schemeClr>
                    </a:solidFill>
                    <a:latin typeface="Calibri" panose="020F0502020204030204" pitchFamily="34" charset="0"/>
                  </a:rPr>
                  <a:t>Minterm</a:t>
                </a:r>
                <a:r>
                  <a:rPr lang="de-DE" dirty="0">
                    <a:solidFill>
                      <a:schemeClr val="accent2">
                        <a:lumMod val="60000"/>
                        <a:lumOff val="40000"/>
                      </a:schemeClr>
                    </a:solidFill>
                    <a:latin typeface="Calibri" panose="020F0502020204030204" pitchFamily="34" charset="0"/>
                  </a:rPr>
                  <a:t> (Vollkonjunktion):</a:t>
                </a:r>
              </a:p>
              <a:p>
                <a:pPr>
                  <a:buFont typeface="Courier New" panose="02070309020205020404" pitchFamily="49" charset="0"/>
                  <a:buChar char="o"/>
                </a:pPr>
                <a:r>
                  <a:rPr lang="de-DE" dirty="0">
                    <a:latin typeface="Calibri" panose="020F0502020204030204" pitchFamily="34" charset="0"/>
                  </a:rPr>
                  <a:t>Reine Konjunktion </a:t>
                </a:r>
                <a:r>
                  <a:rPr lang="de-DE" dirty="0">
                    <a:solidFill>
                      <a:schemeClr val="accent1">
                        <a:lumMod val="40000"/>
                        <a:lumOff val="60000"/>
                      </a:schemeClr>
                    </a:solidFill>
                    <a:latin typeface="Calibri" panose="020F0502020204030204" pitchFamily="34" charset="0"/>
                  </a:rPr>
                  <a:t>aller</a:t>
                </a:r>
                <a:r>
                  <a:rPr lang="de-DE" dirty="0">
                    <a:latin typeface="Calibri" panose="020F0502020204030204" pitchFamily="34" charset="0"/>
                  </a:rPr>
                  <a:t> existierenden </a:t>
                </a:r>
                <a:r>
                  <a:rPr lang="de-DE" dirty="0" err="1">
                    <a:latin typeface="Calibri" panose="020F0502020204030204" pitchFamily="34" charset="0"/>
                  </a:rPr>
                  <a:t>Literale</a:t>
                </a:r>
                <a:r>
                  <a:rPr lang="de-DE" dirty="0">
                    <a:latin typeface="Calibri" panose="020F0502020204030204" pitchFamily="34" charset="0"/>
                  </a:rPr>
                  <a:t> in negierter bzw. nicht negierter Form (d.h. alle Komponenten der Funktion kommen vor)</a:t>
                </a:r>
              </a:p>
              <a:p>
                <a:pPr>
                  <a:buFont typeface="Courier New" panose="02070309020205020404" pitchFamily="49" charset="0"/>
                  <a:buChar char="o"/>
                </a:pPr>
                <a:r>
                  <a:rPr lang="de-DE" dirty="0">
                    <a:latin typeface="Calibri" panose="020F0502020204030204" pitchFamily="34" charset="0"/>
                  </a:rPr>
                  <a:t>Merkhilfe:	minimale Anzahl an Einsern in Ergebnistabelle</a:t>
                </a:r>
              </a:p>
              <a:p>
                <a:pPr>
                  <a:buFont typeface="Courier New" panose="02070309020205020404" pitchFamily="49" charset="0"/>
                  <a:buChar char="o"/>
                </a:pPr>
                <a:r>
                  <a:rPr lang="de-DE" dirty="0">
                    <a:latin typeface="Calibri" panose="020F0502020204030204" pitchFamily="34" charset="0"/>
                  </a:rPr>
                  <a:t>Seien also z.B. die </a:t>
                </a:r>
                <a:r>
                  <a:rPr lang="de-DE" dirty="0" err="1">
                    <a:latin typeface="Calibri" panose="020F0502020204030204" pitchFamily="34" charset="0"/>
                  </a:rPr>
                  <a:t>Literale</a:t>
                </a:r>
                <a:r>
                  <a:rPr lang="de-DE" dirty="0">
                    <a:latin typeface="Calibri" panose="020F0502020204030204" pitchFamily="34" charset="0"/>
                  </a:rPr>
                  <a:t> x, y und z Komponenten von f(x, y, z): 	</a:t>
                </a:r>
              </a:p>
              <a:p>
                <a:pPr lvl="1">
                  <a:buFont typeface="Courier New" panose="02070309020205020404" pitchFamily="49" charset="0"/>
                  <a:buChar char="o"/>
                </a:pPr>
                <a14:m>
                  <m:oMath xmlns:m="http://schemas.openxmlformats.org/officeDocument/2006/math">
                    <m:r>
                      <a:rPr lang="de-DE" i="1">
                        <a:latin typeface="Cambria Math" panose="02040503050406030204" pitchFamily="18" charset="0"/>
                      </a:rPr>
                      <m:t>𝑥</m:t>
                    </m:r>
                    <m:r>
                      <a:rPr lang="de-DE" i="1">
                        <a:latin typeface="Cambria Math" panose="02040503050406030204" pitchFamily="18" charset="0"/>
                        <a:ea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𝑦</m:t>
                        </m:r>
                      </m:e>
                    </m:acc>
                    <m:r>
                      <a:rPr lang="de-DE" i="1">
                        <a:latin typeface="Cambria Math" panose="02040503050406030204" pitchFamily="18" charset="0"/>
                        <a:ea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𝑧</m:t>
                        </m:r>
                      </m:e>
                    </m:acc>
                  </m:oMath>
                </a14:m>
                <a:r>
                  <a:rPr lang="de-DE" dirty="0">
                    <a:solidFill>
                      <a:schemeClr val="accent2">
                        <a:lumMod val="60000"/>
                        <a:lumOff val="40000"/>
                      </a:schemeClr>
                    </a:solidFill>
                    <a:latin typeface="Calibri" panose="020F0502020204030204" pitchFamily="34" charset="0"/>
                  </a:rPr>
                  <a:t> 	bzw. 	</a:t>
                </a:r>
                <a14:m>
                  <m:oMath xmlns:m="http://schemas.openxmlformats.org/officeDocument/2006/math">
                    <m:r>
                      <a:rPr lang="de-DE" i="1">
                        <a:latin typeface="Cambria Math" panose="02040503050406030204" pitchFamily="18" charset="0"/>
                      </a:rPr>
                      <m:t>𝑥</m:t>
                    </m:r>
                    <m:r>
                      <a:rPr lang="de-DE" i="1">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𝑦</m:t>
                    </m:r>
                    <m:r>
                      <a:rPr lang="de-DE" i="1">
                        <a:latin typeface="Cambria Math" panose="02040503050406030204" pitchFamily="18" charset="0"/>
                        <a:ea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𝑧</m:t>
                        </m:r>
                      </m:e>
                    </m:acc>
                  </m:oMath>
                </a14:m>
                <a:r>
                  <a:rPr lang="de-DE" dirty="0">
                    <a:solidFill>
                      <a:schemeClr val="accent2">
                        <a:lumMod val="60000"/>
                        <a:lumOff val="40000"/>
                      </a:schemeClr>
                    </a:solidFill>
                    <a:latin typeface="Calibri" panose="020F0502020204030204" pitchFamily="34" charset="0"/>
                  </a:rPr>
                  <a:t>			</a:t>
                </a:r>
                <a:r>
                  <a:rPr lang="de-DE" dirty="0">
                    <a:latin typeface="Calibri" panose="020F0502020204030204" pitchFamily="34" charset="0"/>
                  </a:rPr>
                  <a:t>sind </a:t>
                </a:r>
                <a:r>
                  <a:rPr lang="de-DE" dirty="0" err="1">
                    <a:latin typeface="Calibri" panose="020F0502020204030204" pitchFamily="34" charset="0"/>
                  </a:rPr>
                  <a:t>Minterme</a:t>
                </a:r>
                <a:endParaRPr lang="de-DE" dirty="0">
                  <a:latin typeface="Calibri" panose="020F0502020204030204" pitchFamily="34" charset="0"/>
                </a:endParaRPr>
              </a:p>
              <a:p>
                <a:pPr lvl="1">
                  <a:buFont typeface="Courier New" panose="02070309020205020404" pitchFamily="49" charset="0"/>
                  <a:buChar char="o"/>
                </a:pPr>
                <a14:m>
                  <m:oMath xmlns:m="http://schemas.openxmlformats.org/officeDocument/2006/math">
                    <m:r>
                      <a:rPr lang="de-DE" i="1">
                        <a:latin typeface="Cambria Math" panose="02040503050406030204" pitchFamily="18" charset="0"/>
                      </a:rPr>
                      <m:t>𝑥</m:t>
                    </m:r>
                    <m:r>
                      <a:rPr lang="de-DE" i="1">
                        <a:latin typeface="Cambria Math" panose="02040503050406030204" pitchFamily="18" charset="0"/>
                        <a:ea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𝑧</m:t>
                        </m:r>
                      </m:e>
                    </m:acc>
                  </m:oMath>
                </a14:m>
                <a:r>
                  <a:rPr lang="de-DE" dirty="0">
                    <a:solidFill>
                      <a:schemeClr val="accent2">
                        <a:lumMod val="60000"/>
                        <a:lumOff val="40000"/>
                      </a:schemeClr>
                    </a:solidFill>
                    <a:latin typeface="Calibri" panose="020F0502020204030204" pitchFamily="34" charset="0"/>
                  </a:rPr>
                  <a:t>  	   	bzw.	 	</a:t>
                </a:r>
                <a14:m>
                  <m:oMath xmlns:m="http://schemas.openxmlformats.org/officeDocument/2006/math">
                    <m:r>
                      <a:rPr lang="de-DE" i="1">
                        <a:latin typeface="Cambria Math" panose="02040503050406030204" pitchFamily="18" charset="0"/>
                      </a:rPr>
                      <m:t>𝑥</m:t>
                    </m:r>
                    <m:r>
                      <a:rPr lang="de-DE" b="0" i="1" smtClean="0">
                        <a:latin typeface="Cambria Math" panose="02040503050406030204" pitchFamily="18" charset="0"/>
                      </a:rPr>
                      <m:t>+</m:t>
                    </m:r>
                    <m:r>
                      <a:rPr lang="de-DE" i="1">
                        <a:latin typeface="Cambria Math" panose="02040503050406030204" pitchFamily="18" charset="0"/>
                        <a:ea typeface="Cambria Math" panose="02040503050406030204" pitchFamily="18" charset="0"/>
                      </a:rPr>
                      <m:t>𝑦</m:t>
                    </m:r>
                    <m:r>
                      <a:rPr lang="de-DE" i="1">
                        <a:latin typeface="Cambria Math" panose="02040503050406030204" pitchFamily="18" charset="0"/>
                        <a:ea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𝑧</m:t>
                        </m:r>
                      </m:e>
                    </m:acc>
                  </m:oMath>
                </a14:m>
                <a:r>
                  <a:rPr lang="de-DE" dirty="0">
                    <a:solidFill>
                      <a:schemeClr val="accent2">
                        <a:lumMod val="60000"/>
                        <a:lumOff val="40000"/>
                      </a:schemeClr>
                    </a:solidFill>
                    <a:latin typeface="Calibri" panose="020F0502020204030204" pitchFamily="34" charset="0"/>
                  </a:rPr>
                  <a:t>			</a:t>
                </a:r>
                <a:r>
                  <a:rPr lang="de-DE" dirty="0">
                    <a:latin typeface="Calibri" panose="020F0502020204030204" pitchFamily="34" charset="0"/>
                  </a:rPr>
                  <a:t>sind keine </a:t>
                </a:r>
                <a:r>
                  <a:rPr lang="de-DE" dirty="0" err="1">
                    <a:latin typeface="Calibri" panose="020F0502020204030204" pitchFamily="34" charset="0"/>
                  </a:rPr>
                  <a:t>Minterme</a:t>
                </a:r>
                <a:endParaRPr lang="de-DE" dirty="0">
                  <a:latin typeface="Calibri" panose="020F0502020204030204" pitchFamily="34" charset="0"/>
                </a:endParaRPr>
              </a:p>
              <a:p>
                <a:pPr marL="0" indent="0">
                  <a:buNone/>
                </a:pPr>
                <a:r>
                  <a:rPr lang="de-DE" dirty="0">
                    <a:solidFill>
                      <a:schemeClr val="accent2">
                        <a:lumMod val="60000"/>
                        <a:lumOff val="40000"/>
                      </a:schemeClr>
                    </a:solidFill>
                    <a:latin typeface="Calibri" panose="020F0502020204030204" pitchFamily="34" charset="0"/>
                  </a:rPr>
                  <a:t>Disjunktive Normalform (DNF):</a:t>
                </a:r>
              </a:p>
              <a:p>
                <a:pPr>
                  <a:buFont typeface="Courier New" panose="02070309020205020404" pitchFamily="49" charset="0"/>
                  <a:buChar char="o"/>
                </a:pPr>
                <a:r>
                  <a:rPr lang="de-DE" dirty="0">
                    <a:latin typeface="Calibri" panose="020F0502020204030204" pitchFamily="34" charset="0"/>
                  </a:rPr>
                  <a:t>Disjunktion (d.h. </a:t>
                </a:r>
                <a:r>
                  <a:rPr lang="de-DE" dirty="0" err="1">
                    <a:latin typeface="Calibri" panose="020F0502020204030204" pitchFamily="34" charset="0"/>
                  </a:rPr>
                  <a:t>Veroderung</a:t>
                </a:r>
                <a:r>
                  <a:rPr lang="de-DE" dirty="0">
                    <a:latin typeface="Calibri" panose="020F0502020204030204" pitchFamily="34" charset="0"/>
                  </a:rPr>
                  <a:t>) aller </a:t>
                </a:r>
                <a:r>
                  <a:rPr lang="de-DE" dirty="0" err="1">
                    <a:solidFill>
                      <a:schemeClr val="accent1">
                        <a:lumMod val="40000"/>
                        <a:lumOff val="60000"/>
                      </a:schemeClr>
                    </a:solidFill>
                    <a:latin typeface="Calibri" panose="020F0502020204030204" pitchFamily="34" charset="0"/>
                  </a:rPr>
                  <a:t>Minterme</a:t>
                </a:r>
                <a:r>
                  <a:rPr lang="de-DE" dirty="0">
                    <a:latin typeface="Calibri" panose="020F0502020204030204" pitchFamily="34" charset="0"/>
                  </a:rPr>
                  <a:t> (!)</a:t>
                </a:r>
              </a:p>
              <a:p>
                <a:pPr>
                  <a:buFont typeface="Courier New" panose="02070309020205020404" pitchFamily="49" charset="0"/>
                  <a:buChar char="o"/>
                </a:pPr>
                <a:r>
                  <a:rPr lang="de-DE" dirty="0">
                    <a:latin typeface="Calibri" panose="020F0502020204030204" pitchFamily="34" charset="0"/>
                  </a:rPr>
                  <a:t>Beispiel:	</a:t>
                </a:r>
                <a14:m>
                  <m:oMath xmlns:m="http://schemas.openxmlformats.org/officeDocument/2006/math">
                    <m:r>
                      <a:rPr lang="de-DE" i="1">
                        <a:latin typeface="Cambria Math" panose="02040503050406030204" pitchFamily="18" charset="0"/>
                      </a:rPr>
                      <m:t> </m:t>
                    </m:r>
                    <m:d>
                      <m:dPr>
                        <m:ctrlPr>
                          <a:rPr lang="de-DE" b="0" i="1" smtClean="0">
                            <a:latin typeface="Cambria Math" panose="02040503050406030204" pitchFamily="18" charset="0"/>
                          </a:rPr>
                        </m:ctrlPr>
                      </m:dPr>
                      <m:e>
                        <m:r>
                          <a:rPr lang="de-DE" i="1">
                            <a:latin typeface="Cambria Math" panose="02040503050406030204" pitchFamily="18" charset="0"/>
                          </a:rPr>
                          <m:t>𝑥</m:t>
                        </m:r>
                        <m:r>
                          <a:rPr lang="de-DE" i="1">
                            <a:latin typeface="Cambria Math" panose="02040503050406030204" pitchFamily="18" charset="0"/>
                            <a:ea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𝑦</m:t>
                            </m:r>
                          </m:e>
                        </m:acc>
                        <m:r>
                          <a:rPr lang="de-DE" i="1">
                            <a:latin typeface="Cambria Math" panose="02040503050406030204" pitchFamily="18" charset="0"/>
                            <a:ea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𝑧</m:t>
                            </m:r>
                          </m:e>
                        </m:acc>
                      </m:e>
                    </m:d>
                    <m:r>
                      <a:rPr lang="de-DE" b="0" i="1" smtClean="0">
                        <a:latin typeface="Cambria Math" panose="02040503050406030204" pitchFamily="18" charset="0"/>
                      </a:rPr>
                      <m:t>+</m:t>
                    </m:r>
                    <m:d>
                      <m:dPr>
                        <m:ctrlPr>
                          <a:rPr lang="de-DE" b="0" i="1" smtClean="0">
                            <a:latin typeface="Cambria Math" panose="02040503050406030204" pitchFamily="18" charset="0"/>
                          </a:rPr>
                        </m:ctrlPr>
                      </m:dPr>
                      <m:e>
                        <m:r>
                          <a:rPr lang="de-DE" i="1">
                            <a:latin typeface="Cambria Math" panose="02040503050406030204" pitchFamily="18" charset="0"/>
                          </a:rPr>
                          <m:t>𝑥</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𝑦</m:t>
                        </m:r>
                        <m:r>
                          <a:rPr lang="de-DE" i="1">
                            <a:latin typeface="Cambria Math" panose="02040503050406030204" pitchFamily="18" charset="0"/>
                            <a:ea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𝑧</m:t>
                            </m:r>
                          </m:e>
                        </m:acc>
                      </m:e>
                    </m:d>
                    <m:r>
                      <a:rPr lang="de-DE" b="0" i="1" smtClean="0">
                        <a:latin typeface="Cambria Math" panose="02040503050406030204" pitchFamily="18" charset="0"/>
                      </a:rPr>
                      <m:t>+ …</m:t>
                    </m:r>
                  </m:oMath>
                </a14:m>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468029"/>
                <a:ext cx="8946541" cy="5006912"/>
              </a:xfrm>
              <a:blipFill>
                <a:blip r:embed="rId2"/>
                <a:stretch>
                  <a:fillRect l="-749" t="-731" b="-1218"/>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16</a:t>
            </a:fld>
            <a:endParaRPr lang="en-US" dirty="0"/>
          </a:p>
        </p:txBody>
      </p:sp>
    </p:spTree>
    <p:extLst>
      <p:ext uri="{BB962C8B-B14F-4D97-AF65-F5344CB8AC3E}">
        <p14:creationId xmlns:p14="http://schemas.microsoft.com/office/powerpoint/2010/main" val="3780698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DNF, SOP, POS</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468029"/>
                <a:ext cx="8946541" cy="5006912"/>
              </a:xfrm>
            </p:spPr>
            <p:txBody>
              <a:bodyPr>
                <a:normAutofit/>
              </a:bodyPr>
              <a:lstStyle/>
              <a:p>
                <a:pPr marL="0" indent="0">
                  <a:buNone/>
                </a:pPr>
                <a:r>
                  <a:rPr lang="de-DE" dirty="0"/>
                  <a:t>Begriffsklärung:</a:t>
                </a:r>
              </a:p>
              <a:p>
                <a:pPr marL="0" indent="0">
                  <a:buNone/>
                </a:pPr>
                <a:endParaRPr lang="de-DE" dirty="0"/>
              </a:p>
              <a:p>
                <a:pPr marL="0" indent="0">
                  <a:buNone/>
                </a:pPr>
                <a:r>
                  <a:rPr lang="de-DE" dirty="0" err="1">
                    <a:solidFill>
                      <a:schemeClr val="accent2">
                        <a:lumMod val="60000"/>
                        <a:lumOff val="40000"/>
                      </a:schemeClr>
                    </a:solidFill>
                    <a:latin typeface="Calibri" panose="020F0502020204030204" pitchFamily="34" charset="0"/>
                  </a:rPr>
                  <a:t>Maxterm</a:t>
                </a:r>
                <a:r>
                  <a:rPr lang="de-DE" dirty="0">
                    <a:solidFill>
                      <a:schemeClr val="accent2">
                        <a:lumMod val="60000"/>
                        <a:lumOff val="40000"/>
                      </a:schemeClr>
                    </a:solidFill>
                    <a:latin typeface="Calibri" panose="020F0502020204030204" pitchFamily="34" charset="0"/>
                  </a:rPr>
                  <a:t> (Volldisjunktion):</a:t>
                </a:r>
              </a:p>
              <a:p>
                <a:pPr>
                  <a:buFont typeface="Courier New" panose="02070309020205020404" pitchFamily="49" charset="0"/>
                  <a:buChar char="o"/>
                </a:pPr>
                <a:r>
                  <a:rPr lang="de-DE" dirty="0">
                    <a:latin typeface="Calibri" panose="020F0502020204030204" pitchFamily="34" charset="0"/>
                  </a:rPr>
                  <a:t>Reine Disjunktion </a:t>
                </a:r>
                <a:r>
                  <a:rPr lang="de-DE" dirty="0">
                    <a:solidFill>
                      <a:schemeClr val="accent1">
                        <a:lumMod val="40000"/>
                        <a:lumOff val="60000"/>
                      </a:schemeClr>
                    </a:solidFill>
                    <a:latin typeface="Calibri" panose="020F0502020204030204" pitchFamily="34" charset="0"/>
                  </a:rPr>
                  <a:t>aller</a:t>
                </a:r>
                <a:r>
                  <a:rPr lang="de-DE" dirty="0">
                    <a:latin typeface="Calibri" panose="020F0502020204030204" pitchFamily="34" charset="0"/>
                  </a:rPr>
                  <a:t> existierenden </a:t>
                </a:r>
                <a:r>
                  <a:rPr lang="de-DE" dirty="0" err="1">
                    <a:latin typeface="Calibri" panose="020F0502020204030204" pitchFamily="34" charset="0"/>
                  </a:rPr>
                  <a:t>Literale</a:t>
                </a:r>
                <a:r>
                  <a:rPr lang="de-DE" dirty="0">
                    <a:latin typeface="Calibri" panose="020F0502020204030204" pitchFamily="34" charset="0"/>
                  </a:rPr>
                  <a:t> in negierter bzw. nicht negierter Form (d.h. alle Komponenten der Funktion kommen vor)</a:t>
                </a:r>
              </a:p>
              <a:p>
                <a:pPr>
                  <a:buFont typeface="Courier New" panose="02070309020205020404" pitchFamily="49" charset="0"/>
                  <a:buChar char="o"/>
                </a:pPr>
                <a:r>
                  <a:rPr lang="de-DE" dirty="0">
                    <a:latin typeface="Calibri" panose="020F0502020204030204" pitchFamily="34" charset="0"/>
                  </a:rPr>
                  <a:t>Merkhilfe:	maximale Anzahl an Einsern in Ergebnistabelle</a:t>
                </a:r>
              </a:p>
              <a:p>
                <a:pPr>
                  <a:buFont typeface="Courier New" panose="02070309020205020404" pitchFamily="49" charset="0"/>
                  <a:buChar char="o"/>
                </a:pPr>
                <a:r>
                  <a:rPr lang="de-DE" dirty="0">
                    <a:latin typeface="Calibri" panose="020F0502020204030204" pitchFamily="34" charset="0"/>
                  </a:rPr>
                  <a:t>Seien also z.B. die </a:t>
                </a:r>
                <a:r>
                  <a:rPr lang="de-DE" dirty="0" err="1">
                    <a:latin typeface="Calibri" panose="020F0502020204030204" pitchFamily="34" charset="0"/>
                  </a:rPr>
                  <a:t>Literale</a:t>
                </a:r>
                <a:r>
                  <a:rPr lang="de-DE" dirty="0">
                    <a:latin typeface="Calibri" panose="020F0502020204030204" pitchFamily="34" charset="0"/>
                  </a:rPr>
                  <a:t> x, y und z Komponenten von f(x, y, z): 	</a:t>
                </a:r>
              </a:p>
              <a:p>
                <a:pPr lvl="1">
                  <a:buFont typeface="Courier New" panose="02070309020205020404" pitchFamily="49" charset="0"/>
                  <a:buChar char="o"/>
                </a:pPr>
                <a14:m>
                  <m:oMath xmlns:m="http://schemas.openxmlformats.org/officeDocument/2006/math">
                    <m:r>
                      <a:rPr lang="de-DE" i="1">
                        <a:latin typeface="Cambria Math" panose="02040503050406030204" pitchFamily="18" charset="0"/>
                      </a:rPr>
                      <m:t>𝑥</m:t>
                    </m:r>
                    <m:r>
                      <a:rPr lang="de-DE" b="0" i="1" smtClean="0">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𝑦</m:t>
                        </m:r>
                      </m:e>
                    </m:acc>
                    <m:r>
                      <a:rPr lang="de-DE" b="0" i="1" smtClean="0">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𝑧</m:t>
                        </m:r>
                      </m:e>
                    </m:acc>
                  </m:oMath>
                </a14:m>
                <a:r>
                  <a:rPr lang="de-DE" dirty="0">
                    <a:solidFill>
                      <a:schemeClr val="accent2">
                        <a:lumMod val="60000"/>
                        <a:lumOff val="40000"/>
                      </a:schemeClr>
                    </a:solidFill>
                    <a:latin typeface="Calibri" panose="020F0502020204030204" pitchFamily="34" charset="0"/>
                  </a:rPr>
                  <a:t> 	bzw. 	</a:t>
                </a:r>
                <a14:m>
                  <m:oMath xmlns:m="http://schemas.openxmlformats.org/officeDocument/2006/math">
                    <m:r>
                      <a:rPr lang="de-DE" i="1">
                        <a:latin typeface="Cambria Math" panose="02040503050406030204" pitchFamily="18" charset="0"/>
                      </a:rPr>
                      <m:t>𝑥</m:t>
                    </m:r>
                    <m:r>
                      <a:rPr lang="de-DE" b="0" i="1" smtClean="0">
                        <a:latin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𝑦</m:t>
                    </m:r>
                    <m:r>
                      <a:rPr lang="de-DE" b="0" i="1" smtClean="0">
                        <a:latin typeface="Cambria Math" panose="02040503050406030204" pitchFamily="18" charset="0"/>
                        <a:ea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𝑧</m:t>
                        </m:r>
                      </m:e>
                    </m:acc>
                  </m:oMath>
                </a14:m>
                <a:r>
                  <a:rPr lang="de-DE" dirty="0">
                    <a:solidFill>
                      <a:schemeClr val="accent2">
                        <a:lumMod val="60000"/>
                        <a:lumOff val="40000"/>
                      </a:schemeClr>
                    </a:solidFill>
                    <a:latin typeface="Calibri" panose="020F0502020204030204" pitchFamily="34" charset="0"/>
                  </a:rPr>
                  <a:t>		</a:t>
                </a:r>
                <a:r>
                  <a:rPr lang="de-DE" dirty="0">
                    <a:latin typeface="Calibri" panose="020F0502020204030204" pitchFamily="34" charset="0"/>
                  </a:rPr>
                  <a:t>sind </a:t>
                </a:r>
                <a:r>
                  <a:rPr lang="de-DE" dirty="0" err="1">
                    <a:latin typeface="Calibri" panose="020F0502020204030204" pitchFamily="34" charset="0"/>
                  </a:rPr>
                  <a:t>Maxterme</a:t>
                </a:r>
                <a:endParaRPr lang="de-DE" dirty="0">
                  <a:latin typeface="Calibri" panose="020F0502020204030204" pitchFamily="34" charset="0"/>
                </a:endParaRPr>
              </a:p>
              <a:p>
                <a:pPr lvl="1">
                  <a:buFont typeface="Courier New" panose="02070309020205020404" pitchFamily="49" charset="0"/>
                  <a:buChar char="o"/>
                </a:pPr>
                <a14:m>
                  <m:oMath xmlns:m="http://schemas.openxmlformats.org/officeDocument/2006/math">
                    <m:r>
                      <a:rPr lang="de-DE" i="1">
                        <a:latin typeface="Cambria Math" panose="02040503050406030204" pitchFamily="18" charset="0"/>
                      </a:rPr>
                      <m:t>𝑥</m:t>
                    </m:r>
                    <m:r>
                      <a:rPr lang="de-DE" b="0" i="1" smtClean="0">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𝑧</m:t>
                        </m:r>
                      </m:e>
                    </m:acc>
                  </m:oMath>
                </a14:m>
                <a:r>
                  <a:rPr lang="de-DE" dirty="0">
                    <a:solidFill>
                      <a:schemeClr val="accent2">
                        <a:lumMod val="60000"/>
                        <a:lumOff val="40000"/>
                      </a:schemeClr>
                    </a:solidFill>
                    <a:latin typeface="Calibri" panose="020F0502020204030204" pitchFamily="34" charset="0"/>
                  </a:rPr>
                  <a:t>  	   	bzw.	 	</a:t>
                </a:r>
                <a14:m>
                  <m:oMath xmlns:m="http://schemas.openxmlformats.org/officeDocument/2006/math">
                    <m:r>
                      <a:rPr lang="de-DE" i="1">
                        <a:latin typeface="Cambria Math" panose="02040503050406030204" pitchFamily="18" charset="0"/>
                      </a:rPr>
                      <m:t>𝑥</m:t>
                    </m:r>
                    <m:r>
                      <a:rPr lang="de-DE" b="0" i="1" smtClean="0">
                        <a:latin typeface="Cambria Math" panose="02040503050406030204" pitchFamily="18" charset="0"/>
                      </a:rPr>
                      <m:t>+</m:t>
                    </m:r>
                    <m:r>
                      <a:rPr lang="de-DE" i="1">
                        <a:latin typeface="Cambria Math" panose="02040503050406030204" pitchFamily="18" charset="0"/>
                        <a:ea typeface="Cambria Math" panose="02040503050406030204" pitchFamily="18" charset="0"/>
                      </a:rPr>
                      <m:t>𝑦</m:t>
                    </m:r>
                    <m:r>
                      <a:rPr lang="de-DE" i="1">
                        <a:latin typeface="Cambria Math" panose="02040503050406030204" pitchFamily="18" charset="0"/>
                        <a:ea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𝑧</m:t>
                        </m:r>
                      </m:e>
                    </m:acc>
                  </m:oMath>
                </a14:m>
                <a:r>
                  <a:rPr lang="de-DE" dirty="0">
                    <a:solidFill>
                      <a:schemeClr val="accent2">
                        <a:lumMod val="60000"/>
                        <a:lumOff val="40000"/>
                      </a:schemeClr>
                    </a:solidFill>
                    <a:latin typeface="Calibri" panose="020F0502020204030204" pitchFamily="34" charset="0"/>
                  </a:rPr>
                  <a:t>			</a:t>
                </a:r>
                <a:r>
                  <a:rPr lang="de-DE" dirty="0">
                    <a:latin typeface="Calibri" panose="020F0502020204030204" pitchFamily="34" charset="0"/>
                  </a:rPr>
                  <a:t>sind keine </a:t>
                </a:r>
                <a:r>
                  <a:rPr lang="de-DE" dirty="0" err="1">
                    <a:latin typeface="Calibri" panose="020F0502020204030204" pitchFamily="34" charset="0"/>
                  </a:rPr>
                  <a:t>Maxterme</a:t>
                </a:r>
                <a:endParaRPr lang="de-DE" dirty="0">
                  <a:latin typeface="Calibri" panose="020F0502020204030204" pitchFamily="34" charset="0"/>
                </a:endParaRPr>
              </a:p>
              <a:p>
                <a:pPr marL="0" indent="0">
                  <a:buNone/>
                </a:pPr>
                <a:r>
                  <a:rPr lang="de-DE" dirty="0">
                    <a:solidFill>
                      <a:schemeClr val="accent2">
                        <a:lumMod val="60000"/>
                        <a:lumOff val="40000"/>
                      </a:schemeClr>
                    </a:solidFill>
                    <a:latin typeface="Calibri" panose="020F0502020204030204" pitchFamily="34" charset="0"/>
                  </a:rPr>
                  <a:t>Konjunktive Normalform (KNF):</a:t>
                </a:r>
              </a:p>
              <a:p>
                <a:pPr>
                  <a:buFont typeface="Courier New" panose="02070309020205020404" pitchFamily="49" charset="0"/>
                  <a:buChar char="o"/>
                </a:pPr>
                <a:r>
                  <a:rPr lang="de-DE" dirty="0">
                    <a:latin typeface="Calibri" panose="020F0502020204030204" pitchFamily="34" charset="0"/>
                  </a:rPr>
                  <a:t>Konjunktion aller </a:t>
                </a:r>
                <a:r>
                  <a:rPr lang="de-DE" dirty="0" err="1">
                    <a:solidFill>
                      <a:schemeClr val="accent1">
                        <a:lumMod val="40000"/>
                        <a:lumOff val="60000"/>
                      </a:schemeClr>
                    </a:solidFill>
                    <a:latin typeface="Calibri" panose="020F0502020204030204" pitchFamily="34" charset="0"/>
                  </a:rPr>
                  <a:t>Maxterme</a:t>
                </a:r>
                <a:r>
                  <a:rPr lang="de-DE" dirty="0">
                    <a:latin typeface="Calibri" panose="020F0502020204030204" pitchFamily="34" charset="0"/>
                  </a:rPr>
                  <a:t> (!)</a:t>
                </a:r>
              </a:p>
              <a:p>
                <a:pPr>
                  <a:buFont typeface="Courier New" panose="02070309020205020404" pitchFamily="49" charset="0"/>
                  <a:buChar char="o"/>
                </a:pPr>
                <a:r>
                  <a:rPr lang="de-DE" dirty="0">
                    <a:latin typeface="Calibri" panose="020F0502020204030204" pitchFamily="34" charset="0"/>
                  </a:rPr>
                  <a:t>Beispiel:	</a:t>
                </a:r>
                <a14:m>
                  <m:oMath xmlns:m="http://schemas.openxmlformats.org/officeDocument/2006/math">
                    <m:r>
                      <a:rPr lang="de-DE" i="1">
                        <a:latin typeface="Cambria Math" panose="02040503050406030204" pitchFamily="18" charset="0"/>
                      </a:rPr>
                      <m:t> </m:t>
                    </m:r>
                    <m:d>
                      <m:dPr>
                        <m:ctrlPr>
                          <a:rPr lang="de-DE" b="0" i="1" smtClean="0">
                            <a:latin typeface="Cambria Math" panose="02040503050406030204" pitchFamily="18" charset="0"/>
                          </a:rPr>
                        </m:ctrlPr>
                      </m:dPr>
                      <m:e>
                        <m:r>
                          <a:rPr lang="de-DE" i="1">
                            <a:latin typeface="Cambria Math" panose="02040503050406030204" pitchFamily="18" charset="0"/>
                          </a:rPr>
                          <m:t>𝑥</m:t>
                        </m:r>
                        <m:r>
                          <a:rPr lang="de-DE" b="0" i="1" smtClean="0">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𝑦</m:t>
                            </m:r>
                          </m:e>
                        </m:acc>
                        <m:r>
                          <a:rPr lang="de-DE" b="0" i="1" smtClean="0">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𝑧</m:t>
                            </m:r>
                          </m:e>
                        </m:acc>
                      </m:e>
                    </m:d>
                    <m:r>
                      <a:rPr lang="de-DE" i="1">
                        <a:latin typeface="Cambria Math" panose="02040503050406030204" pitchFamily="18" charset="0"/>
                        <a:ea typeface="Cambria Math" panose="02040503050406030204" pitchFamily="18" charset="0"/>
                      </a:rPr>
                      <m:t>∙</m:t>
                    </m:r>
                    <m:d>
                      <m:dPr>
                        <m:ctrlPr>
                          <a:rPr lang="de-DE" b="0" i="1" smtClean="0">
                            <a:latin typeface="Cambria Math" panose="02040503050406030204" pitchFamily="18" charset="0"/>
                          </a:rPr>
                        </m:ctrlPr>
                      </m:dPr>
                      <m:e>
                        <m:r>
                          <a:rPr lang="de-DE" i="1">
                            <a:latin typeface="Cambria Math" panose="02040503050406030204" pitchFamily="18" charset="0"/>
                          </a:rPr>
                          <m:t>𝑥</m:t>
                        </m:r>
                        <m:r>
                          <a:rPr lang="de-DE" b="0" i="1" smtClean="0">
                            <a:latin typeface="Cambria Math" panose="02040503050406030204" pitchFamily="18" charset="0"/>
                          </a:rPr>
                          <m:t>+</m:t>
                        </m:r>
                        <m:r>
                          <a:rPr lang="de-DE" i="1">
                            <a:latin typeface="Cambria Math" panose="02040503050406030204" pitchFamily="18" charset="0"/>
                            <a:ea typeface="Cambria Math" panose="02040503050406030204" pitchFamily="18" charset="0"/>
                          </a:rPr>
                          <m:t>𝑦</m:t>
                        </m:r>
                        <m:r>
                          <a:rPr lang="de-DE" b="0" i="1" smtClean="0">
                            <a:latin typeface="Cambria Math" panose="02040503050406030204" pitchFamily="18" charset="0"/>
                            <a:ea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𝑧</m:t>
                            </m:r>
                          </m:e>
                        </m:acc>
                      </m:e>
                    </m:d>
                    <m:r>
                      <a:rPr lang="de-DE" i="1">
                        <a:latin typeface="Cambria Math" panose="02040503050406030204" pitchFamily="18" charset="0"/>
                        <a:ea typeface="Cambria Math" panose="02040503050406030204" pitchFamily="18" charset="0"/>
                      </a:rPr>
                      <m:t>∙</m:t>
                    </m:r>
                  </m:oMath>
                </a14:m>
                <a:r>
                  <a:rPr lang="de-DE" dirty="0">
                    <a:latin typeface="Calibri" panose="020F0502020204030204" pitchFamily="34" charset="0"/>
                  </a:rPr>
                  <a:t> …</a:t>
                </a: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468029"/>
                <a:ext cx="8946541" cy="5006912"/>
              </a:xfrm>
              <a:blipFill>
                <a:blip r:embed="rId2"/>
                <a:stretch>
                  <a:fillRect l="-749" t="-731" b="-1218"/>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17</a:t>
            </a:fld>
            <a:endParaRPr lang="en-US" dirty="0"/>
          </a:p>
        </p:txBody>
      </p:sp>
    </p:spTree>
    <p:extLst>
      <p:ext uri="{BB962C8B-B14F-4D97-AF65-F5344CB8AC3E}">
        <p14:creationId xmlns:p14="http://schemas.microsoft.com/office/powerpoint/2010/main" val="3845024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DNF, SOP, POS</a:t>
            </a:r>
          </a:p>
        </p:txBody>
      </p:sp>
      <p:sp>
        <p:nvSpPr>
          <p:cNvPr id="3" name="Inhaltsplatzhalter 2"/>
          <p:cNvSpPr>
            <a:spLocks noGrp="1"/>
          </p:cNvSpPr>
          <p:nvPr>
            <p:ph idx="1"/>
          </p:nvPr>
        </p:nvSpPr>
        <p:spPr>
          <a:xfrm>
            <a:off x="1103312" y="1468029"/>
            <a:ext cx="8946541" cy="5006912"/>
          </a:xfrm>
        </p:spPr>
        <p:txBody>
          <a:bodyPr>
            <a:normAutofit/>
          </a:bodyPr>
          <a:lstStyle/>
          <a:p>
            <a:pPr marL="0" indent="0">
              <a:buNone/>
            </a:pPr>
            <a:r>
              <a:rPr lang="de-DE" dirty="0"/>
              <a:t>Begriffsklärung:</a:t>
            </a:r>
          </a:p>
          <a:p>
            <a:pPr marL="0" indent="0">
              <a:buNone/>
            </a:pPr>
            <a:endParaRPr lang="de-DE" dirty="0"/>
          </a:p>
          <a:p>
            <a:pPr marL="0" indent="0">
              <a:buNone/>
            </a:pPr>
            <a:r>
              <a:rPr lang="de-DE" dirty="0">
                <a:solidFill>
                  <a:schemeClr val="accent2">
                    <a:lumMod val="60000"/>
                    <a:lumOff val="40000"/>
                  </a:schemeClr>
                </a:solidFill>
                <a:latin typeface="Calibri" panose="020F0502020204030204" pitchFamily="34" charset="0"/>
              </a:rPr>
              <a:t>Disjunktive Minimalform (DMF):</a:t>
            </a:r>
          </a:p>
          <a:p>
            <a:pPr>
              <a:buFont typeface="Courier New" panose="02070309020205020404" pitchFamily="49" charset="0"/>
              <a:buChar char="o"/>
            </a:pPr>
            <a:r>
              <a:rPr lang="de-DE" dirty="0">
                <a:latin typeface="Calibri" panose="020F0502020204030204" pitchFamily="34" charset="0"/>
              </a:rPr>
              <a:t>Disjunktion mehrerer durch Konjunktion verknüpften </a:t>
            </a:r>
            <a:r>
              <a:rPr lang="de-DE" dirty="0" err="1">
                <a:latin typeface="Calibri" panose="020F0502020204030204" pitchFamily="34" charset="0"/>
              </a:rPr>
              <a:t>Literale</a:t>
            </a:r>
            <a:r>
              <a:rPr lang="de-DE" dirty="0">
                <a:latin typeface="Calibri" panose="020F0502020204030204" pitchFamily="34" charset="0"/>
              </a:rPr>
              <a:t>, die (ohne ihre Form zu verletzen) nicht weiter vereinfacht werden kann</a:t>
            </a:r>
          </a:p>
          <a:p>
            <a:pPr>
              <a:buFont typeface="Courier New" panose="02070309020205020404" pitchFamily="49" charset="0"/>
              <a:buChar char="o"/>
            </a:pPr>
            <a:r>
              <a:rPr lang="de-DE" dirty="0">
                <a:latin typeface="Calibri" panose="020F0502020204030204" pitchFamily="34" charset="0"/>
              </a:rPr>
              <a:t>Folglich also das Resultat einer Vereinfachung einer DNF</a:t>
            </a:r>
          </a:p>
          <a:p>
            <a:pPr marL="0" indent="0">
              <a:buNone/>
            </a:pPr>
            <a:r>
              <a:rPr lang="de-DE" dirty="0">
                <a:solidFill>
                  <a:schemeClr val="accent2">
                    <a:lumMod val="60000"/>
                    <a:lumOff val="40000"/>
                  </a:schemeClr>
                </a:solidFill>
                <a:latin typeface="Calibri" panose="020F0502020204030204" pitchFamily="34" charset="0"/>
              </a:rPr>
              <a:t>Konjunktive Minimalform (KMF):</a:t>
            </a:r>
          </a:p>
          <a:p>
            <a:pPr>
              <a:buFont typeface="Courier New" panose="02070309020205020404" pitchFamily="49" charset="0"/>
              <a:buChar char="o"/>
            </a:pPr>
            <a:r>
              <a:rPr lang="de-DE" dirty="0">
                <a:latin typeface="Calibri" panose="020F0502020204030204" pitchFamily="34" charset="0"/>
              </a:rPr>
              <a:t>Konjunktion mehrerer durch Disjunktion verknüpften </a:t>
            </a:r>
            <a:r>
              <a:rPr lang="de-DE" dirty="0" err="1">
                <a:latin typeface="Calibri" panose="020F0502020204030204" pitchFamily="34" charset="0"/>
              </a:rPr>
              <a:t>Literale</a:t>
            </a:r>
            <a:r>
              <a:rPr lang="de-DE" dirty="0">
                <a:latin typeface="Calibri" panose="020F0502020204030204" pitchFamily="34" charset="0"/>
              </a:rPr>
              <a:t>, die (ohne ihre Form zu verletzen) nicht weiter vereinfacht werden kann</a:t>
            </a:r>
          </a:p>
          <a:p>
            <a:pPr>
              <a:buFont typeface="Courier New" panose="02070309020205020404" pitchFamily="49" charset="0"/>
              <a:buChar char="o"/>
            </a:pPr>
            <a:r>
              <a:rPr lang="de-DE" dirty="0">
                <a:latin typeface="Calibri" panose="020F0502020204030204" pitchFamily="34" charset="0"/>
              </a:rPr>
              <a:t>Folglich also das Resultat einer Vereinfachung einer KNF</a:t>
            </a:r>
          </a:p>
          <a:p>
            <a:pPr>
              <a:buFont typeface="Courier New" panose="02070309020205020404" pitchFamily="49" charset="0"/>
              <a:buChar char="o"/>
            </a:pPr>
            <a:endParaRPr lang="de-DE" dirty="0">
              <a:latin typeface="Calibri" panose="020F0502020204030204" pitchFamily="34" charset="0"/>
            </a:endParaRPr>
          </a:p>
          <a:p>
            <a:pPr marL="0" indent="0">
              <a:buNone/>
            </a:pPr>
            <a:r>
              <a:rPr lang="de-DE" dirty="0">
                <a:solidFill>
                  <a:schemeClr val="accent1">
                    <a:lumMod val="40000"/>
                    <a:lumOff val="60000"/>
                  </a:schemeClr>
                </a:solidFill>
                <a:latin typeface="Calibri" panose="020F0502020204030204" pitchFamily="34" charset="0"/>
              </a:rPr>
              <a:t>Achtung: </a:t>
            </a:r>
            <a:r>
              <a:rPr lang="de-DE" dirty="0">
                <a:latin typeface="Calibri" panose="020F0502020204030204" pitchFamily="34" charset="0"/>
              </a:rPr>
              <a:t>in der Literatur wird diese Minimalform oft auch als DNF/KNF angesehen</a:t>
            </a:r>
          </a:p>
          <a:p>
            <a:pPr marL="0" indent="0">
              <a:buNone/>
            </a:pPr>
            <a:endParaRPr lang="de-DE" dirty="0">
              <a:latin typeface="Calibri" panose="020F0502020204030204" pitchFamily="34" charset="0"/>
            </a:endParaRPr>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18</a:t>
            </a:fld>
            <a:endParaRPr lang="en-US" dirty="0"/>
          </a:p>
        </p:txBody>
      </p:sp>
    </p:spTree>
    <p:extLst>
      <p:ext uri="{BB962C8B-B14F-4D97-AF65-F5344CB8AC3E}">
        <p14:creationId xmlns:p14="http://schemas.microsoft.com/office/powerpoint/2010/main" val="3850021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DNF, SOP, POS</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lstStyle/>
              <a:p>
                <a:pPr marL="0" indent="0">
                  <a:buNone/>
                </a:pPr>
                <a:r>
                  <a:rPr lang="de-DE" dirty="0">
                    <a:latin typeface="Calibri" panose="020F0502020204030204" pitchFamily="34" charset="0"/>
                  </a:rPr>
                  <a:t>DNF von	 </a:t>
                </a:r>
                <a14:m>
                  <m:oMath xmlns:m="http://schemas.openxmlformats.org/officeDocument/2006/math">
                    <m:r>
                      <m:rPr>
                        <m:sty m:val="p"/>
                      </m:rPr>
                      <a:rPr lang="de-DE" b="0" i="0" smtClean="0">
                        <a:latin typeface="Cambria Math" panose="02040503050406030204" pitchFamily="18" charset="0"/>
                      </a:rPr>
                      <m:t>f</m:t>
                    </m:r>
                    <m:d>
                      <m:dPr>
                        <m:ctrlPr>
                          <a:rPr lang="de-DE" b="0" i="1" smtClean="0">
                            <a:latin typeface="Cambria Math" panose="02040503050406030204" pitchFamily="18" charset="0"/>
                          </a:rPr>
                        </m:ctrlPr>
                      </m:dPr>
                      <m:e>
                        <m:r>
                          <m:rPr>
                            <m:sty m:val="p"/>
                          </m:rPr>
                          <a:rPr lang="de-DE" b="0" i="0" smtClean="0">
                            <a:latin typeface="Cambria Math" panose="02040503050406030204" pitchFamily="18" charset="0"/>
                          </a:rPr>
                          <m:t>x</m:t>
                        </m:r>
                        <m:r>
                          <a:rPr lang="de-DE" b="0" i="0" smtClean="0">
                            <a:latin typeface="Cambria Math" panose="02040503050406030204" pitchFamily="18" charset="0"/>
                          </a:rPr>
                          <m:t>, </m:t>
                        </m:r>
                        <m:r>
                          <m:rPr>
                            <m:sty m:val="p"/>
                          </m:rPr>
                          <a:rPr lang="de-DE" b="0" i="0" smtClean="0">
                            <a:latin typeface="Cambria Math" panose="02040503050406030204" pitchFamily="18" charset="0"/>
                          </a:rPr>
                          <m:t>y</m:t>
                        </m:r>
                        <m:r>
                          <a:rPr lang="de-DE" b="0" i="0" smtClean="0">
                            <a:latin typeface="Cambria Math" panose="02040503050406030204" pitchFamily="18" charset="0"/>
                          </a:rPr>
                          <m:t>, </m:t>
                        </m:r>
                        <m:r>
                          <m:rPr>
                            <m:sty m:val="p"/>
                          </m:rPr>
                          <a:rPr lang="de-DE" b="0" i="0" smtClean="0">
                            <a:latin typeface="Cambria Math" panose="02040503050406030204" pitchFamily="18" charset="0"/>
                          </a:rPr>
                          <m:t>z</m:t>
                        </m:r>
                      </m:e>
                    </m:d>
                    <m:r>
                      <a:rPr lang="de-DE" b="0" i="1" smtClean="0">
                        <a:latin typeface="Cambria Math" panose="02040503050406030204" pitchFamily="18" charset="0"/>
                      </a:rPr>
                      <m:t>=</m:t>
                    </m:r>
                    <m:r>
                      <a:rPr lang="de-DE" b="0" i="1" smtClean="0">
                        <a:latin typeface="Cambria Math" panose="02040503050406030204" pitchFamily="18" charset="0"/>
                      </a:rPr>
                      <m:t>𝑥𝑦𝑧</m:t>
                    </m:r>
                    <m:r>
                      <a:rPr lang="de-DE" b="0" i="1" smtClean="0">
                        <a:latin typeface="Cambria Math" panose="02040503050406030204" pitchFamily="18" charset="0"/>
                      </a:rPr>
                      <m:t>+</m:t>
                    </m:r>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𝑥</m:t>
                        </m:r>
                      </m:e>
                    </m:acc>
                    <m:r>
                      <a:rPr lang="de-DE" b="0" i="1" smtClean="0">
                        <a:latin typeface="Cambria Math" panose="02040503050406030204" pitchFamily="18" charset="0"/>
                      </a:rPr>
                      <m:t>𝑦</m:t>
                    </m:r>
                    <m:r>
                      <a:rPr lang="de-DE" b="0" i="1" smtClean="0">
                        <a:latin typeface="Cambria Math" panose="02040503050406030204" pitchFamily="18" charset="0"/>
                      </a:rPr>
                      <m:t>+</m:t>
                    </m:r>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𝑦</m:t>
                        </m:r>
                      </m:e>
                    </m:acc>
                    <m:r>
                      <a:rPr lang="de-DE" b="0" i="1" smtClean="0">
                        <a:latin typeface="Cambria Math" panose="02040503050406030204" pitchFamily="18" charset="0"/>
                      </a:rPr>
                      <m:t>𝑧</m:t>
                    </m:r>
                  </m:oMath>
                </a14:m>
                <a:endParaRPr lang="de-DE" b="0"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r>
                  <a:rPr lang="de-DE" dirty="0">
                    <a:solidFill>
                      <a:schemeClr val="accent4">
                        <a:lumMod val="40000"/>
                        <a:lumOff val="60000"/>
                      </a:schemeClr>
                    </a:solidFill>
                    <a:latin typeface="Calibri" panose="020F0502020204030204" pitchFamily="34" charset="0"/>
                  </a:rPr>
                  <a:t>Problem:</a:t>
                </a:r>
                <a:r>
                  <a:rPr lang="de-DE" dirty="0">
                    <a:latin typeface="Calibri" panose="020F0502020204030204" pitchFamily="34" charset="0"/>
                  </a:rPr>
                  <a:t>	keine DNF, da nicht nur </a:t>
                </a:r>
                <a:r>
                  <a:rPr lang="de-DE" dirty="0" err="1">
                    <a:latin typeface="Calibri" panose="020F0502020204030204" pitchFamily="34" charset="0"/>
                  </a:rPr>
                  <a:t>Minterme</a:t>
                </a:r>
                <a:r>
                  <a:rPr lang="de-DE" dirty="0">
                    <a:latin typeface="Calibri" panose="020F0502020204030204" pitchFamily="34" charset="0"/>
                  </a:rPr>
                  <a:t> vorliegen</a:t>
                </a:r>
              </a:p>
              <a:p>
                <a:pPr marL="0" indent="0">
                  <a:buNone/>
                </a:pPr>
                <a:endParaRPr lang="de-DE" dirty="0">
                  <a:latin typeface="Calibri" panose="020F0502020204030204" pitchFamily="34" charset="0"/>
                </a:endParaRPr>
              </a:p>
              <a:p>
                <a:pPr marL="0" indent="0">
                  <a:buNone/>
                </a:pPr>
                <a:r>
                  <a:rPr lang="de-DE" dirty="0">
                    <a:solidFill>
                      <a:schemeClr val="accent4">
                        <a:lumMod val="40000"/>
                        <a:lumOff val="60000"/>
                      </a:schemeClr>
                    </a:solidFill>
                    <a:latin typeface="Calibri" panose="020F0502020204030204" pitchFamily="34" charset="0"/>
                  </a:rPr>
                  <a:t>Lösung:</a:t>
                </a:r>
                <a:r>
                  <a:rPr lang="de-DE" dirty="0">
                    <a:latin typeface="Calibri" panose="020F0502020204030204" pitchFamily="34" charset="0"/>
                  </a:rPr>
                  <a:t>		wir verwenden das Distributivgesetz: </a:t>
                </a:r>
                <a14:m>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𝑥</m:t>
                        </m:r>
                      </m:e>
                    </m:acc>
                    <m:r>
                      <a:rPr lang="de-DE" i="1">
                        <a:latin typeface="Cambria Math" panose="02040503050406030204" pitchFamily="18" charset="0"/>
                      </a:rPr>
                      <m:t>𝑦</m:t>
                    </m:r>
                  </m:oMath>
                </a14:m>
                <a:r>
                  <a:rPr lang="de-DE" dirty="0">
                    <a:latin typeface="Calibri" panose="020F0502020204030204" pitchFamily="34" charset="0"/>
                  </a:rPr>
                  <a:t> = </a:t>
                </a:r>
                <a14:m>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𝑥</m:t>
                        </m:r>
                      </m:e>
                    </m:acc>
                    <m:r>
                      <a:rPr lang="de-DE" i="1">
                        <a:latin typeface="Cambria Math" panose="02040503050406030204" pitchFamily="18" charset="0"/>
                      </a:rPr>
                      <m:t>𝑦</m:t>
                    </m:r>
                    <m:r>
                      <a:rPr lang="de-DE" b="0" i="1" smtClean="0">
                        <a:latin typeface="Cambria Math" panose="02040503050406030204" pitchFamily="18" charset="0"/>
                      </a:rPr>
                      <m:t> (</m:t>
                    </m:r>
                    <m:r>
                      <a:rPr lang="de-DE" b="0" i="1" smtClean="0">
                        <a:latin typeface="Cambria Math" panose="02040503050406030204" pitchFamily="18" charset="0"/>
                      </a:rPr>
                      <m:t>𝑧</m:t>
                    </m:r>
                    <m:r>
                      <a:rPr lang="de-DE" b="0" i="1" smtClean="0">
                        <a:latin typeface="Cambria Math" panose="02040503050406030204" pitchFamily="18" charset="0"/>
                      </a:rPr>
                      <m:t>+ </m:t>
                    </m:r>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𝑧</m:t>
                        </m:r>
                      </m:e>
                    </m:acc>
                    <m:r>
                      <a:rPr lang="de-DE" b="0" i="1" smtClean="0">
                        <a:latin typeface="Cambria Math" panose="02040503050406030204" pitchFamily="18" charset="0"/>
                      </a:rPr>
                      <m:t>)</m:t>
                    </m:r>
                  </m:oMath>
                </a14:m>
                <a:r>
                  <a:rPr lang="de-DE" dirty="0">
                    <a:latin typeface="Calibri" panose="020F0502020204030204" pitchFamily="34" charset="0"/>
                  </a:rPr>
                  <a:t>  = </a:t>
                </a:r>
                <a14:m>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𝑥</m:t>
                        </m:r>
                      </m:e>
                    </m:acc>
                    <m:r>
                      <a:rPr lang="de-DE" i="1">
                        <a:latin typeface="Cambria Math" panose="02040503050406030204" pitchFamily="18" charset="0"/>
                      </a:rPr>
                      <m:t>𝑦𝑧</m:t>
                    </m:r>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𝑥</m:t>
                        </m:r>
                      </m:e>
                    </m:acc>
                    <m:r>
                      <a:rPr lang="de-DE" i="1">
                        <a:latin typeface="Cambria Math" panose="02040503050406030204" pitchFamily="18" charset="0"/>
                      </a:rPr>
                      <m:t>𝑦</m:t>
                    </m:r>
                    <m:acc>
                      <m:accPr>
                        <m:chr m:val="̅"/>
                        <m:ctrlPr>
                          <a:rPr lang="de-DE" i="1">
                            <a:latin typeface="Cambria Math" panose="02040503050406030204" pitchFamily="18" charset="0"/>
                          </a:rPr>
                        </m:ctrlPr>
                      </m:accPr>
                      <m:e>
                        <m:r>
                          <a:rPr lang="de-DE" i="1">
                            <a:latin typeface="Cambria Math" panose="02040503050406030204" pitchFamily="18" charset="0"/>
                          </a:rPr>
                          <m:t>𝑧</m:t>
                        </m:r>
                      </m:e>
                    </m:acc>
                  </m:oMath>
                </a14:m>
                <a:r>
                  <a:rPr lang="de-DE" dirty="0">
                    <a:latin typeface="Calibri" panose="020F0502020204030204" pitchFamily="34" charset="0"/>
                  </a:rPr>
                  <a:t> </a:t>
                </a:r>
              </a:p>
              <a:p>
                <a:pPr marL="0" indent="0">
                  <a:buNone/>
                </a:pPr>
                <a:r>
                  <a:rPr lang="de-DE" dirty="0">
                    <a:latin typeface="Calibri" panose="020F0502020204030204" pitchFamily="34" charset="0"/>
                  </a:rPr>
                  <a:t>			</a:t>
                </a:r>
                <a14:m>
                  <m:oMath xmlns:m="http://schemas.openxmlformats.org/officeDocument/2006/math">
                    <m:r>
                      <m:rPr>
                        <m:sty m:val="p"/>
                      </m:rPr>
                      <a:rPr lang="de-DE">
                        <a:latin typeface="Cambria Math" panose="02040503050406030204" pitchFamily="18" charset="0"/>
                      </a:rPr>
                      <m:t>f</m:t>
                    </m:r>
                    <m:d>
                      <m:dPr>
                        <m:ctrlPr>
                          <a:rPr lang="de-DE" i="1">
                            <a:latin typeface="Cambria Math" panose="02040503050406030204" pitchFamily="18" charset="0"/>
                          </a:rPr>
                        </m:ctrlPr>
                      </m:dPr>
                      <m:e>
                        <m:r>
                          <m:rPr>
                            <m:sty m:val="p"/>
                          </m:rPr>
                          <a:rPr lang="de-DE">
                            <a:latin typeface="Cambria Math" panose="02040503050406030204" pitchFamily="18" charset="0"/>
                          </a:rPr>
                          <m:t>x</m:t>
                        </m:r>
                        <m:r>
                          <a:rPr lang="de-DE">
                            <a:latin typeface="Cambria Math" panose="02040503050406030204" pitchFamily="18" charset="0"/>
                          </a:rPr>
                          <m:t>, </m:t>
                        </m:r>
                        <m:r>
                          <m:rPr>
                            <m:sty m:val="p"/>
                          </m:rPr>
                          <a:rPr lang="de-DE">
                            <a:latin typeface="Cambria Math" panose="02040503050406030204" pitchFamily="18" charset="0"/>
                          </a:rPr>
                          <m:t>y</m:t>
                        </m:r>
                        <m:r>
                          <a:rPr lang="de-DE">
                            <a:latin typeface="Cambria Math" panose="02040503050406030204" pitchFamily="18" charset="0"/>
                          </a:rPr>
                          <m:t>, </m:t>
                        </m:r>
                        <m:r>
                          <m:rPr>
                            <m:sty m:val="p"/>
                          </m:rPr>
                          <a:rPr lang="de-DE">
                            <a:latin typeface="Cambria Math" panose="02040503050406030204" pitchFamily="18" charset="0"/>
                          </a:rPr>
                          <m:t>z</m:t>
                        </m:r>
                      </m:e>
                    </m:d>
                    <m:r>
                      <a:rPr lang="de-DE" i="1">
                        <a:latin typeface="Cambria Math" panose="02040503050406030204" pitchFamily="18" charset="0"/>
                      </a:rPr>
                      <m:t>=</m:t>
                    </m:r>
                    <m:r>
                      <a:rPr lang="de-DE" i="1">
                        <a:latin typeface="Cambria Math" panose="02040503050406030204" pitchFamily="18" charset="0"/>
                      </a:rPr>
                      <m:t>𝑥𝑦𝑧</m:t>
                    </m:r>
                    <m:r>
                      <a:rPr lang="de-DE" i="1">
                        <a:latin typeface="Cambria Math" panose="02040503050406030204" pitchFamily="18" charset="0"/>
                      </a:rPr>
                      <m:t>+</m:t>
                    </m:r>
                    <m:acc>
                      <m:accPr>
                        <m:chr m:val="̅"/>
                        <m:ctrlPr>
                          <a:rPr lang="de-DE" i="1" smtClean="0">
                            <a:solidFill>
                              <a:schemeClr val="accent4">
                                <a:lumMod val="40000"/>
                                <a:lumOff val="60000"/>
                              </a:schemeClr>
                            </a:solidFill>
                            <a:latin typeface="Cambria Math" panose="02040503050406030204" pitchFamily="18" charset="0"/>
                          </a:rPr>
                        </m:ctrlPr>
                      </m:accPr>
                      <m:e>
                        <m:r>
                          <a:rPr lang="de-DE" i="1">
                            <a:solidFill>
                              <a:schemeClr val="accent4">
                                <a:lumMod val="40000"/>
                                <a:lumOff val="60000"/>
                              </a:schemeClr>
                            </a:solidFill>
                            <a:latin typeface="Cambria Math" panose="02040503050406030204" pitchFamily="18" charset="0"/>
                          </a:rPr>
                          <m:t>𝑥</m:t>
                        </m:r>
                      </m:e>
                    </m:acc>
                    <m:r>
                      <a:rPr lang="de-DE" i="1">
                        <a:solidFill>
                          <a:schemeClr val="accent4">
                            <a:lumMod val="40000"/>
                            <a:lumOff val="60000"/>
                          </a:schemeClr>
                        </a:solidFill>
                        <a:latin typeface="Cambria Math" panose="02040503050406030204" pitchFamily="18" charset="0"/>
                      </a:rPr>
                      <m:t>𝑦</m:t>
                    </m:r>
                    <m:r>
                      <a:rPr lang="de-DE" i="1">
                        <a:latin typeface="Cambria Math" panose="02040503050406030204" pitchFamily="18" charset="0"/>
                      </a:rPr>
                      <m:t>+</m:t>
                    </m:r>
                    <m:acc>
                      <m:accPr>
                        <m:chr m:val="̅"/>
                        <m:ctrlPr>
                          <a:rPr lang="de-DE" i="1" smtClean="0">
                            <a:solidFill>
                              <a:schemeClr val="accent3">
                                <a:lumMod val="40000"/>
                                <a:lumOff val="60000"/>
                              </a:schemeClr>
                            </a:solidFill>
                            <a:latin typeface="Cambria Math" panose="02040503050406030204" pitchFamily="18" charset="0"/>
                          </a:rPr>
                        </m:ctrlPr>
                      </m:accPr>
                      <m:e>
                        <m:r>
                          <a:rPr lang="de-DE" i="1">
                            <a:solidFill>
                              <a:schemeClr val="accent3">
                                <a:lumMod val="40000"/>
                                <a:lumOff val="60000"/>
                              </a:schemeClr>
                            </a:solidFill>
                            <a:latin typeface="Cambria Math" panose="02040503050406030204" pitchFamily="18" charset="0"/>
                          </a:rPr>
                          <m:t>𝑦</m:t>
                        </m:r>
                      </m:e>
                    </m:acc>
                    <m:r>
                      <a:rPr lang="de-DE" i="1">
                        <a:solidFill>
                          <a:schemeClr val="accent3">
                            <a:lumMod val="40000"/>
                            <a:lumOff val="60000"/>
                          </a:schemeClr>
                        </a:solidFill>
                        <a:latin typeface="Cambria Math" panose="02040503050406030204" pitchFamily="18" charset="0"/>
                      </a:rPr>
                      <m:t>𝑧</m:t>
                    </m:r>
                  </m:oMath>
                </a14:m>
                <a:endParaRPr lang="de-DE" dirty="0">
                  <a:solidFill>
                    <a:schemeClr val="accent3">
                      <a:lumMod val="40000"/>
                      <a:lumOff val="60000"/>
                    </a:schemeClr>
                  </a:solidFill>
                  <a:latin typeface="Calibri" panose="020F0502020204030204" pitchFamily="34" charset="0"/>
                </a:endParaRPr>
              </a:p>
              <a:p>
                <a:pPr marL="0" indent="0">
                  <a:buNone/>
                </a:pPr>
                <a:r>
                  <a:rPr lang="de-DE" dirty="0">
                    <a:latin typeface="Calibri" panose="020F0502020204030204" pitchFamily="34" charset="0"/>
                  </a:rPr>
                  <a:t>			= </a:t>
                </a:r>
                <a14:m>
                  <m:oMath xmlns:m="http://schemas.openxmlformats.org/officeDocument/2006/math">
                    <m:r>
                      <a:rPr lang="de-DE" i="1">
                        <a:latin typeface="Cambria Math" panose="02040503050406030204" pitchFamily="18" charset="0"/>
                      </a:rPr>
                      <m:t>𝑥𝑦𝑧</m:t>
                    </m:r>
                    <m:r>
                      <a:rPr lang="de-DE" i="1">
                        <a:latin typeface="Cambria Math" panose="02040503050406030204" pitchFamily="18" charset="0"/>
                      </a:rPr>
                      <m:t>+</m:t>
                    </m:r>
                    <m:acc>
                      <m:accPr>
                        <m:chr m:val="̅"/>
                        <m:ctrlPr>
                          <a:rPr lang="de-DE" i="1" smtClean="0">
                            <a:solidFill>
                              <a:schemeClr val="accent4">
                                <a:lumMod val="40000"/>
                                <a:lumOff val="60000"/>
                              </a:schemeClr>
                            </a:solidFill>
                            <a:latin typeface="Cambria Math" panose="02040503050406030204" pitchFamily="18" charset="0"/>
                          </a:rPr>
                        </m:ctrlPr>
                      </m:accPr>
                      <m:e>
                        <m:r>
                          <a:rPr lang="de-DE" i="1">
                            <a:solidFill>
                              <a:schemeClr val="accent4">
                                <a:lumMod val="40000"/>
                                <a:lumOff val="60000"/>
                              </a:schemeClr>
                            </a:solidFill>
                            <a:latin typeface="Cambria Math" panose="02040503050406030204" pitchFamily="18" charset="0"/>
                          </a:rPr>
                          <m:t>𝑥</m:t>
                        </m:r>
                      </m:e>
                    </m:acc>
                    <m:r>
                      <a:rPr lang="de-DE" i="1">
                        <a:solidFill>
                          <a:schemeClr val="accent4">
                            <a:lumMod val="40000"/>
                            <a:lumOff val="60000"/>
                          </a:schemeClr>
                        </a:solidFill>
                        <a:latin typeface="Cambria Math" panose="02040503050406030204" pitchFamily="18" charset="0"/>
                      </a:rPr>
                      <m:t>𝑦𝑧</m:t>
                    </m:r>
                    <m:r>
                      <a:rPr lang="de-DE" i="1">
                        <a:solidFill>
                          <a:schemeClr val="accent4">
                            <a:lumMod val="40000"/>
                            <a:lumOff val="60000"/>
                          </a:schemeClr>
                        </a:solidFill>
                        <a:latin typeface="Cambria Math" panose="02040503050406030204" pitchFamily="18" charset="0"/>
                      </a:rPr>
                      <m:t>+</m:t>
                    </m:r>
                    <m:acc>
                      <m:accPr>
                        <m:chr m:val="̅"/>
                        <m:ctrlPr>
                          <a:rPr lang="de-DE" i="1">
                            <a:solidFill>
                              <a:schemeClr val="accent4">
                                <a:lumMod val="40000"/>
                                <a:lumOff val="60000"/>
                              </a:schemeClr>
                            </a:solidFill>
                            <a:latin typeface="Cambria Math" panose="02040503050406030204" pitchFamily="18" charset="0"/>
                          </a:rPr>
                        </m:ctrlPr>
                      </m:accPr>
                      <m:e>
                        <m:r>
                          <a:rPr lang="de-DE" i="1">
                            <a:solidFill>
                              <a:schemeClr val="accent4">
                                <a:lumMod val="40000"/>
                                <a:lumOff val="60000"/>
                              </a:schemeClr>
                            </a:solidFill>
                            <a:latin typeface="Cambria Math" panose="02040503050406030204" pitchFamily="18" charset="0"/>
                          </a:rPr>
                          <m:t>𝑥</m:t>
                        </m:r>
                      </m:e>
                    </m:acc>
                    <m:r>
                      <a:rPr lang="de-DE" i="1">
                        <a:solidFill>
                          <a:schemeClr val="accent4">
                            <a:lumMod val="40000"/>
                            <a:lumOff val="60000"/>
                          </a:schemeClr>
                        </a:solidFill>
                        <a:latin typeface="Cambria Math" panose="02040503050406030204" pitchFamily="18" charset="0"/>
                      </a:rPr>
                      <m:t>𝑦</m:t>
                    </m:r>
                    <m:acc>
                      <m:accPr>
                        <m:chr m:val="̅"/>
                        <m:ctrlPr>
                          <a:rPr lang="de-DE" i="1">
                            <a:solidFill>
                              <a:schemeClr val="accent4">
                                <a:lumMod val="40000"/>
                                <a:lumOff val="60000"/>
                              </a:schemeClr>
                            </a:solidFill>
                            <a:latin typeface="Cambria Math" panose="02040503050406030204" pitchFamily="18" charset="0"/>
                          </a:rPr>
                        </m:ctrlPr>
                      </m:accPr>
                      <m:e>
                        <m:r>
                          <a:rPr lang="de-DE" i="1">
                            <a:solidFill>
                              <a:schemeClr val="accent4">
                                <a:lumMod val="40000"/>
                                <a:lumOff val="60000"/>
                              </a:schemeClr>
                            </a:solidFill>
                            <a:latin typeface="Cambria Math" panose="02040503050406030204" pitchFamily="18" charset="0"/>
                          </a:rPr>
                          <m:t>𝑧</m:t>
                        </m:r>
                      </m:e>
                    </m:acc>
                    <m:r>
                      <m:rPr>
                        <m:nor/>
                      </m:rPr>
                      <a:rPr lang="de-DE" dirty="0">
                        <a:latin typeface="Calibri" panose="020F0502020204030204" pitchFamily="34" charset="0"/>
                      </a:rPr>
                      <m:t> </m:t>
                    </m:r>
                    <m:r>
                      <a:rPr lang="de-DE" i="1">
                        <a:latin typeface="Cambria Math" panose="02040503050406030204" pitchFamily="18" charset="0"/>
                      </a:rPr>
                      <m:t>+</m:t>
                    </m:r>
                    <m:r>
                      <a:rPr lang="de-DE" b="0" i="1" smtClean="0">
                        <a:solidFill>
                          <a:schemeClr val="accent3">
                            <a:lumMod val="40000"/>
                            <a:lumOff val="60000"/>
                          </a:schemeClr>
                        </a:solidFill>
                        <a:latin typeface="Cambria Math" panose="02040503050406030204" pitchFamily="18" charset="0"/>
                      </a:rPr>
                      <m:t>𝑥</m:t>
                    </m:r>
                    <m:acc>
                      <m:accPr>
                        <m:chr m:val="̅"/>
                        <m:ctrlPr>
                          <a:rPr lang="de-DE" i="1">
                            <a:solidFill>
                              <a:schemeClr val="accent3">
                                <a:lumMod val="40000"/>
                                <a:lumOff val="60000"/>
                              </a:schemeClr>
                            </a:solidFill>
                            <a:latin typeface="Cambria Math" panose="02040503050406030204" pitchFamily="18" charset="0"/>
                          </a:rPr>
                        </m:ctrlPr>
                      </m:accPr>
                      <m:e>
                        <m:r>
                          <a:rPr lang="de-DE" i="1">
                            <a:solidFill>
                              <a:schemeClr val="accent3">
                                <a:lumMod val="40000"/>
                                <a:lumOff val="60000"/>
                              </a:schemeClr>
                            </a:solidFill>
                            <a:latin typeface="Cambria Math" panose="02040503050406030204" pitchFamily="18" charset="0"/>
                          </a:rPr>
                          <m:t>𝑦</m:t>
                        </m:r>
                      </m:e>
                    </m:acc>
                    <m:r>
                      <a:rPr lang="de-DE" i="1">
                        <a:solidFill>
                          <a:schemeClr val="accent3">
                            <a:lumMod val="40000"/>
                            <a:lumOff val="60000"/>
                          </a:schemeClr>
                        </a:solidFill>
                        <a:latin typeface="Cambria Math" panose="02040503050406030204" pitchFamily="18" charset="0"/>
                      </a:rPr>
                      <m:t>𝑧</m:t>
                    </m:r>
                    <m:r>
                      <a:rPr lang="de-DE" b="0" i="1" smtClean="0">
                        <a:solidFill>
                          <a:schemeClr val="accent3">
                            <a:lumMod val="40000"/>
                            <a:lumOff val="60000"/>
                          </a:schemeClr>
                        </a:solidFill>
                        <a:latin typeface="Cambria Math" panose="02040503050406030204" pitchFamily="18" charset="0"/>
                      </a:rPr>
                      <m:t>+</m:t>
                    </m:r>
                    <m:acc>
                      <m:accPr>
                        <m:chr m:val="̅"/>
                        <m:ctrlPr>
                          <a:rPr lang="de-DE" i="1">
                            <a:solidFill>
                              <a:schemeClr val="accent3">
                                <a:lumMod val="40000"/>
                                <a:lumOff val="60000"/>
                              </a:schemeClr>
                            </a:solidFill>
                            <a:latin typeface="Cambria Math" panose="02040503050406030204" pitchFamily="18" charset="0"/>
                          </a:rPr>
                        </m:ctrlPr>
                      </m:accPr>
                      <m:e>
                        <m:r>
                          <a:rPr lang="de-DE" i="1">
                            <a:solidFill>
                              <a:schemeClr val="accent3">
                                <a:lumMod val="40000"/>
                                <a:lumOff val="60000"/>
                              </a:schemeClr>
                            </a:solidFill>
                            <a:latin typeface="Cambria Math" panose="02040503050406030204" pitchFamily="18" charset="0"/>
                          </a:rPr>
                          <m:t>𝑥</m:t>
                        </m:r>
                      </m:e>
                    </m:acc>
                    <m:acc>
                      <m:accPr>
                        <m:chr m:val="̅"/>
                        <m:ctrlPr>
                          <a:rPr lang="de-DE" i="1" smtClean="0">
                            <a:solidFill>
                              <a:schemeClr val="accent3">
                                <a:lumMod val="40000"/>
                                <a:lumOff val="60000"/>
                              </a:schemeClr>
                            </a:solidFill>
                            <a:latin typeface="Cambria Math" panose="02040503050406030204" pitchFamily="18" charset="0"/>
                          </a:rPr>
                        </m:ctrlPr>
                      </m:accPr>
                      <m:e>
                        <m:r>
                          <a:rPr lang="de-DE" b="0" i="1" smtClean="0">
                            <a:solidFill>
                              <a:schemeClr val="accent3">
                                <a:lumMod val="40000"/>
                                <a:lumOff val="60000"/>
                              </a:schemeClr>
                            </a:solidFill>
                            <a:latin typeface="Cambria Math" panose="02040503050406030204" pitchFamily="18" charset="0"/>
                          </a:rPr>
                          <m:t>𝑦</m:t>
                        </m:r>
                      </m:e>
                    </m:acc>
                    <m:r>
                      <a:rPr lang="de-DE" b="0" i="1" smtClean="0">
                        <a:solidFill>
                          <a:schemeClr val="accent3">
                            <a:lumMod val="40000"/>
                            <a:lumOff val="60000"/>
                          </a:schemeClr>
                        </a:solidFill>
                        <a:latin typeface="Cambria Math" panose="02040503050406030204" pitchFamily="18" charset="0"/>
                      </a:rPr>
                      <m:t>𝑧</m:t>
                    </m:r>
                  </m:oMath>
                </a14:m>
                <a:endParaRPr lang="de-DE" dirty="0">
                  <a:solidFill>
                    <a:schemeClr val="accent3">
                      <a:lumMod val="40000"/>
                      <a:lumOff val="60000"/>
                    </a:schemeClr>
                  </a:solidFill>
                  <a:latin typeface="Calibri" panose="020F0502020204030204" pitchFamily="34" charset="0"/>
                </a:endParaRP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			</a:t>
                </a: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0">
                <a:blip r:embed="rId3"/>
                <a:stretch>
                  <a:fillRect l="-749" t="-872"/>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19</a:t>
            </a:fld>
            <a:endParaRPr lang="en-US" dirty="0"/>
          </a:p>
        </p:txBody>
      </p:sp>
      <p:sp>
        <p:nvSpPr>
          <p:cNvPr id="4" name="Geschweifte Klammer rechts 3"/>
          <p:cNvSpPr/>
          <p:nvPr/>
        </p:nvSpPr>
        <p:spPr>
          <a:xfrm rot="5400000">
            <a:off x="4371022" y="2130329"/>
            <a:ext cx="171430" cy="873079"/>
          </a:xfrm>
          <a:prstGeom prst="rightBrace">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de-DE" dirty="0"/>
          </a:p>
        </p:txBody>
      </p:sp>
    </p:spTree>
    <p:extLst>
      <p:ext uri="{BB962C8B-B14F-4D97-AF65-F5344CB8AC3E}">
        <p14:creationId xmlns:p14="http://schemas.microsoft.com/office/powerpoint/2010/main" val="2119196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6111" y="452718"/>
            <a:ext cx="9535857" cy="1400530"/>
          </a:xfrm>
        </p:spPr>
        <p:txBody>
          <a:bodyPr/>
          <a:lstStyle/>
          <a:p>
            <a:r>
              <a:rPr lang="de-DE" dirty="0"/>
              <a:t>Aufgabe 1 - Boolesche Algebra</a:t>
            </a:r>
          </a:p>
        </p:txBody>
      </p:sp>
      <p:sp>
        <p:nvSpPr>
          <p:cNvPr id="3" name="Inhaltsplatzhalter 2"/>
          <p:cNvSpPr>
            <a:spLocks noGrp="1"/>
          </p:cNvSpPr>
          <p:nvPr>
            <p:ph idx="1"/>
          </p:nvPr>
        </p:nvSpPr>
        <p:spPr>
          <a:xfrm>
            <a:off x="1103312" y="1564541"/>
            <a:ext cx="8946541" cy="4195481"/>
          </a:xfrm>
        </p:spPr>
        <p:txBody>
          <a:bodyPr/>
          <a:lstStyle/>
          <a:p>
            <a:r>
              <a:rPr lang="de-DE" dirty="0"/>
              <a:t>Beweisen oder widerlegen Sie die folgenden Aussagen, ohne Wahrheitstabellen zu verwenden. Für Aussagen, die nicht wahr sind, geben Sie ein Gegenbeispiel an.</a:t>
            </a:r>
          </a:p>
          <a:p>
            <a:r>
              <a:rPr lang="de-DE" dirty="0"/>
              <a:t>Für Aussagen die wahr sind, geben Sie die entsprechenden Regeln an, mit welchen die Eigenschaft bewiesen werden kann.</a:t>
            </a:r>
            <a:endParaRPr lang="de-DE" baseline="-25000" dirty="0"/>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1830753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DNF, SOP, POS</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lstStyle/>
              <a:p>
                <a:pPr marL="0" indent="0">
                  <a:buNone/>
                </a:pPr>
                <a:r>
                  <a:rPr lang="de-DE" dirty="0">
                    <a:latin typeface="Calibri" panose="020F0502020204030204" pitchFamily="34" charset="0"/>
                  </a:rPr>
                  <a:t>DNF von	 </a:t>
                </a:r>
                <a14:m>
                  <m:oMath xmlns:m="http://schemas.openxmlformats.org/officeDocument/2006/math">
                    <m:r>
                      <m:rPr>
                        <m:sty m:val="p"/>
                      </m:rPr>
                      <a:rPr lang="de-DE">
                        <a:latin typeface="Cambria Math" panose="02040503050406030204" pitchFamily="18" charset="0"/>
                      </a:rPr>
                      <m:t>f</m:t>
                    </m:r>
                    <m:d>
                      <m:dPr>
                        <m:ctrlPr>
                          <a:rPr lang="de-DE" i="1">
                            <a:latin typeface="Cambria Math" panose="02040503050406030204" pitchFamily="18" charset="0"/>
                          </a:rPr>
                        </m:ctrlPr>
                      </m:dPr>
                      <m:e>
                        <m:r>
                          <m:rPr>
                            <m:sty m:val="p"/>
                          </m:rPr>
                          <a:rPr lang="de-DE">
                            <a:latin typeface="Cambria Math" panose="02040503050406030204" pitchFamily="18" charset="0"/>
                          </a:rPr>
                          <m:t>x</m:t>
                        </m:r>
                        <m:r>
                          <a:rPr lang="de-DE">
                            <a:latin typeface="Cambria Math" panose="02040503050406030204" pitchFamily="18" charset="0"/>
                          </a:rPr>
                          <m:t>, </m:t>
                        </m:r>
                        <m:r>
                          <m:rPr>
                            <m:sty m:val="p"/>
                          </m:rPr>
                          <a:rPr lang="de-DE">
                            <a:latin typeface="Cambria Math" panose="02040503050406030204" pitchFamily="18" charset="0"/>
                          </a:rPr>
                          <m:t>y</m:t>
                        </m:r>
                        <m:r>
                          <a:rPr lang="de-DE">
                            <a:latin typeface="Cambria Math" panose="02040503050406030204" pitchFamily="18" charset="0"/>
                          </a:rPr>
                          <m:t>, </m:t>
                        </m:r>
                        <m:r>
                          <m:rPr>
                            <m:sty m:val="p"/>
                          </m:rPr>
                          <a:rPr lang="de-DE">
                            <a:latin typeface="Cambria Math" panose="02040503050406030204" pitchFamily="18" charset="0"/>
                          </a:rPr>
                          <m:t>z</m:t>
                        </m:r>
                      </m:e>
                    </m:d>
                    <m:r>
                      <a:rPr lang="de-DE" i="1">
                        <a:latin typeface="Cambria Math" panose="02040503050406030204" pitchFamily="18" charset="0"/>
                      </a:rPr>
                      <m:t>=</m:t>
                    </m:r>
                    <m:r>
                      <a:rPr lang="de-DE" i="1">
                        <a:latin typeface="Cambria Math" panose="02040503050406030204" pitchFamily="18" charset="0"/>
                      </a:rPr>
                      <m:t>𝑥𝑦</m:t>
                    </m:r>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𝑥</m:t>
                        </m:r>
                      </m:e>
                    </m:acc>
                    <m:acc>
                      <m:accPr>
                        <m:chr m:val="̅"/>
                        <m:ctrlPr>
                          <a:rPr lang="de-DE" i="1">
                            <a:latin typeface="Cambria Math" panose="02040503050406030204" pitchFamily="18" charset="0"/>
                          </a:rPr>
                        </m:ctrlPr>
                      </m:accPr>
                      <m:e>
                        <m:r>
                          <a:rPr lang="de-DE" i="1">
                            <a:latin typeface="Cambria Math" panose="02040503050406030204" pitchFamily="18" charset="0"/>
                          </a:rPr>
                          <m:t>𝑦</m:t>
                        </m:r>
                      </m:e>
                    </m:acc>
                    <m:r>
                      <a:rPr lang="de-DE" i="1">
                        <a:latin typeface="Cambria Math" panose="02040503050406030204" pitchFamily="18" charset="0"/>
                      </a:rPr>
                      <m:t>𝑧</m:t>
                    </m:r>
                    <m:r>
                      <a:rPr lang="de-DE" i="1">
                        <a:latin typeface="Cambria Math" panose="02040503050406030204" pitchFamily="18" charset="0"/>
                      </a:rPr>
                      <m:t>+</m:t>
                    </m:r>
                    <m:r>
                      <a:rPr lang="de-DE" i="1">
                        <a:latin typeface="Cambria Math" panose="02040503050406030204" pitchFamily="18" charset="0"/>
                      </a:rPr>
                      <m:t>𝑥</m:t>
                    </m:r>
                    <m:acc>
                      <m:accPr>
                        <m:chr m:val="̅"/>
                        <m:ctrlPr>
                          <a:rPr lang="de-DE" i="1">
                            <a:latin typeface="Cambria Math" panose="02040503050406030204" pitchFamily="18" charset="0"/>
                          </a:rPr>
                        </m:ctrlPr>
                      </m:accPr>
                      <m:e>
                        <m:r>
                          <a:rPr lang="de-DE" i="1">
                            <a:latin typeface="Cambria Math" panose="02040503050406030204" pitchFamily="18" charset="0"/>
                          </a:rPr>
                          <m:t>𝑦</m:t>
                        </m:r>
                      </m:e>
                    </m:acc>
                    <m:acc>
                      <m:accPr>
                        <m:chr m:val="̅"/>
                        <m:ctrlPr>
                          <a:rPr lang="de-DE" i="1">
                            <a:latin typeface="Cambria Math" panose="02040503050406030204" pitchFamily="18" charset="0"/>
                          </a:rPr>
                        </m:ctrlPr>
                      </m:accPr>
                      <m:e>
                        <m:r>
                          <a:rPr lang="de-DE" i="1">
                            <a:latin typeface="Cambria Math" panose="02040503050406030204" pitchFamily="18" charset="0"/>
                          </a:rPr>
                          <m:t>𝑧</m:t>
                        </m:r>
                      </m:e>
                    </m:acc>
                  </m:oMath>
                </a14:m>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r>
                  <a:rPr lang="de-DE" dirty="0">
                    <a:solidFill>
                      <a:schemeClr val="accent4">
                        <a:lumMod val="40000"/>
                        <a:lumOff val="60000"/>
                      </a:schemeClr>
                    </a:solidFill>
                    <a:latin typeface="Calibri" panose="020F0502020204030204" pitchFamily="34" charset="0"/>
                  </a:rPr>
                  <a:t>Problem:</a:t>
                </a:r>
                <a:r>
                  <a:rPr lang="de-DE" dirty="0">
                    <a:latin typeface="Calibri" panose="020F0502020204030204" pitchFamily="34" charset="0"/>
                  </a:rPr>
                  <a:t>	keine DNF, da nicht nur </a:t>
                </a:r>
                <a:r>
                  <a:rPr lang="de-DE" dirty="0" err="1">
                    <a:latin typeface="Calibri" panose="020F0502020204030204" pitchFamily="34" charset="0"/>
                  </a:rPr>
                  <a:t>Minterme</a:t>
                </a:r>
                <a:r>
                  <a:rPr lang="de-DE" dirty="0">
                    <a:latin typeface="Calibri" panose="020F0502020204030204" pitchFamily="34" charset="0"/>
                  </a:rPr>
                  <a:t> vorliegen</a:t>
                </a:r>
              </a:p>
              <a:p>
                <a:pPr marL="0" indent="0">
                  <a:buNone/>
                </a:pPr>
                <a:endParaRPr lang="de-DE" dirty="0">
                  <a:latin typeface="Calibri" panose="020F0502020204030204" pitchFamily="34" charset="0"/>
                </a:endParaRPr>
              </a:p>
              <a:p>
                <a:pPr marL="0" indent="0">
                  <a:buNone/>
                </a:pPr>
                <a:r>
                  <a:rPr lang="de-DE" dirty="0">
                    <a:solidFill>
                      <a:schemeClr val="accent4">
                        <a:lumMod val="40000"/>
                        <a:lumOff val="60000"/>
                      </a:schemeClr>
                    </a:solidFill>
                    <a:latin typeface="Calibri" panose="020F0502020204030204" pitchFamily="34" charset="0"/>
                  </a:rPr>
                  <a:t>Lösung:</a:t>
                </a:r>
                <a:r>
                  <a:rPr lang="de-DE" dirty="0">
                    <a:latin typeface="Calibri" panose="020F0502020204030204" pitchFamily="34" charset="0"/>
                  </a:rPr>
                  <a:t>		wir verwenden das Distributivgesetz:</a:t>
                </a:r>
              </a:p>
              <a:p>
                <a:pPr marL="0" indent="0">
                  <a:buNone/>
                </a:pPr>
                <a:r>
                  <a:rPr lang="de-DE" dirty="0">
                    <a:latin typeface="Calibri" panose="020F0502020204030204" pitchFamily="34" charset="0"/>
                  </a:rPr>
                  <a:t>			</a:t>
                </a:r>
                <a14:m>
                  <m:oMath xmlns:m="http://schemas.openxmlformats.org/officeDocument/2006/math">
                    <m:r>
                      <m:rPr>
                        <m:sty m:val="p"/>
                      </m:rPr>
                      <a:rPr lang="de-DE">
                        <a:latin typeface="Cambria Math" panose="02040503050406030204" pitchFamily="18" charset="0"/>
                      </a:rPr>
                      <m:t>f</m:t>
                    </m:r>
                    <m:d>
                      <m:dPr>
                        <m:ctrlPr>
                          <a:rPr lang="de-DE" i="1">
                            <a:latin typeface="Cambria Math" panose="02040503050406030204" pitchFamily="18" charset="0"/>
                          </a:rPr>
                        </m:ctrlPr>
                      </m:dPr>
                      <m:e>
                        <m:r>
                          <m:rPr>
                            <m:sty m:val="p"/>
                          </m:rPr>
                          <a:rPr lang="de-DE">
                            <a:latin typeface="Cambria Math" panose="02040503050406030204" pitchFamily="18" charset="0"/>
                          </a:rPr>
                          <m:t>x</m:t>
                        </m:r>
                        <m:r>
                          <a:rPr lang="de-DE">
                            <a:latin typeface="Cambria Math" panose="02040503050406030204" pitchFamily="18" charset="0"/>
                          </a:rPr>
                          <m:t>, </m:t>
                        </m:r>
                        <m:r>
                          <m:rPr>
                            <m:sty m:val="p"/>
                          </m:rPr>
                          <a:rPr lang="de-DE">
                            <a:latin typeface="Cambria Math" panose="02040503050406030204" pitchFamily="18" charset="0"/>
                          </a:rPr>
                          <m:t>y</m:t>
                        </m:r>
                        <m:r>
                          <a:rPr lang="de-DE">
                            <a:latin typeface="Cambria Math" panose="02040503050406030204" pitchFamily="18" charset="0"/>
                          </a:rPr>
                          <m:t>, </m:t>
                        </m:r>
                        <m:r>
                          <m:rPr>
                            <m:sty m:val="p"/>
                          </m:rPr>
                          <a:rPr lang="de-DE">
                            <a:latin typeface="Cambria Math" panose="02040503050406030204" pitchFamily="18" charset="0"/>
                          </a:rPr>
                          <m:t>z</m:t>
                        </m:r>
                      </m:e>
                    </m:d>
                    <m:r>
                      <a:rPr lang="de-DE" i="1">
                        <a:latin typeface="Cambria Math" panose="02040503050406030204" pitchFamily="18" charset="0"/>
                      </a:rPr>
                      <m:t>=</m:t>
                    </m:r>
                    <m:r>
                      <a:rPr lang="de-DE" i="1" smtClean="0">
                        <a:solidFill>
                          <a:schemeClr val="accent3">
                            <a:lumMod val="40000"/>
                            <a:lumOff val="60000"/>
                          </a:schemeClr>
                        </a:solidFill>
                        <a:latin typeface="Cambria Math" panose="02040503050406030204" pitchFamily="18" charset="0"/>
                      </a:rPr>
                      <m:t>𝑥𝑦</m:t>
                    </m:r>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𝑥</m:t>
                        </m:r>
                      </m:e>
                    </m:acc>
                    <m:acc>
                      <m:accPr>
                        <m:chr m:val="̅"/>
                        <m:ctrlPr>
                          <a:rPr lang="de-DE" i="1">
                            <a:latin typeface="Cambria Math" panose="02040503050406030204" pitchFamily="18" charset="0"/>
                          </a:rPr>
                        </m:ctrlPr>
                      </m:accPr>
                      <m:e>
                        <m:r>
                          <a:rPr lang="de-DE" i="1">
                            <a:latin typeface="Cambria Math" panose="02040503050406030204" pitchFamily="18" charset="0"/>
                          </a:rPr>
                          <m:t>𝑦</m:t>
                        </m:r>
                      </m:e>
                    </m:acc>
                    <m:r>
                      <a:rPr lang="de-DE" i="1">
                        <a:latin typeface="Cambria Math" panose="02040503050406030204" pitchFamily="18" charset="0"/>
                      </a:rPr>
                      <m:t>𝑧</m:t>
                    </m:r>
                    <m:r>
                      <a:rPr lang="de-DE" i="1">
                        <a:latin typeface="Cambria Math" panose="02040503050406030204" pitchFamily="18" charset="0"/>
                      </a:rPr>
                      <m:t>+</m:t>
                    </m:r>
                    <m:r>
                      <a:rPr lang="de-DE" i="1">
                        <a:latin typeface="Cambria Math" panose="02040503050406030204" pitchFamily="18" charset="0"/>
                      </a:rPr>
                      <m:t>𝑥</m:t>
                    </m:r>
                    <m:acc>
                      <m:accPr>
                        <m:chr m:val="̅"/>
                        <m:ctrlPr>
                          <a:rPr lang="de-DE" i="1">
                            <a:latin typeface="Cambria Math" panose="02040503050406030204" pitchFamily="18" charset="0"/>
                          </a:rPr>
                        </m:ctrlPr>
                      </m:accPr>
                      <m:e>
                        <m:r>
                          <a:rPr lang="de-DE" i="1">
                            <a:latin typeface="Cambria Math" panose="02040503050406030204" pitchFamily="18" charset="0"/>
                          </a:rPr>
                          <m:t>𝑦</m:t>
                        </m:r>
                      </m:e>
                    </m:acc>
                    <m:acc>
                      <m:accPr>
                        <m:chr m:val="̅"/>
                        <m:ctrlPr>
                          <a:rPr lang="de-DE" i="1">
                            <a:latin typeface="Cambria Math" panose="02040503050406030204" pitchFamily="18" charset="0"/>
                          </a:rPr>
                        </m:ctrlPr>
                      </m:accPr>
                      <m:e>
                        <m:r>
                          <a:rPr lang="de-DE" i="1">
                            <a:latin typeface="Cambria Math" panose="02040503050406030204" pitchFamily="18" charset="0"/>
                          </a:rPr>
                          <m:t>𝑧</m:t>
                        </m:r>
                      </m:e>
                    </m:acc>
                  </m:oMath>
                </a14:m>
                <a:r>
                  <a:rPr lang="de-DE" dirty="0">
                    <a:latin typeface="Calibri" panose="020F0502020204030204" pitchFamily="34" charset="0"/>
                  </a:rPr>
                  <a:t>			</a:t>
                </a:r>
              </a:p>
              <a:p>
                <a:pPr marL="0" indent="0">
                  <a:buNone/>
                </a:pPr>
                <a:r>
                  <a:rPr lang="de-DE" dirty="0">
                    <a:latin typeface="Calibri" panose="020F0502020204030204" pitchFamily="34" charset="0"/>
                  </a:rPr>
                  <a:t>			=</a:t>
                </a:r>
                <a14:m>
                  <m:oMath xmlns:m="http://schemas.openxmlformats.org/officeDocument/2006/math">
                    <m:r>
                      <a:rPr lang="de-DE" b="0" i="0" smtClean="0">
                        <a:latin typeface="Cambria Math" panose="02040503050406030204" pitchFamily="18" charset="0"/>
                      </a:rPr>
                      <m:t> </m:t>
                    </m:r>
                    <m:r>
                      <a:rPr lang="de-DE" i="1" smtClean="0">
                        <a:solidFill>
                          <a:schemeClr val="accent3">
                            <a:lumMod val="40000"/>
                            <a:lumOff val="60000"/>
                          </a:schemeClr>
                        </a:solidFill>
                        <a:latin typeface="Cambria Math" panose="02040503050406030204" pitchFamily="18" charset="0"/>
                      </a:rPr>
                      <m:t>𝑥𝑦</m:t>
                    </m:r>
                    <m:r>
                      <a:rPr lang="de-DE" b="0" i="1" smtClean="0">
                        <a:solidFill>
                          <a:schemeClr val="accent3">
                            <a:lumMod val="40000"/>
                            <a:lumOff val="60000"/>
                          </a:schemeClr>
                        </a:solidFill>
                        <a:latin typeface="Cambria Math" panose="02040503050406030204" pitchFamily="18" charset="0"/>
                      </a:rPr>
                      <m:t>𝑧</m:t>
                    </m:r>
                    <m:r>
                      <a:rPr lang="de-DE" b="0" i="1" smtClean="0">
                        <a:solidFill>
                          <a:schemeClr val="accent3">
                            <a:lumMod val="40000"/>
                            <a:lumOff val="60000"/>
                          </a:schemeClr>
                        </a:solidFill>
                        <a:latin typeface="Cambria Math" panose="02040503050406030204" pitchFamily="18" charset="0"/>
                      </a:rPr>
                      <m:t>+</m:t>
                    </m:r>
                    <m:r>
                      <a:rPr lang="de-DE" i="1">
                        <a:solidFill>
                          <a:schemeClr val="accent3">
                            <a:lumMod val="40000"/>
                            <a:lumOff val="60000"/>
                          </a:schemeClr>
                        </a:solidFill>
                        <a:latin typeface="Cambria Math" panose="02040503050406030204" pitchFamily="18" charset="0"/>
                      </a:rPr>
                      <m:t>𝑥𝑦</m:t>
                    </m:r>
                    <m:acc>
                      <m:accPr>
                        <m:chr m:val="̅"/>
                        <m:ctrlPr>
                          <a:rPr lang="de-DE" b="0" i="1" smtClean="0">
                            <a:solidFill>
                              <a:schemeClr val="accent3">
                                <a:lumMod val="40000"/>
                                <a:lumOff val="60000"/>
                              </a:schemeClr>
                            </a:solidFill>
                            <a:latin typeface="Cambria Math" panose="02040503050406030204" pitchFamily="18" charset="0"/>
                          </a:rPr>
                        </m:ctrlPr>
                      </m:accPr>
                      <m:e>
                        <m:r>
                          <a:rPr lang="de-DE" b="0" i="1" smtClean="0">
                            <a:solidFill>
                              <a:schemeClr val="accent3">
                                <a:lumMod val="40000"/>
                                <a:lumOff val="60000"/>
                              </a:schemeClr>
                            </a:solidFill>
                            <a:latin typeface="Cambria Math" panose="02040503050406030204" pitchFamily="18" charset="0"/>
                          </a:rPr>
                          <m:t>𝑧</m:t>
                        </m:r>
                      </m:e>
                    </m:acc>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𝑥</m:t>
                        </m:r>
                      </m:e>
                    </m:acc>
                    <m:acc>
                      <m:accPr>
                        <m:chr m:val="̅"/>
                        <m:ctrlPr>
                          <a:rPr lang="de-DE" i="1">
                            <a:latin typeface="Cambria Math" panose="02040503050406030204" pitchFamily="18" charset="0"/>
                          </a:rPr>
                        </m:ctrlPr>
                      </m:accPr>
                      <m:e>
                        <m:r>
                          <a:rPr lang="de-DE" i="1">
                            <a:latin typeface="Cambria Math" panose="02040503050406030204" pitchFamily="18" charset="0"/>
                          </a:rPr>
                          <m:t>𝑦</m:t>
                        </m:r>
                      </m:e>
                    </m:acc>
                    <m:r>
                      <a:rPr lang="de-DE" i="1">
                        <a:latin typeface="Cambria Math" panose="02040503050406030204" pitchFamily="18" charset="0"/>
                      </a:rPr>
                      <m:t>𝑧</m:t>
                    </m:r>
                    <m:r>
                      <a:rPr lang="de-DE" i="1">
                        <a:latin typeface="Cambria Math" panose="02040503050406030204" pitchFamily="18" charset="0"/>
                      </a:rPr>
                      <m:t>+</m:t>
                    </m:r>
                    <m:r>
                      <a:rPr lang="de-DE" i="1">
                        <a:latin typeface="Cambria Math" panose="02040503050406030204" pitchFamily="18" charset="0"/>
                      </a:rPr>
                      <m:t>𝑥</m:t>
                    </m:r>
                    <m:acc>
                      <m:accPr>
                        <m:chr m:val="̅"/>
                        <m:ctrlPr>
                          <a:rPr lang="de-DE" i="1">
                            <a:latin typeface="Cambria Math" panose="02040503050406030204" pitchFamily="18" charset="0"/>
                          </a:rPr>
                        </m:ctrlPr>
                      </m:accPr>
                      <m:e>
                        <m:r>
                          <a:rPr lang="de-DE" i="1">
                            <a:latin typeface="Cambria Math" panose="02040503050406030204" pitchFamily="18" charset="0"/>
                          </a:rPr>
                          <m:t>𝑦</m:t>
                        </m:r>
                      </m:e>
                    </m:acc>
                    <m:acc>
                      <m:accPr>
                        <m:chr m:val="̅"/>
                        <m:ctrlPr>
                          <a:rPr lang="de-DE" i="1">
                            <a:latin typeface="Cambria Math" panose="02040503050406030204" pitchFamily="18" charset="0"/>
                          </a:rPr>
                        </m:ctrlPr>
                      </m:accPr>
                      <m:e>
                        <m:r>
                          <a:rPr lang="de-DE" i="1">
                            <a:latin typeface="Cambria Math" panose="02040503050406030204" pitchFamily="18" charset="0"/>
                          </a:rPr>
                          <m:t>𝑧</m:t>
                        </m:r>
                      </m:e>
                    </m:acc>
                  </m:oMath>
                </a14:m>
                <a:endParaRPr lang="de-DE" dirty="0">
                  <a:latin typeface="Calibri" panose="020F0502020204030204" pitchFamily="34" charset="0"/>
                </a:endParaRPr>
              </a:p>
              <a:p>
                <a:pPr marL="0" indent="0">
                  <a:buNone/>
                </a:pPr>
                <a:r>
                  <a:rPr lang="de-DE" dirty="0">
                    <a:latin typeface="Calibri" panose="020F0502020204030204" pitchFamily="34" charset="0"/>
                  </a:rPr>
                  <a:t>			</a:t>
                </a: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0">
                <a:blip r:embed="rId3"/>
                <a:stretch>
                  <a:fillRect l="-749" t="-872"/>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20</a:t>
            </a:fld>
            <a:endParaRPr lang="en-US" dirty="0"/>
          </a:p>
        </p:txBody>
      </p:sp>
      <p:sp>
        <p:nvSpPr>
          <p:cNvPr id="4" name="Geschweifte Klammer rechts 3"/>
          <p:cNvSpPr/>
          <p:nvPr/>
        </p:nvSpPr>
        <p:spPr>
          <a:xfrm rot="5400000">
            <a:off x="3407195" y="2336277"/>
            <a:ext cx="130239" cy="255239"/>
          </a:xfrm>
          <a:prstGeom prst="rightBrace">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de-DE" dirty="0"/>
          </a:p>
        </p:txBody>
      </p:sp>
    </p:spTree>
    <p:extLst>
      <p:ext uri="{BB962C8B-B14F-4D97-AF65-F5344CB8AC3E}">
        <p14:creationId xmlns:p14="http://schemas.microsoft.com/office/powerpoint/2010/main" val="961312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DNF, SOP, POS</a:t>
            </a:r>
          </a:p>
        </p:txBody>
      </p:sp>
      <p:sp>
        <p:nvSpPr>
          <p:cNvPr id="3" name="Inhaltsplatzhalter 2"/>
          <p:cNvSpPr>
            <a:spLocks noGrp="1"/>
          </p:cNvSpPr>
          <p:nvPr>
            <p:ph idx="1"/>
          </p:nvPr>
        </p:nvSpPr>
        <p:spPr/>
        <p:txBody>
          <a:bodyPr/>
          <a:lstStyle/>
          <a:p>
            <a:pPr marL="0" indent="0">
              <a:buNone/>
            </a:pPr>
            <a:r>
              <a:rPr lang="de-DE" dirty="0"/>
              <a:t>Beschreibung</a:t>
            </a:r>
          </a:p>
          <a:p>
            <a:pPr marL="0" indent="0">
              <a:buNone/>
            </a:pPr>
            <a:endParaRPr lang="de-DE" dirty="0">
              <a:latin typeface="Calibri" panose="020F0502020204030204" pitchFamily="34" charset="0"/>
            </a:endParaRPr>
          </a:p>
          <a:p>
            <a:r>
              <a:rPr lang="de-DE" dirty="0">
                <a:latin typeface="Calibri" panose="020F0502020204030204" pitchFamily="34" charset="0"/>
              </a:rPr>
              <a:t>Bestimmen Sie die primären Kosten (Kosten der UND-Verknüpfung) und sekundären Kosten (Kosten der ODER-Verknüpfung) der Funktionen aus i und ii sowie deren DNFs.</a:t>
            </a:r>
          </a:p>
          <a:p>
            <a:r>
              <a:rPr lang="de-DE" dirty="0">
                <a:latin typeface="Calibri" panose="020F0502020204030204" pitchFamily="34" charset="0"/>
              </a:rPr>
              <a:t>Benutzen Sie als Kostenmaß die Anzahl der jeweils verknüpften Signale</a:t>
            </a:r>
          </a:p>
          <a:p>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21</a:t>
            </a:fld>
            <a:endParaRPr lang="en-US" dirty="0"/>
          </a:p>
        </p:txBody>
      </p:sp>
    </p:spTree>
    <p:extLst>
      <p:ext uri="{BB962C8B-B14F-4D97-AF65-F5344CB8AC3E}">
        <p14:creationId xmlns:p14="http://schemas.microsoft.com/office/powerpoint/2010/main" val="1553803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DNF, SOP, POS</a:t>
            </a:r>
          </a:p>
        </p:txBody>
      </p:sp>
      <p:sp>
        <p:nvSpPr>
          <p:cNvPr id="3" name="Inhaltsplatzhalter 2"/>
          <p:cNvSpPr>
            <a:spLocks noGrp="1"/>
          </p:cNvSpPr>
          <p:nvPr>
            <p:ph idx="1"/>
          </p:nvPr>
        </p:nvSpPr>
        <p:spPr>
          <a:xfrm>
            <a:off x="1104293" y="1447800"/>
            <a:ext cx="8946541" cy="4195481"/>
          </a:xfrm>
        </p:spPr>
        <p:txBody>
          <a:bodyPr/>
          <a:lstStyle/>
          <a:p>
            <a:pPr marL="0" indent="0">
              <a:buNone/>
            </a:pPr>
            <a:r>
              <a:rPr lang="de-DE" dirty="0">
                <a:latin typeface="Calibri" panose="020F0502020204030204" pitchFamily="34" charset="0"/>
              </a:rPr>
              <a:t>Wir zählen einfach die Anzahl der durch UND bzw. ODER verknüpften </a:t>
            </a:r>
            <a:r>
              <a:rPr lang="de-DE" dirty="0" err="1">
                <a:latin typeface="Calibri" panose="020F0502020204030204" pitchFamily="34" charset="0"/>
              </a:rPr>
              <a:t>Literale</a:t>
            </a:r>
            <a:r>
              <a:rPr lang="de-DE" dirty="0">
                <a:latin typeface="Calibri" panose="020F0502020204030204" pitchFamily="34" charset="0"/>
              </a:rPr>
              <a:t>.</a:t>
            </a:r>
          </a:p>
          <a:p>
            <a:pPr marL="0" indent="0">
              <a:buNone/>
            </a:pPr>
            <a:endParaRPr lang="de-DE" sz="1200" dirty="0">
              <a:solidFill>
                <a:schemeClr val="bg2">
                  <a:lumMod val="20000"/>
                  <a:lumOff val="80000"/>
                </a:schemeClr>
              </a:solidFill>
              <a:latin typeface="Calibri" panose="020F0502020204030204" pitchFamily="34" charset="0"/>
            </a:endParaRPr>
          </a:p>
          <a:p>
            <a:pPr marL="0" indent="0">
              <a:buNone/>
            </a:pPr>
            <a:r>
              <a:rPr lang="de-DE" dirty="0">
                <a:solidFill>
                  <a:schemeClr val="bg2">
                    <a:lumMod val="20000"/>
                    <a:lumOff val="80000"/>
                  </a:schemeClr>
                </a:solidFill>
                <a:latin typeface="Calibri" panose="020F0502020204030204" pitchFamily="34" charset="0"/>
              </a:rPr>
              <a:t>Primärkosten:</a:t>
            </a:r>
            <a:r>
              <a:rPr lang="de-DE" dirty="0">
                <a:latin typeface="Calibri" panose="020F0502020204030204" pitchFamily="34" charset="0"/>
              </a:rPr>
              <a:t>		Anzahl der durch UND verknüpften </a:t>
            </a:r>
            <a:r>
              <a:rPr lang="de-DE" dirty="0" err="1">
                <a:latin typeface="Calibri" panose="020F0502020204030204" pitchFamily="34" charset="0"/>
              </a:rPr>
              <a:t>Literale</a:t>
            </a:r>
            <a:endParaRPr lang="de-DE" dirty="0">
              <a:latin typeface="Calibri" panose="020F0502020204030204" pitchFamily="34" charset="0"/>
            </a:endParaRPr>
          </a:p>
          <a:p>
            <a:pPr marL="0" indent="0">
              <a:buNone/>
            </a:pPr>
            <a:r>
              <a:rPr lang="de-DE" dirty="0">
                <a:solidFill>
                  <a:schemeClr val="bg2">
                    <a:lumMod val="20000"/>
                    <a:lumOff val="80000"/>
                  </a:schemeClr>
                </a:solidFill>
                <a:latin typeface="Calibri" panose="020F0502020204030204" pitchFamily="34" charset="0"/>
              </a:rPr>
              <a:t>Sekundärkosten:</a:t>
            </a:r>
            <a:r>
              <a:rPr lang="de-DE" dirty="0">
                <a:latin typeface="Calibri" panose="020F0502020204030204" pitchFamily="34" charset="0"/>
              </a:rPr>
              <a:t>		Anzahl der durch ODER verknüpften </a:t>
            </a:r>
            <a:r>
              <a:rPr lang="de-DE" dirty="0" err="1">
                <a:latin typeface="Calibri" panose="020F0502020204030204" pitchFamily="34" charset="0"/>
              </a:rPr>
              <a:t>Literale</a:t>
            </a: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22</a:t>
            </a:fld>
            <a:endParaRPr lang="en-US" dirty="0"/>
          </a:p>
        </p:txBody>
      </p:sp>
      <mc:AlternateContent xmlns:mc="http://schemas.openxmlformats.org/markup-compatibility/2006" xmlns:a14="http://schemas.microsoft.com/office/drawing/2010/main">
        <mc:Choice Requires="a14">
          <p:graphicFrame>
            <p:nvGraphicFramePr>
              <p:cNvPr id="4" name="Tabelle 3"/>
              <p:cNvGraphicFramePr>
                <a:graphicFrameLocks noGrp="1"/>
              </p:cNvGraphicFramePr>
              <p:nvPr>
                <p:extLst>
                  <p:ext uri="{D42A27DB-BD31-4B8C-83A1-F6EECF244321}">
                    <p14:modId xmlns:p14="http://schemas.microsoft.com/office/powerpoint/2010/main" val="269720182"/>
                  </p:ext>
                </p:extLst>
              </p:nvPr>
            </p:nvGraphicFramePr>
            <p:xfrm>
              <a:off x="1389449" y="3357053"/>
              <a:ext cx="9031415" cy="2123440"/>
            </p:xfrm>
            <a:graphic>
              <a:graphicData uri="http://schemas.openxmlformats.org/drawingml/2006/table">
                <a:tbl>
                  <a:tblPr firstRow="1" bandRow="1">
                    <a:tableStyleId>{7DF18680-E054-41AD-8BC1-D1AEF772440D}</a:tableStyleId>
                  </a:tblPr>
                  <a:tblGrid>
                    <a:gridCol w="1074006">
                      <a:extLst>
                        <a:ext uri="{9D8B030D-6E8A-4147-A177-3AD203B41FA5}">
                          <a16:colId xmlns:a16="http://schemas.microsoft.com/office/drawing/2014/main" val="20000"/>
                        </a:ext>
                      </a:extLst>
                    </a:gridCol>
                    <a:gridCol w="2538560">
                      <a:extLst>
                        <a:ext uri="{9D8B030D-6E8A-4147-A177-3AD203B41FA5}">
                          <a16:colId xmlns:a16="http://schemas.microsoft.com/office/drawing/2014/main" val="20001"/>
                        </a:ext>
                      </a:extLst>
                    </a:gridCol>
                    <a:gridCol w="1621207">
                      <a:extLst>
                        <a:ext uri="{9D8B030D-6E8A-4147-A177-3AD203B41FA5}">
                          <a16:colId xmlns:a16="http://schemas.microsoft.com/office/drawing/2014/main" val="20002"/>
                        </a:ext>
                      </a:extLst>
                    </a:gridCol>
                    <a:gridCol w="1991359">
                      <a:extLst>
                        <a:ext uri="{9D8B030D-6E8A-4147-A177-3AD203B41FA5}">
                          <a16:colId xmlns:a16="http://schemas.microsoft.com/office/drawing/2014/main" val="20003"/>
                        </a:ext>
                      </a:extLst>
                    </a:gridCol>
                    <a:gridCol w="1806283">
                      <a:extLst>
                        <a:ext uri="{9D8B030D-6E8A-4147-A177-3AD203B41FA5}">
                          <a16:colId xmlns:a16="http://schemas.microsoft.com/office/drawing/2014/main" val="20004"/>
                        </a:ext>
                      </a:extLst>
                    </a:gridCol>
                  </a:tblGrid>
                  <a:tr h="370840">
                    <a:tc>
                      <a:txBody>
                        <a:bodyPr/>
                        <a:lstStyle/>
                        <a:p>
                          <a:r>
                            <a:rPr lang="de-DE" dirty="0"/>
                            <a:t>Name</a:t>
                          </a:r>
                        </a:p>
                      </a:txBody>
                      <a:tcPr/>
                    </a:tc>
                    <a:tc>
                      <a:txBody>
                        <a:bodyPr/>
                        <a:lstStyle/>
                        <a:p>
                          <a:r>
                            <a:rPr lang="de-DE" dirty="0"/>
                            <a:t>Funktionen</a:t>
                          </a:r>
                        </a:p>
                      </a:txBody>
                      <a:tcPr/>
                    </a:tc>
                    <a:tc>
                      <a:txBody>
                        <a:bodyPr/>
                        <a:lstStyle/>
                        <a:p>
                          <a:r>
                            <a:rPr lang="de-DE" dirty="0"/>
                            <a:t>Primärkosten</a:t>
                          </a:r>
                        </a:p>
                      </a:txBody>
                      <a:tcPr/>
                    </a:tc>
                    <a:tc>
                      <a:txBody>
                        <a:bodyPr/>
                        <a:lstStyle/>
                        <a:p>
                          <a:r>
                            <a:rPr lang="de-DE" dirty="0"/>
                            <a:t>Sekundärkosten</a:t>
                          </a:r>
                        </a:p>
                      </a:txBody>
                      <a:tcPr/>
                    </a:tc>
                    <a:tc>
                      <a:txBody>
                        <a:bodyPr/>
                        <a:lstStyle/>
                        <a:p>
                          <a:r>
                            <a:rPr lang="de-DE" dirty="0"/>
                            <a:t>Gesamtkosten</a:t>
                          </a:r>
                        </a:p>
                      </a:txBody>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b="0" dirty="0">
                              <a:latin typeface="Calibri" panose="020F0502020204030204" pitchFamily="34" charset="0"/>
                            </a:rPr>
                            <a:t>f</a:t>
                          </a:r>
                          <a:r>
                            <a:rPr lang="de-DE" b="0" baseline="-25000" dirty="0">
                              <a:latin typeface="Calibri" panose="020F0502020204030204" pitchFamily="34" charset="0"/>
                            </a:rPr>
                            <a:t>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𝑥𝑦𝑧</m:t>
                                </m:r>
                                <m:r>
                                  <a:rPr lang="de-DE" b="0" i="1" smtClean="0">
                                    <a:latin typeface="Cambria Math" panose="02040503050406030204" pitchFamily="18" charset="0"/>
                                  </a:rPr>
                                  <m:t>+</m:t>
                                </m:r>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𝑥</m:t>
                                    </m:r>
                                  </m:e>
                                </m:acc>
                                <m:r>
                                  <a:rPr lang="de-DE" b="0" i="1" smtClean="0">
                                    <a:latin typeface="Cambria Math" panose="02040503050406030204" pitchFamily="18" charset="0"/>
                                  </a:rPr>
                                  <m:t>𝑦</m:t>
                                </m:r>
                                <m:r>
                                  <a:rPr lang="de-DE" b="0" i="1" smtClean="0">
                                    <a:latin typeface="Cambria Math" panose="02040503050406030204" pitchFamily="18" charset="0"/>
                                  </a:rPr>
                                  <m:t>+</m:t>
                                </m:r>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𝑦</m:t>
                                    </m:r>
                                  </m:e>
                                </m:acc>
                                <m:r>
                                  <a:rPr lang="de-DE" b="0" i="1" smtClean="0">
                                    <a:latin typeface="Cambria Math" panose="02040503050406030204" pitchFamily="18" charset="0"/>
                                  </a:rPr>
                                  <m:t>𝑧</m:t>
                                </m:r>
                              </m:oMath>
                            </m:oMathPara>
                          </a14:m>
                          <a:endParaRPr lang="de-DE" b="0" dirty="0">
                            <a:latin typeface="Calibri" panose="020F0502020204030204" pitchFamily="34" charset="0"/>
                          </a:endParaRPr>
                        </a:p>
                      </a:txBody>
                      <a:tcPr/>
                    </a:tc>
                    <a:tc>
                      <a:txBody>
                        <a:bodyPr/>
                        <a:lstStyle/>
                        <a:p>
                          <a:r>
                            <a:rPr lang="de-DE" dirty="0"/>
                            <a:t>7</a:t>
                          </a:r>
                        </a:p>
                      </a:txBody>
                      <a:tcPr/>
                    </a:tc>
                    <a:tc>
                      <a:txBody>
                        <a:bodyPr/>
                        <a:lstStyle/>
                        <a:p>
                          <a:r>
                            <a:rPr lang="de-DE" dirty="0"/>
                            <a:t>3</a:t>
                          </a:r>
                        </a:p>
                      </a:txBody>
                      <a:tcPr/>
                    </a:tc>
                    <a:tc>
                      <a:txBody>
                        <a:bodyPr/>
                        <a:lstStyle/>
                        <a:p>
                          <a:r>
                            <a:rPr lang="de-DE" dirty="0"/>
                            <a:t>10</a:t>
                          </a:r>
                        </a:p>
                      </a:txBody>
                      <a:tcPr/>
                    </a:tc>
                    <a:extLst>
                      <a:ext uri="{0D108BD9-81ED-4DB2-BD59-A6C34878D82A}">
                        <a16:rowId xmlns:a16="http://schemas.microsoft.com/office/drawing/2014/main" val="1000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a:solidFill>
                                <a:schemeClr val="bg1"/>
                              </a:solidFill>
                              <a:latin typeface="Calibri" panose="020F0502020204030204" pitchFamily="34" charset="0"/>
                            </a:rPr>
                            <a:t>DNF</a:t>
                          </a:r>
                          <a:r>
                            <a:rPr lang="de-DE" b="0" baseline="-25000" dirty="0">
                              <a:latin typeface="Calibri" panose="020F0502020204030204" pitchFamily="34" charset="0"/>
                            </a:rPr>
                            <a:t>1</a:t>
                          </a:r>
                        </a:p>
                        <a:p>
                          <a:pPr marL="0" marR="0" indent="0" algn="l" defTabSz="457200" rtl="0" eaLnBrk="1" fontAlgn="auto" latinLnBrk="0" hangingPunct="1">
                            <a:lnSpc>
                              <a:spcPct val="100000"/>
                            </a:lnSpc>
                            <a:spcBef>
                              <a:spcPts val="0"/>
                            </a:spcBef>
                            <a:spcAft>
                              <a:spcPts val="0"/>
                            </a:spcAft>
                            <a:buClrTx/>
                            <a:buSzTx/>
                            <a:buFontTx/>
                            <a:buNone/>
                            <a:tabLst/>
                            <a:defRPr/>
                          </a:pPr>
                          <a:endParaRPr lang="de-DE" dirty="0">
                            <a:solidFill>
                              <a:schemeClr val="bg1"/>
                            </a:solidFill>
                            <a:latin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i="1" smtClean="0">
                                    <a:solidFill>
                                      <a:schemeClr val="bg1"/>
                                    </a:solidFill>
                                    <a:latin typeface="Cambria Math" panose="02040503050406030204" pitchFamily="18" charset="0"/>
                                  </a:rPr>
                                  <m:t>𝑥𝑦𝑧</m:t>
                                </m:r>
                                <m:r>
                                  <a:rPr lang="de-DE" i="1" smtClean="0">
                                    <a:solidFill>
                                      <a:schemeClr val="bg1"/>
                                    </a:solidFill>
                                    <a:latin typeface="Cambria Math" panose="02040503050406030204" pitchFamily="18" charset="0"/>
                                  </a:rPr>
                                  <m:t>+</m:t>
                                </m:r>
                                <m:acc>
                                  <m:accPr>
                                    <m:chr m:val="̅"/>
                                    <m:ctrlPr>
                                      <a:rPr lang="de-DE" i="1" smtClean="0">
                                        <a:solidFill>
                                          <a:schemeClr val="bg1"/>
                                        </a:solidFill>
                                        <a:latin typeface="Cambria Math" panose="02040503050406030204" pitchFamily="18" charset="0"/>
                                      </a:rPr>
                                    </m:ctrlPr>
                                  </m:accPr>
                                  <m:e>
                                    <m:r>
                                      <a:rPr lang="de-DE" i="1">
                                        <a:solidFill>
                                          <a:schemeClr val="bg1"/>
                                        </a:solidFill>
                                        <a:latin typeface="Cambria Math" panose="02040503050406030204" pitchFamily="18" charset="0"/>
                                      </a:rPr>
                                      <m:t>𝑥</m:t>
                                    </m:r>
                                  </m:e>
                                </m:acc>
                                <m:r>
                                  <a:rPr lang="de-DE" i="1">
                                    <a:solidFill>
                                      <a:schemeClr val="bg1"/>
                                    </a:solidFill>
                                    <a:latin typeface="Cambria Math" panose="02040503050406030204" pitchFamily="18" charset="0"/>
                                  </a:rPr>
                                  <m:t>𝑦𝑧</m:t>
                                </m:r>
                                <m:r>
                                  <a:rPr lang="de-DE" i="1">
                                    <a:solidFill>
                                      <a:schemeClr val="bg1"/>
                                    </a:solidFill>
                                    <a:latin typeface="Cambria Math" panose="02040503050406030204" pitchFamily="18" charset="0"/>
                                  </a:rPr>
                                  <m:t>+</m:t>
                                </m:r>
                                <m:acc>
                                  <m:accPr>
                                    <m:chr m:val="̅"/>
                                    <m:ctrlPr>
                                      <a:rPr lang="de-DE" i="1">
                                        <a:solidFill>
                                          <a:schemeClr val="bg1"/>
                                        </a:solidFill>
                                        <a:latin typeface="Cambria Math" panose="02040503050406030204" pitchFamily="18" charset="0"/>
                                      </a:rPr>
                                    </m:ctrlPr>
                                  </m:accPr>
                                  <m:e>
                                    <m:r>
                                      <a:rPr lang="de-DE" i="1">
                                        <a:solidFill>
                                          <a:schemeClr val="bg1"/>
                                        </a:solidFill>
                                        <a:latin typeface="Cambria Math" panose="02040503050406030204" pitchFamily="18" charset="0"/>
                                      </a:rPr>
                                      <m:t>𝑥</m:t>
                                    </m:r>
                                  </m:e>
                                </m:acc>
                                <m:r>
                                  <a:rPr lang="de-DE" i="1">
                                    <a:solidFill>
                                      <a:schemeClr val="bg1"/>
                                    </a:solidFill>
                                    <a:latin typeface="Cambria Math" panose="02040503050406030204" pitchFamily="18" charset="0"/>
                                  </a:rPr>
                                  <m:t>𝑦</m:t>
                                </m:r>
                                <m:acc>
                                  <m:accPr>
                                    <m:chr m:val="̅"/>
                                    <m:ctrlPr>
                                      <a:rPr lang="de-DE" i="1">
                                        <a:solidFill>
                                          <a:schemeClr val="bg1"/>
                                        </a:solidFill>
                                        <a:latin typeface="Cambria Math" panose="02040503050406030204" pitchFamily="18" charset="0"/>
                                      </a:rPr>
                                    </m:ctrlPr>
                                  </m:accPr>
                                  <m:e>
                                    <m:r>
                                      <a:rPr lang="de-DE" i="1">
                                        <a:solidFill>
                                          <a:schemeClr val="bg1"/>
                                        </a:solidFill>
                                        <a:latin typeface="Cambria Math" panose="02040503050406030204" pitchFamily="18" charset="0"/>
                                      </a:rPr>
                                      <m:t>𝑧</m:t>
                                    </m:r>
                                  </m:e>
                                </m:acc>
                                <m:r>
                                  <m:rPr>
                                    <m:nor/>
                                  </m:rPr>
                                  <a:rPr lang="de-DE" dirty="0">
                                    <a:solidFill>
                                      <a:schemeClr val="bg1"/>
                                    </a:solidFill>
                                    <a:latin typeface="Calibri" panose="020F0502020204030204" pitchFamily="34" charset="0"/>
                                  </a:rPr>
                                  <m:t> </m:t>
                                </m:r>
                                <m:r>
                                  <a:rPr lang="de-DE" i="1">
                                    <a:solidFill>
                                      <a:schemeClr val="bg1"/>
                                    </a:solidFill>
                                    <a:latin typeface="Cambria Math" panose="02040503050406030204" pitchFamily="18" charset="0"/>
                                  </a:rPr>
                                  <m:t>+</m:t>
                                </m:r>
                                <m:r>
                                  <a:rPr lang="de-DE" b="0" i="1" smtClean="0">
                                    <a:solidFill>
                                      <a:schemeClr val="bg1"/>
                                    </a:solidFill>
                                    <a:latin typeface="Cambria Math" panose="02040503050406030204" pitchFamily="18" charset="0"/>
                                  </a:rPr>
                                  <m:t>𝑥</m:t>
                                </m:r>
                                <m:acc>
                                  <m:accPr>
                                    <m:chr m:val="̅"/>
                                    <m:ctrlPr>
                                      <a:rPr lang="de-DE" i="1">
                                        <a:solidFill>
                                          <a:schemeClr val="bg1"/>
                                        </a:solidFill>
                                        <a:latin typeface="Cambria Math" panose="02040503050406030204" pitchFamily="18" charset="0"/>
                                      </a:rPr>
                                    </m:ctrlPr>
                                  </m:accPr>
                                  <m:e>
                                    <m:r>
                                      <a:rPr lang="de-DE" i="1">
                                        <a:solidFill>
                                          <a:schemeClr val="bg1"/>
                                        </a:solidFill>
                                        <a:latin typeface="Cambria Math" panose="02040503050406030204" pitchFamily="18" charset="0"/>
                                      </a:rPr>
                                      <m:t>𝑦</m:t>
                                    </m:r>
                                  </m:e>
                                </m:acc>
                                <m:r>
                                  <a:rPr lang="de-DE" i="1">
                                    <a:solidFill>
                                      <a:schemeClr val="bg1"/>
                                    </a:solidFill>
                                    <a:latin typeface="Cambria Math" panose="02040503050406030204" pitchFamily="18" charset="0"/>
                                  </a:rPr>
                                  <m:t>𝑧</m:t>
                                </m:r>
                                <m:r>
                                  <a:rPr lang="de-DE" b="0" i="1" smtClean="0">
                                    <a:solidFill>
                                      <a:schemeClr val="bg1"/>
                                    </a:solidFill>
                                    <a:latin typeface="Cambria Math" panose="02040503050406030204" pitchFamily="18" charset="0"/>
                                  </a:rPr>
                                  <m:t>+</m:t>
                                </m:r>
                                <m:acc>
                                  <m:accPr>
                                    <m:chr m:val="̅"/>
                                    <m:ctrlPr>
                                      <a:rPr lang="de-DE" i="1">
                                        <a:solidFill>
                                          <a:schemeClr val="bg1"/>
                                        </a:solidFill>
                                        <a:latin typeface="Cambria Math" panose="02040503050406030204" pitchFamily="18" charset="0"/>
                                      </a:rPr>
                                    </m:ctrlPr>
                                  </m:accPr>
                                  <m:e>
                                    <m:r>
                                      <a:rPr lang="de-DE" i="1">
                                        <a:solidFill>
                                          <a:schemeClr val="bg1"/>
                                        </a:solidFill>
                                        <a:latin typeface="Cambria Math" panose="02040503050406030204" pitchFamily="18" charset="0"/>
                                      </a:rPr>
                                      <m:t>𝑥</m:t>
                                    </m:r>
                                  </m:e>
                                </m:acc>
                                <m:acc>
                                  <m:accPr>
                                    <m:chr m:val="̅"/>
                                    <m:ctrlPr>
                                      <a:rPr lang="de-DE" i="1" smtClean="0">
                                        <a:solidFill>
                                          <a:schemeClr val="bg1"/>
                                        </a:solidFill>
                                        <a:latin typeface="Cambria Math" panose="02040503050406030204" pitchFamily="18" charset="0"/>
                                      </a:rPr>
                                    </m:ctrlPr>
                                  </m:accPr>
                                  <m:e>
                                    <m:r>
                                      <a:rPr lang="de-DE" b="0" i="1" smtClean="0">
                                        <a:solidFill>
                                          <a:schemeClr val="bg1"/>
                                        </a:solidFill>
                                        <a:latin typeface="Cambria Math" panose="02040503050406030204" pitchFamily="18" charset="0"/>
                                      </a:rPr>
                                      <m:t>𝑦</m:t>
                                    </m:r>
                                  </m:e>
                                </m:acc>
                                <m:r>
                                  <a:rPr lang="de-DE" b="0" i="1" smtClean="0">
                                    <a:solidFill>
                                      <a:schemeClr val="bg1"/>
                                    </a:solidFill>
                                    <a:latin typeface="Cambria Math" panose="02040503050406030204" pitchFamily="18" charset="0"/>
                                  </a:rPr>
                                  <m:t>𝑧</m:t>
                                </m:r>
                              </m:oMath>
                            </m:oMathPara>
                          </a14:m>
                          <a:endParaRPr lang="de-DE" dirty="0">
                            <a:solidFill>
                              <a:schemeClr val="bg1"/>
                            </a:solidFill>
                            <a:latin typeface="Calibri" panose="020F0502020204030204" pitchFamily="34" charset="0"/>
                          </a:endParaRPr>
                        </a:p>
                      </a:txBody>
                      <a:tcPr/>
                    </a:tc>
                    <a:tc>
                      <a:txBody>
                        <a:bodyPr/>
                        <a:lstStyle/>
                        <a:p>
                          <a:r>
                            <a:rPr lang="de-DE" dirty="0"/>
                            <a:t>15</a:t>
                          </a:r>
                        </a:p>
                      </a:txBody>
                      <a:tcPr/>
                    </a:tc>
                    <a:tc>
                      <a:txBody>
                        <a:bodyPr/>
                        <a:lstStyle/>
                        <a:p>
                          <a:r>
                            <a:rPr lang="de-DE" dirty="0"/>
                            <a:t>5</a:t>
                          </a:r>
                        </a:p>
                      </a:txBody>
                      <a:tcPr/>
                    </a:tc>
                    <a:tc>
                      <a:txBody>
                        <a:bodyPr/>
                        <a:lstStyle/>
                        <a:p>
                          <a:r>
                            <a:rPr lang="de-DE" dirty="0"/>
                            <a:t>20</a:t>
                          </a:r>
                        </a:p>
                      </a:txBody>
                      <a:tcP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b="0" dirty="0">
                              <a:latin typeface="Calibri" panose="020F0502020204030204" pitchFamily="34" charset="0"/>
                            </a:rPr>
                            <a:t>f</a:t>
                          </a:r>
                          <a:r>
                            <a:rPr lang="de-DE" b="0" baseline="-25000" dirty="0">
                              <a:latin typeface="Calibri" panose="020F0502020204030204" pitchFamily="34" charset="0"/>
                            </a:rPr>
                            <a:t>2</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rPr>
                                  <m:t>𝑥𝑦</m:t>
                                </m:r>
                                <m:r>
                                  <a:rPr lang="de-DE" i="1" smtClean="0">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𝑥</m:t>
                                    </m:r>
                                  </m:e>
                                </m:acc>
                                <m:acc>
                                  <m:accPr>
                                    <m:chr m:val="̅"/>
                                    <m:ctrlPr>
                                      <a:rPr lang="de-DE" i="1">
                                        <a:latin typeface="Cambria Math" panose="02040503050406030204" pitchFamily="18" charset="0"/>
                                      </a:rPr>
                                    </m:ctrlPr>
                                  </m:accPr>
                                  <m:e>
                                    <m:r>
                                      <a:rPr lang="de-DE" i="1">
                                        <a:latin typeface="Cambria Math" panose="02040503050406030204" pitchFamily="18" charset="0"/>
                                      </a:rPr>
                                      <m:t>𝑦</m:t>
                                    </m:r>
                                  </m:e>
                                </m:acc>
                                <m:r>
                                  <a:rPr lang="de-DE" i="1">
                                    <a:latin typeface="Cambria Math" panose="02040503050406030204" pitchFamily="18" charset="0"/>
                                  </a:rPr>
                                  <m:t>𝑧</m:t>
                                </m:r>
                                <m:r>
                                  <a:rPr lang="de-DE" i="1">
                                    <a:latin typeface="Cambria Math" panose="02040503050406030204" pitchFamily="18" charset="0"/>
                                  </a:rPr>
                                  <m:t>+</m:t>
                                </m:r>
                                <m:r>
                                  <a:rPr lang="de-DE" i="1">
                                    <a:latin typeface="Cambria Math" panose="02040503050406030204" pitchFamily="18" charset="0"/>
                                  </a:rPr>
                                  <m:t>𝑥</m:t>
                                </m:r>
                                <m:acc>
                                  <m:accPr>
                                    <m:chr m:val="̅"/>
                                    <m:ctrlPr>
                                      <a:rPr lang="de-DE" i="1">
                                        <a:latin typeface="Cambria Math" panose="02040503050406030204" pitchFamily="18" charset="0"/>
                                      </a:rPr>
                                    </m:ctrlPr>
                                  </m:accPr>
                                  <m:e>
                                    <m:r>
                                      <a:rPr lang="de-DE" i="1">
                                        <a:latin typeface="Cambria Math" panose="02040503050406030204" pitchFamily="18" charset="0"/>
                                      </a:rPr>
                                      <m:t>𝑦</m:t>
                                    </m:r>
                                  </m:e>
                                </m:acc>
                                <m:acc>
                                  <m:accPr>
                                    <m:chr m:val="̅"/>
                                    <m:ctrlPr>
                                      <a:rPr lang="de-DE" i="1">
                                        <a:latin typeface="Cambria Math" panose="02040503050406030204" pitchFamily="18" charset="0"/>
                                      </a:rPr>
                                    </m:ctrlPr>
                                  </m:accPr>
                                  <m:e>
                                    <m:r>
                                      <a:rPr lang="de-DE" i="1">
                                        <a:latin typeface="Cambria Math" panose="02040503050406030204" pitchFamily="18" charset="0"/>
                                      </a:rPr>
                                      <m:t>𝑧</m:t>
                                    </m:r>
                                  </m:e>
                                </m:acc>
                              </m:oMath>
                            </m:oMathPara>
                          </a14:m>
                          <a:endParaRPr lang="de-DE" b="0" dirty="0">
                            <a:latin typeface="Calibri" panose="020F0502020204030204" pitchFamily="34" charset="0"/>
                          </a:endParaRPr>
                        </a:p>
                      </a:txBody>
                      <a:tcPr/>
                    </a:tc>
                    <a:tc>
                      <a:txBody>
                        <a:bodyPr/>
                        <a:lstStyle/>
                        <a:p>
                          <a:r>
                            <a:rPr lang="de-DE" dirty="0"/>
                            <a:t>8</a:t>
                          </a:r>
                        </a:p>
                      </a:txBody>
                      <a:tcPr/>
                    </a:tc>
                    <a:tc>
                      <a:txBody>
                        <a:bodyPr/>
                        <a:lstStyle/>
                        <a:p>
                          <a:r>
                            <a:rPr lang="de-DE" dirty="0"/>
                            <a:t>3</a:t>
                          </a:r>
                        </a:p>
                      </a:txBody>
                      <a:tcPr/>
                    </a:tc>
                    <a:tc>
                      <a:txBody>
                        <a:bodyPr/>
                        <a:lstStyle/>
                        <a:p>
                          <a:r>
                            <a:rPr lang="de-DE" dirty="0"/>
                            <a:t>11</a:t>
                          </a:r>
                        </a:p>
                      </a:txBody>
                      <a:tcPr/>
                    </a:tc>
                    <a:extLst>
                      <a:ext uri="{0D108BD9-81ED-4DB2-BD59-A6C34878D82A}">
                        <a16:rowId xmlns:a16="http://schemas.microsoft.com/office/drawing/2014/main"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a:solidFill>
                                <a:schemeClr val="bg1"/>
                              </a:solidFill>
                              <a:latin typeface="Calibri" panose="020F0502020204030204" pitchFamily="34" charset="0"/>
                            </a:rPr>
                            <a:t>DNF</a:t>
                          </a:r>
                          <a:r>
                            <a:rPr lang="de-DE" b="0" baseline="-25000" dirty="0">
                              <a:solidFill>
                                <a:schemeClr val="dk1"/>
                              </a:solidFill>
                              <a:latin typeface="Calibri" panose="020F0502020204030204" pitchFamily="34" charset="0"/>
                            </a:rPr>
                            <a:t>2</a:t>
                          </a:r>
                          <a:endParaRPr lang="de-DE" b="0" baseline="-25000" dirty="0">
                            <a:latin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i="1" smtClean="0">
                                    <a:solidFill>
                                      <a:schemeClr val="bg1"/>
                                    </a:solidFill>
                                    <a:latin typeface="Cambria Math" panose="02040503050406030204" pitchFamily="18" charset="0"/>
                                  </a:rPr>
                                  <m:t>𝑥𝑦</m:t>
                                </m:r>
                                <m:r>
                                  <a:rPr lang="de-DE" b="0" i="1" smtClean="0">
                                    <a:solidFill>
                                      <a:schemeClr val="bg1"/>
                                    </a:solidFill>
                                    <a:latin typeface="Cambria Math" panose="02040503050406030204" pitchFamily="18" charset="0"/>
                                  </a:rPr>
                                  <m:t>𝑧</m:t>
                                </m:r>
                                <m:r>
                                  <a:rPr lang="de-DE" b="0" i="1" smtClean="0">
                                    <a:solidFill>
                                      <a:schemeClr val="bg1"/>
                                    </a:solidFill>
                                    <a:latin typeface="Cambria Math" panose="02040503050406030204" pitchFamily="18" charset="0"/>
                                  </a:rPr>
                                  <m:t>+</m:t>
                                </m:r>
                                <m:r>
                                  <a:rPr lang="de-DE" i="1">
                                    <a:solidFill>
                                      <a:schemeClr val="bg1"/>
                                    </a:solidFill>
                                    <a:latin typeface="Cambria Math" panose="02040503050406030204" pitchFamily="18" charset="0"/>
                                  </a:rPr>
                                  <m:t>𝑥𝑦</m:t>
                                </m:r>
                                <m:acc>
                                  <m:accPr>
                                    <m:chr m:val="̅"/>
                                    <m:ctrlPr>
                                      <a:rPr lang="de-DE" b="0" i="1" smtClean="0">
                                        <a:solidFill>
                                          <a:schemeClr val="bg1"/>
                                        </a:solidFill>
                                        <a:latin typeface="Cambria Math" panose="02040503050406030204" pitchFamily="18" charset="0"/>
                                      </a:rPr>
                                    </m:ctrlPr>
                                  </m:accPr>
                                  <m:e>
                                    <m:r>
                                      <a:rPr lang="de-DE" b="0" i="1" smtClean="0">
                                        <a:solidFill>
                                          <a:schemeClr val="bg1"/>
                                        </a:solidFill>
                                        <a:latin typeface="Cambria Math" panose="02040503050406030204" pitchFamily="18" charset="0"/>
                                      </a:rPr>
                                      <m:t>𝑧</m:t>
                                    </m:r>
                                  </m:e>
                                </m:acc>
                                <m:r>
                                  <a:rPr lang="de-DE" i="1">
                                    <a:solidFill>
                                      <a:schemeClr val="bg1"/>
                                    </a:solidFill>
                                    <a:latin typeface="Cambria Math" panose="02040503050406030204" pitchFamily="18" charset="0"/>
                                  </a:rPr>
                                  <m:t>+</m:t>
                                </m:r>
                                <m:acc>
                                  <m:accPr>
                                    <m:chr m:val="̅"/>
                                    <m:ctrlPr>
                                      <a:rPr lang="de-DE" i="1">
                                        <a:solidFill>
                                          <a:schemeClr val="bg1"/>
                                        </a:solidFill>
                                        <a:latin typeface="Cambria Math" panose="02040503050406030204" pitchFamily="18" charset="0"/>
                                      </a:rPr>
                                    </m:ctrlPr>
                                  </m:accPr>
                                  <m:e>
                                    <m:r>
                                      <a:rPr lang="de-DE" i="1">
                                        <a:solidFill>
                                          <a:schemeClr val="bg1"/>
                                        </a:solidFill>
                                        <a:latin typeface="Cambria Math" panose="02040503050406030204" pitchFamily="18" charset="0"/>
                                      </a:rPr>
                                      <m:t>𝑥</m:t>
                                    </m:r>
                                  </m:e>
                                </m:acc>
                                <m:acc>
                                  <m:accPr>
                                    <m:chr m:val="̅"/>
                                    <m:ctrlPr>
                                      <a:rPr lang="de-DE" i="1">
                                        <a:solidFill>
                                          <a:schemeClr val="bg1"/>
                                        </a:solidFill>
                                        <a:latin typeface="Cambria Math" panose="02040503050406030204" pitchFamily="18" charset="0"/>
                                      </a:rPr>
                                    </m:ctrlPr>
                                  </m:accPr>
                                  <m:e>
                                    <m:r>
                                      <a:rPr lang="de-DE" i="1">
                                        <a:solidFill>
                                          <a:schemeClr val="bg1"/>
                                        </a:solidFill>
                                        <a:latin typeface="Cambria Math" panose="02040503050406030204" pitchFamily="18" charset="0"/>
                                      </a:rPr>
                                      <m:t>𝑦</m:t>
                                    </m:r>
                                  </m:e>
                                </m:acc>
                                <m:r>
                                  <a:rPr lang="de-DE" i="1">
                                    <a:solidFill>
                                      <a:schemeClr val="bg1"/>
                                    </a:solidFill>
                                    <a:latin typeface="Cambria Math" panose="02040503050406030204" pitchFamily="18" charset="0"/>
                                  </a:rPr>
                                  <m:t>𝑧</m:t>
                                </m:r>
                                <m:r>
                                  <a:rPr lang="de-DE" i="1">
                                    <a:solidFill>
                                      <a:schemeClr val="bg1"/>
                                    </a:solidFill>
                                    <a:latin typeface="Cambria Math" panose="02040503050406030204" pitchFamily="18" charset="0"/>
                                  </a:rPr>
                                  <m:t>+</m:t>
                                </m:r>
                                <m:r>
                                  <a:rPr lang="de-DE" i="1">
                                    <a:solidFill>
                                      <a:schemeClr val="bg1"/>
                                    </a:solidFill>
                                    <a:latin typeface="Cambria Math" panose="02040503050406030204" pitchFamily="18" charset="0"/>
                                  </a:rPr>
                                  <m:t>𝑥</m:t>
                                </m:r>
                                <m:acc>
                                  <m:accPr>
                                    <m:chr m:val="̅"/>
                                    <m:ctrlPr>
                                      <a:rPr lang="de-DE" i="1">
                                        <a:solidFill>
                                          <a:schemeClr val="bg1"/>
                                        </a:solidFill>
                                        <a:latin typeface="Cambria Math" panose="02040503050406030204" pitchFamily="18" charset="0"/>
                                      </a:rPr>
                                    </m:ctrlPr>
                                  </m:accPr>
                                  <m:e>
                                    <m:r>
                                      <a:rPr lang="de-DE" i="1">
                                        <a:solidFill>
                                          <a:schemeClr val="bg1"/>
                                        </a:solidFill>
                                        <a:latin typeface="Cambria Math" panose="02040503050406030204" pitchFamily="18" charset="0"/>
                                      </a:rPr>
                                      <m:t>𝑦</m:t>
                                    </m:r>
                                  </m:e>
                                </m:acc>
                                <m:acc>
                                  <m:accPr>
                                    <m:chr m:val="̅"/>
                                    <m:ctrlPr>
                                      <a:rPr lang="de-DE" i="1">
                                        <a:solidFill>
                                          <a:schemeClr val="bg1"/>
                                        </a:solidFill>
                                        <a:latin typeface="Cambria Math" panose="02040503050406030204" pitchFamily="18" charset="0"/>
                                      </a:rPr>
                                    </m:ctrlPr>
                                  </m:accPr>
                                  <m:e>
                                    <m:r>
                                      <a:rPr lang="de-DE" i="1">
                                        <a:solidFill>
                                          <a:schemeClr val="bg1"/>
                                        </a:solidFill>
                                        <a:latin typeface="Cambria Math" panose="02040503050406030204" pitchFamily="18" charset="0"/>
                                      </a:rPr>
                                      <m:t>𝑧</m:t>
                                    </m:r>
                                  </m:e>
                                </m:acc>
                              </m:oMath>
                            </m:oMathPara>
                          </a14:m>
                          <a:endParaRPr lang="de-DE" dirty="0"/>
                        </a:p>
                      </a:txBody>
                      <a:tcPr/>
                    </a:tc>
                    <a:tc>
                      <a:txBody>
                        <a:bodyPr/>
                        <a:lstStyle/>
                        <a:p>
                          <a:r>
                            <a:rPr lang="de-DE" dirty="0"/>
                            <a:t>12</a:t>
                          </a:r>
                        </a:p>
                      </a:txBody>
                      <a:tcPr/>
                    </a:tc>
                    <a:tc>
                      <a:txBody>
                        <a:bodyPr/>
                        <a:lstStyle/>
                        <a:p>
                          <a:r>
                            <a:rPr lang="de-DE" dirty="0"/>
                            <a:t>4</a:t>
                          </a:r>
                        </a:p>
                      </a:txBody>
                      <a:tcPr/>
                    </a:tc>
                    <a:tc>
                      <a:txBody>
                        <a:bodyPr/>
                        <a:lstStyle/>
                        <a:p>
                          <a:r>
                            <a:rPr lang="de-DE" dirty="0"/>
                            <a:t>16</a:t>
                          </a:r>
                        </a:p>
                      </a:txBody>
                      <a:tcPr/>
                    </a:tc>
                    <a:extLst>
                      <a:ext uri="{0D108BD9-81ED-4DB2-BD59-A6C34878D82A}">
                        <a16:rowId xmlns:a16="http://schemas.microsoft.com/office/drawing/2014/main" val="10004"/>
                      </a:ext>
                    </a:extLst>
                  </a:tr>
                </a:tbl>
              </a:graphicData>
            </a:graphic>
          </p:graphicFrame>
        </mc:Choice>
        <mc:Fallback xmlns="">
          <p:graphicFrame>
            <p:nvGraphicFramePr>
              <p:cNvPr id="4" name="Tabelle 3"/>
              <p:cNvGraphicFramePr>
                <a:graphicFrameLocks noGrp="1"/>
              </p:cNvGraphicFramePr>
              <p:nvPr>
                <p:extLst>
                  <p:ext uri="{D42A27DB-BD31-4B8C-83A1-F6EECF244321}">
                    <p14:modId xmlns:p14="http://schemas.microsoft.com/office/powerpoint/2010/main" val="269720182"/>
                  </p:ext>
                </p:extLst>
              </p:nvPr>
            </p:nvGraphicFramePr>
            <p:xfrm>
              <a:off x="1389449" y="3357053"/>
              <a:ext cx="9031415" cy="2123440"/>
            </p:xfrm>
            <a:graphic>
              <a:graphicData uri="http://schemas.openxmlformats.org/drawingml/2006/table">
                <a:tbl>
                  <a:tblPr firstRow="1" bandRow="1">
                    <a:tableStyleId>{7DF18680-E054-41AD-8BC1-D1AEF772440D}</a:tableStyleId>
                  </a:tblPr>
                  <a:tblGrid>
                    <a:gridCol w="1074006"/>
                    <a:gridCol w="2538560"/>
                    <a:gridCol w="1621207"/>
                    <a:gridCol w="1991359"/>
                    <a:gridCol w="1806283"/>
                  </a:tblGrid>
                  <a:tr h="370840">
                    <a:tc>
                      <a:txBody>
                        <a:bodyPr/>
                        <a:lstStyle/>
                        <a:p>
                          <a:r>
                            <a:rPr lang="de-DE" dirty="0" smtClean="0"/>
                            <a:t>Name</a:t>
                          </a:r>
                          <a:endParaRPr lang="de-DE" dirty="0"/>
                        </a:p>
                      </a:txBody>
                      <a:tcPr/>
                    </a:tc>
                    <a:tc>
                      <a:txBody>
                        <a:bodyPr/>
                        <a:lstStyle/>
                        <a:p>
                          <a:r>
                            <a:rPr lang="de-DE" dirty="0" smtClean="0"/>
                            <a:t>Funktionen</a:t>
                          </a:r>
                          <a:endParaRPr lang="de-DE" dirty="0"/>
                        </a:p>
                      </a:txBody>
                      <a:tcPr/>
                    </a:tc>
                    <a:tc>
                      <a:txBody>
                        <a:bodyPr/>
                        <a:lstStyle/>
                        <a:p>
                          <a:r>
                            <a:rPr lang="de-DE" dirty="0" smtClean="0"/>
                            <a:t>Primärkosten</a:t>
                          </a:r>
                          <a:endParaRPr lang="de-DE" dirty="0"/>
                        </a:p>
                      </a:txBody>
                      <a:tcPr/>
                    </a:tc>
                    <a:tc>
                      <a:txBody>
                        <a:bodyPr/>
                        <a:lstStyle/>
                        <a:p>
                          <a:r>
                            <a:rPr lang="de-DE" dirty="0" smtClean="0"/>
                            <a:t>Sekundärkosten</a:t>
                          </a:r>
                          <a:endParaRPr lang="de-DE" dirty="0"/>
                        </a:p>
                      </a:txBody>
                      <a:tcPr/>
                    </a:tc>
                    <a:tc>
                      <a:txBody>
                        <a:bodyPr/>
                        <a:lstStyle/>
                        <a:p>
                          <a:r>
                            <a:rPr lang="de-DE" dirty="0" smtClean="0"/>
                            <a:t>Gesamtkosten</a:t>
                          </a:r>
                          <a:endParaRPr lang="de-DE"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b="0" dirty="0" smtClean="0">
                              <a:latin typeface="Calibri" panose="020F0502020204030204" pitchFamily="34" charset="0"/>
                            </a:rPr>
                            <a:t>f</a:t>
                          </a:r>
                          <a:r>
                            <a:rPr lang="de-DE" b="0" baseline="-25000" dirty="0" smtClean="0">
                              <a:latin typeface="Calibri" panose="020F0502020204030204" pitchFamily="34" charset="0"/>
                            </a:rPr>
                            <a:t>1</a:t>
                          </a:r>
                          <a:endParaRPr lang="de-DE" b="0" baseline="-25000" dirty="0" smtClean="0">
                            <a:latin typeface="Calibri" panose="020F0502020204030204" pitchFamily="34" charset="0"/>
                          </a:endParaRPr>
                        </a:p>
                      </a:txBody>
                      <a:tcPr/>
                    </a:tc>
                    <a:tc>
                      <a:txBody>
                        <a:bodyPr/>
                        <a:lstStyle/>
                        <a:p>
                          <a:endParaRPr lang="de-DE"/>
                        </a:p>
                      </a:txBody>
                      <a:tcPr>
                        <a:blipFill rotWithShape="0">
                          <a:blip r:embed="rId3"/>
                          <a:stretch>
                            <a:fillRect l="-42446" t="-108197" r="-214388" b="-396721"/>
                          </a:stretch>
                        </a:blipFill>
                      </a:tcPr>
                    </a:tc>
                    <a:tc>
                      <a:txBody>
                        <a:bodyPr/>
                        <a:lstStyle/>
                        <a:p>
                          <a:r>
                            <a:rPr lang="de-DE" dirty="0" smtClean="0"/>
                            <a:t>7</a:t>
                          </a:r>
                          <a:endParaRPr lang="de-DE" dirty="0"/>
                        </a:p>
                      </a:txBody>
                      <a:tcPr/>
                    </a:tc>
                    <a:tc>
                      <a:txBody>
                        <a:bodyPr/>
                        <a:lstStyle/>
                        <a:p>
                          <a:r>
                            <a:rPr lang="de-DE" dirty="0" smtClean="0"/>
                            <a:t>3</a:t>
                          </a:r>
                          <a:endParaRPr lang="de-DE" dirty="0"/>
                        </a:p>
                      </a:txBody>
                      <a:tcPr/>
                    </a:tc>
                    <a:tc>
                      <a:txBody>
                        <a:bodyPr/>
                        <a:lstStyle/>
                        <a:p>
                          <a:r>
                            <a:rPr lang="de-DE" dirty="0" smtClean="0"/>
                            <a:t>10</a:t>
                          </a:r>
                          <a:endParaRPr lang="de-DE" dirty="0"/>
                        </a:p>
                      </a:txBody>
                      <a:tcPr/>
                    </a:tc>
                  </a:tr>
                  <a:tr h="64008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smtClean="0">
                              <a:solidFill>
                                <a:schemeClr val="bg1"/>
                              </a:solidFill>
                              <a:latin typeface="Calibri" panose="020F0502020204030204" pitchFamily="34" charset="0"/>
                            </a:rPr>
                            <a:t>DNF</a:t>
                          </a:r>
                          <a:r>
                            <a:rPr lang="de-DE" b="0" baseline="-25000" dirty="0" smtClean="0">
                              <a:latin typeface="Calibri" panose="020F0502020204030204" pitchFamily="34" charset="0"/>
                            </a:rPr>
                            <a:t>1</a:t>
                          </a:r>
                        </a:p>
                        <a:p>
                          <a:pPr marL="0" marR="0" indent="0" algn="l" defTabSz="457200" rtl="0" eaLnBrk="1" fontAlgn="auto" latinLnBrk="0" hangingPunct="1">
                            <a:lnSpc>
                              <a:spcPct val="100000"/>
                            </a:lnSpc>
                            <a:spcBef>
                              <a:spcPts val="0"/>
                            </a:spcBef>
                            <a:spcAft>
                              <a:spcPts val="0"/>
                            </a:spcAft>
                            <a:buClrTx/>
                            <a:buSzTx/>
                            <a:buFontTx/>
                            <a:buNone/>
                            <a:tabLst/>
                            <a:defRPr/>
                          </a:pPr>
                          <a:endParaRPr lang="de-DE" dirty="0">
                            <a:solidFill>
                              <a:schemeClr val="bg1"/>
                            </a:solidFill>
                            <a:latin typeface="Calibri" panose="020F0502020204030204" pitchFamily="34" charset="0"/>
                          </a:endParaRPr>
                        </a:p>
                      </a:txBody>
                      <a:tcPr/>
                    </a:tc>
                    <a:tc>
                      <a:txBody>
                        <a:bodyPr/>
                        <a:lstStyle/>
                        <a:p>
                          <a:endParaRPr lang="de-DE"/>
                        </a:p>
                      </a:txBody>
                      <a:tcPr>
                        <a:blipFill rotWithShape="0">
                          <a:blip r:embed="rId3"/>
                          <a:stretch>
                            <a:fillRect l="-42446" t="-119811" r="-214388" b="-128302"/>
                          </a:stretch>
                        </a:blipFill>
                      </a:tcPr>
                    </a:tc>
                    <a:tc>
                      <a:txBody>
                        <a:bodyPr/>
                        <a:lstStyle/>
                        <a:p>
                          <a:r>
                            <a:rPr lang="de-DE" dirty="0" smtClean="0"/>
                            <a:t>15</a:t>
                          </a:r>
                          <a:endParaRPr lang="de-DE" dirty="0"/>
                        </a:p>
                      </a:txBody>
                      <a:tcPr/>
                    </a:tc>
                    <a:tc>
                      <a:txBody>
                        <a:bodyPr/>
                        <a:lstStyle/>
                        <a:p>
                          <a:r>
                            <a:rPr lang="de-DE" dirty="0" smtClean="0"/>
                            <a:t>5</a:t>
                          </a:r>
                          <a:endParaRPr lang="de-DE" dirty="0"/>
                        </a:p>
                      </a:txBody>
                      <a:tcPr/>
                    </a:tc>
                    <a:tc>
                      <a:txBody>
                        <a:bodyPr/>
                        <a:lstStyle/>
                        <a:p>
                          <a:r>
                            <a:rPr lang="de-DE" dirty="0" smtClean="0"/>
                            <a:t>20</a:t>
                          </a:r>
                          <a:endParaRPr lang="de-DE"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b="0" dirty="0" smtClean="0">
                              <a:latin typeface="Calibri" panose="020F0502020204030204" pitchFamily="34" charset="0"/>
                            </a:rPr>
                            <a:t>f</a:t>
                          </a:r>
                          <a:r>
                            <a:rPr lang="de-DE" b="0" baseline="-25000" dirty="0" smtClean="0">
                              <a:latin typeface="Calibri" panose="020F0502020204030204" pitchFamily="34" charset="0"/>
                            </a:rPr>
                            <a:t>2</a:t>
                          </a:r>
                        </a:p>
                      </a:txBody>
                      <a:tcPr/>
                    </a:tc>
                    <a:tc>
                      <a:txBody>
                        <a:bodyPr/>
                        <a:lstStyle/>
                        <a:p>
                          <a:endParaRPr lang="de-DE"/>
                        </a:p>
                      </a:txBody>
                      <a:tcPr>
                        <a:blipFill rotWithShape="0">
                          <a:blip r:embed="rId3"/>
                          <a:stretch>
                            <a:fillRect l="-42446" t="-381967" r="-214388" b="-122951"/>
                          </a:stretch>
                        </a:blipFill>
                      </a:tcPr>
                    </a:tc>
                    <a:tc>
                      <a:txBody>
                        <a:bodyPr/>
                        <a:lstStyle/>
                        <a:p>
                          <a:r>
                            <a:rPr lang="de-DE" dirty="0" smtClean="0"/>
                            <a:t>8</a:t>
                          </a:r>
                          <a:endParaRPr lang="de-DE" dirty="0"/>
                        </a:p>
                      </a:txBody>
                      <a:tcPr/>
                    </a:tc>
                    <a:tc>
                      <a:txBody>
                        <a:bodyPr/>
                        <a:lstStyle/>
                        <a:p>
                          <a:r>
                            <a:rPr lang="de-DE" dirty="0" smtClean="0"/>
                            <a:t>3</a:t>
                          </a:r>
                          <a:endParaRPr lang="de-DE" dirty="0"/>
                        </a:p>
                      </a:txBody>
                      <a:tcPr/>
                    </a:tc>
                    <a:tc>
                      <a:txBody>
                        <a:bodyPr/>
                        <a:lstStyle/>
                        <a:p>
                          <a:r>
                            <a:rPr lang="de-DE" dirty="0" smtClean="0"/>
                            <a:t>11</a:t>
                          </a:r>
                          <a:endParaRPr lang="de-DE"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smtClean="0">
                              <a:solidFill>
                                <a:schemeClr val="bg1"/>
                              </a:solidFill>
                              <a:latin typeface="Calibri" panose="020F0502020204030204" pitchFamily="34" charset="0"/>
                            </a:rPr>
                            <a:t>DNF</a:t>
                          </a:r>
                          <a:r>
                            <a:rPr lang="de-DE" b="0" baseline="-25000" dirty="0" smtClean="0">
                              <a:solidFill>
                                <a:schemeClr val="dk1"/>
                              </a:solidFill>
                              <a:latin typeface="Calibri" panose="020F0502020204030204" pitchFamily="34" charset="0"/>
                            </a:rPr>
                            <a:t>2</a:t>
                          </a:r>
                          <a:endParaRPr lang="de-DE" b="0" baseline="-25000" dirty="0" smtClean="0">
                            <a:latin typeface="Calibri" panose="020F0502020204030204" pitchFamily="34" charset="0"/>
                          </a:endParaRPr>
                        </a:p>
                      </a:txBody>
                      <a:tcPr/>
                    </a:tc>
                    <a:tc>
                      <a:txBody>
                        <a:bodyPr/>
                        <a:lstStyle/>
                        <a:p>
                          <a:endParaRPr lang="de-DE"/>
                        </a:p>
                      </a:txBody>
                      <a:tcPr>
                        <a:blipFill rotWithShape="0">
                          <a:blip r:embed="rId3"/>
                          <a:stretch>
                            <a:fillRect l="-42446" t="-481967" r="-214388" b="-22951"/>
                          </a:stretch>
                        </a:blipFill>
                      </a:tcPr>
                    </a:tc>
                    <a:tc>
                      <a:txBody>
                        <a:bodyPr/>
                        <a:lstStyle/>
                        <a:p>
                          <a:r>
                            <a:rPr lang="de-DE" dirty="0" smtClean="0"/>
                            <a:t>12</a:t>
                          </a:r>
                          <a:endParaRPr lang="de-DE" dirty="0"/>
                        </a:p>
                      </a:txBody>
                      <a:tcPr/>
                    </a:tc>
                    <a:tc>
                      <a:txBody>
                        <a:bodyPr/>
                        <a:lstStyle/>
                        <a:p>
                          <a:r>
                            <a:rPr lang="de-DE" dirty="0" smtClean="0"/>
                            <a:t>4</a:t>
                          </a:r>
                          <a:endParaRPr lang="de-DE" dirty="0"/>
                        </a:p>
                      </a:txBody>
                      <a:tcPr/>
                    </a:tc>
                    <a:tc>
                      <a:txBody>
                        <a:bodyPr/>
                        <a:lstStyle/>
                        <a:p>
                          <a:r>
                            <a:rPr lang="de-DE" dirty="0" smtClean="0"/>
                            <a:t>16</a:t>
                          </a:r>
                          <a:endParaRPr lang="de-DE" dirty="0"/>
                        </a:p>
                      </a:txBody>
                      <a:tcPr/>
                    </a:tc>
                  </a:tr>
                </a:tbl>
              </a:graphicData>
            </a:graphic>
          </p:graphicFrame>
        </mc:Fallback>
      </mc:AlternateContent>
    </p:spTree>
    <p:extLst>
      <p:ext uri="{BB962C8B-B14F-4D97-AF65-F5344CB8AC3E}">
        <p14:creationId xmlns:p14="http://schemas.microsoft.com/office/powerpoint/2010/main" val="1112899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DNF, SOP, POS</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r>
                  <a:rPr lang="de-DE" dirty="0">
                    <a:latin typeface="Calibri" panose="020F0502020204030204" pitchFamily="34" charset="0"/>
                  </a:rPr>
                  <a:t>Konvertieren Sie die folgenden Funktionen von</a:t>
                </a:r>
                <a:r>
                  <a:rPr lang="de-DE" dirty="0">
                    <a:solidFill>
                      <a:schemeClr val="bg2">
                        <a:lumMod val="20000"/>
                        <a:lumOff val="80000"/>
                      </a:schemeClr>
                    </a:solidFill>
                    <a:latin typeface="Calibri" panose="020F0502020204030204" pitchFamily="34" charset="0"/>
                  </a:rPr>
                  <a:t> POS (Products </a:t>
                </a:r>
                <a:r>
                  <a:rPr lang="de-DE" dirty="0" err="1">
                    <a:solidFill>
                      <a:schemeClr val="bg2">
                        <a:lumMod val="20000"/>
                        <a:lumOff val="80000"/>
                      </a:schemeClr>
                    </a:solidFill>
                    <a:latin typeface="Calibri" panose="020F0502020204030204" pitchFamily="34" charset="0"/>
                  </a:rPr>
                  <a:t>Of</a:t>
                </a:r>
                <a:r>
                  <a:rPr lang="de-DE" dirty="0">
                    <a:solidFill>
                      <a:schemeClr val="bg2">
                        <a:lumMod val="20000"/>
                        <a:lumOff val="80000"/>
                      </a:schemeClr>
                    </a:solidFill>
                    <a:latin typeface="Calibri" panose="020F0502020204030204" pitchFamily="34" charset="0"/>
                  </a:rPr>
                  <a:t> Sums)</a:t>
                </a:r>
                <a:r>
                  <a:rPr lang="de-DE" dirty="0">
                    <a:latin typeface="Calibri" panose="020F0502020204030204" pitchFamily="34" charset="0"/>
                  </a:rPr>
                  <a:t> nach </a:t>
                </a:r>
                <a:r>
                  <a:rPr lang="de-DE" dirty="0">
                    <a:solidFill>
                      <a:schemeClr val="bg2">
                        <a:lumMod val="20000"/>
                        <a:lumOff val="80000"/>
                      </a:schemeClr>
                    </a:solidFill>
                    <a:latin typeface="Calibri" panose="020F0502020204030204" pitchFamily="34" charset="0"/>
                  </a:rPr>
                  <a:t>SOP (Sums </a:t>
                </a:r>
                <a:r>
                  <a:rPr lang="de-DE" dirty="0" err="1">
                    <a:solidFill>
                      <a:schemeClr val="bg2">
                        <a:lumMod val="20000"/>
                        <a:lumOff val="80000"/>
                      </a:schemeClr>
                    </a:solidFill>
                    <a:latin typeface="Calibri" panose="020F0502020204030204" pitchFamily="34" charset="0"/>
                  </a:rPr>
                  <a:t>Of</a:t>
                </a:r>
                <a:r>
                  <a:rPr lang="de-DE" dirty="0">
                    <a:solidFill>
                      <a:schemeClr val="bg2">
                        <a:lumMod val="20000"/>
                        <a:lumOff val="80000"/>
                      </a:schemeClr>
                    </a:solidFill>
                    <a:latin typeface="Calibri" panose="020F0502020204030204" pitchFamily="34" charset="0"/>
                  </a:rPr>
                  <a:t> Products)</a:t>
                </a:r>
              </a:p>
              <a:p>
                <a:r>
                  <a:rPr lang="de-DE" dirty="0">
                    <a:latin typeface="Calibri" panose="020F0502020204030204" pitchFamily="34" charset="0"/>
                  </a:rPr>
                  <a:t>Konvertieren Sie also von einer konjunktive Form (KF) auf eine disjunktive Form (DF) :</a:t>
                </a:r>
              </a:p>
              <a:p>
                <a:pPr marL="0" indent="0">
                  <a:buNone/>
                </a:pPr>
                <a:r>
                  <a:rPr lang="de-DE" dirty="0">
                    <a:latin typeface="Calibri" panose="020F0502020204030204" pitchFamily="34" charset="0"/>
                  </a:rPr>
                  <a:t>		</a:t>
                </a:r>
              </a:p>
              <a:p>
                <a:pPr marL="457200" lvl="1" indent="0">
                  <a:buNone/>
                </a:pPr>
                <a14:m>
                  <m:oMathPara xmlns:m="http://schemas.openxmlformats.org/officeDocument/2006/math">
                    <m:oMathParaPr>
                      <m:jc m:val="centerGroup"/>
                    </m:oMathParaPr>
                    <m:oMath xmlns:m="http://schemas.openxmlformats.org/officeDocument/2006/math">
                      <m:r>
                        <m:rPr>
                          <m:sty m:val="p"/>
                        </m:rPr>
                        <a:rPr lang="de-DE">
                          <a:latin typeface="Cambria Math" panose="02040503050406030204" pitchFamily="18" charset="0"/>
                        </a:rPr>
                        <m:t>f</m:t>
                      </m:r>
                      <m:d>
                        <m:dPr>
                          <m:ctrlPr>
                            <a:rPr lang="de-DE" i="1">
                              <a:latin typeface="Cambria Math" panose="02040503050406030204" pitchFamily="18" charset="0"/>
                            </a:rPr>
                          </m:ctrlPr>
                        </m:dPr>
                        <m:e>
                          <m:r>
                            <m:rPr>
                              <m:sty m:val="p"/>
                            </m:rPr>
                            <a:rPr lang="de-DE" b="0" i="0" smtClean="0">
                              <a:latin typeface="Cambria Math" panose="02040503050406030204" pitchFamily="18" charset="0"/>
                            </a:rPr>
                            <m:t>w</m:t>
                          </m:r>
                          <m:r>
                            <a:rPr lang="de-DE" b="0" i="0" smtClean="0">
                              <a:latin typeface="Cambria Math" panose="02040503050406030204" pitchFamily="18" charset="0"/>
                            </a:rPr>
                            <m:t>, </m:t>
                          </m:r>
                          <m:r>
                            <m:rPr>
                              <m:sty m:val="p"/>
                            </m:rPr>
                            <a:rPr lang="de-DE">
                              <a:latin typeface="Cambria Math" panose="02040503050406030204" pitchFamily="18" charset="0"/>
                            </a:rPr>
                            <m:t>x</m:t>
                          </m:r>
                          <m:r>
                            <a:rPr lang="de-DE">
                              <a:latin typeface="Cambria Math" panose="02040503050406030204" pitchFamily="18" charset="0"/>
                            </a:rPr>
                            <m:t>, </m:t>
                          </m:r>
                          <m:r>
                            <m:rPr>
                              <m:sty m:val="p"/>
                            </m:rPr>
                            <a:rPr lang="de-DE">
                              <a:latin typeface="Cambria Math" panose="02040503050406030204" pitchFamily="18" charset="0"/>
                            </a:rPr>
                            <m:t>y</m:t>
                          </m:r>
                          <m:r>
                            <a:rPr lang="de-DE">
                              <a:latin typeface="Cambria Math" panose="02040503050406030204" pitchFamily="18" charset="0"/>
                            </a:rPr>
                            <m:t>, </m:t>
                          </m:r>
                          <m:r>
                            <m:rPr>
                              <m:sty m:val="p"/>
                            </m:rPr>
                            <a:rPr lang="de-DE">
                              <a:latin typeface="Cambria Math" panose="02040503050406030204" pitchFamily="18" charset="0"/>
                            </a:rPr>
                            <m:t>z</m:t>
                          </m:r>
                        </m:e>
                      </m:d>
                      <m:r>
                        <a:rPr lang="de-DE" i="1">
                          <a:latin typeface="Cambria Math" panose="02040503050406030204" pitchFamily="18" charset="0"/>
                        </a:rPr>
                        <m:t>=</m:t>
                      </m:r>
                      <m:r>
                        <a:rPr lang="de-DE" b="0" i="1" smtClean="0">
                          <a:latin typeface="Cambria Math" panose="02040503050406030204" pitchFamily="18" charset="0"/>
                        </a:rPr>
                        <m:t>(</m:t>
                      </m:r>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𝑤</m:t>
                          </m:r>
                        </m:e>
                      </m:acc>
                      <m:r>
                        <a:rPr lang="de-DE" b="0" i="1" smtClean="0">
                          <a:latin typeface="Cambria Math" panose="02040503050406030204" pitchFamily="18" charset="0"/>
                        </a:rPr>
                        <m:t>+</m:t>
                      </m:r>
                      <m:r>
                        <a:rPr lang="de-DE" b="0" i="1" smtClean="0">
                          <a:latin typeface="Cambria Math" panose="02040503050406030204" pitchFamily="18" charset="0"/>
                        </a:rPr>
                        <m:t>𝑧</m:t>
                      </m:r>
                      <m:r>
                        <a:rPr lang="de-DE" b="0" i="1" smtClean="0">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𝑤</m:t>
                          </m:r>
                        </m:e>
                      </m:acc>
                      <m:r>
                        <a:rPr lang="de-DE" i="1">
                          <a:latin typeface="Cambria Math" panose="02040503050406030204" pitchFamily="18" charset="0"/>
                        </a:rPr>
                        <m:t>+</m:t>
                      </m:r>
                      <m:r>
                        <a:rPr lang="de-DE" b="0" i="1" smtClean="0">
                          <a:latin typeface="Cambria Math" panose="02040503050406030204" pitchFamily="18" charset="0"/>
                        </a:rPr>
                        <m:t>𝑥</m:t>
                      </m:r>
                      <m:r>
                        <a:rPr lang="de-DE" b="0" i="1" smtClean="0">
                          <a:latin typeface="Cambria Math" panose="02040503050406030204" pitchFamily="18" charset="0"/>
                        </a:rPr>
                        <m:t>+</m:t>
                      </m:r>
                      <m:r>
                        <a:rPr lang="de-DE" b="0" i="1" smtClean="0">
                          <a:latin typeface="Cambria Math" panose="02040503050406030204" pitchFamily="18" charset="0"/>
                        </a:rPr>
                        <m:t>𝑦</m:t>
                      </m:r>
                      <m:r>
                        <a:rPr lang="de-DE" b="0" i="1" smtClean="0">
                          <a:latin typeface="Cambria Math" panose="02040503050406030204" pitchFamily="18" charset="0"/>
                        </a:rPr>
                        <m:t>)(</m:t>
                      </m:r>
                      <m:r>
                        <a:rPr lang="de-DE" b="0" i="1" smtClean="0">
                          <a:latin typeface="Cambria Math" panose="02040503050406030204" pitchFamily="18" charset="0"/>
                        </a:rPr>
                        <m:t>𝑥</m:t>
                      </m:r>
                      <m:r>
                        <a:rPr lang="de-DE" b="0" i="1" smtClean="0">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𝑦</m:t>
                          </m:r>
                        </m:e>
                      </m:acc>
                      <m:r>
                        <a:rPr lang="de-DE" b="0" i="1" smtClean="0">
                          <a:latin typeface="Cambria Math" panose="02040503050406030204" pitchFamily="18" charset="0"/>
                        </a:rPr>
                        <m:t>+</m:t>
                      </m:r>
                      <m:r>
                        <a:rPr lang="de-DE" i="1">
                          <a:latin typeface="Cambria Math" panose="02040503050406030204" pitchFamily="18" charset="0"/>
                        </a:rPr>
                        <m:t>𝑧</m:t>
                      </m:r>
                      <m:r>
                        <a:rPr lang="de-DE" b="0" i="1" smtClean="0">
                          <a:latin typeface="Cambria Math" panose="02040503050406030204" pitchFamily="18" charset="0"/>
                        </a:rPr>
                        <m:t>)</m:t>
                      </m:r>
                    </m:oMath>
                  </m:oMathPara>
                </a14:m>
                <a:endParaRPr lang="de-DE" dirty="0">
                  <a:latin typeface="Calibri" panose="020F0502020204030204" pitchFamily="34" charset="0"/>
                </a:endParaRPr>
              </a:p>
              <a:p>
                <a:pPr marL="0" indent="0">
                  <a:buNone/>
                </a:pPr>
                <a:r>
                  <a:rPr lang="de-DE" dirty="0">
                    <a:latin typeface="Calibri" panose="020F0502020204030204" pitchFamily="34" charset="0"/>
                  </a:rPr>
                  <a:t>	</a:t>
                </a:r>
              </a:p>
              <a:p>
                <a:pPr marL="0" indent="0">
                  <a:buNone/>
                </a:pPr>
                <a:r>
                  <a:rPr lang="de-DE" dirty="0">
                    <a:solidFill>
                      <a:schemeClr val="accent2">
                        <a:lumMod val="40000"/>
                        <a:lumOff val="60000"/>
                      </a:schemeClr>
                    </a:solidFill>
                    <a:latin typeface="Calibri" panose="020F0502020204030204" pitchFamily="34" charset="0"/>
                  </a:rPr>
                  <a:t>Hinweis:</a:t>
                </a:r>
                <a:r>
                  <a:rPr lang="de-DE" dirty="0">
                    <a:latin typeface="Calibri" panose="020F0502020204030204" pitchFamily="34" charset="0"/>
                  </a:rPr>
                  <a:t>		dieser Weg ist für viele intuitiver als NF zu KF. Wir nutzen das 						Distributivgesetz (aber in der „normalen“ Richtung)</a:t>
                </a:r>
              </a:p>
              <a:p>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a:blip r:embed="rId3"/>
                <a:stretch>
                  <a:fillRect l="-749" t="-872" r="-681"/>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23</a:t>
            </a:fld>
            <a:endParaRPr lang="en-US" dirty="0"/>
          </a:p>
        </p:txBody>
      </p:sp>
    </p:spTree>
    <p:extLst>
      <p:ext uri="{BB962C8B-B14F-4D97-AF65-F5344CB8AC3E}">
        <p14:creationId xmlns:p14="http://schemas.microsoft.com/office/powerpoint/2010/main" val="825165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DNF, SOP, POS</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4293" y="1608074"/>
                <a:ext cx="8946541" cy="4809202"/>
              </a:xfrm>
            </p:spPr>
            <p:txBody>
              <a:bodyPr/>
              <a:lstStyle/>
              <a:p>
                <a:pPr marL="0" indent="0">
                  <a:buNone/>
                </a:pPr>
                <a:r>
                  <a:rPr lang="de-DE" dirty="0">
                    <a:latin typeface="Calibri" panose="020F0502020204030204" pitchFamily="34" charset="0"/>
                  </a:rPr>
                  <a:t>POS nach SOP: </a:t>
                </a:r>
                <a:r>
                  <a:rPr lang="de-DE" dirty="0" err="1">
                    <a:latin typeface="Calibri" panose="020F0502020204030204" pitchFamily="34" charset="0"/>
                  </a:rPr>
                  <a:t>Idempotenz</a:t>
                </a:r>
                <a:r>
                  <a:rPr lang="de-DE" dirty="0">
                    <a:latin typeface="Calibri" panose="020F0502020204030204" pitchFamily="34" charset="0"/>
                  </a:rPr>
                  <a:t> bei der Auflösung des Distributivgesetzes nicht mehr explizit vermerkt</a:t>
                </a:r>
              </a:p>
              <a:p>
                <a:pPr marL="0" indent="0">
                  <a:buNone/>
                </a:pPr>
                <a:r>
                  <a:rPr lang="de-DE" dirty="0">
                    <a:latin typeface="Calibri" panose="020F0502020204030204" pitchFamily="34" charset="0"/>
                  </a:rPr>
                  <a:t>		</a:t>
                </a:r>
              </a:p>
              <a:p>
                <a:pPr marL="0" indent="0">
                  <a:buNone/>
                </a:pPr>
                <a14:m>
                  <m:oMath xmlns:m="http://schemas.openxmlformats.org/officeDocument/2006/math">
                    <m:r>
                      <m:rPr>
                        <m:sty m:val="p"/>
                      </m:rPr>
                      <a:rPr lang="de-DE">
                        <a:latin typeface="Cambria Math" panose="02040503050406030204" pitchFamily="18" charset="0"/>
                      </a:rPr>
                      <m:t>f</m:t>
                    </m:r>
                    <m:d>
                      <m:dPr>
                        <m:ctrlPr>
                          <a:rPr lang="de-DE" i="1">
                            <a:latin typeface="Cambria Math" panose="02040503050406030204" pitchFamily="18" charset="0"/>
                          </a:rPr>
                        </m:ctrlPr>
                      </m:dPr>
                      <m:e>
                        <m:r>
                          <m:rPr>
                            <m:sty m:val="p"/>
                          </m:rPr>
                          <a:rPr lang="de-DE" b="0" i="0" smtClean="0">
                            <a:latin typeface="Cambria Math" panose="02040503050406030204" pitchFamily="18" charset="0"/>
                          </a:rPr>
                          <m:t>w</m:t>
                        </m:r>
                        <m:r>
                          <a:rPr lang="de-DE" b="0" i="0" smtClean="0">
                            <a:latin typeface="Cambria Math" panose="02040503050406030204" pitchFamily="18" charset="0"/>
                          </a:rPr>
                          <m:t>, </m:t>
                        </m:r>
                        <m:r>
                          <m:rPr>
                            <m:sty m:val="p"/>
                          </m:rPr>
                          <a:rPr lang="de-DE">
                            <a:latin typeface="Cambria Math" panose="02040503050406030204" pitchFamily="18" charset="0"/>
                          </a:rPr>
                          <m:t>x</m:t>
                        </m:r>
                        <m:r>
                          <a:rPr lang="de-DE">
                            <a:latin typeface="Cambria Math" panose="02040503050406030204" pitchFamily="18" charset="0"/>
                          </a:rPr>
                          <m:t>, </m:t>
                        </m:r>
                        <m:r>
                          <m:rPr>
                            <m:sty m:val="p"/>
                          </m:rPr>
                          <a:rPr lang="de-DE">
                            <a:latin typeface="Cambria Math" panose="02040503050406030204" pitchFamily="18" charset="0"/>
                          </a:rPr>
                          <m:t>y</m:t>
                        </m:r>
                        <m:r>
                          <a:rPr lang="de-DE">
                            <a:latin typeface="Cambria Math" panose="02040503050406030204" pitchFamily="18" charset="0"/>
                          </a:rPr>
                          <m:t>, </m:t>
                        </m:r>
                        <m:r>
                          <m:rPr>
                            <m:sty m:val="p"/>
                          </m:rPr>
                          <a:rPr lang="de-DE">
                            <a:latin typeface="Cambria Math" panose="02040503050406030204" pitchFamily="18" charset="0"/>
                          </a:rPr>
                          <m:t>z</m:t>
                        </m:r>
                      </m:e>
                    </m:d>
                    <m:r>
                      <a:rPr lang="de-DE" i="1">
                        <a:latin typeface="Cambria Math" panose="02040503050406030204" pitchFamily="18" charset="0"/>
                      </a:rPr>
                      <m:t>=</m:t>
                    </m:r>
                    <m:r>
                      <a:rPr lang="de-DE" b="0" i="1" smtClean="0">
                        <a:latin typeface="Cambria Math" panose="02040503050406030204" pitchFamily="18" charset="0"/>
                      </a:rPr>
                      <m:t>(</m:t>
                    </m:r>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𝑤</m:t>
                        </m:r>
                      </m:e>
                    </m:acc>
                    <m:r>
                      <a:rPr lang="de-DE" b="0" i="1" smtClean="0">
                        <a:latin typeface="Cambria Math" panose="02040503050406030204" pitchFamily="18" charset="0"/>
                      </a:rPr>
                      <m:t>+</m:t>
                    </m:r>
                    <m:r>
                      <a:rPr lang="de-DE" b="0" i="1" smtClean="0">
                        <a:latin typeface="Cambria Math" panose="02040503050406030204" pitchFamily="18" charset="0"/>
                      </a:rPr>
                      <m:t>𝑧</m:t>
                    </m:r>
                    <m:r>
                      <a:rPr lang="de-DE" b="0" i="1" smtClean="0">
                        <a:latin typeface="Cambria Math" panose="02040503050406030204" pitchFamily="18" charset="0"/>
                      </a:rPr>
                      <m:t>)(</m:t>
                    </m:r>
                    <m:acc>
                      <m:accPr>
                        <m:chr m:val="̅"/>
                        <m:ctrlPr>
                          <a:rPr lang="de-DE" i="1">
                            <a:solidFill>
                              <a:schemeClr val="accent2">
                                <a:lumMod val="40000"/>
                                <a:lumOff val="60000"/>
                              </a:schemeClr>
                            </a:solidFill>
                            <a:latin typeface="Cambria Math" panose="02040503050406030204" pitchFamily="18" charset="0"/>
                          </a:rPr>
                        </m:ctrlPr>
                      </m:accPr>
                      <m:e>
                        <m:r>
                          <a:rPr lang="de-DE" i="1">
                            <a:solidFill>
                              <a:schemeClr val="accent2">
                                <a:lumMod val="40000"/>
                                <a:lumOff val="60000"/>
                              </a:schemeClr>
                            </a:solidFill>
                            <a:latin typeface="Cambria Math" panose="02040503050406030204" pitchFamily="18" charset="0"/>
                          </a:rPr>
                          <m:t>𝑤</m:t>
                        </m:r>
                      </m:e>
                    </m:acc>
                    <m:r>
                      <a:rPr lang="de-DE" i="1">
                        <a:solidFill>
                          <a:schemeClr val="accent2">
                            <a:lumMod val="40000"/>
                            <a:lumOff val="60000"/>
                          </a:schemeClr>
                        </a:solidFill>
                        <a:latin typeface="Cambria Math" panose="02040503050406030204" pitchFamily="18" charset="0"/>
                      </a:rPr>
                      <m:t>+</m:t>
                    </m:r>
                    <m:r>
                      <a:rPr lang="de-DE" b="0" i="1" smtClean="0">
                        <a:solidFill>
                          <a:schemeClr val="accent2">
                            <a:lumMod val="40000"/>
                            <a:lumOff val="60000"/>
                          </a:schemeClr>
                        </a:solidFill>
                        <a:latin typeface="Cambria Math" panose="02040503050406030204" pitchFamily="18" charset="0"/>
                      </a:rPr>
                      <m:t>𝑥</m:t>
                    </m:r>
                    <m:r>
                      <a:rPr lang="de-DE" b="0" i="1" smtClean="0">
                        <a:solidFill>
                          <a:schemeClr val="accent2">
                            <a:lumMod val="40000"/>
                            <a:lumOff val="60000"/>
                          </a:schemeClr>
                        </a:solidFill>
                        <a:latin typeface="Cambria Math" panose="02040503050406030204" pitchFamily="18" charset="0"/>
                      </a:rPr>
                      <m:t>+</m:t>
                    </m:r>
                    <m:r>
                      <a:rPr lang="de-DE" b="0" i="1" smtClean="0">
                        <a:solidFill>
                          <a:schemeClr val="accent2">
                            <a:lumMod val="40000"/>
                            <a:lumOff val="60000"/>
                          </a:schemeClr>
                        </a:solidFill>
                        <a:latin typeface="Cambria Math" panose="02040503050406030204" pitchFamily="18" charset="0"/>
                      </a:rPr>
                      <m:t>𝑦</m:t>
                    </m:r>
                    <m:r>
                      <a:rPr lang="de-DE" b="0" i="1" smtClean="0">
                        <a:solidFill>
                          <a:schemeClr val="accent2">
                            <a:lumMod val="40000"/>
                            <a:lumOff val="60000"/>
                          </a:schemeClr>
                        </a:solidFill>
                        <a:latin typeface="Cambria Math" panose="02040503050406030204" pitchFamily="18" charset="0"/>
                      </a:rPr>
                      <m:t>)(</m:t>
                    </m:r>
                    <m:r>
                      <a:rPr lang="de-DE" b="0" i="1" smtClean="0">
                        <a:solidFill>
                          <a:schemeClr val="accent2">
                            <a:lumMod val="40000"/>
                            <a:lumOff val="60000"/>
                          </a:schemeClr>
                        </a:solidFill>
                        <a:latin typeface="Cambria Math" panose="02040503050406030204" pitchFamily="18" charset="0"/>
                      </a:rPr>
                      <m:t>𝑥</m:t>
                    </m:r>
                    <m:r>
                      <a:rPr lang="de-DE" b="0" i="1" smtClean="0">
                        <a:solidFill>
                          <a:schemeClr val="accent2">
                            <a:lumMod val="40000"/>
                            <a:lumOff val="60000"/>
                          </a:schemeClr>
                        </a:solidFill>
                        <a:latin typeface="Cambria Math" panose="02040503050406030204" pitchFamily="18" charset="0"/>
                      </a:rPr>
                      <m:t>+</m:t>
                    </m:r>
                    <m:acc>
                      <m:accPr>
                        <m:chr m:val="̅"/>
                        <m:ctrlPr>
                          <a:rPr lang="de-DE" i="1">
                            <a:solidFill>
                              <a:schemeClr val="accent2">
                                <a:lumMod val="40000"/>
                                <a:lumOff val="60000"/>
                              </a:schemeClr>
                            </a:solidFill>
                            <a:latin typeface="Cambria Math" panose="02040503050406030204" pitchFamily="18" charset="0"/>
                          </a:rPr>
                        </m:ctrlPr>
                      </m:accPr>
                      <m:e>
                        <m:r>
                          <a:rPr lang="de-DE" i="1">
                            <a:solidFill>
                              <a:schemeClr val="accent2">
                                <a:lumMod val="40000"/>
                                <a:lumOff val="60000"/>
                              </a:schemeClr>
                            </a:solidFill>
                            <a:latin typeface="Cambria Math" panose="02040503050406030204" pitchFamily="18" charset="0"/>
                          </a:rPr>
                          <m:t>𝑦</m:t>
                        </m:r>
                      </m:e>
                    </m:acc>
                    <m:r>
                      <a:rPr lang="de-DE" b="0" i="1" smtClean="0">
                        <a:solidFill>
                          <a:schemeClr val="accent2">
                            <a:lumMod val="40000"/>
                            <a:lumOff val="60000"/>
                          </a:schemeClr>
                        </a:solidFill>
                        <a:latin typeface="Cambria Math" panose="02040503050406030204" pitchFamily="18" charset="0"/>
                      </a:rPr>
                      <m:t>+</m:t>
                    </m:r>
                    <m:r>
                      <a:rPr lang="de-DE" i="1">
                        <a:solidFill>
                          <a:schemeClr val="accent2">
                            <a:lumMod val="40000"/>
                            <a:lumOff val="60000"/>
                          </a:schemeClr>
                        </a:solidFill>
                        <a:latin typeface="Cambria Math" panose="02040503050406030204" pitchFamily="18" charset="0"/>
                      </a:rPr>
                      <m:t>𝑧</m:t>
                    </m:r>
                    <m:r>
                      <a:rPr lang="de-DE" b="0" i="1" smtClean="0">
                        <a:solidFill>
                          <a:schemeClr val="accent2">
                            <a:lumMod val="40000"/>
                            <a:lumOff val="60000"/>
                          </a:schemeClr>
                        </a:solidFill>
                        <a:latin typeface="Cambria Math" panose="02040503050406030204" pitchFamily="18" charset="0"/>
                      </a:rPr>
                      <m:t>)</m:t>
                    </m:r>
                  </m:oMath>
                </a14:m>
                <a:r>
                  <a:rPr lang="de-DE" dirty="0">
                    <a:latin typeface="Calibri" panose="020F0502020204030204" pitchFamily="34" charset="0"/>
                  </a:rPr>
                  <a:t>				| Distributivgesetz</a:t>
                </a:r>
              </a:p>
              <a:p>
                <a:pPr marL="0" indent="0">
                  <a:buNone/>
                </a:pPr>
                <a14:m>
                  <m:oMath xmlns:m="http://schemas.openxmlformats.org/officeDocument/2006/math">
                    <m:r>
                      <a:rPr lang="de-DE" i="1">
                        <a:latin typeface="Cambria Math" panose="02040503050406030204" pitchFamily="18" charset="0"/>
                      </a:rPr>
                      <m:t>=</m:t>
                    </m:r>
                    <m:d>
                      <m:dPr>
                        <m:ctrlPr>
                          <a:rPr lang="de-DE" i="1">
                            <a:latin typeface="Cambria Math" panose="02040503050406030204" pitchFamily="18" charset="0"/>
                          </a:rPr>
                        </m:ctrlPr>
                      </m:dPr>
                      <m:e>
                        <m:acc>
                          <m:accPr>
                            <m:chr m:val="̅"/>
                            <m:ctrlPr>
                              <a:rPr lang="de-DE" i="1">
                                <a:latin typeface="Cambria Math" panose="02040503050406030204" pitchFamily="18" charset="0"/>
                              </a:rPr>
                            </m:ctrlPr>
                          </m:accPr>
                          <m:e>
                            <m:r>
                              <a:rPr lang="de-DE" i="1">
                                <a:latin typeface="Cambria Math" panose="02040503050406030204" pitchFamily="18" charset="0"/>
                              </a:rPr>
                              <m:t>𝑤</m:t>
                            </m:r>
                          </m:e>
                        </m:acc>
                        <m:r>
                          <a:rPr lang="de-DE" i="1">
                            <a:latin typeface="Cambria Math" panose="02040503050406030204" pitchFamily="18" charset="0"/>
                          </a:rPr>
                          <m:t>+</m:t>
                        </m:r>
                        <m:r>
                          <a:rPr lang="de-DE" i="1">
                            <a:latin typeface="Cambria Math" panose="02040503050406030204" pitchFamily="18" charset="0"/>
                          </a:rPr>
                          <m:t>𝑧</m:t>
                        </m:r>
                      </m:e>
                    </m:d>
                    <m:r>
                      <a:rPr lang="de-DE" b="0" i="1" smtClean="0">
                        <a:latin typeface="Cambria Math" panose="02040503050406030204" pitchFamily="18" charset="0"/>
                      </a:rPr>
                      <m:t>[</m:t>
                    </m:r>
                    <m:acc>
                      <m:accPr>
                        <m:chr m:val="̅"/>
                        <m:ctrlPr>
                          <a:rPr lang="de-DE" i="1" smtClean="0">
                            <a:solidFill>
                              <a:schemeClr val="accent1">
                                <a:lumMod val="40000"/>
                                <a:lumOff val="60000"/>
                              </a:schemeClr>
                            </a:solidFill>
                            <a:latin typeface="Cambria Math" panose="02040503050406030204" pitchFamily="18" charset="0"/>
                          </a:rPr>
                        </m:ctrlPr>
                      </m:accPr>
                      <m:e>
                        <m:r>
                          <a:rPr lang="de-DE" i="1">
                            <a:solidFill>
                              <a:schemeClr val="accent1">
                                <a:lumMod val="40000"/>
                                <a:lumOff val="60000"/>
                              </a:schemeClr>
                            </a:solidFill>
                            <a:latin typeface="Cambria Math" panose="02040503050406030204" pitchFamily="18" charset="0"/>
                          </a:rPr>
                          <m:t>𝑤</m:t>
                        </m:r>
                      </m:e>
                    </m:acc>
                    <m:r>
                      <a:rPr lang="de-DE" b="0" i="1" smtClean="0">
                        <a:solidFill>
                          <a:schemeClr val="accent1">
                            <a:lumMod val="40000"/>
                            <a:lumOff val="60000"/>
                          </a:schemeClr>
                        </a:solidFill>
                        <a:latin typeface="Cambria Math" panose="02040503050406030204" pitchFamily="18" charset="0"/>
                      </a:rPr>
                      <m:t>𝑥</m:t>
                    </m:r>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𝑤</m:t>
                        </m:r>
                      </m:e>
                    </m:acc>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𝑦</m:t>
                        </m:r>
                      </m:e>
                    </m:acc>
                    <m:r>
                      <a:rPr lang="de-DE" b="0" i="1" smtClean="0">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𝑤</m:t>
                        </m:r>
                      </m:e>
                    </m:acc>
                    <m:r>
                      <a:rPr lang="de-DE" b="0" i="1" smtClean="0">
                        <a:latin typeface="Cambria Math" panose="02040503050406030204" pitchFamily="18" charset="0"/>
                      </a:rPr>
                      <m:t>𝑧</m:t>
                    </m:r>
                    <m:r>
                      <a:rPr lang="de-DE" b="0" i="1" smtClean="0">
                        <a:latin typeface="Cambria Math" panose="02040503050406030204" pitchFamily="18" charset="0"/>
                      </a:rPr>
                      <m:t>+</m:t>
                    </m:r>
                    <m:r>
                      <a:rPr lang="de-DE" i="1" smtClean="0">
                        <a:solidFill>
                          <a:schemeClr val="accent1">
                            <a:lumMod val="40000"/>
                            <a:lumOff val="60000"/>
                          </a:schemeClr>
                        </a:solidFill>
                        <a:latin typeface="Cambria Math" panose="02040503050406030204" pitchFamily="18" charset="0"/>
                      </a:rPr>
                      <m:t>𝑥</m:t>
                    </m:r>
                    <m:r>
                      <a:rPr lang="de-DE" i="1" smtClean="0">
                        <a:solidFill>
                          <a:schemeClr val="tx1"/>
                        </a:solidFill>
                        <a:latin typeface="Cambria Math" panose="02040503050406030204" pitchFamily="18" charset="0"/>
                      </a:rPr>
                      <m:t>+</m:t>
                    </m:r>
                    <m:r>
                      <a:rPr lang="de-DE" b="0" i="1" smtClean="0">
                        <a:solidFill>
                          <a:schemeClr val="accent1">
                            <a:lumMod val="40000"/>
                            <a:lumOff val="60000"/>
                          </a:schemeClr>
                        </a:solidFill>
                        <a:latin typeface="Cambria Math" panose="02040503050406030204" pitchFamily="18" charset="0"/>
                      </a:rPr>
                      <m:t>𝑥</m:t>
                    </m:r>
                    <m:acc>
                      <m:accPr>
                        <m:chr m:val="̅"/>
                        <m:ctrlPr>
                          <a:rPr lang="de-DE" i="1">
                            <a:solidFill>
                              <a:schemeClr val="accent1">
                                <a:lumMod val="40000"/>
                                <a:lumOff val="60000"/>
                              </a:schemeClr>
                            </a:solidFill>
                            <a:latin typeface="Cambria Math" panose="02040503050406030204" pitchFamily="18" charset="0"/>
                          </a:rPr>
                        </m:ctrlPr>
                      </m:accPr>
                      <m:e>
                        <m:r>
                          <a:rPr lang="de-DE" b="0" i="1" smtClean="0">
                            <a:solidFill>
                              <a:schemeClr val="accent1">
                                <a:lumMod val="40000"/>
                                <a:lumOff val="60000"/>
                              </a:schemeClr>
                            </a:solidFill>
                            <a:latin typeface="Cambria Math" panose="02040503050406030204" pitchFamily="18" charset="0"/>
                          </a:rPr>
                          <m:t>𝑦</m:t>
                        </m:r>
                      </m:e>
                    </m:acc>
                    <m:r>
                      <a:rPr lang="de-DE" b="0" i="1" smtClean="0">
                        <a:solidFill>
                          <a:schemeClr val="tx1"/>
                        </a:solidFill>
                        <a:latin typeface="Cambria Math" panose="02040503050406030204" pitchFamily="18" charset="0"/>
                      </a:rPr>
                      <m:t>+</m:t>
                    </m:r>
                    <m:r>
                      <a:rPr lang="de-DE" b="0" i="1" smtClean="0">
                        <a:solidFill>
                          <a:schemeClr val="accent1">
                            <a:lumMod val="40000"/>
                            <a:lumOff val="60000"/>
                          </a:schemeClr>
                        </a:solidFill>
                        <a:latin typeface="Cambria Math" panose="02040503050406030204" pitchFamily="18" charset="0"/>
                      </a:rPr>
                      <m:t>𝑥𝑧</m:t>
                    </m:r>
                    <m:r>
                      <a:rPr lang="de-DE" b="0" i="1" smtClean="0">
                        <a:latin typeface="Cambria Math" panose="02040503050406030204" pitchFamily="18" charset="0"/>
                      </a:rPr>
                      <m:t>+</m:t>
                    </m:r>
                    <m:r>
                      <a:rPr lang="de-DE" i="1" smtClean="0">
                        <a:solidFill>
                          <a:schemeClr val="accent1">
                            <a:lumMod val="40000"/>
                            <a:lumOff val="60000"/>
                          </a:schemeClr>
                        </a:solidFill>
                        <a:latin typeface="Cambria Math" panose="02040503050406030204" pitchFamily="18" charset="0"/>
                      </a:rPr>
                      <m:t>𝑥</m:t>
                    </m:r>
                    <m:r>
                      <a:rPr lang="de-DE" b="0" i="1" smtClean="0">
                        <a:solidFill>
                          <a:schemeClr val="accent1">
                            <a:lumMod val="40000"/>
                            <a:lumOff val="60000"/>
                          </a:schemeClr>
                        </a:solidFill>
                        <a:latin typeface="Cambria Math" panose="02040503050406030204" pitchFamily="18" charset="0"/>
                      </a:rPr>
                      <m:t>𝑦</m:t>
                    </m:r>
                    <m:r>
                      <a:rPr lang="de-DE" i="1">
                        <a:latin typeface="Cambria Math" panose="02040503050406030204" pitchFamily="18" charset="0"/>
                      </a:rPr>
                      <m:t>+</m:t>
                    </m:r>
                    <m:r>
                      <a:rPr lang="de-DE" b="0" i="1" smtClean="0">
                        <a:latin typeface="Cambria Math" panose="02040503050406030204" pitchFamily="18" charset="0"/>
                      </a:rPr>
                      <m:t>𝑦</m:t>
                    </m:r>
                    <m:acc>
                      <m:accPr>
                        <m:chr m:val="̅"/>
                        <m:ctrlPr>
                          <a:rPr lang="de-DE" i="1">
                            <a:latin typeface="Cambria Math" panose="02040503050406030204" pitchFamily="18" charset="0"/>
                          </a:rPr>
                        </m:ctrlPr>
                      </m:accPr>
                      <m:e>
                        <m:r>
                          <a:rPr lang="de-DE" i="1">
                            <a:latin typeface="Cambria Math" panose="02040503050406030204" pitchFamily="18" charset="0"/>
                          </a:rPr>
                          <m:t>𝑦</m:t>
                        </m:r>
                      </m:e>
                    </m:acc>
                    <m:r>
                      <a:rPr lang="de-DE" i="1">
                        <a:latin typeface="Cambria Math" panose="02040503050406030204" pitchFamily="18" charset="0"/>
                      </a:rPr>
                      <m:t>+</m:t>
                    </m:r>
                    <m:r>
                      <a:rPr lang="de-DE" b="0" i="1" smtClean="0">
                        <a:latin typeface="Cambria Math" panose="02040503050406030204" pitchFamily="18" charset="0"/>
                      </a:rPr>
                      <m:t>𝑦</m:t>
                    </m:r>
                    <m:r>
                      <a:rPr lang="de-DE" i="1">
                        <a:latin typeface="Cambria Math" panose="02040503050406030204" pitchFamily="18" charset="0"/>
                      </a:rPr>
                      <m:t>𝑧</m:t>
                    </m:r>
                    <m:r>
                      <a:rPr lang="de-DE" b="0" i="1" smtClean="0">
                        <a:latin typeface="Cambria Math" panose="02040503050406030204" pitchFamily="18" charset="0"/>
                      </a:rPr>
                      <m:t>]</m:t>
                    </m:r>
                  </m:oMath>
                </a14:m>
                <a:r>
                  <a:rPr lang="de-DE" dirty="0">
                    <a:latin typeface="Calibri" panose="020F0502020204030204" pitchFamily="34" charset="0"/>
                  </a:rPr>
                  <a:t>	| Absorption</a:t>
                </a:r>
              </a:p>
              <a:p>
                <a:pPr marL="0" indent="0">
                  <a:buNone/>
                </a:pPr>
                <a14:m>
                  <m:oMath xmlns:m="http://schemas.openxmlformats.org/officeDocument/2006/math">
                    <m:r>
                      <a:rPr lang="de-DE" i="1">
                        <a:latin typeface="Cambria Math" panose="02040503050406030204" pitchFamily="18" charset="0"/>
                      </a:rPr>
                      <m:t>=</m:t>
                    </m:r>
                    <m:d>
                      <m:dPr>
                        <m:ctrlPr>
                          <a:rPr lang="de-DE" i="1">
                            <a:latin typeface="Cambria Math" panose="02040503050406030204" pitchFamily="18" charset="0"/>
                          </a:rPr>
                        </m:ctrlPr>
                      </m:dPr>
                      <m:e>
                        <m:acc>
                          <m:accPr>
                            <m:chr m:val="̅"/>
                            <m:ctrlPr>
                              <a:rPr lang="de-DE" i="1">
                                <a:latin typeface="Cambria Math" panose="02040503050406030204" pitchFamily="18" charset="0"/>
                              </a:rPr>
                            </m:ctrlPr>
                          </m:accPr>
                          <m:e>
                            <m:r>
                              <a:rPr lang="de-DE" i="1">
                                <a:latin typeface="Cambria Math" panose="02040503050406030204" pitchFamily="18" charset="0"/>
                              </a:rPr>
                              <m:t>𝑤</m:t>
                            </m:r>
                          </m:e>
                        </m:acc>
                        <m:r>
                          <a:rPr lang="de-DE" i="1">
                            <a:latin typeface="Cambria Math" panose="02040503050406030204" pitchFamily="18" charset="0"/>
                          </a:rPr>
                          <m:t>+</m:t>
                        </m:r>
                        <m:r>
                          <a:rPr lang="de-DE" i="1">
                            <a:latin typeface="Cambria Math" panose="02040503050406030204" pitchFamily="18" charset="0"/>
                          </a:rPr>
                          <m:t>𝑧</m:t>
                        </m:r>
                      </m:e>
                    </m:d>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𝑤</m:t>
                        </m:r>
                      </m:e>
                    </m:acc>
                    <m:acc>
                      <m:accPr>
                        <m:chr m:val="̅"/>
                        <m:ctrlPr>
                          <a:rPr lang="de-DE" i="1">
                            <a:latin typeface="Cambria Math" panose="02040503050406030204" pitchFamily="18" charset="0"/>
                          </a:rPr>
                        </m:ctrlPr>
                      </m:accPr>
                      <m:e>
                        <m:r>
                          <a:rPr lang="de-DE" i="1">
                            <a:latin typeface="Cambria Math" panose="02040503050406030204" pitchFamily="18" charset="0"/>
                          </a:rPr>
                          <m:t>𝑦</m:t>
                        </m:r>
                      </m:e>
                    </m:acc>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𝑤</m:t>
                        </m:r>
                      </m:e>
                    </m:acc>
                    <m:r>
                      <a:rPr lang="de-DE" i="1">
                        <a:latin typeface="Cambria Math" panose="02040503050406030204" pitchFamily="18" charset="0"/>
                      </a:rPr>
                      <m:t>𝑧</m:t>
                    </m:r>
                    <m:r>
                      <a:rPr lang="de-DE" i="1">
                        <a:latin typeface="Cambria Math" panose="02040503050406030204" pitchFamily="18" charset="0"/>
                      </a:rPr>
                      <m:t>+</m:t>
                    </m:r>
                    <m:r>
                      <a:rPr lang="de-DE" i="1" smtClean="0">
                        <a:solidFill>
                          <a:schemeClr val="tx1"/>
                        </a:solidFill>
                        <a:latin typeface="Cambria Math" panose="02040503050406030204" pitchFamily="18" charset="0"/>
                      </a:rPr>
                      <m:t>𝑥</m:t>
                    </m:r>
                    <m:r>
                      <a:rPr lang="de-DE" i="1">
                        <a:latin typeface="Cambria Math" panose="02040503050406030204" pitchFamily="18" charset="0"/>
                      </a:rPr>
                      <m:t>+</m:t>
                    </m:r>
                    <m:r>
                      <a:rPr lang="de-DE" i="1" smtClean="0">
                        <a:solidFill>
                          <a:schemeClr val="bg2">
                            <a:lumMod val="40000"/>
                            <a:lumOff val="60000"/>
                          </a:schemeClr>
                        </a:solidFill>
                        <a:latin typeface="Cambria Math" panose="02040503050406030204" pitchFamily="18" charset="0"/>
                      </a:rPr>
                      <m:t>𝑦</m:t>
                    </m:r>
                    <m:acc>
                      <m:accPr>
                        <m:chr m:val="̅"/>
                        <m:ctrlPr>
                          <a:rPr lang="de-DE" i="1">
                            <a:solidFill>
                              <a:schemeClr val="bg2">
                                <a:lumMod val="40000"/>
                                <a:lumOff val="60000"/>
                              </a:schemeClr>
                            </a:solidFill>
                            <a:latin typeface="Cambria Math" panose="02040503050406030204" pitchFamily="18" charset="0"/>
                          </a:rPr>
                        </m:ctrlPr>
                      </m:accPr>
                      <m:e>
                        <m:r>
                          <a:rPr lang="de-DE" i="1">
                            <a:solidFill>
                              <a:schemeClr val="bg2">
                                <a:lumMod val="40000"/>
                                <a:lumOff val="60000"/>
                              </a:schemeClr>
                            </a:solidFill>
                            <a:latin typeface="Cambria Math" panose="02040503050406030204" pitchFamily="18" charset="0"/>
                          </a:rPr>
                          <m:t>𝑦</m:t>
                        </m:r>
                      </m:e>
                    </m:acc>
                    <m:r>
                      <a:rPr lang="de-DE" i="1">
                        <a:latin typeface="Cambria Math" panose="02040503050406030204" pitchFamily="18" charset="0"/>
                      </a:rPr>
                      <m:t>+</m:t>
                    </m:r>
                    <m:r>
                      <a:rPr lang="de-DE" i="1">
                        <a:latin typeface="Cambria Math" panose="02040503050406030204" pitchFamily="18" charset="0"/>
                      </a:rPr>
                      <m:t>𝑦𝑧</m:t>
                    </m:r>
                    <m:r>
                      <a:rPr lang="de-DE" i="1">
                        <a:latin typeface="Cambria Math" panose="02040503050406030204" pitchFamily="18" charset="0"/>
                      </a:rPr>
                      <m:t>]</m:t>
                    </m:r>
                  </m:oMath>
                </a14:m>
                <a:r>
                  <a:rPr lang="de-DE" dirty="0">
                    <a:latin typeface="Calibri" panose="020F0502020204030204" pitchFamily="34" charset="0"/>
                  </a:rPr>
                  <a:t>						| Unerfüllbarkeit</a:t>
                </a:r>
              </a:p>
              <a:p>
                <a:pPr marL="0" indent="0">
                  <a:buNone/>
                </a:pPr>
                <a14:m>
                  <m:oMath xmlns:m="http://schemas.openxmlformats.org/officeDocument/2006/math">
                    <m:r>
                      <a:rPr lang="de-DE" i="1">
                        <a:latin typeface="Cambria Math" panose="02040503050406030204" pitchFamily="18" charset="0"/>
                      </a:rPr>
                      <m:t>=</m:t>
                    </m:r>
                    <m:d>
                      <m:dPr>
                        <m:ctrlPr>
                          <a:rPr lang="de-DE" i="1">
                            <a:latin typeface="Cambria Math" panose="02040503050406030204" pitchFamily="18" charset="0"/>
                          </a:rPr>
                        </m:ctrlPr>
                      </m:dPr>
                      <m:e>
                        <m:acc>
                          <m:accPr>
                            <m:chr m:val="̅"/>
                            <m:ctrlPr>
                              <a:rPr lang="de-DE" i="1">
                                <a:latin typeface="Cambria Math" panose="02040503050406030204" pitchFamily="18" charset="0"/>
                              </a:rPr>
                            </m:ctrlPr>
                          </m:accPr>
                          <m:e>
                            <m:r>
                              <a:rPr lang="de-DE" i="1">
                                <a:latin typeface="Cambria Math" panose="02040503050406030204" pitchFamily="18" charset="0"/>
                              </a:rPr>
                              <m:t>𝑤</m:t>
                            </m:r>
                          </m:e>
                        </m:acc>
                        <m:r>
                          <a:rPr lang="de-DE" i="1">
                            <a:latin typeface="Cambria Math" panose="02040503050406030204" pitchFamily="18" charset="0"/>
                          </a:rPr>
                          <m:t>+</m:t>
                        </m:r>
                        <m:r>
                          <a:rPr lang="de-DE" i="1">
                            <a:latin typeface="Cambria Math" panose="02040503050406030204" pitchFamily="18" charset="0"/>
                          </a:rPr>
                          <m:t>𝑧</m:t>
                        </m:r>
                      </m:e>
                    </m:d>
                    <m:r>
                      <a:rPr lang="de-DE" i="1">
                        <a:latin typeface="Cambria Math" panose="02040503050406030204" pitchFamily="18" charset="0"/>
                      </a:rPr>
                      <m:t>[</m:t>
                    </m:r>
                    <m:acc>
                      <m:accPr>
                        <m:chr m:val="̅"/>
                        <m:ctrlPr>
                          <a:rPr lang="de-DE" i="1" smtClean="0">
                            <a:solidFill>
                              <a:schemeClr val="accent3">
                                <a:lumMod val="40000"/>
                                <a:lumOff val="60000"/>
                              </a:schemeClr>
                            </a:solidFill>
                            <a:latin typeface="Cambria Math" panose="02040503050406030204" pitchFamily="18" charset="0"/>
                          </a:rPr>
                        </m:ctrlPr>
                      </m:accPr>
                      <m:e>
                        <m:r>
                          <a:rPr lang="de-DE" i="1">
                            <a:solidFill>
                              <a:schemeClr val="accent3">
                                <a:lumMod val="40000"/>
                                <a:lumOff val="60000"/>
                              </a:schemeClr>
                            </a:solidFill>
                            <a:latin typeface="Cambria Math" panose="02040503050406030204" pitchFamily="18" charset="0"/>
                          </a:rPr>
                          <m:t>𝑤</m:t>
                        </m:r>
                      </m:e>
                    </m:acc>
                    <m:acc>
                      <m:accPr>
                        <m:chr m:val="̅"/>
                        <m:ctrlPr>
                          <a:rPr lang="de-DE" i="1">
                            <a:solidFill>
                              <a:schemeClr val="accent3">
                                <a:lumMod val="40000"/>
                                <a:lumOff val="60000"/>
                              </a:schemeClr>
                            </a:solidFill>
                            <a:latin typeface="Cambria Math" panose="02040503050406030204" pitchFamily="18" charset="0"/>
                          </a:rPr>
                        </m:ctrlPr>
                      </m:accPr>
                      <m:e>
                        <m:r>
                          <a:rPr lang="de-DE" i="1">
                            <a:solidFill>
                              <a:schemeClr val="accent3">
                                <a:lumMod val="40000"/>
                                <a:lumOff val="60000"/>
                              </a:schemeClr>
                            </a:solidFill>
                            <a:latin typeface="Cambria Math" panose="02040503050406030204" pitchFamily="18" charset="0"/>
                          </a:rPr>
                          <m:t>𝑦</m:t>
                        </m:r>
                      </m:e>
                    </m:acc>
                    <m:r>
                      <a:rPr lang="de-DE" i="1">
                        <a:latin typeface="Cambria Math" panose="02040503050406030204" pitchFamily="18" charset="0"/>
                      </a:rPr>
                      <m:t>+</m:t>
                    </m:r>
                    <m:acc>
                      <m:accPr>
                        <m:chr m:val="̅"/>
                        <m:ctrlPr>
                          <a:rPr lang="de-DE" i="1" smtClean="0">
                            <a:solidFill>
                              <a:schemeClr val="accent3">
                                <a:lumMod val="40000"/>
                                <a:lumOff val="60000"/>
                              </a:schemeClr>
                            </a:solidFill>
                            <a:latin typeface="Cambria Math" panose="02040503050406030204" pitchFamily="18" charset="0"/>
                          </a:rPr>
                        </m:ctrlPr>
                      </m:accPr>
                      <m:e>
                        <m:r>
                          <a:rPr lang="de-DE" i="1">
                            <a:solidFill>
                              <a:schemeClr val="accent3">
                                <a:lumMod val="40000"/>
                                <a:lumOff val="60000"/>
                              </a:schemeClr>
                            </a:solidFill>
                            <a:latin typeface="Cambria Math" panose="02040503050406030204" pitchFamily="18" charset="0"/>
                          </a:rPr>
                          <m:t>𝑤</m:t>
                        </m:r>
                      </m:e>
                    </m:acc>
                    <m:r>
                      <a:rPr lang="de-DE" i="1">
                        <a:solidFill>
                          <a:schemeClr val="accent3">
                            <a:lumMod val="40000"/>
                            <a:lumOff val="60000"/>
                          </a:schemeClr>
                        </a:solidFill>
                        <a:latin typeface="Cambria Math" panose="02040503050406030204" pitchFamily="18" charset="0"/>
                      </a:rPr>
                      <m:t>𝑧</m:t>
                    </m:r>
                    <m:r>
                      <a:rPr lang="de-DE" i="1">
                        <a:latin typeface="Cambria Math" panose="02040503050406030204" pitchFamily="18" charset="0"/>
                      </a:rPr>
                      <m:t>+</m:t>
                    </m:r>
                    <m:r>
                      <a:rPr lang="de-DE" i="1">
                        <a:latin typeface="Cambria Math" panose="02040503050406030204" pitchFamily="18" charset="0"/>
                      </a:rPr>
                      <m:t>𝑥</m:t>
                    </m:r>
                    <m:r>
                      <a:rPr lang="de-DE" i="1">
                        <a:latin typeface="Cambria Math" panose="02040503050406030204" pitchFamily="18" charset="0"/>
                      </a:rPr>
                      <m:t>+</m:t>
                    </m:r>
                    <m:r>
                      <a:rPr lang="de-DE" i="1" smtClean="0">
                        <a:solidFill>
                          <a:schemeClr val="accent3">
                            <a:lumMod val="40000"/>
                            <a:lumOff val="60000"/>
                          </a:schemeClr>
                        </a:solidFill>
                        <a:latin typeface="Cambria Math" panose="02040503050406030204" pitchFamily="18" charset="0"/>
                      </a:rPr>
                      <m:t>𝑦𝑧</m:t>
                    </m:r>
                    <m:r>
                      <a:rPr lang="de-DE" i="1">
                        <a:latin typeface="Cambria Math" panose="02040503050406030204" pitchFamily="18" charset="0"/>
                      </a:rPr>
                      <m:t>]</m:t>
                    </m:r>
                  </m:oMath>
                </a14:m>
                <a:r>
                  <a:rPr lang="de-DE" dirty="0">
                    <a:latin typeface="Calibri" panose="020F0502020204030204" pitchFamily="34" charset="0"/>
                  </a:rPr>
                  <a:t>							| Consensus</a:t>
                </a:r>
              </a:p>
              <a:p>
                <a:pPr marL="0" indent="0">
                  <a:buNone/>
                </a:pPr>
                <a14:m>
                  <m:oMath xmlns:m="http://schemas.openxmlformats.org/officeDocument/2006/math">
                    <m:r>
                      <a:rPr lang="de-DE" i="1">
                        <a:latin typeface="Cambria Math" panose="02040503050406030204" pitchFamily="18" charset="0"/>
                      </a:rPr>
                      <m:t>=</m:t>
                    </m:r>
                    <m:d>
                      <m:dPr>
                        <m:ctrlPr>
                          <a:rPr lang="de-DE" i="1">
                            <a:latin typeface="Cambria Math" panose="02040503050406030204" pitchFamily="18" charset="0"/>
                          </a:rPr>
                        </m:ctrlPr>
                      </m:dPr>
                      <m:e>
                        <m:acc>
                          <m:accPr>
                            <m:chr m:val="̅"/>
                            <m:ctrlPr>
                              <a:rPr lang="de-DE" i="1">
                                <a:latin typeface="Cambria Math" panose="02040503050406030204" pitchFamily="18" charset="0"/>
                              </a:rPr>
                            </m:ctrlPr>
                          </m:accPr>
                          <m:e>
                            <m:r>
                              <a:rPr lang="de-DE" i="1">
                                <a:latin typeface="Cambria Math" panose="02040503050406030204" pitchFamily="18" charset="0"/>
                              </a:rPr>
                              <m:t>𝑤</m:t>
                            </m:r>
                          </m:e>
                        </m:acc>
                        <m:r>
                          <a:rPr lang="de-DE" i="1">
                            <a:latin typeface="Cambria Math" panose="02040503050406030204" pitchFamily="18" charset="0"/>
                          </a:rPr>
                          <m:t>+</m:t>
                        </m:r>
                        <m:r>
                          <a:rPr lang="de-DE" i="1">
                            <a:latin typeface="Cambria Math" panose="02040503050406030204" pitchFamily="18" charset="0"/>
                          </a:rPr>
                          <m:t>𝑧</m:t>
                        </m:r>
                      </m:e>
                    </m:d>
                    <m:r>
                      <a:rPr lang="de-DE" i="1">
                        <a:latin typeface="Cambria Math" panose="02040503050406030204" pitchFamily="18" charset="0"/>
                      </a:rPr>
                      <m:t>[</m:t>
                    </m:r>
                    <m:acc>
                      <m:accPr>
                        <m:chr m:val="̅"/>
                        <m:ctrlPr>
                          <a:rPr lang="de-DE" i="1" smtClean="0">
                            <a:solidFill>
                              <a:schemeClr val="tx1"/>
                            </a:solidFill>
                            <a:latin typeface="Cambria Math" panose="02040503050406030204" pitchFamily="18" charset="0"/>
                          </a:rPr>
                        </m:ctrlPr>
                      </m:accPr>
                      <m:e>
                        <m:r>
                          <a:rPr lang="de-DE" i="1">
                            <a:solidFill>
                              <a:schemeClr val="tx1"/>
                            </a:solidFill>
                            <a:latin typeface="Cambria Math" panose="02040503050406030204" pitchFamily="18" charset="0"/>
                          </a:rPr>
                          <m:t>𝑤</m:t>
                        </m:r>
                      </m:e>
                    </m:acc>
                    <m:acc>
                      <m:accPr>
                        <m:chr m:val="̅"/>
                        <m:ctrlPr>
                          <a:rPr lang="de-DE" i="1">
                            <a:solidFill>
                              <a:schemeClr val="tx1"/>
                            </a:solidFill>
                            <a:latin typeface="Cambria Math" panose="02040503050406030204" pitchFamily="18" charset="0"/>
                          </a:rPr>
                        </m:ctrlPr>
                      </m:accPr>
                      <m:e>
                        <m:r>
                          <a:rPr lang="de-DE" i="1">
                            <a:solidFill>
                              <a:schemeClr val="tx1"/>
                            </a:solidFill>
                            <a:latin typeface="Cambria Math" panose="02040503050406030204" pitchFamily="18" charset="0"/>
                          </a:rPr>
                          <m:t>𝑦</m:t>
                        </m:r>
                      </m:e>
                    </m:acc>
                    <m:r>
                      <a:rPr lang="de-DE" i="1">
                        <a:solidFill>
                          <a:schemeClr val="tx1"/>
                        </a:solidFill>
                        <a:latin typeface="Cambria Math" panose="02040503050406030204" pitchFamily="18" charset="0"/>
                      </a:rPr>
                      <m:t>+</m:t>
                    </m:r>
                    <m:r>
                      <a:rPr lang="de-DE" i="1">
                        <a:solidFill>
                          <a:schemeClr val="tx1"/>
                        </a:solidFill>
                        <a:latin typeface="Cambria Math" panose="02040503050406030204" pitchFamily="18" charset="0"/>
                      </a:rPr>
                      <m:t>𝑥</m:t>
                    </m:r>
                    <m:r>
                      <a:rPr lang="de-DE" i="1">
                        <a:solidFill>
                          <a:schemeClr val="tx1"/>
                        </a:solidFill>
                        <a:latin typeface="Cambria Math" panose="02040503050406030204" pitchFamily="18" charset="0"/>
                      </a:rPr>
                      <m:t>+</m:t>
                    </m:r>
                    <m:r>
                      <a:rPr lang="de-DE" i="1">
                        <a:solidFill>
                          <a:schemeClr val="tx1"/>
                        </a:solidFill>
                        <a:latin typeface="Cambria Math" panose="02040503050406030204" pitchFamily="18" charset="0"/>
                      </a:rPr>
                      <m:t>𝑦𝑧</m:t>
                    </m:r>
                    <m:r>
                      <a:rPr lang="de-DE" i="1">
                        <a:latin typeface="Cambria Math" panose="02040503050406030204" pitchFamily="18" charset="0"/>
                      </a:rPr>
                      <m:t>]</m:t>
                    </m:r>
                  </m:oMath>
                </a14:m>
                <a:r>
                  <a:rPr lang="de-DE" dirty="0">
                    <a:latin typeface="Calibri" panose="020F0502020204030204" pitchFamily="34" charset="0"/>
                  </a:rPr>
                  <a:t>									| Distributivgesetz</a:t>
                </a:r>
              </a:p>
              <a:p>
                <a:pPr marL="0" indent="0">
                  <a:buNone/>
                </a:pPr>
                <a14:m>
                  <m:oMath xmlns:m="http://schemas.openxmlformats.org/officeDocument/2006/math">
                    <m:r>
                      <a:rPr lang="de-DE" i="1">
                        <a:latin typeface="Cambria Math" panose="02040503050406030204" pitchFamily="18" charset="0"/>
                      </a:rPr>
                      <m:t>=</m:t>
                    </m:r>
                    <m:acc>
                      <m:accPr>
                        <m:chr m:val="̅"/>
                        <m:ctrlPr>
                          <a:rPr lang="de-DE" i="1" smtClean="0">
                            <a:solidFill>
                              <a:schemeClr val="bg2">
                                <a:lumMod val="40000"/>
                                <a:lumOff val="60000"/>
                              </a:schemeClr>
                            </a:solidFill>
                            <a:latin typeface="Cambria Math" panose="02040503050406030204" pitchFamily="18" charset="0"/>
                          </a:rPr>
                        </m:ctrlPr>
                      </m:accPr>
                      <m:e>
                        <m:r>
                          <a:rPr lang="de-DE" i="1">
                            <a:solidFill>
                              <a:schemeClr val="bg2">
                                <a:lumMod val="40000"/>
                                <a:lumOff val="60000"/>
                              </a:schemeClr>
                            </a:solidFill>
                            <a:latin typeface="Cambria Math" panose="02040503050406030204" pitchFamily="18" charset="0"/>
                          </a:rPr>
                          <m:t>𝑤</m:t>
                        </m:r>
                      </m:e>
                    </m:acc>
                    <m:acc>
                      <m:accPr>
                        <m:chr m:val="̅"/>
                        <m:ctrlPr>
                          <a:rPr lang="de-DE" i="1">
                            <a:solidFill>
                              <a:schemeClr val="bg2">
                                <a:lumMod val="40000"/>
                                <a:lumOff val="60000"/>
                              </a:schemeClr>
                            </a:solidFill>
                            <a:latin typeface="Cambria Math" panose="02040503050406030204" pitchFamily="18" charset="0"/>
                          </a:rPr>
                        </m:ctrlPr>
                      </m:accPr>
                      <m:e>
                        <m:r>
                          <a:rPr lang="de-DE" i="1">
                            <a:solidFill>
                              <a:schemeClr val="bg2">
                                <a:lumMod val="40000"/>
                                <a:lumOff val="60000"/>
                              </a:schemeClr>
                            </a:solidFill>
                            <a:latin typeface="Cambria Math" panose="02040503050406030204" pitchFamily="18" charset="0"/>
                          </a:rPr>
                          <m:t>𝑦</m:t>
                        </m:r>
                      </m:e>
                    </m:acc>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𝑤</m:t>
                        </m:r>
                      </m:e>
                    </m:acc>
                    <m:r>
                      <a:rPr lang="de-DE" i="1">
                        <a:latin typeface="Cambria Math" panose="02040503050406030204" pitchFamily="18" charset="0"/>
                      </a:rPr>
                      <m:t>𝑥</m:t>
                    </m:r>
                    <m:r>
                      <a:rPr lang="de-DE" i="1">
                        <a:latin typeface="Cambria Math" panose="02040503050406030204" pitchFamily="18" charset="0"/>
                      </a:rPr>
                      <m:t>+</m:t>
                    </m:r>
                    <m:acc>
                      <m:accPr>
                        <m:chr m:val="̅"/>
                        <m:ctrlPr>
                          <a:rPr lang="de-DE" i="1" smtClean="0">
                            <a:solidFill>
                              <a:schemeClr val="accent3">
                                <a:lumMod val="40000"/>
                                <a:lumOff val="60000"/>
                              </a:schemeClr>
                            </a:solidFill>
                            <a:latin typeface="Cambria Math" panose="02040503050406030204" pitchFamily="18" charset="0"/>
                          </a:rPr>
                        </m:ctrlPr>
                      </m:accPr>
                      <m:e>
                        <m:r>
                          <a:rPr lang="de-DE" i="1">
                            <a:solidFill>
                              <a:schemeClr val="accent3">
                                <a:lumMod val="40000"/>
                                <a:lumOff val="60000"/>
                              </a:schemeClr>
                            </a:solidFill>
                            <a:latin typeface="Cambria Math" panose="02040503050406030204" pitchFamily="18" charset="0"/>
                          </a:rPr>
                          <m:t>𝑤</m:t>
                        </m:r>
                      </m:e>
                    </m:acc>
                    <m:r>
                      <a:rPr lang="de-DE" i="1">
                        <a:solidFill>
                          <a:schemeClr val="accent3">
                            <a:lumMod val="40000"/>
                            <a:lumOff val="60000"/>
                          </a:schemeClr>
                        </a:solidFill>
                        <a:latin typeface="Cambria Math" panose="02040503050406030204" pitchFamily="18" charset="0"/>
                      </a:rPr>
                      <m:t>𝑦𝑧</m:t>
                    </m:r>
                    <m:r>
                      <a:rPr lang="de-DE" b="0" i="0" smtClean="0">
                        <a:latin typeface="Cambria Math" panose="02040503050406030204" pitchFamily="18" charset="0"/>
                      </a:rPr>
                      <m:t>+</m:t>
                    </m:r>
                    <m:acc>
                      <m:accPr>
                        <m:chr m:val="̅"/>
                        <m:ctrlPr>
                          <a:rPr lang="de-DE" i="1" smtClean="0">
                            <a:solidFill>
                              <a:schemeClr val="bg2">
                                <a:lumMod val="40000"/>
                                <a:lumOff val="60000"/>
                              </a:schemeClr>
                            </a:solidFill>
                            <a:latin typeface="Cambria Math" panose="02040503050406030204" pitchFamily="18" charset="0"/>
                          </a:rPr>
                        </m:ctrlPr>
                      </m:accPr>
                      <m:e>
                        <m:r>
                          <a:rPr lang="de-DE" i="1">
                            <a:solidFill>
                              <a:schemeClr val="bg2">
                                <a:lumMod val="40000"/>
                                <a:lumOff val="60000"/>
                              </a:schemeClr>
                            </a:solidFill>
                            <a:latin typeface="Cambria Math" panose="02040503050406030204" pitchFamily="18" charset="0"/>
                          </a:rPr>
                          <m:t>𝑤</m:t>
                        </m:r>
                      </m:e>
                    </m:acc>
                    <m:acc>
                      <m:accPr>
                        <m:chr m:val="̅"/>
                        <m:ctrlPr>
                          <a:rPr lang="de-DE" i="1">
                            <a:solidFill>
                              <a:schemeClr val="bg2">
                                <a:lumMod val="40000"/>
                                <a:lumOff val="60000"/>
                              </a:schemeClr>
                            </a:solidFill>
                            <a:latin typeface="Cambria Math" panose="02040503050406030204" pitchFamily="18" charset="0"/>
                          </a:rPr>
                        </m:ctrlPr>
                      </m:accPr>
                      <m:e>
                        <m:r>
                          <a:rPr lang="de-DE" i="1">
                            <a:solidFill>
                              <a:schemeClr val="bg2">
                                <a:lumMod val="40000"/>
                                <a:lumOff val="60000"/>
                              </a:schemeClr>
                            </a:solidFill>
                            <a:latin typeface="Cambria Math" panose="02040503050406030204" pitchFamily="18" charset="0"/>
                          </a:rPr>
                          <m:t>𝑦</m:t>
                        </m:r>
                      </m:e>
                    </m:acc>
                    <m:r>
                      <a:rPr lang="de-DE" b="0" i="1" smtClean="0">
                        <a:solidFill>
                          <a:schemeClr val="bg2">
                            <a:lumMod val="40000"/>
                            <a:lumOff val="60000"/>
                          </a:schemeClr>
                        </a:solidFill>
                        <a:latin typeface="Cambria Math" panose="02040503050406030204" pitchFamily="18" charset="0"/>
                      </a:rPr>
                      <m:t>𝑧</m:t>
                    </m:r>
                    <m:r>
                      <a:rPr lang="de-DE" i="1">
                        <a:latin typeface="Cambria Math" panose="02040503050406030204" pitchFamily="18" charset="0"/>
                      </a:rPr>
                      <m:t>+</m:t>
                    </m:r>
                    <m:r>
                      <a:rPr lang="de-DE" i="1">
                        <a:latin typeface="Cambria Math" panose="02040503050406030204" pitchFamily="18" charset="0"/>
                      </a:rPr>
                      <m:t>𝑥𝑧</m:t>
                    </m:r>
                    <m:r>
                      <a:rPr lang="de-DE" i="1">
                        <a:latin typeface="Cambria Math" panose="02040503050406030204" pitchFamily="18" charset="0"/>
                      </a:rPr>
                      <m:t>+</m:t>
                    </m:r>
                    <m:r>
                      <a:rPr lang="de-DE" i="1" smtClean="0">
                        <a:solidFill>
                          <a:schemeClr val="accent3">
                            <a:lumMod val="40000"/>
                            <a:lumOff val="60000"/>
                          </a:schemeClr>
                        </a:solidFill>
                        <a:latin typeface="Cambria Math" panose="02040503050406030204" pitchFamily="18" charset="0"/>
                      </a:rPr>
                      <m:t>𝑦𝑧</m:t>
                    </m:r>
                  </m:oMath>
                </a14:m>
                <a:r>
                  <a:rPr lang="de-DE" dirty="0">
                    <a:latin typeface="Calibri" panose="020F0502020204030204" pitchFamily="34" charset="0"/>
                  </a:rPr>
                  <a:t>						| Absorption</a:t>
                </a:r>
              </a:p>
              <a:p>
                <a:pPr marL="0" indent="0">
                  <a:buNone/>
                </a:pPr>
                <a14:m>
                  <m:oMath xmlns:m="http://schemas.openxmlformats.org/officeDocument/2006/math">
                    <m:r>
                      <a:rPr lang="de-DE" i="1">
                        <a:latin typeface="Cambria Math" panose="02040503050406030204" pitchFamily="18" charset="0"/>
                      </a:rPr>
                      <m:t>=</m:t>
                    </m:r>
                    <m:acc>
                      <m:accPr>
                        <m:chr m:val="̅"/>
                        <m:ctrlPr>
                          <a:rPr lang="de-DE" i="1" smtClean="0">
                            <a:solidFill>
                              <a:schemeClr val="tx1"/>
                            </a:solidFill>
                            <a:latin typeface="Cambria Math" panose="02040503050406030204" pitchFamily="18" charset="0"/>
                          </a:rPr>
                        </m:ctrlPr>
                      </m:accPr>
                      <m:e>
                        <m:r>
                          <a:rPr lang="de-DE" i="1">
                            <a:solidFill>
                              <a:schemeClr val="tx1"/>
                            </a:solidFill>
                            <a:latin typeface="Cambria Math" panose="02040503050406030204" pitchFamily="18" charset="0"/>
                          </a:rPr>
                          <m:t>𝑤</m:t>
                        </m:r>
                      </m:e>
                    </m:acc>
                    <m:acc>
                      <m:accPr>
                        <m:chr m:val="̅"/>
                        <m:ctrlPr>
                          <a:rPr lang="de-DE" i="1">
                            <a:solidFill>
                              <a:schemeClr val="tx1"/>
                            </a:solidFill>
                            <a:latin typeface="Cambria Math" panose="02040503050406030204" pitchFamily="18" charset="0"/>
                          </a:rPr>
                        </m:ctrlPr>
                      </m:accPr>
                      <m:e>
                        <m:r>
                          <a:rPr lang="de-DE" i="1">
                            <a:solidFill>
                              <a:schemeClr val="tx1"/>
                            </a:solidFill>
                            <a:latin typeface="Cambria Math" panose="02040503050406030204" pitchFamily="18" charset="0"/>
                          </a:rPr>
                          <m:t>𝑦</m:t>
                        </m:r>
                      </m:e>
                    </m:acc>
                    <m:r>
                      <a:rPr lang="de-DE" i="1">
                        <a:solidFill>
                          <a:schemeClr val="tx1"/>
                        </a:solidFill>
                        <a:latin typeface="Cambria Math" panose="02040503050406030204" pitchFamily="18" charset="0"/>
                      </a:rPr>
                      <m:t>+</m:t>
                    </m:r>
                    <m:acc>
                      <m:accPr>
                        <m:chr m:val="̅"/>
                        <m:ctrlPr>
                          <a:rPr lang="de-DE" i="1">
                            <a:solidFill>
                              <a:schemeClr val="tx1"/>
                            </a:solidFill>
                            <a:latin typeface="Cambria Math" panose="02040503050406030204" pitchFamily="18" charset="0"/>
                          </a:rPr>
                        </m:ctrlPr>
                      </m:accPr>
                      <m:e>
                        <m:r>
                          <a:rPr lang="de-DE" i="1">
                            <a:solidFill>
                              <a:schemeClr val="tx1"/>
                            </a:solidFill>
                            <a:latin typeface="Cambria Math" panose="02040503050406030204" pitchFamily="18" charset="0"/>
                          </a:rPr>
                          <m:t>𝑤</m:t>
                        </m:r>
                      </m:e>
                    </m:acc>
                    <m:r>
                      <a:rPr lang="de-DE" i="1">
                        <a:solidFill>
                          <a:schemeClr val="tx1"/>
                        </a:solidFill>
                        <a:latin typeface="Cambria Math" panose="02040503050406030204" pitchFamily="18" charset="0"/>
                      </a:rPr>
                      <m:t>𝑥</m:t>
                    </m:r>
                    <m:r>
                      <a:rPr lang="de-DE" i="1">
                        <a:solidFill>
                          <a:schemeClr val="tx1"/>
                        </a:solidFill>
                        <a:latin typeface="Cambria Math" panose="02040503050406030204" pitchFamily="18" charset="0"/>
                      </a:rPr>
                      <m:t>+</m:t>
                    </m:r>
                    <m:r>
                      <a:rPr lang="de-DE" i="1">
                        <a:solidFill>
                          <a:schemeClr val="tx1"/>
                        </a:solidFill>
                        <a:latin typeface="Cambria Math" panose="02040503050406030204" pitchFamily="18" charset="0"/>
                      </a:rPr>
                      <m:t>𝑥𝑧</m:t>
                    </m:r>
                    <m:r>
                      <a:rPr lang="de-DE" i="1">
                        <a:solidFill>
                          <a:schemeClr val="tx1"/>
                        </a:solidFill>
                        <a:latin typeface="Cambria Math" panose="02040503050406030204" pitchFamily="18" charset="0"/>
                      </a:rPr>
                      <m:t>+</m:t>
                    </m:r>
                    <m:r>
                      <a:rPr lang="de-DE" i="1">
                        <a:solidFill>
                          <a:schemeClr val="tx1"/>
                        </a:solidFill>
                        <a:latin typeface="Cambria Math" panose="02040503050406030204" pitchFamily="18" charset="0"/>
                      </a:rPr>
                      <m:t>𝑦𝑧</m:t>
                    </m:r>
                  </m:oMath>
                </a14:m>
                <a:r>
                  <a:rPr lang="de-DE" dirty="0">
                    <a:solidFill>
                      <a:schemeClr val="tx1"/>
                    </a:solidFill>
                    <a:latin typeface="Calibri" panose="020F0502020204030204" pitchFamily="34" charset="0"/>
                  </a:rPr>
                  <a:t>	</a:t>
                </a:r>
              </a:p>
              <a:p>
                <a:pPr marL="0" indent="0">
                  <a:buNone/>
                </a:pPr>
                <a:r>
                  <a:rPr lang="de-DE" dirty="0">
                    <a:latin typeface="Calibri" panose="020F0502020204030204" pitchFamily="34" charset="0"/>
                  </a:rPr>
                  <a:t>	</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4293" y="1608074"/>
                <a:ext cx="8946541" cy="4809202"/>
              </a:xfrm>
              <a:blipFill rotWithShape="0">
                <a:blip r:embed="rId3"/>
                <a:stretch>
                  <a:fillRect l="-681" t="-760"/>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24</a:t>
            </a:fld>
            <a:endParaRPr lang="en-US" dirty="0"/>
          </a:p>
        </p:txBody>
      </p:sp>
    </p:spTree>
    <p:extLst>
      <p:ext uri="{BB962C8B-B14F-4D97-AF65-F5344CB8AC3E}">
        <p14:creationId xmlns:p14="http://schemas.microsoft.com/office/powerpoint/2010/main" val="1265198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DNF, SOP, POS</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lstStyle/>
              <a:p>
                <a:pPr marL="0" indent="0">
                  <a:buNone/>
                </a:pPr>
                <a:r>
                  <a:rPr lang="de-DE" dirty="0"/>
                  <a:t>Beschreibung</a:t>
                </a:r>
              </a:p>
              <a:p>
                <a:pPr marL="0" indent="0">
                  <a:buNone/>
                </a:pPr>
                <a:endParaRPr lang="de-DE" dirty="0">
                  <a:latin typeface="Calibri" panose="020F0502020204030204" pitchFamily="34" charset="0"/>
                </a:endParaRPr>
              </a:p>
              <a:p>
                <a:r>
                  <a:rPr lang="de-DE" dirty="0">
                    <a:latin typeface="Calibri" panose="020F0502020204030204" pitchFamily="34" charset="0"/>
                  </a:rPr>
                  <a:t>Konvertieren Sie die folgenden Funktionen von </a:t>
                </a:r>
                <a:r>
                  <a:rPr lang="de-DE" dirty="0">
                    <a:solidFill>
                      <a:schemeClr val="bg2">
                        <a:lumMod val="20000"/>
                        <a:lumOff val="80000"/>
                      </a:schemeClr>
                    </a:solidFill>
                    <a:latin typeface="Calibri" panose="020F0502020204030204" pitchFamily="34" charset="0"/>
                  </a:rPr>
                  <a:t>SOP (Sums </a:t>
                </a:r>
                <a:r>
                  <a:rPr lang="de-DE" dirty="0" err="1">
                    <a:solidFill>
                      <a:schemeClr val="bg2">
                        <a:lumMod val="20000"/>
                        <a:lumOff val="80000"/>
                      </a:schemeClr>
                    </a:solidFill>
                    <a:latin typeface="Calibri" panose="020F0502020204030204" pitchFamily="34" charset="0"/>
                  </a:rPr>
                  <a:t>Of</a:t>
                </a:r>
                <a:r>
                  <a:rPr lang="de-DE" dirty="0">
                    <a:solidFill>
                      <a:schemeClr val="bg2">
                        <a:lumMod val="20000"/>
                        <a:lumOff val="80000"/>
                      </a:schemeClr>
                    </a:solidFill>
                    <a:latin typeface="Calibri" panose="020F0502020204030204" pitchFamily="34" charset="0"/>
                  </a:rPr>
                  <a:t> Products) </a:t>
                </a:r>
                <a:r>
                  <a:rPr lang="de-DE" dirty="0">
                    <a:latin typeface="Calibri" panose="020F0502020204030204" pitchFamily="34" charset="0"/>
                  </a:rPr>
                  <a:t>nach </a:t>
                </a:r>
                <a:r>
                  <a:rPr lang="de-DE" dirty="0">
                    <a:solidFill>
                      <a:schemeClr val="bg2">
                        <a:lumMod val="20000"/>
                        <a:lumOff val="80000"/>
                      </a:schemeClr>
                    </a:solidFill>
                    <a:latin typeface="Calibri" panose="020F0502020204030204" pitchFamily="34" charset="0"/>
                  </a:rPr>
                  <a:t>POS (Products </a:t>
                </a:r>
                <a:r>
                  <a:rPr lang="de-DE" dirty="0" err="1">
                    <a:solidFill>
                      <a:schemeClr val="bg2">
                        <a:lumMod val="20000"/>
                        <a:lumOff val="80000"/>
                      </a:schemeClr>
                    </a:solidFill>
                    <a:latin typeface="Calibri" panose="020F0502020204030204" pitchFamily="34" charset="0"/>
                  </a:rPr>
                  <a:t>Of</a:t>
                </a:r>
                <a:r>
                  <a:rPr lang="de-DE" dirty="0">
                    <a:solidFill>
                      <a:schemeClr val="bg2">
                        <a:lumMod val="20000"/>
                        <a:lumOff val="80000"/>
                      </a:schemeClr>
                    </a:solidFill>
                    <a:latin typeface="Calibri" panose="020F0502020204030204" pitchFamily="34" charset="0"/>
                  </a:rPr>
                  <a:t> Sums).</a:t>
                </a:r>
              </a:p>
              <a:p>
                <a:r>
                  <a:rPr lang="de-DE" dirty="0">
                    <a:latin typeface="Calibri" panose="020F0502020204030204" pitchFamily="34" charset="0"/>
                  </a:rPr>
                  <a:t>Konvertieren Sie also von einer Disjunktiven Form (DF) auf eine konjunktive Form (KF):</a:t>
                </a:r>
              </a:p>
              <a:p>
                <a:pPr marL="0" indent="0">
                  <a:buNone/>
                </a:pPr>
                <a:r>
                  <a:rPr lang="de-DE" dirty="0">
                    <a:latin typeface="Calibri" panose="020F0502020204030204" pitchFamily="34" charset="0"/>
                  </a:rPr>
                  <a:t>		a, 	</a:t>
                </a:r>
                <a14:m>
                  <m:oMath xmlns:m="http://schemas.openxmlformats.org/officeDocument/2006/math">
                    <m:r>
                      <m:rPr>
                        <m:sty m:val="p"/>
                      </m:rPr>
                      <a:rPr lang="de-DE">
                        <a:latin typeface="Cambria Math" panose="02040503050406030204" pitchFamily="18" charset="0"/>
                      </a:rPr>
                      <m:t>f</m:t>
                    </m:r>
                    <m:d>
                      <m:dPr>
                        <m:ctrlPr>
                          <a:rPr lang="de-DE" i="1">
                            <a:latin typeface="Cambria Math" panose="02040503050406030204" pitchFamily="18" charset="0"/>
                          </a:rPr>
                        </m:ctrlPr>
                      </m:dPr>
                      <m:e>
                        <m:r>
                          <m:rPr>
                            <m:sty m:val="p"/>
                          </m:rPr>
                          <a:rPr lang="de-DE">
                            <a:latin typeface="Cambria Math" panose="02040503050406030204" pitchFamily="18" charset="0"/>
                          </a:rPr>
                          <m:t>x</m:t>
                        </m:r>
                        <m:r>
                          <a:rPr lang="de-DE">
                            <a:latin typeface="Cambria Math" panose="02040503050406030204" pitchFamily="18" charset="0"/>
                          </a:rPr>
                          <m:t>, </m:t>
                        </m:r>
                        <m:r>
                          <m:rPr>
                            <m:sty m:val="p"/>
                          </m:rPr>
                          <a:rPr lang="de-DE">
                            <a:latin typeface="Cambria Math" panose="02040503050406030204" pitchFamily="18" charset="0"/>
                          </a:rPr>
                          <m:t>y</m:t>
                        </m:r>
                        <m:r>
                          <a:rPr lang="de-DE">
                            <a:latin typeface="Cambria Math" panose="02040503050406030204" pitchFamily="18" charset="0"/>
                          </a:rPr>
                          <m:t>, </m:t>
                        </m:r>
                        <m:r>
                          <m:rPr>
                            <m:sty m:val="p"/>
                          </m:rPr>
                          <a:rPr lang="de-DE">
                            <a:latin typeface="Cambria Math" panose="02040503050406030204" pitchFamily="18" charset="0"/>
                          </a:rPr>
                          <m:t>z</m:t>
                        </m:r>
                      </m:e>
                    </m:d>
                    <m:r>
                      <a:rPr lang="de-DE" i="1">
                        <a:latin typeface="Cambria Math" panose="02040503050406030204" pitchFamily="18" charset="0"/>
                      </a:rPr>
                      <m:t>=</m:t>
                    </m:r>
                    <m:r>
                      <a:rPr lang="de-DE" i="1">
                        <a:latin typeface="Cambria Math" panose="02040503050406030204" pitchFamily="18" charset="0"/>
                      </a:rPr>
                      <m:t>𝑥𝑦𝑧</m:t>
                    </m:r>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𝑥</m:t>
                        </m:r>
                      </m:e>
                    </m:acc>
                    <m:r>
                      <a:rPr lang="de-DE" i="1">
                        <a:latin typeface="Cambria Math" panose="02040503050406030204" pitchFamily="18" charset="0"/>
                      </a:rPr>
                      <m:t>𝑦</m:t>
                    </m:r>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𝑦</m:t>
                        </m:r>
                      </m:e>
                    </m:acc>
                    <m:r>
                      <a:rPr lang="de-DE" i="1">
                        <a:latin typeface="Cambria Math" panose="02040503050406030204" pitchFamily="18" charset="0"/>
                      </a:rPr>
                      <m:t>𝑧</m:t>
                    </m:r>
                  </m:oMath>
                </a14:m>
                <a:endParaRPr lang="de-DE" dirty="0">
                  <a:latin typeface="Calibri" panose="020F0502020204030204" pitchFamily="34" charset="0"/>
                </a:endParaRPr>
              </a:p>
              <a:p>
                <a:pPr marL="0" indent="0">
                  <a:buNone/>
                </a:pPr>
                <a:r>
                  <a:rPr lang="de-DE" dirty="0">
                    <a:latin typeface="Calibri" panose="020F0502020204030204" pitchFamily="34" charset="0"/>
                  </a:rPr>
                  <a:t>		b, 	</a:t>
                </a:r>
                <a14:m>
                  <m:oMath xmlns:m="http://schemas.openxmlformats.org/officeDocument/2006/math">
                    <m:r>
                      <m:rPr>
                        <m:sty m:val="p"/>
                      </m:rPr>
                      <a:rPr lang="de-DE">
                        <a:latin typeface="Cambria Math" panose="02040503050406030204" pitchFamily="18" charset="0"/>
                      </a:rPr>
                      <m:t>f</m:t>
                    </m:r>
                    <m:d>
                      <m:dPr>
                        <m:ctrlPr>
                          <a:rPr lang="de-DE" i="1">
                            <a:latin typeface="Cambria Math" panose="02040503050406030204" pitchFamily="18" charset="0"/>
                          </a:rPr>
                        </m:ctrlPr>
                      </m:dPr>
                      <m:e>
                        <m:r>
                          <m:rPr>
                            <m:sty m:val="p"/>
                          </m:rPr>
                          <a:rPr lang="de-DE" b="0" i="0" smtClean="0">
                            <a:latin typeface="Cambria Math" panose="02040503050406030204" pitchFamily="18" charset="0"/>
                          </a:rPr>
                          <m:t>w</m:t>
                        </m:r>
                        <m:r>
                          <a:rPr lang="de-DE" b="0" i="0" smtClean="0">
                            <a:latin typeface="Cambria Math" panose="02040503050406030204" pitchFamily="18" charset="0"/>
                          </a:rPr>
                          <m:t>,</m:t>
                        </m:r>
                        <m:r>
                          <m:rPr>
                            <m:sty m:val="p"/>
                          </m:rPr>
                          <a:rPr lang="de-DE">
                            <a:latin typeface="Cambria Math" panose="02040503050406030204" pitchFamily="18" charset="0"/>
                          </a:rPr>
                          <m:t>x</m:t>
                        </m:r>
                        <m:r>
                          <a:rPr lang="de-DE">
                            <a:latin typeface="Cambria Math" panose="02040503050406030204" pitchFamily="18" charset="0"/>
                          </a:rPr>
                          <m:t>, </m:t>
                        </m:r>
                        <m:r>
                          <m:rPr>
                            <m:sty m:val="p"/>
                          </m:rPr>
                          <a:rPr lang="de-DE">
                            <a:latin typeface="Cambria Math" panose="02040503050406030204" pitchFamily="18" charset="0"/>
                          </a:rPr>
                          <m:t>y</m:t>
                        </m:r>
                        <m:r>
                          <a:rPr lang="de-DE">
                            <a:latin typeface="Cambria Math" panose="02040503050406030204" pitchFamily="18" charset="0"/>
                          </a:rPr>
                          <m:t>, </m:t>
                        </m:r>
                        <m:r>
                          <m:rPr>
                            <m:sty m:val="p"/>
                          </m:rPr>
                          <a:rPr lang="de-DE">
                            <a:latin typeface="Cambria Math" panose="02040503050406030204" pitchFamily="18" charset="0"/>
                          </a:rPr>
                          <m:t>z</m:t>
                        </m:r>
                      </m:e>
                    </m:d>
                    <m:r>
                      <a:rPr lang="de-DE" i="1">
                        <a:latin typeface="Cambria Math" panose="02040503050406030204" pitchFamily="18" charset="0"/>
                      </a:rPr>
                      <m:t>=</m:t>
                    </m:r>
                    <m:r>
                      <a:rPr lang="de-DE" b="0" i="1" smtClean="0">
                        <a:latin typeface="Cambria Math" panose="02040503050406030204" pitchFamily="18" charset="0"/>
                      </a:rPr>
                      <m:t>𝑤</m:t>
                    </m:r>
                    <m:r>
                      <a:rPr lang="de-DE" i="1">
                        <a:latin typeface="Cambria Math" panose="02040503050406030204" pitchFamily="18" charset="0"/>
                      </a:rPr>
                      <m:t>𝑥</m:t>
                    </m:r>
                    <m:r>
                      <a:rPr lang="de-DE" i="1">
                        <a:latin typeface="Cambria Math" panose="02040503050406030204" pitchFamily="18" charset="0"/>
                      </a:rPr>
                      <m:t>+</m:t>
                    </m:r>
                    <m:acc>
                      <m:accPr>
                        <m:chr m:val="̅"/>
                        <m:ctrlPr>
                          <a:rPr lang="de-DE" i="1">
                            <a:latin typeface="Cambria Math" panose="02040503050406030204" pitchFamily="18" charset="0"/>
                          </a:rPr>
                        </m:ctrlPr>
                      </m:accPr>
                      <m:e>
                        <m:r>
                          <a:rPr lang="de-DE" b="0" i="1" smtClean="0">
                            <a:latin typeface="Cambria Math" panose="02040503050406030204" pitchFamily="18" charset="0"/>
                          </a:rPr>
                          <m:t>𝑤</m:t>
                        </m:r>
                      </m:e>
                    </m:acc>
                    <m:r>
                      <a:rPr lang="de-DE" i="1">
                        <a:latin typeface="Cambria Math" panose="02040503050406030204" pitchFamily="18" charset="0"/>
                      </a:rPr>
                      <m:t>𝑧</m:t>
                    </m:r>
                    <m:r>
                      <a:rPr lang="de-DE" i="1">
                        <a:latin typeface="Cambria Math" panose="02040503050406030204" pitchFamily="18" charset="0"/>
                      </a:rPr>
                      <m:t>+</m:t>
                    </m:r>
                    <m:r>
                      <a:rPr lang="de-DE" b="0" i="1" smtClean="0">
                        <a:latin typeface="Cambria Math" panose="02040503050406030204" pitchFamily="18" charset="0"/>
                      </a:rPr>
                      <m:t>𝑤</m:t>
                    </m:r>
                    <m:acc>
                      <m:accPr>
                        <m:chr m:val="̅"/>
                        <m:ctrlPr>
                          <a:rPr lang="de-DE" i="1">
                            <a:latin typeface="Cambria Math" panose="02040503050406030204" pitchFamily="18" charset="0"/>
                          </a:rPr>
                        </m:ctrlPr>
                      </m:accPr>
                      <m:e>
                        <m:r>
                          <a:rPr lang="de-DE" i="1">
                            <a:latin typeface="Cambria Math" panose="02040503050406030204" pitchFamily="18" charset="0"/>
                          </a:rPr>
                          <m:t>𝑦</m:t>
                        </m:r>
                      </m:e>
                    </m:acc>
                    <m:acc>
                      <m:accPr>
                        <m:chr m:val="̅"/>
                        <m:ctrlPr>
                          <a:rPr lang="de-DE" i="1">
                            <a:latin typeface="Cambria Math" panose="02040503050406030204" pitchFamily="18" charset="0"/>
                          </a:rPr>
                        </m:ctrlPr>
                      </m:accPr>
                      <m:e>
                        <m:r>
                          <a:rPr lang="de-DE" i="1">
                            <a:latin typeface="Cambria Math" panose="02040503050406030204" pitchFamily="18" charset="0"/>
                          </a:rPr>
                          <m:t>𝑧</m:t>
                        </m:r>
                      </m:e>
                    </m:acc>
                  </m:oMath>
                </a14:m>
                <a:endParaRPr lang="de-DE" dirty="0">
                  <a:latin typeface="Calibri" panose="020F0502020204030204" pitchFamily="34" charset="0"/>
                </a:endParaRPr>
              </a:p>
              <a:p>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0">
                <a:blip r:embed="rId3"/>
                <a:stretch>
                  <a:fillRect l="-749" t="-872" r="-681"/>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25</a:t>
            </a:fld>
            <a:endParaRPr lang="en-US" dirty="0"/>
          </a:p>
        </p:txBody>
      </p:sp>
    </p:spTree>
    <p:extLst>
      <p:ext uri="{BB962C8B-B14F-4D97-AF65-F5344CB8AC3E}">
        <p14:creationId xmlns:p14="http://schemas.microsoft.com/office/powerpoint/2010/main" val="624810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DNF, SOP, POS</a:t>
            </a:r>
          </a:p>
        </p:txBody>
      </p:sp>
      <p:sp>
        <p:nvSpPr>
          <p:cNvPr id="3" name="Inhaltsplatzhalter 2"/>
          <p:cNvSpPr>
            <a:spLocks noGrp="1"/>
          </p:cNvSpPr>
          <p:nvPr>
            <p:ph idx="1"/>
          </p:nvPr>
        </p:nvSpPr>
        <p:spPr>
          <a:xfrm>
            <a:off x="1103312" y="1435076"/>
            <a:ext cx="8946541" cy="5262285"/>
          </a:xfrm>
        </p:spPr>
        <p:txBody>
          <a:bodyPr>
            <a:normAutofit/>
          </a:bodyPr>
          <a:lstStyle/>
          <a:p>
            <a:r>
              <a:rPr lang="de-DE" dirty="0">
                <a:solidFill>
                  <a:schemeClr val="accent2">
                    <a:lumMod val="40000"/>
                    <a:lumOff val="60000"/>
                  </a:schemeClr>
                </a:solidFill>
                <a:latin typeface="Calibri" panose="020F0502020204030204" pitchFamily="34" charset="0"/>
              </a:rPr>
              <a:t>Rechenregeln für Konvertierung von SOP nach POS</a:t>
            </a:r>
          </a:p>
          <a:p>
            <a:pPr marL="0" indent="0">
              <a:buNone/>
            </a:pPr>
            <a:endParaRPr lang="de-DE" sz="1050" dirty="0">
              <a:latin typeface="Calibri" panose="020F0502020204030204" pitchFamily="34" charset="0"/>
            </a:endParaRPr>
          </a:p>
          <a:p>
            <a:pPr marL="0" indent="0">
              <a:buNone/>
            </a:pPr>
            <a:r>
              <a:rPr lang="de-DE" dirty="0">
                <a:latin typeface="Calibri" panose="020F0502020204030204" pitchFamily="34" charset="0"/>
              </a:rPr>
              <a:t>Wir können uns für kleinere Fälle folgende Regeln herleiten:</a:t>
            </a:r>
          </a:p>
          <a:p>
            <a:pPr marL="0" indent="0">
              <a:buNone/>
            </a:pPr>
            <a:r>
              <a:rPr lang="de-DE" dirty="0">
                <a:solidFill>
                  <a:schemeClr val="bg2">
                    <a:lumMod val="40000"/>
                    <a:lumOff val="60000"/>
                  </a:schemeClr>
                </a:solidFill>
                <a:latin typeface="Calibri" panose="020F0502020204030204" pitchFamily="34" charset="0"/>
              </a:rPr>
              <a:t>Rechenregel 1:</a:t>
            </a:r>
            <a:r>
              <a:rPr lang="de-DE" dirty="0">
                <a:latin typeface="Calibri" panose="020F0502020204030204" pitchFamily="34" charset="0"/>
              </a:rPr>
              <a:t>	a + </a:t>
            </a:r>
            <a:r>
              <a:rPr lang="de-DE" dirty="0" err="1">
                <a:latin typeface="Calibri" panose="020F0502020204030204" pitchFamily="34" charset="0"/>
              </a:rPr>
              <a:t>bc</a:t>
            </a:r>
            <a:r>
              <a:rPr lang="de-DE" dirty="0">
                <a:latin typeface="Calibri" panose="020F0502020204030204" pitchFamily="34" charset="0"/>
              </a:rPr>
              <a:t> = (</a:t>
            </a:r>
            <a:r>
              <a:rPr lang="de-DE" dirty="0" err="1">
                <a:latin typeface="Calibri" panose="020F0502020204030204" pitchFamily="34" charset="0"/>
              </a:rPr>
              <a:t>a+b</a:t>
            </a:r>
            <a:r>
              <a:rPr lang="de-DE" dirty="0">
                <a:latin typeface="Calibri" panose="020F0502020204030204" pitchFamily="34" charset="0"/>
              </a:rPr>
              <a:t>) (</a:t>
            </a:r>
            <a:r>
              <a:rPr lang="de-DE" dirty="0" err="1">
                <a:latin typeface="Calibri" panose="020F0502020204030204" pitchFamily="34" charset="0"/>
              </a:rPr>
              <a:t>a+c</a:t>
            </a:r>
            <a:r>
              <a:rPr lang="de-DE" dirty="0">
                <a:latin typeface="Calibri" panose="020F0502020204030204" pitchFamily="34" charset="0"/>
              </a:rPr>
              <a:t>)</a:t>
            </a:r>
          </a:p>
          <a:p>
            <a:pPr marL="0" indent="0">
              <a:buNone/>
            </a:pPr>
            <a:r>
              <a:rPr lang="de-DE" dirty="0">
                <a:solidFill>
                  <a:schemeClr val="bg2">
                    <a:lumMod val="40000"/>
                    <a:lumOff val="60000"/>
                  </a:schemeClr>
                </a:solidFill>
                <a:latin typeface="Calibri" panose="020F0502020204030204" pitchFamily="34" charset="0"/>
              </a:rPr>
              <a:t>Rechenregel 2:</a:t>
            </a:r>
            <a:r>
              <a:rPr lang="de-DE" dirty="0">
                <a:latin typeface="Calibri" panose="020F0502020204030204" pitchFamily="34" charset="0"/>
              </a:rPr>
              <a:t>	ab + cd = (</a:t>
            </a:r>
            <a:r>
              <a:rPr lang="de-DE" dirty="0" err="1">
                <a:latin typeface="Calibri" panose="020F0502020204030204" pitchFamily="34" charset="0"/>
              </a:rPr>
              <a:t>a+c</a:t>
            </a:r>
            <a:r>
              <a:rPr lang="de-DE" dirty="0">
                <a:latin typeface="Calibri" panose="020F0502020204030204" pitchFamily="34" charset="0"/>
              </a:rPr>
              <a:t>) (</a:t>
            </a:r>
            <a:r>
              <a:rPr lang="de-DE" dirty="0" err="1">
                <a:latin typeface="Calibri" panose="020F0502020204030204" pitchFamily="34" charset="0"/>
              </a:rPr>
              <a:t>a+d</a:t>
            </a:r>
            <a:r>
              <a:rPr lang="de-DE" dirty="0">
                <a:latin typeface="Calibri" panose="020F0502020204030204" pitchFamily="34" charset="0"/>
              </a:rPr>
              <a:t>) (</a:t>
            </a:r>
            <a:r>
              <a:rPr lang="de-DE" dirty="0" err="1">
                <a:latin typeface="Calibri" panose="020F0502020204030204" pitchFamily="34" charset="0"/>
              </a:rPr>
              <a:t>b+c</a:t>
            </a:r>
            <a:r>
              <a:rPr lang="de-DE" dirty="0">
                <a:latin typeface="Calibri" panose="020F0502020204030204" pitchFamily="34" charset="0"/>
              </a:rPr>
              <a:t>) (</a:t>
            </a:r>
            <a:r>
              <a:rPr lang="de-DE" dirty="0" err="1">
                <a:latin typeface="Calibri" panose="020F0502020204030204" pitchFamily="34" charset="0"/>
              </a:rPr>
              <a:t>b+d</a:t>
            </a:r>
            <a:r>
              <a:rPr lang="de-DE" dirty="0">
                <a:latin typeface="Calibri" panose="020F0502020204030204" pitchFamily="34" charset="0"/>
              </a:rPr>
              <a:t>)	</a:t>
            </a:r>
          </a:p>
          <a:p>
            <a:pPr marL="0" indent="0">
              <a:buNone/>
            </a:pPr>
            <a:r>
              <a:rPr lang="de-DE" dirty="0">
                <a:solidFill>
                  <a:schemeClr val="bg2">
                    <a:lumMod val="40000"/>
                    <a:lumOff val="60000"/>
                  </a:schemeClr>
                </a:solidFill>
                <a:latin typeface="Calibri" panose="020F0502020204030204" pitchFamily="34" charset="0"/>
              </a:rPr>
              <a:t>Rechenregel 3:	</a:t>
            </a:r>
            <a:r>
              <a:rPr lang="de-DE" dirty="0">
                <a:latin typeface="Calibri" panose="020F0502020204030204" pitchFamily="34" charset="0"/>
              </a:rPr>
              <a:t>ab + </a:t>
            </a:r>
            <a:r>
              <a:rPr lang="de-DE" dirty="0" err="1">
                <a:latin typeface="Calibri" panose="020F0502020204030204" pitchFamily="34" charset="0"/>
              </a:rPr>
              <a:t>cde</a:t>
            </a:r>
            <a:r>
              <a:rPr lang="de-DE" dirty="0">
                <a:latin typeface="Calibri" panose="020F0502020204030204" pitchFamily="34" charset="0"/>
              </a:rPr>
              <a:t> = (</a:t>
            </a:r>
            <a:r>
              <a:rPr lang="de-DE" dirty="0" err="1">
                <a:latin typeface="Calibri" panose="020F0502020204030204" pitchFamily="34" charset="0"/>
              </a:rPr>
              <a:t>a+c</a:t>
            </a:r>
            <a:r>
              <a:rPr lang="de-DE" dirty="0">
                <a:latin typeface="Calibri" panose="020F0502020204030204" pitchFamily="34" charset="0"/>
              </a:rPr>
              <a:t>) (</a:t>
            </a:r>
            <a:r>
              <a:rPr lang="de-DE" dirty="0" err="1">
                <a:latin typeface="Calibri" panose="020F0502020204030204" pitchFamily="34" charset="0"/>
              </a:rPr>
              <a:t>a+d</a:t>
            </a:r>
            <a:r>
              <a:rPr lang="de-DE" dirty="0">
                <a:latin typeface="Calibri" panose="020F0502020204030204" pitchFamily="34" charset="0"/>
              </a:rPr>
              <a:t>) (</a:t>
            </a:r>
            <a:r>
              <a:rPr lang="de-DE" dirty="0" err="1">
                <a:latin typeface="Calibri" panose="020F0502020204030204" pitchFamily="34" charset="0"/>
              </a:rPr>
              <a:t>a+e</a:t>
            </a:r>
            <a:r>
              <a:rPr lang="de-DE" dirty="0">
                <a:latin typeface="Calibri" panose="020F0502020204030204" pitchFamily="34" charset="0"/>
              </a:rPr>
              <a:t>) (</a:t>
            </a:r>
            <a:r>
              <a:rPr lang="de-DE" dirty="0" err="1">
                <a:latin typeface="Calibri" panose="020F0502020204030204" pitchFamily="34" charset="0"/>
              </a:rPr>
              <a:t>b+c</a:t>
            </a:r>
            <a:r>
              <a:rPr lang="de-DE" dirty="0">
                <a:latin typeface="Calibri" panose="020F0502020204030204" pitchFamily="34" charset="0"/>
              </a:rPr>
              <a:t>) (</a:t>
            </a:r>
            <a:r>
              <a:rPr lang="de-DE" dirty="0" err="1">
                <a:latin typeface="Calibri" panose="020F0502020204030204" pitchFamily="34" charset="0"/>
              </a:rPr>
              <a:t>b+d</a:t>
            </a:r>
            <a:r>
              <a:rPr lang="de-DE" dirty="0">
                <a:latin typeface="Calibri" panose="020F0502020204030204" pitchFamily="34" charset="0"/>
              </a:rPr>
              <a:t>) (</a:t>
            </a:r>
            <a:r>
              <a:rPr lang="de-DE" dirty="0" err="1">
                <a:latin typeface="Calibri" panose="020F0502020204030204" pitchFamily="34" charset="0"/>
              </a:rPr>
              <a:t>b+e</a:t>
            </a:r>
            <a:r>
              <a:rPr lang="de-DE" dirty="0">
                <a:latin typeface="Calibri" panose="020F0502020204030204" pitchFamily="34" charset="0"/>
              </a:rPr>
              <a:t>) </a:t>
            </a:r>
          </a:p>
          <a:p>
            <a:pPr marL="0" indent="0">
              <a:buNone/>
            </a:pPr>
            <a:endParaRPr lang="de-DE" sz="800" dirty="0">
              <a:latin typeface="Calibri" panose="020F0502020204030204" pitchFamily="34" charset="0"/>
            </a:endParaRPr>
          </a:p>
          <a:p>
            <a:pPr marL="0" indent="0">
              <a:buNone/>
            </a:pPr>
            <a:r>
              <a:rPr lang="de-DE" dirty="0">
                <a:latin typeface="Calibri" panose="020F0502020204030204" pitchFamily="34" charset="0"/>
              </a:rPr>
              <a:t>Daraus sehen wir also die Rechenregel für den allgemeinen Fall:</a:t>
            </a:r>
          </a:p>
          <a:p>
            <a:pPr marL="0" indent="0">
              <a:buNone/>
            </a:pPr>
            <a:r>
              <a:rPr lang="de-DE" dirty="0">
                <a:latin typeface="Calibri" panose="020F0502020204030204" pitchFamily="34" charset="0"/>
              </a:rPr>
              <a:t>(a</a:t>
            </a:r>
            <a:r>
              <a:rPr lang="de-DE" baseline="-25000" dirty="0">
                <a:latin typeface="Calibri" panose="020F0502020204030204" pitchFamily="34" charset="0"/>
              </a:rPr>
              <a:t>1</a:t>
            </a:r>
            <a:r>
              <a:rPr lang="de-DE" dirty="0">
                <a:latin typeface="Calibri" panose="020F0502020204030204" pitchFamily="34" charset="0"/>
              </a:rPr>
              <a:t>b</a:t>
            </a:r>
            <a:r>
              <a:rPr lang="de-DE" baseline="-25000" dirty="0">
                <a:latin typeface="Calibri" panose="020F0502020204030204" pitchFamily="34" charset="0"/>
              </a:rPr>
              <a:t>1</a:t>
            </a:r>
            <a:r>
              <a:rPr lang="de-DE">
                <a:latin typeface="Calibri" panose="020F0502020204030204" pitchFamily="34" charset="0"/>
              </a:rPr>
              <a:t>…) + (a</a:t>
            </a:r>
            <a:r>
              <a:rPr lang="de-DE" baseline="-25000">
                <a:latin typeface="Calibri" panose="020F0502020204030204" pitchFamily="34" charset="0"/>
              </a:rPr>
              <a:t>2</a:t>
            </a:r>
            <a:r>
              <a:rPr lang="de-DE">
                <a:latin typeface="Calibri" panose="020F0502020204030204" pitchFamily="34" charset="0"/>
              </a:rPr>
              <a:t>b</a:t>
            </a:r>
            <a:r>
              <a:rPr lang="de-DE" baseline="-25000">
                <a:latin typeface="Calibri" panose="020F0502020204030204" pitchFamily="34" charset="0"/>
              </a:rPr>
              <a:t>2 </a:t>
            </a:r>
            <a:r>
              <a:rPr lang="de-DE">
                <a:latin typeface="Calibri" panose="020F0502020204030204" pitchFamily="34" charset="0"/>
              </a:rPr>
              <a:t>…) + </a:t>
            </a:r>
            <a:r>
              <a:rPr lang="de-DE" dirty="0">
                <a:latin typeface="Calibri" panose="020F0502020204030204" pitchFamily="34" charset="0"/>
              </a:rPr>
              <a:t>(a</a:t>
            </a:r>
            <a:r>
              <a:rPr lang="de-DE" baseline="-25000" dirty="0">
                <a:latin typeface="Calibri" panose="020F0502020204030204" pitchFamily="34" charset="0"/>
              </a:rPr>
              <a:t>3</a:t>
            </a:r>
            <a:r>
              <a:rPr lang="de-DE" dirty="0">
                <a:latin typeface="Calibri" panose="020F0502020204030204" pitchFamily="34" charset="0"/>
              </a:rPr>
              <a:t>b</a:t>
            </a:r>
            <a:r>
              <a:rPr lang="de-DE" baseline="-25000" dirty="0">
                <a:latin typeface="Calibri" panose="020F0502020204030204" pitchFamily="34" charset="0"/>
              </a:rPr>
              <a:t>3 </a:t>
            </a:r>
            <a:r>
              <a:rPr lang="de-DE" dirty="0">
                <a:latin typeface="Calibri" panose="020F0502020204030204" pitchFamily="34" charset="0"/>
              </a:rPr>
              <a:t>…) …</a:t>
            </a:r>
          </a:p>
          <a:p>
            <a:pPr marL="0" indent="0">
              <a:buNone/>
            </a:pPr>
            <a:r>
              <a:rPr lang="de-DE" dirty="0">
                <a:latin typeface="Calibri" panose="020F0502020204030204" pitchFamily="34" charset="0"/>
              </a:rPr>
              <a:t>= (a</a:t>
            </a:r>
            <a:r>
              <a:rPr lang="de-DE" baseline="-25000" dirty="0">
                <a:latin typeface="Calibri" panose="020F0502020204030204" pitchFamily="34" charset="0"/>
              </a:rPr>
              <a:t>1 </a:t>
            </a:r>
            <a:r>
              <a:rPr lang="de-DE" dirty="0">
                <a:latin typeface="Calibri" panose="020F0502020204030204" pitchFamily="34" charset="0"/>
              </a:rPr>
              <a:t>+ a</a:t>
            </a:r>
            <a:r>
              <a:rPr lang="de-DE" baseline="-25000" dirty="0">
                <a:latin typeface="Calibri" panose="020F0502020204030204" pitchFamily="34" charset="0"/>
              </a:rPr>
              <a:t>2 </a:t>
            </a:r>
            <a:r>
              <a:rPr lang="de-DE" dirty="0">
                <a:latin typeface="Calibri" panose="020F0502020204030204" pitchFamily="34" charset="0"/>
              </a:rPr>
              <a:t>+ a</a:t>
            </a:r>
            <a:r>
              <a:rPr lang="de-DE" baseline="-25000" dirty="0">
                <a:latin typeface="Calibri" panose="020F0502020204030204" pitchFamily="34" charset="0"/>
              </a:rPr>
              <a:t>3 </a:t>
            </a:r>
            <a:r>
              <a:rPr lang="de-DE" dirty="0">
                <a:latin typeface="Calibri" panose="020F0502020204030204" pitchFamily="34" charset="0"/>
              </a:rPr>
              <a:t>+ …) (a</a:t>
            </a:r>
            <a:r>
              <a:rPr lang="de-DE" baseline="-25000" dirty="0">
                <a:latin typeface="Calibri" panose="020F0502020204030204" pitchFamily="34" charset="0"/>
              </a:rPr>
              <a:t>1 </a:t>
            </a:r>
            <a:r>
              <a:rPr lang="de-DE" dirty="0">
                <a:latin typeface="Calibri" panose="020F0502020204030204" pitchFamily="34" charset="0"/>
              </a:rPr>
              <a:t>+ a</a:t>
            </a:r>
            <a:r>
              <a:rPr lang="de-DE" baseline="-25000" dirty="0">
                <a:latin typeface="Calibri" panose="020F0502020204030204" pitchFamily="34" charset="0"/>
              </a:rPr>
              <a:t>2 </a:t>
            </a:r>
            <a:r>
              <a:rPr lang="de-DE" dirty="0">
                <a:latin typeface="Calibri" panose="020F0502020204030204" pitchFamily="34" charset="0"/>
              </a:rPr>
              <a:t>+ b</a:t>
            </a:r>
            <a:r>
              <a:rPr lang="de-DE" baseline="-25000" dirty="0">
                <a:latin typeface="Calibri" panose="020F0502020204030204" pitchFamily="34" charset="0"/>
              </a:rPr>
              <a:t>3 </a:t>
            </a:r>
            <a:r>
              <a:rPr lang="de-DE" dirty="0">
                <a:latin typeface="Calibri" panose="020F0502020204030204" pitchFamily="34" charset="0"/>
              </a:rPr>
              <a:t>+ …) (a</a:t>
            </a:r>
            <a:r>
              <a:rPr lang="de-DE" baseline="-25000" dirty="0">
                <a:latin typeface="Calibri" panose="020F0502020204030204" pitchFamily="34" charset="0"/>
              </a:rPr>
              <a:t>1 </a:t>
            </a:r>
            <a:r>
              <a:rPr lang="de-DE" dirty="0">
                <a:latin typeface="Calibri" panose="020F0502020204030204" pitchFamily="34" charset="0"/>
              </a:rPr>
              <a:t>+ b</a:t>
            </a:r>
            <a:r>
              <a:rPr lang="de-DE" baseline="-25000" dirty="0">
                <a:latin typeface="Calibri" panose="020F0502020204030204" pitchFamily="34" charset="0"/>
              </a:rPr>
              <a:t>2 </a:t>
            </a:r>
            <a:r>
              <a:rPr lang="de-DE" dirty="0">
                <a:latin typeface="Calibri" panose="020F0502020204030204" pitchFamily="34" charset="0"/>
              </a:rPr>
              <a:t>+ a</a:t>
            </a:r>
            <a:r>
              <a:rPr lang="de-DE" baseline="-25000" dirty="0">
                <a:latin typeface="Calibri" panose="020F0502020204030204" pitchFamily="34" charset="0"/>
              </a:rPr>
              <a:t>3 </a:t>
            </a:r>
            <a:r>
              <a:rPr lang="de-DE" dirty="0">
                <a:latin typeface="Calibri" panose="020F0502020204030204" pitchFamily="34" charset="0"/>
              </a:rPr>
              <a:t>+ …) …</a:t>
            </a:r>
          </a:p>
          <a:p>
            <a:pPr marL="0" indent="0">
              <a:buNone/>
            </a:pPr>
            <a:r>
              <a:rPr lang="de-DE" dirty="0">
                <a:latin typeface="Calibri" panose="020F0502020204030204" pitchFamily="34" charset="0"/>
              </a:rPr>
              <a:t>D.h. wir bilden alle möglichen Permutationen, wobei wir deren </a:t>
            </a:r>
            <a:r>
              <a:rPr lang="de-DE" dirty="0" err="1">
                <a:latin typeface="Calibri" panose="020F0502020204030204" pitchFamily="34" charset="0"/>
              </a:rPr>
              <a:t>Literale</a:t>
            </a:r>
            <a:r>
              <a:rPr lang="de-DE" dirty="0">
                <a:latin typeface="Calibri" panose="020F0502020204030204" pitchFamily="34" charset="0"/>
              </a:rPr>
              <a:t> addieren und die Permutationen an sich multiplizieren.</a:t>
            </a:r>
          </a:p>
          <a:p>
            <a:pPr marL="0" indent="0">
              <a:buNone/>
            </a:pPr>
            <a:r>
              <a:rPr lang="de-DE" dirty="0">
                <a:solidFill>
                  <a:schemeClr val="accent3">
                    <a:lumMod val="40000"/>
                    <a:lumOff val="60000"/>
                  </a:schemeClr>
                </a:solidFill>
                <a:latin typeface="Calibri" panose="020F0502020204030204" pitchFamily="34" charset="0"/>
              </a:rPr>
              <a:t>Wir wenden ergo das Distributivgesetz auf die Formeln an!</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26</a:t>
            </a:fld>
            <a:endParaRPr lang="en-US" dirty="0"/>
          </a:p>
        </p:txBody>
      </p:sp>
    </p:spTree>
    <p:extLst>
      <p:ext uri="{BB962C8B-B14F-4D97-AF65-F5344CB8AC3E}">
        <p14:creationId xmlns:p14="http://schemas.microsoft.com/office/powerpoint/2010/main" val="395965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DNF, SOP, POS</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4293" y="1525697"/>
                <a:ext cx="8946541" cy="5039860"/>
              </a:xfrm>
            </p:spPr>
            <p:txBody>
              <a:bodyPr>
                <a:normAutofit/>
              </a:bodyPr>
              <a:lstStyle/>
              <a:p>
                <a:pPr marL="0" indent="0">
                  <a:buNone/>
                </a:pPr>
                <a:r>
                  <a:rPr lang="de-DE" dirty="0">
                    <a:latin typeface="Calibri" panose="020F0502020204030204" pitchFamily="34" charset="0"/>
                  </a:rPr>
                  <a:t>Wir suchen </a:t>
                </a:r>
                <a14:m>
                  <m:oMath xmlns:m="http://schemas.openxmlformats.org/officeDocument/2006/math">
                    <m:r>
                      <m:rPr>
                        <m:sty m:val="p"/>
                      </m:rPr>
                      <a:rPr lang="de-DE" smtClean="0">
                        <a:solidFill>
                          <a:schemeClr val="accent3">
                            <a:lumMod val="40000"/>
                            <a:lumOff val="60000"/>
                          </a:schemeClr>
                        </a:solidFill>
                        <a:latin typeface="Cambria Math" panose="02040503050406030204" pitchFamily="18" charset="0"/>
                      </a:rPr>
                      <m:t>f</m:t>
                    </m:r>
                    <m:d>
                      <m:dPr>
                        <m:ctrlPr>
                          <a:rPr lang="de-DE" i="1">
                            <a:solidFill>
                              <a:schemeClr val="accent3">
                                <a:lumMod val="40000"/>
                                <a:lumOff val="60000"/>
                              </a:schemeClr>
                            </a:solidFill>
                            <a:latin typeface="Cambria Math" panose="02040503050406030204" pitchFamily="18" charset="0"/>
                          </a:rPr>
                        </m:ctrlPr>
                      </m:dPr>
                      <m:e>
                        <m:r>
                          <m:rPr>
                            <m:sty m:val="p"/>
                          </m:rPr>
                          <a:rPr lang="de-DE">
                            <a:solidFill>
                              <a:schemeClr val="accent3">
                                <a:lumMod val="40000"/>
                                <a:lumOff val="60000"/>
                              </a:schemeClr>
                            </a:solidFill>
                            <a:latin typeface="Cambria Math" panose="02040503050406030204" pitchFamily="18" charset="0"/>
                          </a:rPr>
                          <m:t>x</m:t>
                        </m:r>
                        <m:r>
                          <a:rPr lang="de-DE">
                            <a:solidFill>
                              <a:schemeClr val="accent3">
                                <a:lumMod val="40000"/>
                                <a:lumOff val="60000"/>
                              </a:schemeClr>
                            </a:solidFill>
                            <a:latin typeface="Cambria Math" panose="02040503050406030204" pitchFamily="18" charset="0"/>
                          </a:rPr>
                          <m:t>, </m:t>
                        </m:r>
                        <m:r>
                          <m:rPr>
                            <m:sty m:val="p"/>
                          </m:rPr>
                          <a:rPr lang="de-DE">
                            <a:solidFill>
                              <a:schemeClr val="accent3">
                                <a:lumMod val="40000"/>
                                <a:lumOff val="60000"/>
                              </a:schemeClr>
                            </a:solidFill>
                            <a:latin typeface="Cambria Math" panose="02040503050406030204" pitchFamily="18" charset="0"/>
                          </a:rPr>
                          <m:t>y</m:t>
                        </m:r>
                        <m:r>
                          <a:rPr lang="de-DE">
                            <a:solidFill>
                              <a:schemeClr val="accent3">
                                <a:lumMod val="40000"/>
                                <a:lumOff val="60000"/>
                              </a:schemeClr>
                            </a:solidFill>
                            <a:latin typeface="Cambria Math" panose="02040503050406030204" pitchFamily="18" charset="0"/>
                          </a:rPr>
                          <m:t>, </m:t>
                        </m:r>
                        <m:r>
                          <m:rPr>
                            <m:sty m:val="p"/>
                          </m:rPr>
                          <a:rPr lang="de-DE">
                            <a:solidFill>
                              <a:schemeClr val="accent3">
                                <a:lumMod val="40000"/>
                                <a:lumOff val="60000"/>
                              </a:schemeClr>
                            </a:solidFill>
                            <a:latin typeface="Cambria Math" panose="02040503050406030204" pitchFamily="18" charset="0"/>
                          </a:rPr>
                          <m:t>z</m:t>
                        </m:r>
                      </m:e>
                    </m:d>
                    <m:r>
                      <a:rPr lang="de-DE" i="1">
                        <a:solidFill>
                          <a:schemeClr val="accent3">
                            <a:lumMod val="40000"/>
                            <a:lumOff val="60000"/>
                          </a:schemeClr>
                        </a:solidFill>
                        <a:latin typeface="Cambria Math" panose="02040503050406030204" pitchFamily="18" charset="0"/>
                      </a:rPr>
                      <m:t>=</m:t>
                    </m:r>
                    <m:r>
                      <a:rPr lang="de-DE" i="1">
                        <a:solidFill>
                          <a:schemeClr val="accent3">
                            <a:lumMod val="40000"/>
                            <a:lumOff val="60000"/>
                          </a:schemeClr>
                        </a:solidFill>
                        <a:latin typeface="Cambria Math" panose="02040503050406030204" pitchFamily="18" charset="0"/>
                      </a:rPr>
                      <m:t>𝑥𝑦𝑧</m:t>
                    </m:r>
                    <m:r>
                      <a:rPr lang="de-DE" i="1">
                        <a:solidFill>
                          <a:schemeClr val="accent3">
                            <a:lumMod val="40000"/>
                            <a:lumOff val="60000"/>
                          </a:schemeClr>
                        </a:solidFill>
                        <a:latin typeface="Cambria Math" panose="02040503050406030204" pitchFamily="18" charset="0"/>
                      </a:rPr>
                      <m:t>+</m:t>
                    </m:r>
                    <m:acc>
                      <m:accPr>
                        <m:chr m:val="̅"/>
                        <m:ctrlPr>
                          <a:rPr lang="de-DE" i="1">
                            <a:solidFill>
                              <a:schemeClr val="accent3">
                                <a:lumMod val="40000"/>
                                <a:lumOff val="60000"/>
                              </a:schemeClr>
                            </a:solidFill>
                            <a:latin typeface="Cambria Math" panose="02040503050406030204" pitchFamily="18" charset="0"/>
                          </a:rPr>
                        </m:ctrlPr>
                      </m:accPr>
                      <m:e>
                        <m:r>
                          <a:rPr lang="de-DE" i="1">
                            <a:solidFill>
                              <a:schemeClr val="accent3">
                                <a:lumMod val="40000"/>
                                <a:lumOff val="60000"/>
                              </a:schemeClr>
                            </a:solidFill>
                            <a:latin typeface="Cambria Math" panose="02040503050406030204" pitchFamily="18" charset="0"/>
                          </a:rPr>
                          <m:t>𝑥</m:t>
                        </m:r>
                      </m:e>
                    </m:acc>
                    <m:r>
                      <a:rPr lang="de-DE" i="1">
                        <a:solidFill>
                          <a:schemeClr val="accent3">
                            <a:lumMod val="40000"/>
                            <a:lumOff val="60000"/>
                          </a:schemeClr>
                        </a:solidFill>
                        <a:latin typeface="Cambria Math" panose="02040503050406030204" pitchFamily="18" charset="0"/>
                      </a:rPr>
                      <m:t>𝑦</m:t>
                    </m:r>
                    <m:r>
                      <a:rPr lang="de-DE" i="1">
                        <a:solidFill>
                          <a:schemeClr val="accent3">
                            <a:lumMod val="40000"/>
                            <a:lumOff val="60000"/>
                          </a:schemeClr>
                        </a:solidFill>
                        <a:latin typeface="Cambria Math" panose="02040503050406030204" pitchFamily="18" charset="0"/>
                      </a:rPr>
                      <m:t>+</m:t>
                    </m:r>
                    <m:acc>
                      <m:accPr>
                        <m:chr m:val="̅"/>
                        <m:ctrlPr>
                          <a:rPr lang="de-DE" i="1">
                            <a:solidFill>
                              <a:schemeClr val="accent3">
                                <a:lumMod val="40000"/>
                                <a:lumOff val="60000"/>
                              </a:schemeClr>
                            </a:solidFill>
                            <a:latin typeface="Cambria Math" panose="02040503050406030204" pitchFamily="18" charset="0"/>
                          </a:rPr>
                        </m:ctrlPr>
                      </m:accPr>
                      <m:e>
                        <m:r>
                          <a:rPr lang="de-DE" i="1">
                            <a:solidFill>
                              <a:schemeClr val="accent3">
                                <a:lumMod val="40000"/>
                                <a:lumOff val="60000"/>
                              </a:schemeClr>
                            </a:solidFill>
                            <a:latin typeface="Cambria Math" panose="02040503050406030204" pitchFamily="18" charset="0"/>
                          </a:rPr>
                          <m:t>𝑦</m:t>
                        </m:r>
                      </m:e>
                    </m:acc>
                    <m:r>
                      <a:rPr lang="de-DE" i="1">
                        <a:solidFill>
                          <a:schemeClr val="accent3">
                            <a:lumMod val="40000"/>
                            <a:lumOff val="60000"/>
                          </a:schemeClr>
                        </a:solidFill>
                        <a:latin typeface="Cambria Math" panose="02040503050406030204" pitchFamily="18" charset="0"/>
                      </a:rPr>
                      <m:t>𝑧</m:t>
                    </m:r>
                  </m:oMath>
                </a14:m>
                <a:r>
                  <a:rPr lang="de-DE" dirty="0">
                    <a:latin typeface="Calibri" panose="020F0502020204030204" pitchFamily="34" charset="0"/>
                  </a:rPr>
                  <a:t> in einer Form </a:t>
                </a:r>
                <a14:m>
                  <m:oMath xmlns:m="http://schemas.openxmlformats.org/officeDocument/2006/math">
                    <m:d>
                      <m:dPr>
                        <m:ctrlPr>
                          <a:rPr lang="de-DE" i="1">
                            <a:latin typeface="Cambria Math" panose="02040503050406030204" pitchFamily="18" charset="0"/>
                          </a:rPr>
                        </m:ctrlPr>
                      </m:dPr>
                      <m:e>
                        <m:r>
                          <a:rPr lang="de-DE" b="0" i="1" smtClean="0">
                            <a:latin typeface="Cambria Math" panose="02040503050406030204" pitchFamily="18" charset="0"/>
                          </a:rPr>
                          <m:t>_</m:t>
                        </m:r>
                        <m:r>
                          <a:rPr lang="de-DE" i="1">
                            <a:latin typeface="Cambria Math" panose="02040503050406030204" pitchFamily="18" charset="0"/>
                          </a:rPr>
                          <m:t>+</m:t>
                        </m:r>
                        <m:r>
                          <a:rPr lang="de-DE" b="0" i="1" smtClean="0">
                            <a:latin typeface="Cambria Math" panose="02040503050406030204" pitchFamily="18" charset="0"/>
                          </a:rPr>
                          <m:t>_</m:t>
                        </m:r>
                        <m:r>
                          <a:rPr lang="de-DE" i="1">
                            <a:latin typeface="Cambria Math" panose="02040503050406030204" pitchFamily="18" charset="0"/>
                          </a:rPr>
                          <m:t>+</m:t>
                        </m:r>
                        <m:r>
                          <a:rPr lang="de-DE" b="0" i="1" smtClean="0">
                            <a:latin typeface="Cambria Math" panose="02040503050406030204" pitchFamily="18" charset="0"/>
                          </a:rPr>
                          <m:t>_</m:t>
                        </m:r>
                      </m:e>
                    </m:d>
                    <m:r>
                      <a:rPr lang="de-DE" i="1">
                        <a:latin typeface="Cambria Math" panose="02040503050406030204" pitchFamily="18" charset="0"/>
                        <a:ea typeface="Cambria Math" panose="02040503050406030204" pitchFamily="18" charset="0"/>
                      </a:rPr>
                      <m:t>∙</m:t>
                    </m:r>
                    <m:d>
                      <m:dPr>
                        <m:ctrlPr>
                          <a:rPr lang="de-DE" i="1">
                            <a:latin typeface="Cambria Math" panose="02040503050406030204" pitchFamily="18" charset="0"/>
                          </a:rPr>
                        </m:ctrlPr>
                      </m:dPr>
                      <m:e>
                        <m:r>
                          <a:rPr lang="de-DE" b="0" i="1" smtClean="0">
                            <a:latin typeface="Cambria Math" panose="02040503050406030204" pitchFamily="18" charset="0"/>
                          </a:rPr>
                          <m:t>_</m:t>
                        </m:r>
                        <m:r>
                          <a:rPr lang="de-DE" i="1">
                            <a:latin typeface="Cambria Math" panose="02040503050406030204" pitchFamily="18" charset="0"/>
                          </a:rPr>
                          <m:t>+</m:t>
                        </m:r>
                        <m:r>
                          <a:rPr lang="de-DE" b="0" i="1" smtClean="0">
                            <a:latin typeface="Cambria Math" panose="02040503050406030204" pitchFamily="18" charset="0"/>
                          </a:rPr>
                          <m:t>_</m:t>
                        </m:r>
                        <m:r>
                          <a:rPr lang="de-DE" i="1">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_</m:t>
                        </m:r>
                      </m:e>
                    </m:d>
                    <m:r>
                      <a:rPr lang="de-DE" i="1">
                        <a:latin typeface="Cambria Math" panose="02040503050406030204" pitchFamily="18" charset="0"/>
                        <a:ea typeface="Cambria Math" panose="02040503050406030204" pitchFamily="18" charset="0"/>
                      </a:rPr>
                      <m:t>∙</m:t>
                    </m:r>
                  </m:oMath>
                </a14:m>
                <a:r>
                  <a:rPr lang="de-DE" dirty="0">
                    <a:latin typeface="Calibri" panose="020F0502020204030204" pitchFamily="34" charset="0"/>
                  </a:rPr>
                  <a:t> …</a:t>
                </a: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Dazu versuchen wir die konjugierten Terme durch ein Produkt einer Disjunktion auszudrücken. Zuerst lohnt sich häufig eine Vereinfachung.		</a:t>
                </a:r>
              </a:p>
              <a:p>
                <a:pPr marL="0" indent="0">
                  <a:buNone/>
                </a:pPr>
                <a:r>
                  <a:rPr lang="de-DE" dirty="0">
                    <a:solidFill>
                      <a:schemeClr val="bg2">
                        <a:lumMod val="40000"/>
                        <a:lumOff val="60000"/>
                      </a:schemeClr>
                    </a:solidFill>
                    <a:latin typeface="Calibri" panose="020F0502020204030204" pitchFamily="34" charset="0"/>
                  </a:rPr>
                  <a:t>Rechenregel 1:</a:t>
                </a:r>
                <a:r>
                  <a:rPr lang="de-DE" dirty="0">
                    <a:latin typeface="Calibri" panose="020F0502020204030204" pitchFamily="34" charset="0"/>
                  </a:rPr>
                  <a:t>	a + </a:t>
                </a:r>
                <a:r>
                  <a:rPr lang="de-DE" dirty="0" err="1">
                    <a:latin typeface="Calibri" panose="020F0502020204030204" pitchFamily="34" charset="0"/>
                  </a:rPr>
                  <a:t>bc</a:t>
                </a:r>
                <a:r>
                  <a:rPr lang="de-DE" dirty="0">
                    <a:latin typeface="Calibri" panose="020F0502020204030204" pitchFamily="34" charset="0"/>
                  </a:rPr>
                  <a:t> = (</a:t>
                </a:r>
                <a:r>
                  <a:rPr lang="de-DE" dirty="0" err="1">
                    <a:latin typeface="Calibri" panose="020F0502020204030204" pitchFamily="34" charset="0"/>
                  </a:rPr>
                  <a:t>a+b</a:t>
                </a:r>
                <a:r>
                  <a:rPr lang="de-DE" dirty="0">
                    <a:latin typeface="Calibri" panose="020F0502020204030204" pitchFamily="34" charset="0"/>
                  </a:rPr>
                  <a:t>) (</a:t>
                </a:r>
                <a:r>
                  <a:rPr lang="de-DE" dirty="0" err="1">
                    <a:latin typeface="Calibri" panose="020F0502020204030204" pitchFamily="34" charset="0"/>
                  </a:rPr>
                  <a:t>a+c</a:t>
                </a:r>
                <a:r>
                  <a:rPr lang="de-DE" dirty="0">
                    <a:latin typeface="Calibri" panose="020F0502020204030204" pitchFamily="34" charset="0"/>
                  </a:rPr>
                  <a:t>)		|Absorption von a, nur </a:t>
                </a:r>
                <a:r>
                  <a:rPr lang="de-DE" dirty="0" err="1">
                    <a:latin typeface="Calibri" panose="020F0502020204030204" pitchFamily="34" charset="0"/>
                  </a:rPr>
                  <a:t>bc</a:t>
                </a:r>
                <a:r>
                  <a:rPr lang="de-DE" dirty="0">
                    <a:latin typeface="Calibri" panose="020F0502020204030204" pitchFamily="34" charset="0"/>
                  </a:rPr>
                  <a:t> übrig</a:t>
                </a:r>
              </a:p>
              <a:p>
                <a:pPr marL="0" indent="0">
                  <a:buNone/>
                </a:pPr>
                <a:endParaRPr lang="de-DE" sz="1600" dirty="0">
                  <a:latin typeface="Calibri" panose="020F0502020204030204" pitchFamily="34" charset="0"/>
                </a:endParaRPr>
              </a:p>
              <a:p>
                <a:pPr marL="0" indent="0">
                  <a:buNone/>
                </a:pPr>
                <a14:m>
                  <m:oMath xmlns:m="http://schemas.openxmlformats.org/officeDocument/2006/math">
                    <m:r>
                      <m:rPr>
                        <m:sty m:val="p"/>
                      </m:rPr>
                      <a:rPr lang="de-DE" smtClean="0">
                        <a:solidFill>
                          <a:schemeClr val="tx1"/>
                        </a:solidFill>
                        <a:latin typeface="Cambria Math" panose="02040503050406030204" pitchFamily="18" charset="0"/>
                      </a:rPr>
                      <m:t>f</m:t>
                    </m:r>
                    <m:d>
                      <m:dPr>
                        <m:ctrlPr>
                          <a:rPr lang="de-DE" i="1">
                            <a:solidFill>
                              <a:schemeClr val="tx1"/>
                            </a:solidFill>
                            <a:latin typeface="Cambria Math" panose="02040503050406030204" pitchFamily="18" charset="0"/>
                          </a:rPr>
                        </m:ctrlPr>
                      </m:dPr>
                      <m:e>
                        <m:r>
                          <m:rPr>
                            <m:sty m:val="p"/>
                          </m:rPr>
                          <a:rPr lang="de-DE">
                            <a:solidFill>
                              <a:schemeClr val="tx1"/>
                            </a:solidFill>
                            <a:latin typeface="Cambria Math" panose="02040503050406030204" pitchFamily="18" charset="0"/>
                          </a:rPr>
                          <m:t>x</m:t>
                        </m:r>
                        <m:r>
                          <a:rPr lang="de-DE">
                            <a:solidFill>
                              <a:schemeClr val="tx1"/>
                            </a:solidFill>
                            <a:latin typeface="Cambria Math" panose="02040503050406030204" pitchFamily="18" charset="0"/>
                          </a:rPr>
                          <m:t>, </m:t>
                        </m:r>
                        <m:r>
                          <m:rPr>
                            <m:sty m:val="p"/>
                          </m:rPr>
                          <a:rPr lang="de-DE">
                            <a:solidFill>
                              <a:schemeClr val="tx1"/>
                            </a:solidFill>
                            <a:latin typeface="Cambria Math" panose="02040503050406030204" pitchFamily="18" charset="0"/>
                          </a:rPr>
                          <m:t>y</m:t>
                        </m:r>
                        <m:r>
                          <a:rPr lang="de-DE">
                            <a:solidFill>
                              <a:schemeClr val="tx1"/>
                            </a:solidFill>
                            <a:latin typeface="Cambria Math" panose="02040503050406030204" pitchFamily="18" charset="0"/>
                          </a:rPr>
                          <m:t>, </m:t>
                        </m:r>
                        <m:r>
                          <m:rPr>
                            <m:sty m:val="p"/>
                          </m:rPr>
                          <a:rPr lang="de-DE">
                            <a:solidFill>
                              <a:schemeClr val="tx1"/>
                            </a:solidFill>
                            <a:latin typeface="Cambria Math" panose="02040503050406030204" pitchFamily="18" charset="0"/>
                          </a:rPr>
                          <m:t>z</m:t>
                        </m:r>
                      </m:e>
                    </m:d>
                    <m:r>
                      <a:rPr lang="de-DE" i="1">
                        <a:solidFill>
                          <a:schemeClr val="tx1"/>
                        </a:solidFill>
                        <a:latin typeface="Cambria Math" panose="02040503050406030204" pitchFamily="18" charset="0"/>
                      </a:rPr>
                      <m:t>=</m:t>
                    </m:r>
                    <m:r>
                      <a:rPr lang="de-DE" i="1">
                        <a:solidFill>
                          <a:schemeClr val="tx1"/>
                        </a:solidFill>
                        <a:latin typeface="Cambria Math" panose="02040503050406030204" pitchFamily="18" charset="0"/>
                      </a:rPr>
                      <m:t>𝑥𝑦𝑧</m:t>
                    </m:r>
                    <m:r>
                      <a:rPr lang="de-DE" i="1">
                        <a:solidFill>
                          <a:schemeClr val="tx1"/>
                        </a:solidFill>
                        <a:latin typeface="Cambria Math" panose="02040503050406030204" pitchFamily="18" charset="0"/>
                      </a:rPr>
                      <m:t>+</m:t>
                    </m:r>
                    <m:acc>
                      <m:accPr>
                        <m:chr m:val="̅"/>
                        <m:ctrlPr>
                          <a:rPr lang="de-DE" i="1">
                            <a:solidFill>
                              <a:schemeClr val="tx1"/>
                            </a:solidFill>
                            <a:latin typeface="Cambria Math" panose="02040503050406030204" pitchFamily="18" charset="0"/>
                          </a:rPr>
                        </m:ctrlPr>
                      </m:accPr>
                      <m:e>
                        <m:r>
                          <a:rPr lang="de-DE" i="1">
                            <a:solidFill>
                              <a:schemeClr val="tx1"/>
                            </a:solidFill>
                            <a:latin typeface="Cambria Math" panose="02040503050406030204" pitchFamily="18" charset="0"/>
                          </a:rPr>
                          <m:t>𝑥</m:t>
                        </m:r>
                      </m:e>
                    </m:acc>
                    <m:r>
                      <a:rPr lang="de-DE" i="1">
                        <a:solidFill>
                          <a:schemeClr val="tx1"/>
                        </a:solidFill>
                        <a:latin typeface="Cambria Math" panose="02040503050406030204" pitchFamily="18" charset="0"/>
                      </a:rPr>
                      <m:t>𝑦</m:t>
                    </m:r>
                    <m:r>
                      <a:rPr lang="de-DE" i="1">
                        <a:solidFill>
                          <a:schemeClr val="tx1"/>
                        </a:solidFill>
                        <a:latin typeface="Cambria Math" panose="02040503050406030204" pitchFamily="18" charset="0"/>
                      </a:rPr>
                      <m:t>+</m:t>
                    </m:r>
                    <m:acc>
                      <m:accPr>
                        <m:chr m:val="̅"/>
                        <m:ctrlPr>
                          <a:rPr lang="de-DE" i="1">
                            <a:solidFill>
                              <a:schemeClr val="tx1"/>
                            </a:solidFill>
                            <a:latin typeface="Cambria Math" panose="02040503050406030204" pitchFamily="18" charset="0"/>
                          </a:rPr>
                        </m:ctrlPr>
                      </m:accPr>
                      <m:e>
                        <m:r>
                          <a:rPr lang="de-DE" i="1">
                            <a:solidFill>
                              <a:schemeClr val="tx1"/>
                            </a:solidFill>
                            <a:latin typeface="Cambria Math" panose="02040503050406030204" pitchFamily="18" charset="0"/>
                          </a:rPr>
                          <m:t>𝑦</m:t>
                        </m:r>
                      </m:e>
                    </m:acc>
                    <m:r>
                      <a:rPr lang="de-DE" i="1">
                        <a:solidFill>
                          <a:schemeClr val="tx1"/>
                        </a:solidFill>
                        <a:latin typeface="Cambria Math" panose="02040503050406030204" pitchFamily="18" charset="0"/>
                      </a:rPr>
                      <m:t>𝑧</m:t>
                    </m:r>
                  </m:oMath>
                </a14:m>
                <a:r>
                  <a:rPr lang="de-DE" dirty="0">
                    <a:solidFill>
                      <a:schemeClr val="tx1"/>
                    </a:solidFill>
                    <a:latin typeface="Calibri" panose="020F0502020204030204" pitchFamily="34" charset="0"/>
                  </a:rPr>
                  <a:t>  </a:t>
                </a:r>
                <a:r>
                  <a:rPr lang="de-DE" dirty="0">
                    <a:latin typeface="Calibri" panose="020F0502020204030204" pitchFamily="34" charset="0"/>
                  </a:rPr>
                  <a:t>						|DNF</a:t>
                </a:r>
              </a:p>
              <a:p>
                <a:pPr marL="0" indent="0">
                  <a:buNone/>
                </a:pPr>
                <a:r>
                  <a:rPr lang="de-DE" dirty="0">
                    <a:latin typeface="Calibri" panose="020F0502020204030204" pitchFamily="34" charset="0"/>
                  </a:rPr>
                  <a:t>		= </a:t>
                </a:r>
                <a14:m>
                  <m:oMath xmlns:m="http://schemas.openxmlformats.org/officeDocument/2006/math">
                    <m:r>
                      <a:rPr lang="de-DE" i="1">
                        <a:latin typeface="Cambria Math" panose="02040503050406030204" pitchFamily="18" charset="0"/>
                      </a:rPr>
                      <m:t>𝑥𝑦𝑧</m:t>
                    </m:r>
                    <m:r>
                      <a:rPr lang="de-DE" i="1">
                        <a:latin typeface="Cambria Math" panose="02040503050406030204" pitchFamily="18" charset="0"/>
                      </a:rPr>
                      <m:t>+</m:t>
                    </m:r>
                    <m:acc>
                      <m:accPr>
                        <m:chr m:val="̅"/>
                        <m:ctrlPr>
                          <a:rPr lang="de-DE" i="1">
                            <a:solidFill>
                              <a:schemeClr val="accent4">
                                <a:lumMod val="40000"/>
                                <a:lumOff val="60000"/>
                              </a:schemeClr>
                            </a:solidFill>
                            <a:latin typeface="Cambria Math" panose="02040503050406030204" pitchFamily="18" charset="0"/>
                          </a:rPr>
                        </m:ctrlPr>
                      </m:accPr>
                      <m:e>
                        <m:r>
                          <a:rPr lang="de-DE" i="1">
                            <a:solidFill>
                              <a:schemeClr val="accent4">
                                <a:lumMod val="40000"/>
                                <a:lumOff val="60000"/>
                              </a:schemeClr>
                            </a:solidFill>
                            <a:latin typeface="Cambria Math" panose="02040503050406030204" pitchFamily="18" charset="0"/>
                          </a:rPr>
                          <m:t>𝑥</m:t>
                        </m:r>
                      </m:e>
                    </m:acc>
                    <m:r>
                      <a:rPr lang="de-DE" i="1">
                        <a:solidFill>
                          <a:schemeClr val="accent4">
                            <a:lumMod val="40000"/>
                            <a:lumOff val="60000"/>
                          </a:schemeClr>
                        </a:solidFill>
                        <a:latin typeface="Cambria Math" panose="02040503050406030204" pitchFamily="18" charset="0"/>
                      </a:rPr>
                      <m:t>𝑦𝑧</m:t>
                    </m:r>
                    <m:r>
                      <a:rPr lang="de-DE" i="1">
                        <a:solidFill>
                          <a:schemeClr val="accent4">
                            <a:lumMod val="40000"/>
                            <a:lumOff val="60000"/>
                          </a:schemeClr>
                        </a:solidFill>
                        <a:latin typeface="Cambria Math" panose="02040503050406030204" pitchFamily="18" charset="0"/>
                      </a:rPr>
                      <m:t>+</m:t>
                    </m:r>
                    <m:acc>
                      <m:accPr>
                        <m:chr m:val="̅"/>
                        <m:ctrlPr>
                          <a:rPr lang="de-DE" i="1">
                            <a:solidFill>
                              <a:schemeClr val="accent4">
                                <a:lumMod val="40000"/>
                                <a:lumOff val="60000"/>
                              </a:schemeClr>
                            </a:solidFill>
                            <a:latin typeface="Cambria Math" panose="02040503050406030204" pitchFamily="18" charset="0"/>
                          </a:rPr>
                        </m:ctrlPr>
                      </m:accPr>
                      <m:e>
                        <m:r>
                          <a:rPr lang="de-DE" i="1">
                            <a:solidFill>
                              <a:schemeClr val="accent4">
                                <a:lumMod val="40000"/>
                                <a:lumOff val="60000"/>
                              </a:schemeClr>
                            </a:solidFill>
                            <a:latin typeface="Cambria Math" panose="02040503050406030204" pitchFamily="18" charset="0"/>
                          </a:rPr>
                          <m:t>𝑥</m:t>
                        </m:r>
                      </m:e>
                    </m:acc>
                    <m:r>
                      <a:rPr lang="de-DE" i="1">
                        <a:solidFill>
                          <a:schemeClr val="accent4">
                            <a:lumMod val="40000"/>
                            <a:lumOff val="60000"/>
                          </a:schemeClr>
                        </a:solidFill>
                        <a:latin typeface="Cambria Math" panose="02040503050406030204" pitchFamily="18" charset="0"/>
                      </a:rPr>
                      <m:t>𝑦</m:t>
                    </m:r>
                    <m:acc>
                      <m:accPr>
                        <m:chr m:val="̅"/>
                        <m:ctrlPr>
                          <a:rPr lang="de-DE" i="1">
                            <a:solidFill>
                              <a:schemeClr val="accent4">
                                <a:lumMod val="40000"/>
                                <a:lumOff val="60000"/>
                              </a:schemeClr>
                            </a:solidFill>
                            <a:latin typeface="Cambria Math" panose="02040503050406030204" pitchFamily="18" charset="0"/>
                          </a:rPr>
                        </m:ctrlPr>
                      </m:accPr>
                      <m:e>
                        <m:r>
                          <a:rPr lang="de-DE" i="1">
                            <a:solidFill>
                              <a:schemeClr val="accent4">
                                <a:lumMod val="40000"/>
                                <a:lumOff val="60000"/>
                              </a:schemeClr>
                            </a:solidFill>
                            <a:latin typeface="Cambria Math" panose="02040503050406030204" pitchFamily="18" charset="0"/>
                          </a:rPr>
                          <m:t>𝑧</m:t>
                        </m:r>
                      </m:e>
                    </m:acc>
                    <m:r>
                      <m:rPr>
                        <m:nor/>
                      </m:rPr>
                      <a:rPr lang="de-DE" dirty="0">
                        <a:latin typeface="Calibri" panose="020F0502020204030204" pitchFamily="34" charset="0"/>
                      </a:rPr>
                      <m:t> </m:t>
                    </m:r>
                    <m:r>
                      <a:rPr lang="de-DE" i="1">
                        <a:latin typeface="Cambria Math" panose="02040503050406030204" pitchFamily="18" charset="0"/>
                      </a:rPr>
                      <m:t>+</m:t>
                    </m:r>
                    <m:r>
                      <a:rPr lang="de-DE" i="1">
                        <a:latin typeface="Cambria Math" panose="02040503050406030204" pitchFamily="18" charset="0"/>
                      </a:rPr>
                      <m:t>𝑥</m:t>
                    </m:r>
                    <m:acc>
                      <m:accPr>
                        <m:chr m:val="̅"/>
                        <m:ctrlPr>
                          <a:rPr lang="de-DE" i="1">
                            <a:latin typeface="Cambria Math" panose="02040503050406030204" pitchFamily="18" charset="0"/>
                          </a:rPr>
                        </m:ctrlPr>
                      </m:accPr>
                      <m:e>
                        <m:r>
                          <a:rPr lang="de-DE" i="1">
                            <a:latin typeface="Cambria Math" panose="02040503050406030204" pitchFamily="18" charset="0"/>
                          </a:rPr>
                          <m:t>𝑦</m:t>
                        </m:r>
                      </m:e>
                    </m:acc>
                    <m:r>
                      <a:rPr lang="de-DE" i="1">
                        <a:latin typeface="Cambria Math" panose="02040503050406030204" pitchFamily="18" charset="0"/>
                      </a:rPr>
                      <m:t>𝑧</m:t>
                    </m:r>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𝑥</m:t>
                        </m:r>
                      </m:e>
                    </m:acc>
                    <m:acc>
                      <m:accPr>
                        <m:chr m:val="̅"/>
                        <m:ctrlPr>
                          <a:rPr lang="de-DE" i="1">
                            <a:latin typeface="Cambria Math" panose="02040503050406030204" pitchFamily="18" charset="0"/>
                          </a:rPr>
                        </m:ctrlPr>
                      </m:accPr>
                      <m:e>
                        <m:r>
                          <a:rPr lang="de-DE" i="1">
                            <a:latin typeface="Cambria Math" panose="02040503050406030204" pitchFamily="18" charset="0"/>
                          </a:rPr>
                          <m:t>𝑦</m:t>
                        </m:r>
                      </m:e>
                    </m:acc>
                    <m:r>
                      <a:rPr lang="de-DE" i="1">
                        <a:latin typeface="Cambria Math" panose="02040503050406030204" pitchFamily="18" charset="0"/>
                      </a:rPr>
                      <m:t>𝑧</m:t>
                    </m:r>
                  </m:oMath>
                </a14:m>
                <a:r>
                  <a:rPr lang="de-DE" dirty="0">
                    <a:latin typeface="Calibri" panose="020F0502020204030204" pitchFamily="34" charset="0"/>
                  </a:rPr>
                  <a:t>			|</a:t>
                </a:r>
                <a:r>
                  <a:rPr lang="de-DE" dirty="0" err="1">
                    <a:latin typeface="Calibri" panose="020F0502020204030204" pitchFamily="34" charset="0"/>
                  </a:rPr>
                  <a:t>Idempotenz</a:t>
                </a:r>
                <a:endParaRPr lang="de-DE" dirty="0">
                  <a:latin typeface="Calibri" panose="020F0502020204030204" pitchFamily="34" charset="0"/>
                </a:endParaRPr>
              </a:p>
              <a:p>
                <a:pPr marL="0" indent="0">
                  <a:buNone/>
                </a:pPr>
                <a:r>
                  <a:rPr lang="de-DE" dirty="0">
                    <a:latin typeface="Calibri" panose="020F0502020204030204" pitchFamily="34" charset="0"/>
                  </a:rPr>
                  <a:t>		= </a:t>
                </a:r>
                <a14:m>
                  <m:oMath xmlns:m="http://schemas.openxmlformats.org/officeDocument/2006/math">
                    <m:acc>
                      <m:accPr>
                        <m:chr m:val="̅"/>
                        <m:ctrlPr>
                          <a:rPr lang="de-DE" i="1">
                            <a:solidFill>
                              <a:schemeClr val="accent4">
                                <a:lumMod val="40000"/>
                                <a:lumOff val="60000"/>
                              </a:schemeClr>
                            </a:solidFill>
                            <a:latin typeface="Cambria Math" panose="02040503050406030204" pitchFamily="18" charset="0"/>
                          </a:rPr>
                        </m:ctrlPr>
                      </m:accPr>
                      <m:e>
                        <m:r>
                          <a:rPr lang="de-DE" i="1">
                            <a:solidFill>
                              <a:schemeClr val="accent4">
                                <a:lumMod val="40000"/>
                                <a:lumOff val="60000"/>
                              </a:schemeClr>
                            </a:solidFill>
                            <a:latin typeface="Cambria Math" panose="02040503050406030204" pitchFamily="18" charset="0"/>
                          </a:rPr>
                          <m:t>𝑥</m:t>
                        </m:r>
                      </m:e>
                    </m:acc>
                    <m:r>
                      <a:rPr lang="de-DE" i="1">
                        <a:solidFill>
                          <a:schemeClr val="accent4">
                            <a:lumMod val="40000"/>
                            <a:lumOff val="60000"/>
                          </a:schemeClr>
                        </a:solidFill>
                        <a:latin typeface="Cambria Math" panose="02040503050406030204" pitchFamily="18" charset="0"/>
                      </a:rPr>
                      <m:t>𝑦𝑧</m:t>
                    </m:r>
                    <m:r>
                      <a:rPr lang="de-DE" b="0" i="1" smtClean="0">
                        <a:solidFill>
                          <a:schemeClr val="accent4">
                            <a:lumMod val="40000"/>
                            <a:lumOff val="60000"/>
                          </a:schemeClr>
                        </a:solidFill>
                        <a:latin typeface="Cambria Math" panose="02040503050406030204" pitchFamily="18" charset="0"/>
                      </a:rPr>
                      <m:t>+</m:t>
                    </m:r>
                    <m:acc>
                      <m:accPr>
                        <m:chr m:val="̅"/>
                        <m:ctrlPr>
                          <a:rPr lang="de-DE" i="1">
                            <a:solidFill>
                              <a:schemeClr val="accent4">
                                <a:lumMod val="40000"/>
                                <a:lumOff val="60000"/>
                              </a:schemeClr>
                            </a:solidFill>
                            <a:latin typeface="Cambria Math" panose="02040503050406030204" pitchFamily="18" charset="0"/>
                          </a:rPr>
                        </m:ctrlPr>
                      </m:accPr>
                      <m:e>
                        <m:r>
                          <a:rPr lang="de-DE" i="1">
                            <a:solidFill>
                              <a:schemeClr val="accent4">
                                <a:lumMod val="40000"/>
                                <a:lumOff val="60000"/>
                              </a:schemeClr>
                            </a:solidFill>
                            <a:latin typeface="Cambria Math" panose="02040503050406030204" pitchFamily="18" charset="0"/>
                          </a:rPr>
                          <m:t>𝑥</m:t>
                        </m:r>
                      </m:e>
                    </m:acc>
                    <m:r>
                      <a:rPr lang="de-DE" i="1">
                        <a:solidFill>
                          <a:schemeClr val="accent4">
                            <a:lumMod val="40000"/>
                            <a:lumOff val="60000"/>
                          </a:schemeClr>
                        </a:solidFill>
                        <a:latin typeface="Cambria Math" panose="02040503050406030204" pitchFamily="18" charset="0"/>
                      </a:rPr>
                      <m:t>𝑦</m:t>
                    </m:r>
                    <m:acc>
                      <m:accPr>
                        <m:chr m:val="̅"/>
                        <m:ctrlPr>
                          <a:rPr lang="de-DE" i="1">
                            <a:solidFill>
                              <a:schemeClr val="accent4">
                                <a:lumMod val="40000"/>
                                <a:lumOff val="60000"/>
                              </a:schemeClr>
                            </a:solidFill>
                            <a:latin typeface="Cambria Math" panose="02040503050406030204" pitchFamily="18" charset="0"/>
                          </a:rPr>
                        </m:ctrlPr>
                      </m:accPr>
                      <m:e>
                        <m:r>
                          <a:rPr lang="de-DE" i="1">
                            <a:solidFill>
                              <a:schemeClr val="accent4">
                                <a:lumMod val="40000"/>
                                <a:lumOff val="60000"/>
                              </a:schemeClr>
                            </a:solidFill>
                            <a:latin typeface="Cambria Math" panose="02040503050406030204" pitchFamily="18" charset="0"/>
                          </a:rPr>
                          <m:t>𝑧</m:t>
                        </m:r>
                      </m:e>
                    </m:acc>
                    <m:r>
                      <a:rPr lang="de-DE" i="1">
                        <a:latin typeface="Cambria Math" panose="02040503050406030204" pitchFamily="18" charset="0"/>
                      </a:rPr>
                      <m:t>+</m:t>
                    </m:r>
                    <m:r>
                      <a:rPr lang="de-DE" i="1" smtClean="0">
                        <a:solidFill>
                          <a:schemeClr val="accent1">
                            <a:lumMod val="40000"/>
                            <a:lumOff val="60000"/>
                          </a:schemeClr>
                        </a:solidFill>
                        <a:latin typeface="Cambria Math" panose="02040503050406030204" pitchFamily="18" charset="0"/>
                      </a:rPr>
                      <m:t>𝑥</m:t>
                    </m:r>
                    <m:acc>
                      <m:accPr>
                        <m:chr m:val="̅"/>
                        <m:ctrlPr>
                          <a:rPr lang="de-DE" i="1">
                            <a:solidFill>
                              <a:schemeClr val="accent1">
                                <a:lumMod val="40000"/>
                                <a:lumOff val="60000"/>
                              </a:schemeClr>
                            </a:solidFill>
                            <a:latin typeface="Cambria Math" panose="02040503050406030204" pitchFamily="18" charset="0"/>
                          </a:rPr>
                        </m:ctrlPr>
                      </m:accPr>
                      <m:e>
                        <m:r>
                          <a:rPr lang="de-DE" i="1">
                            <a:solidFill>
                              <a:schemeClr val="accent1">
                                <a:lumMod val="40000"/>
                                <a:lumOff val="60000"/>
                              </a:schemeClr>
                            </a:solidFill>
                            <a:latin typeface="Cambria Math" panose="02040503050406030204" pitchFamily="18" charset="0"/>
                          </a:rPr>
                          <m:t>𝑦</m:t>
                        </m:r>
                      </m:e>
                    </m:acc>
                    <m:r>
                      <a:rPr lang="de-DE" i="1">
                        <a:solidFill>
                          <a:schemeClr val="accent1">
                            <a:lumMod val="40000"/>
                            <a:lumOff val="60000"/>
                          </a:schemeClr>
                        </a:solidFill>
                        <a:latin typeface="Cambria Math" panose="02040503050406030204" pitchFamily="18" charset="0"/>
                      </a:rPr>
                      <m:t>𝑧</m:t>
                    </m:r>
                    <m:r>
                      <a:rPr lang="de-DE" i="1">
                        <a:solidFill>
                          <a:schemeClr val="accent1">
                            <a:lumMod val="40000"/>
                            <a:lumOff val="60000"/>
                          </a:schemeClr>
                        </a:solidFill>
                        <a:latin typeface="Cambria Math" panose="02040503050406030204" pitchFamily="18" charset="0"/>
                      </a:rPr>
                      <m:t>+</m:t>
                    </m:r>
                    <m:acc>
                      <m:accPr>
                        <m:chr m:val="̅"/>
                        <m:ctrlPr>
                          <a:rPr lang="de-DE" i="1">
                            <a:solidFill>
                              <a:schemeClr val="accent1">
                                <a:lumMod val="40000"/>
                                <a:lumOff val="60000"/>
                              </a:schemeClr>
                            </a:solidFill>
                            <a:latin typeface="Cambria Math" panose="02040503050406030204" pitchFamily="18" charset="0"/>
                          </a:rPr>
                        </m:ctrlPr>
                      </m:accPr>
                      <m:e>
                        <m:r>
                          <a:rPr lang="de-DE" i="1">
                            <a:solidFill>
                              <a:schemeClr val="accent1">
                                <a:lumMod val="40000"/>
                                <a:lumOff val="60000"/>
                              </a:schemeClr>
                            </a:solidFill>
                            <a:latin typeface="Cambria Math" panose="02040503050406030204" pitchFamily="18" charset="0"/>
                          </a:rPr>
                          <m:t>𝑥</m:t>
                        </m:r>
                      </m:e>
                    </m:acc>
                    <m:acc>
                      <m:accPr>
                        <m:chr m:val="̅"/>
                        <m:ctrlPr>
                          <a:rPr lang="de-DE" i="1">
                            <a:solidFill>
                              <a:schemeClr val="accent1">
                                <a:lumMod val="40000"/>
                                <a:lumOff val="60000"/>
                              </a:schemeClr>
                            </a:solidFill>
                            <a:latin typeface="Cambria Math" panose="02040503050406030204" pitchFamily="18" charset="0"/>
                          </a:rPr>
                        </m:ctrlPr>
                      </m:accPr>
                      <m:e>
                        <m:r>
                          <a:rPr lang="de-DE" i="1">
                            <a:solidFill>
                              <a:schemeClr val="accent1">
                                <a:lumMod val="40000"/>
                                <a:lumOff val="60000"/>
                              </a:schemeClr>
                            </a:solidFill>
                            <a:latin typeface="Cambria Math" panose="02040503050406030204" pitchFamily="18" charset="0"/>
                          </a:rPr>
                          <m:t>𝑦</m:t>
                        </m:r>
                      </m:e>
                    </m:acc>
                    <m:r>
                      <a:rPr lang="de-DE" i="1">
                        <a:solidFill>
                          <a:schemeClr val="accent1">
                            <a:lumMod val="40000"/>
                            <a:lumOff val="60000"/>
                          </a:schemeClr>
                        </a:solidFill>
                        <a:latin typeface="Cambria Math" panose="02040503050406030204" pitchFamily="18" charset="0"/>
                      </a:rPr>
                      <m:t>𝑧</m:t>
                    </m:r>
                    <m:r>
                      <a:rPr lang="de-DE" b="0" i="0" smtClean="0">
                        <a:solidFill>
                          <a:schemeClr val="tx1"/>
                        </a:solidFill>
                        <a:latin typeface="Cambria Math" panose="02040503050406030204" pitchFamily="18" charset="0"/>
                      </a:rPr>
                      <m:t>+</m:t>
                    </m:r>
                    <m:acc>
                      <m:accPr>
                        <m:chr m:val="̅"/>
                        <m:ctrlPr>
                          <a:rPr lang="de-DE" i="1" smtClean="0">
                            <a:solidFill>
                              <a:schemeClr val="accent3">
                                <a:lumMod val="40000"/>
                                <a:lumOff val="60000"/>
                              </a:schemeClr>
                            </a:solidFill>
                            <a:latin typeface="Cambria Math" panose="02040503050406030204" pitchFamily="18" charset="0"/>
                          </a:rPr>
                        </m:ctrlPr>
                      </m:accPr>
                      <m:e>
                        <m:r>
                          <a:rPr lang="de-DE" i="1">
                            <a:solidFill>
                              <a:schemeClr val="accent3">
                                <a:lumMod val="40000"/>
                                <a:lumOff val="60000"/>
                              </a:schemeClr>
                            </a:solidFill>
                            <a:latin typeface="Cambria Math" panose="02040503050406030204" pitchFamily="18" charset="0"/>
                          </a:rPr>
                          <m:t>𝑥</m:t>
                        </m:r>
                      </m:e>
                    </m:acc>
                    <m:r>
                      <a:rPr lang="de-DE" i="1">
                        <a:solidFill>
                          <a:schemeClr val="accent3">
                            <a:lumMod val="40000"/>
                            <a:lumOff val="60000"/>
                          </a:schemeClr>
                        </a:solidFill>
                        <a:latin typeface="Cambria Math" panose="02040503050406030204" pitchFamily="18" charset="0"/>
                      </a:rPr>
                      <m:t>𝑦</m:t>
                    </m:r>
                    <m:r>
                      <a:rPr lang="de-DE" b="0" i="1" smtClean="0">
                        <a:solidFill>
                          <a:schemeClr val="accent3">
                            <a:lumMod val="40000"/>
                            <a:lumOff val="60000"/>
                          </a:schemeClr>
                        </a:solidFill>
                        <a:latin typeface="Cambria Math" panose="02040503050406030204" pitchFamily="18" charset="0"/>
                      </a:rPr>
                      <m:t>𝑧</m:t>
                    </m:r>
                    <m:r>
                      <a:rPr lang="de-DE" b="0" i="1" smtClean="0">
                        <a:solidFill>
                          <a:schemeClr val="accent3">
                            <a:lumMod val="40000"/>
                            <a:lumOff val="60000"/>
                          </a:schemeClr>
                        </a:solidFill>
                        <a:latin typeface="Cambria Math" panose="02040503050406030204" pitchFamily="18" charset="0"/>
                      </a:rPr>
                      <m:t>+</m:t>
                    </m:r>
                    <m:r>
                      <a:rPr lang="de-DE" i="1">
                        <a:solidFill>
                          <a:schemeClr val="accent3">
                            <a:lumMod val="40000"/>
                            <a:lumOff val="60000"/>
                          </a:schemeClr>
                        </a:solidFill>
                        <a:latin typeface="Cambria Math" panose="02040503050406030204" pitchFamily="18" charset="0"/>
                      </a:rPr>
                      <m:t>𝑥𝑦𝑧</m:t>
                    </m:r>
                  </m:oMath>
                </a14:m>
                <a:r>
                  <a:rPr lang="de-DE" dirty="0">
                    <a:solidFill>
                      <a:schemeClr val="tx1"/>
                    </a:solidFill>
                    <a:latin typeface="Calibri" panose="020F0502020204030204" pitchFamily="34" charset="0"/>
                  </a:rPr>
                  <a:t>	|Distributivgesetz</a:t>
                </a:r>
              </a:p>
              <a:p>
                <a:pPr marL="0" indent="0">
                  <a:buNone/>
                </a:pPr>
                <a:r>
                  <a:rPr lang="de-DE" dirty="0">
                    <a:latin typeface="Calibri" panose="020F0502020204030204" pitchFamily="34" charset="0"/>
                  </a:rPr>
                  <a:t>		= </a:t>
                </a:r>
                <a14:m>
                  <m:oMath xmlns:m="http://schemas.openxmlformats.org/officeDocument/2006/math">
                    <m:acc>
                      <m:accPr>
                        <m:chr m:val="̅"/>
                        <m:ctrlPr>
                          <a:rPr lang="de-DE" i="1">
                            <a:solidFill>
                              <a:schemeClr val="accent4">
                                <a:lumMod val="40000"/>
                                <a:lumOff val="60000"/>
                              </a:schemeClr>
                            </a:solidFill>
                            <a:latin typeface="Cambria Math" panose="02040503050406030204" pitchFamily="18" charset="0"/>
                          </a:rPr>
                        </m:ctrlPr>
                      </m:accPr>
                      <m:e>
                        <m:r>
                          <a:rPr lang="de-DE" i="1">
                            <a:solidFill>
                              <a:schemeClr val="accent4">
                                <a:lumMod val="40000"/>
                                <a:lumOff val="60000"/>
                              </a:schemeClr>
                            </a:solidFill>
                            <a:latin typeface="Cambria Math" panose="02040503050406030204" pitchFamily="18" charset="0"/>
                          </a:rPr>
                          <m:t>𝑥</m:t>
                        </m:r>
                      </m:e>
                    </m:acc>
                    <m:r>
                      <a:rPr lang="de-DE" i="1">
                        <a:solidFill>
                          <a:schemeClr val="accent4">
                            <a:lumMod val="40000"/>
                            <a:lumOff val="60000"/>
                          </a:schemeClr>
                        </a:solidFill>
                        <a:latin typeface="Cambria Math" panose="02040503050406030204" pitchFamily="18" charset="0"/>
                      </a:rPr>
                      <m:t>𝑦</m:t>
                    </m:r>
                    <m:r>
                      <a:rPr lang="de-DE" i="1">
                        <a:solidFill>
                          <a:schemeClr val="accent4">
                            <a:lumMod val="40000"/>
                            <a:lumOff val="60000"/>
                          </a:schemeClr>
                        </a:solidFill>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𝑦</m:t>
                        </m:r>
                      </m:e>
                    </m:acc>
                    <m:r>
                      <a:rPr lang="de-DE" i="1">
                        <a:latin typeface="Cambria Math" panose="02040503050406030204" pitchFamily="18" charset="0"/>
                      </a:rPr>
                      <m:t>𝑧</m:t>
                    </m:r>
                    <m:r>
                      <a:rPr lang="de-DE" i="1">
                        <a:latin typeface="Cambria Math" panose="02040503050406030204" pitchFamily="18" charset="0"/>
                      </a:rPr>
                      <m:t>+</m:t>
                    </m:r>
                    <m:r>
                      <a:rPr lang="de-DE" b="0" i="1" smtClean="0">
                        <a:latin typeface="Cambria Math" panose="02040503050406030204" pitchFamily="18" charset="0"/>
                      </a:rPr>
                      <m:t>𝑦</m:t>
                    </m:r>
                    <m:r>
                      <a:rPr lang="de-DE" i="1">
                        <a:latin typeface="Cambria Math" panose="02040503050406030204" pitchFamily="18" charset="0"/>
                      </a:rPr>
                      <m:t>𝑧</m:t>
                    </m:r>
                  </m:oMath>
                </a14:m>
                <a:r>
                  <a:rPr lang="de-DE" dirty="0">
                    <a:solidFill>
                      <a:schemeClr val="tx1"/>
                    </a:solidFill>
                    <a:latin typeface="Calibri" panose="020F0502020204030204" pitchFamily="34" charset="0"/>
                  </a:rPr>
                  <a:t>							|Distributivgesetz</a:t>
                </a:r>
              </a:p>
              <a:p>
                <a:pPr marL="0" indent="0">
                  <a:buNone/>
                </a:pPr>
                <a:r>
                  <a:rPr lang="de-DE" dirty="0">
                    <a:latin typeface="Calibri" panose="020F0502020204030204" pitchFamily="34" charset="0"/>
                  </a:rPr>
                  <a:t>		= </a:t>
                </a:r>
                <a14:m>
                  <m:oMath xmlns:m="http://schemas.openxmlformats.org/officeDocument/2006/math">
                    <m:acc>
                      <m:accPr>
                        <m:chr m:val="̅"/>
                        <m:ctrlPr>
                          <a:rPr lang="de-DE" i="1">
                            <a:solidFill>
                              <a:schemeClr val="accent4">
                                <a:lumMod val="40000"/>
                                <a:lumOff val="60000"/>
                              </a:schemeClr>
                            </a:solidFill>
                            <a:latin typeface="Cambria Math" panose="02040503050406030204" pitchFamily="18" charset="0"/>
                          </a:rPr>
                        </m:ctrlPr>
                      </m:accPr>
                      <m:e>
                        <m:r>
                          <a:rPr lang="de-DE" i="1">
                            <a:solidFill>
                              <a:schemeClr val="accent4">
                                <a:lumMod val="40000"/>
                                <a:lumOff val="60000"/>
                              </a:schemeClr>
                            </a:solidFill>
                            <a:latin typeface="Cambria Math" panose="02040503050406030204" pitchFamily="18" charset="0"/>
                          </a:rPr>
                          <m:t>𝑥</m:t>
                        </m:r>
                      </m:e>
                    </m:acc>
                    <m:r>
                      <a:rPr lang="de-DE" i="1">
                        <a:solidFill>
                          <a:schemeClr val="accent4">
                            <a:lumMod val="40000"/>
                            <a:lumOff val="60000"/>
                          </a:schemeClr>
                        </a:solidFill>
                        <a:latin typeface="Cambria Math" panose="02040503050406030204" pitchFamily="18" charset="0"/>
                      </a:rPr>
                      <m:t>𝑦</m:t>
                    </m:r>
                    <m:r>
                      <a:rPr lang="de-DE" i="1">
                        <a:solidFill>
                          <a:schemeClr val="accent4">
                            <a:lumMod val="40000"/>
                            <a:lumOff val="60000"/>
                          </a:schemeClr>
                        </a:solidFill>
                        <a:latin typeface="Cambria Math" panose="02040503050406030204" pitchFamily="18" charset="0"/>
                      </a:rPr>
                      <m:t>+</m:t>
                    </m:r>
                    <m:r>
                      <a:rPr lang="de-DE" b="0" i="1" smtClean="0">
                        <a:latin typeface="Cambria Math" panose="02040503050406030204" pitchFamily="18" charset="0"/>
                      </a:rPr>
                      <m:t>𝑧</m:t>
                    </m:r>
                  </m:oMath>
                </a14:m>
                <a:r>
                  <a:rPr lang="de-DE" dirty="0">
                    <a:solidFill>
                      <a:schemeClr val="tx1"/>
                    </a:solidFill>
                    <a:latin typeface="Calibri" panose="020F0502020204030204" pitchFamily="34" charset="0"/>
                  </a:rPr>
                  <a:t>									|Rechenregel 1</a:t>
                </a:r>
              </a:p>
              <a:p>
                <a:pPr marL="0" indent="0">
                  <a:buNone/>
                </a:pPr>
                <a:r>
                  <a:rPr lang="de-DE" dirty="0">
                    <a:latin typeface="Calibri" panose="020F0502020204030204" pitchFamily="34" charset="0"/>
                  </a:rPr>
                  <a:t> 		= </a:t>
                </a:r>
                <a14:m>
                  <m:oMath xmlns:m="http://schemas.openxmlformats.org/officeDocument/2006/math">
                    <m:r>
                      <a:rPr lang="de-DE" b="0" i="0" smtClean="0">
                        <a:solidFill>
                          <a:schemeClr val="accent4">
                            <a:lumMod val="40000"/>
                            <a:lumOff val="60000"/>
                          </a:schemeClr>
                        </a:solidFill>
                        <a:latin typeface="Cambria Math" panose="02040503050406030204" pitchFamily="18" charset="0"/>
                      </a:rPr>
                      <m:t>(</m:t>
                    </m:r>
                    <m:acc>
                      <m:accPr>
                        <m:chr m:val="̅"/>
                        <m:ctrlPr>
                          <a:rPr lang="de-DE" i="1">
                            <a:solidFill>
                              <a:schemeClr val="accent4">
                                <a:lumMod val="40000"/>
                                <a:lumOff val="60000"/>
                              </a:schemeClr>
                            </a:solidFill>
                            <a:latin typeface="Cambria Math" panose="02040503050406030204" pitchFamily="18" charset="0"/>
                          </a:rPr>
                        </m:ctrlPr>
                      </m:accPr>
                      <m:e>
                        <m:r>
                          <a:rPr lang="de-DE" i="1">
                            <a:solidFill>
                              <a:schemeClr val="accent4">
                                <a:lumMod val="40000"/>
                                <a:lumOff val="60000"/>
                              </a:schemeClr>
                            </a:solidFill>
                            <a:latin typeface="Cambria Math" panose="02040503050406030204" pitchFamily="18" charset="0"/>
                          </a:rPr>
                          <m:t>𝑥</m:t>
                        </m:r>
                      </m:e>
                    </m:acc>
                    <m:r>
                      <a:rPr lang="de-DE" b="0" i="1" smtClean="0">
                        <a:solidFill>
                          <a:schemeClr val="accent4">
                            <a:lumMod val="40000"/>
                            <a:lumOff val="60000"/>
                          </a:schemeClr>
                        </a:solidFill>
                        <a:latin typeface="Cambria Math" panose="02040503050406030204" pitchFamily="18" charset="0"/>
                      </a:rPr>
                      <m:t>+</m:t>
                    </m:r>
                    <m:r>
                      <a:rPr lang="de-DE" b="0" i="1" smtClean="0">
                        <a:solidFill>
                          <a:schemeClr val="accent4">
                            <a:lumMod val="40000"/>
                            <a:lumOff val="60000"/>
                          </a:schemeClr>
                        </a:solidFill>
                        <a:latin typeface="Cambria Math" panose="02040503050406030204" pitchFamily="18" charset="0"/>
                      </a:rPr>
                      <m:t>𝑧</m:t>
                    </m:r>
                    <m:r>
                      <a:rPr lang="de-DE" b="0" i="1" smtClean="0">
                        <a:solidFill>
                          <a:schemeClr val="accent4">
                            <a:lumMod val="40000"/>
                            <a:lumOff val="60000"/>
                          </a:schemeClr>
                        </a:solidFill>
                        <a:latin typeface="Cambria Math" panose="02040503050406030204" pitchFamily="18" charset="0"/>
                      </a:rPr>
                      <m:t>)(</m:t>
                    </m:r>
                    <m:r>
                      <a:rPr lang="de-DE" i="1">
                        <a:solidFill>
                          <a:schemeClr val="accent4">
                            <a:lumMod val="40000"/>
                            <a:lumOff val="60000"/>
                          </a:schemeClr>
                        </a:solidFill>
                        <a:latin typeface="Cambria Math" panose="02040503050406030204" pitchFamily="18" charset="0"/>
                      </a:rPr>
                      <m:t>𝑦</m:t>
                    </m:r>
                    <m:r>
                      <a:rPr lang="de-DE" i="1">
                        <a:solidFill>
                          <a:schemeClr val="accent4">
                            <a:lumMod val="40000"/>
                            <a:lumOff val="60000"/>
                          </a:schemeClr>
                        </a:solidFill>
                        <a:latin typeface="Cambria Math" panose="02040503050406030204" pitchFamily="18" charset="0"/>
                      </a:rPr>
                      <m:t>+</m:t>
                    </m:r>
                    <m:r>
                      <a:rPr lang="de-DE" i="1">
                        <a:latin typeface="Cambria Math" panose="02040503050406030204" pitchFamily="18" charset="0"/>
                      </a:rPr>
                      <m:t>𝑧</m:t>
                    </m:r>
                    <m:r>
                      <a:rPr lang="de-DE" b="0" i="1" smtClean="0">
                        <a:latin typeface="Cambria Math" panose="02040503050406030204" pitchFamily="18" charset="0"/>
                      </a:rPr>
                      <m:t>)</m:t>
                    </m:r>
                  </m:oMath>
                </a14:m>
                <a:r>
                  <a:rPr lang="de-DE" dirty="0">
                    <a:latin typeface="Calibri" panose="020F0502020204030204" pitchFamily="34" charset="0"/>
                  </a:rPr>
                  <a:t>	</a:t>
                </a:r>
              </a:p>
              <a:p>
                <a:pPr marL="0" indent="0">
                  <a:buNone/>
                </a:pPr>
                <a:endParaRPr lang="de-DE" dirty="0">
                  <a:latin typeface="Calibri" panose="020F0502020204030204" pitchFamily="34" charset="0"/>
                </a:endParaRPr>
              </a:p>
              <a:p>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4293" y="1525697"/>
                <a:ext cx="8946541" cy="5039860"/>
              </a:xfrm>
              <a:blipFill>
                <a:blip r:embed="rId3"/>
                <a:stretch>
                  <a:fillRect l="-681" t="-605" b="-484"/>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27</a:t>
            </a:fld>
            <a:endParaRPr lang="en-US" dirty="0"/>
          </a:p>
        </p:txBody>
      </p:sp>
    </p:spTree>
    <p:extLst>
      <p:ext uri="{BB962C8B-B14F-4D97-AF65-F5344CB8AC3E}">
        <p14:creationId xmlns:p14="http://schemas.microsoft.com/office/powerpoint/2010/main" val="328156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DNF, SOP, POS</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4293" y="1426840"/>
                <a:ext cx="8946541" cy="5204617"/>
              </a:xfrm>
            </p:spPr>
            <p:txBody>
              <a:bodyPr>
                <a:normAutofit/>
              </a:bodyPr>
              <a:lstStyle/>
              <a:p>
                <a:pPr marL="0" indent="0">
                  <a:buNone/>
                </a:pPr>
                <a:r>
                  <a:rPr lang="de-DE" dirty="0">
                    <a:latin typeface="Calibri" panose="020F0502020204030204" pitchFamily="34" charset="0"/>
                  </a:rPr>
                  <a:t>Wir suchen </a:t>
                </a:r>
                <a14:m>
                  <m:oMath xmlns:m="http://schemas.openxmlformats.org/officeDocument/2006/math">
                    <m:r>
                      <m:rPr>
                        <m:sty m:val="p"/>
                      </m:rPr>
                      <a:rPr lang="de-DE" smtClean="0">
                        <a:solidFill>
                          <a:schemeClr val="accent3">
                            <a:lumMod val="40000"/>
                            <a:lumOff val="60000"/>
                          </a:schemeClr>
                        </a:solidFill>
                        <a:latin typeface="Cambria Math" panose="02040503050406030204" pitchFamily="18" charset="0"/>
                      </a:rPr>
                      <m:t>f</m:t>
                    </m:r>
                    <m:d>
                      <m:dPr>
                        <m:ctrlPr>
                          <a:rPr lang="de-DE" i="1">
                            <a:solidFill>
                              <a:schemeClr val="accent3">
                                <a:lumMod val="40000"/>
                                <a:lumOff val="60000"/>
                              </a:schemeClr>
                            </a:solidFill>
                            <a:latin typeface="Cambria Math" panose="02040503050406030204" pitchFamily="18" charset="0"/>
                          </a:rPr>
                        </m:ctrlPr>
                      </m:dPr>
                      <m:e>
                        <m:r>
                          <m:rPr>
                            <m:sty m:val="p"/>
                          </m:rPr>
                          <a:rPr lang="de-DE">
                            <a:solidFill>
                              <a:schemeClr val="accent3">
                                <a:lumMod val="40000"/>
                                <a:lumOff val="60000"/>
                              </a:schemeClr>
                            </a:solidFill>
                            <a:latin typeface="Cambria Math" panose="02040503050406030204" pitchFamily="18" charset="0"/>
                          </a:rPr>
                          <m:t>w</m:t>
                        </m:r>
                        <m:r>
                          <a:rPr lang="de-DE">
                            <a:solidFill>
                              <a:schemeClr val="accent3">
                                <a:lumMod val="40000"/>
                                <a:lumOff val="60000"/>
                              </a:schemeClr>
                            </a:solidFill>
                            <a:latin typeface="Cambria Math" panose="02040503050406030204" pitchFamily="18" charset="0"/>
                          </a:rPr>
                          <m:t>,</m:t>
                        </m:r>
                        <m:r>
                          <m:rPr>
                            <m:sty m:val="p"/>
                          </m:rPr>
                          <a:rPr lang="de-DE">
                            <a:solidFill>
                              <a:schemeClr val="accent3">
                                <a:lumMod val="40000"/>
                                <a:lumOff val="60000"/>
                              </a:schemeClr>
                            </a:solidFill>
                            <a:latin typeface="Cambria Math" panose="02040503050406030204" pitchFamily="18" charset="0"/>
                          </a:rPr>
                          <m:t>x</m:t>
                        </m:r>
                        <m:r>
                          <a:rPr lang="de-DE">
                            <a:solidFill>
                              <a:schemeClr val="accent3">
                                <a:lumMod val="40000"/>
                                <a:lumOff val="60000"/>
                              </a:schemeClr>
                            </a:solidFill>
                            <a:latin typeface="Cambria Math" panose="02040503050406030204" pitchFamily="18" charset="0"/>
                          </a:rPr>
                          <m:t>, </m:t>
                        </m:r>
                        <m:r>
                          <m:rPr>
                            <m:sty m:val="p"/>
                          </m:rPr>
                          <a:rPr lang="de-DE">
                            <a:solidFill>
                              <a:schemeClr val="accent3">
                                <a:lumMod val="40000"/>
                                <a:lumOff val="60000"/>
                              </a:schemeClr>
                            </a:solidFill>
                            <a:latin typeface="Cambria Math" panose="02040503050406030204" pitchFamily="18" charset="0"/>
                          </a:rPr>
                          <m:t>y</m:t>
                        </m:r>
                        <m:r>
                          <a:rPr lang="de-DE">
                            <a:solidFill>
                              <a:schemeClr val="accent3">
                                <a:lumMod val="40000"/>
                                <a:lumOff val="60000"/>
                              </a:schemeClr>
                            </a:solidFill>
                            <a:latin typeface="Cambria Math" panose="02040503050406030204" pitchFamily="18" charset="0"/>
                          </a:rPr>
                          <m:t>, </m:t>
                        </m:r>
                        <m:r>
                          <m:rPr>
                            <m:sty m:val="p"/>
                          </m:rPr>
                          <a:rPr lang="de-DE">
                            <a:solidFill>
                              <a:schemeClr val="accent3">
                                <a:lumMod val="40000"/>
                                <a:lumOff val="60000"/>
                              </a:schemeClr>
                            </a:solidFill>
                            <a:latin typeface="Cambria Math" panose="02040503050406030204" pitchFamily="18" charset="0"/>
                          </a:rPr>
                          <m:t>z</m:t>
                        </m:r>
                      </m:e>
                    </m:d>
                    <m:r>
                      <a:rPr lang="de-DE" i="1">
                        <a:solidFill>
                          <a:schemeClr val="accent3">
                            <a:lumMod val="40000"/>
                            <a:lumOff val="60000"/>
                          </a:schemeClr>
                        </a:solidFill>
                        <a:latin typeface="Cambria Math" panose="02040503050406030204" pitchFamily="18" charset="0"/>
                      </a:rPr>
                      <m:t>=</m:t>
                    </m:r>
                    <m:r>
                      <a:rPr lang="de-DE" i="1">
                        <a:solidFill>
                          <a:schemeClr val="accent3">
                            <a:lumMod val="40000"/>
                            <a:lumOff val="60000"/>
                          </a:schemeClr>
                        </a:solidFill>
                        <a:latin typeface="Cambria Math" panose="02040503050406030204" pitchFamily="18" charset="0"/>
                      </a:rPr>
                      <m:t>𝑤𝑥</m:t>
                    </m:r>
                    <m:r>
                      <a:rPr lang="de-DE" i="1">
                        <a:solidFill>
                          <a:schemeClr val="accent3">
                            <a:lumMod val="40000"/>
                            <a:lumOff val="60000"/>
                          </a:schemeClr>
                        </a:solidFill>
                        <a:latin typeface="Cambria Math" panose="02040503050406030204" pitchFamily="18" charset="0"/>
                      </a:rPr>
                      <m:t>+</m:t>
                    </m:r>
                    <m:acc>
                      <m:accPr>
                        <m:chr m:val="̅"/>
                        <m:ctrlPr>
                          <a:rPr lang="de-DE" i="1">
                            <a:solidFill>
                              <a:schemeClr val="accent3">
                                <a:lumMod val="40000"/>
                                <a:lumOff val="60000"/>
                              </a:schemeClr>
                            </a:solidFill>
                            <a:latin typeface="Cambria Math" panose="02040503050406030204" pitchFamily="18" charset="0"/>
                          </a:rPr>
                        </m:ctrlPr>
                      </m:accPr>
                      <m:e>
                        <m:r>
                          <a:rPr lang="de-DE" i="1">
                            <a:solidFill>
                              <a:schemeClr val="accent3">
                                <a:lumMod val="40000"/>
                                <a:lumOff val="60000"/>
                              </a:schemeClr>
                            </a:solidFill>
                            <a:latin typeface="Cambria Math" panose="02040503050406030204" pitchFamily="18" charset="0"/>
                          </a:rPr>
                          <m:t>𝑤</m:t>
                        </m:r>
                      </m:e>
                    </m:acc>
                    <m:r>
                      <a:rPr lang="de-DE" i="1">
                        <a:solidFill>
                          <a:schemeClr val="accent3">
                            <a:lumMod val="40000"/>
                            <a:lumOff val="60000"/>
                          </a:schemeClr>
                        </a:solidFill>
                        <a:latin typeface="Cambria Math" panose="02040503050406030204" pitchFamily="18" charset="0"/>
                      </a:rPr>
                      <m:t>𝑧</m:t>
                    </m:r>
                    <m:r>
                      <a:rPr lang="de-DE" i="1">
                        <a:solidFill>
                          <a:schemeClr val="accent3">
                            <a:lumMod val="40000"/>
                            <a:lumOff val="60000"/>
                          </a:schemeClr>
                        </a:solidFill>
                        <a:latin typeface="Cambria Math" panose="02040503050406030204" pitchFamily="18" charset="0"/>
                      </a:rPr>
                      <m:t>+</m:t>
                    </m:r>
                    <m:r>
                      <a:rPr lang="de-DE" i="1">
                        <a:solidFill>
                          <a:schemeClr val="accent3">
                            <a:lumMod val="40000"/>
                            <a:lumOff val="60000"/>
                          </a:schemeClr>
                        </a:solidFill>
                        <a:latin typeface="Cambria Math" panose="02040503050406030204" pitchFamily="18" charset="0"/>
                      </a:rPr>
                      <m:t>𝑤</m:t>
                    </m:r>
                    <m:acc>
                      <m:accPr>
                        <m:chr m:val="̅"/>
                        <m:ctrlPr>
                          <a:rPr lang="de-DE" i="1">
                            <a:solidFill>
                              <a:schemeClr val="accent3">
                                <a:lumMod val="40000"/>
                                <a:lumOff val="60000"/>
                              </a:schemeClr>
                            </a:solidFill>
                            <a:latin typeface="Cambria Math" panose="02040503050406030204" pitchFamily="18" charset="0"/>
                          </a:rPr>
                        </m:ctrlPr>
                      </m:accPr>
                      <m:e>
                        <m:r>
                          <a:rPr lang="de-DE" i="1">
                            <a:solidFill>
                              <a:schemeClr val="accent3">
                                <a:lumMod val="40000"/>
                                <a:lumOff val="60000"/>
                              </a:schemeClr>
                            </a:solidFill>
                            <a:latin typeface="Cambria Math" panose="02040503050406030204" pitchFamily="18" charset="0"/>
                          </a:rPr>
                          <m:t>𝑦</m:t>
                        </m:r>
                      </m:e>
                    </m:acc>
                    <m:acc>
                      <m:accPr>
                        <m:chr m:val="̅"/>
                        <m:ctrlPr>
                          <a:rPr lang="de-DE" i="1">
                            <a:solidFill>
                              <a:schemeClr val="accent3">
                                <a:lumMod val="40000"/>
                                <a:lumOff val="60000"/>
                              </a:schemeClr>
                            </a:solidFill>
                            <a:latin typeface="Cambria Math" panose="02040503050406030204" pitchFamily="18" charset="0"/>
                          </a:rPr>
                        </m:ctrlPr>
                      </m:accPr>
                      <m:e>
                        <m:r>
                          <a:rPr lang="de-DE" i="1">
                            <a:solidFill>
                              <a:schemeClr val="accent3">
                                <a:lumMod val="40000"/>
                                <a:lumOff val="60000"/>
                              </a:schemeClr>
                            </a:solidFill>
                            <a:latin typeface="Cambria Math" panose="02040503050406030204" pitchFamily="18" charset="0"/>
                          </a:rPr>
                          <m:t>𝑧</m:t>
                        </m:r>
                      </m:e>
                    </m:acc>
                  </m:oMath>
                </a14:m>
                <a:r>
                  <a:rPr lang="de-DE" dirty="0">
                    <a:latin typeface="Calibri" panose="020F0502020204030204" pitchFamily="34" charset="0"/>
                  </a:rPr>
                  <a:t> in einer Form </a:t>
                </a:r>
                <a14:m>
                  <m:oMath xmlns:m="http://schemas.openxmlformats.org/officeDocument/2006/math">
                    <m:d>
                      <m:dPr>
                        <m:ctrlPr>
                          <a:rPr lang="de-DE" i="1">
                            <a:latin typeface="Cambria Math" panose="02040503050406030204" pitchFamily="18" charset="0"/>
                          </a:rPr>
                        </m:ctrlPr>
                      </m:dPr>
                      <m:e>
                        <m:r>
                          <a:rPr lang="de-DE" b="0" i="1" smtClean="0">
                            <a:latin typeface="Cambria Math" panose="02040503050406030204" pitchFamily="18" charset="0"/>
                          </a:rPr>
                          <m:t>_</m:t>
                        </m:r>
                        <m:r>
                          <a:rPr lang="de-DE" i="1">
                            <a:latin typeface="Cambria Math" panose="02040503050406030204" pitchFamily="18" charset="0"/>
                          </a:rPr>
                          <m:t>+</m:t>
                        </m:r>
                        <m:r>
                          <a:rPr lang="de-DE" b="0" i="1" smtClean="0">
                            <a:latin typeface="Cambria Math" panose="02040503050406030204" pitchFamily="18" charset="0"/>
                          </a:rPr>
                          <m:t>_</m:t>
                        </m:r>
                        <m:r>
                          <a:rPr lang="de-DE" i="1">
                            <a:latin typeface="Cambria Math" panose="02040503050406030204" pitchFamily="18" charset="0"/>
                          </a:rPr>
                          <m:t>+</m:t>
                        </m:r>
                        <m:r>
                          <a:rPr lang="de-DE" b="0" i="1" smtClean="0">
                            <a:latin typeface="Cambria Math" panose="02040503050406030204" pitchFamily="18" charset="0"/>
                          </a:rPr>
                          <m:t>_</m:t>
                        </m:r>
                      </m:e>
                    </m:d>
                    <m:r>
                      <a:rPr lang="de-DE" i="1">
                        <a:latin typeface="Cambria Math" panose="02040503050406030204" pitchFamily="18" charset="0"/>
                        <a:ea typeface="Cambria Math" panose="02040503050406030204" pitchFamily="18" charset="0"/>
                      </a:rPr>
                      <m:t>∙</m:t>
                    </m:r>
                    <m:d>
                      <m:dPr>
                        <m:ctrlPr>
                          <a:rPr lang="de-DE" i="1">
                            <a:latin typeface="Cambria Math" panose="02040503050406030204" pitchFamily="18" charset="0"/>
                          </a:rPr>
                        </m:ctrlPr>
                      </m:dPr>
                      <m:e>
                        <m:r>
                          <a:rPr lang="de-DE" b="0" i="1" smtClean="0">
                            <a:latin typeface="Cambria Math" panose="02040503050406030204" pitchFamily="18" charset="0"/>
                          </a:rPr>
                          <m:t>_</m:t>
                        </m:r>
                        <m:r>
                          <a:rPr lang="de-DE" i="1">
                            <a:latin typeface="Cambria Math" panose="02040503050406030204" pitchFamily="18" charset="0"/>
                          </a:rPr>
                          <m:t>+</m:t>
                        </m:r>
                        <m:r>
                          <a:rPr lang="de-DE" b="0" i="1" smtClean="0">
                            <a:latin typeface="Cambria Math" panose="02040503050406030204" pitchFamily="18" charset="0"/>
                          </a:rPr>
                          <m:t>_</m:t>
                        </m:r>
                        <m:r>
                          <a:rPr lang="de-DE" i="1">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_</m:t>
                        </m:r>
                      </m:e>
                    </m:d>
                    <m:r>
                      <a:rPr lang="de-DE" i="1">
                        <a:latin typeface="Cambria Math" panose="02040503050406030204" pitchFamily="18" charset="0"/>
                        <a:ea typeface="Cambria Math" panose="02040503050406030204" pitchFamily="18" charset="0"/>
                      </a:rPr>
                      <m:t>∙</m:t>
                    </m:r>
                  </m:oMath>
                </a14:m>
                <a:r>
                  <a:rPr lang="de-DE" dirty="0">
                    <a:latin typeface="Calibri" panose="020F0502020204030204" pitchFamily="34" charset="0"/>
                  </a:rPr>
                  <a:t> …</a:t>
                </a:r>
              </a:p>
              <a:p>
                <a:pPr marL="0" indent="0">
                  <a:buNone/>
                </a:pPr>
                <a:r>
                  <a:rPr lang="de-DE" dirty="0">
                    <a:latin typeface="Calibri" panose="020F0502020204030204" pitchFamily="34" charset="0"/>
                  </a:rPr>
                  <a:t>					</a:t>
                </a:r>
              </a:p>
              <a:p>
                <a:pPr marL="0" indent="0">
                  <a:buNone/>
                </a:pPr>
                <a:r>
                  <a:rPr lang="de-DE" dirty="0">
                    <a:solidFill>
                      <a:schemeClr val="bg2">
                        <a:lumMod val="40000"/>
                        <a:lumOff val="60000"/>
                      </a:schemeClr>
                    </a:solidFill>
                    <a:latin typeface="Calibri" panose="020F0502020204030204" pitchFamily="34" charset="0"/>
                  </a:rPr>
                  <a:t>Rechenregel 2:</a:t>
                </a:r>
                <a:r>
                  <a:rPr lang="de-DE" dirty="0">
                    <a:latin typeface="Calibri" panose="020F0502020204030204" pitchFamily="34" charset="0"/>
                  </a:rPr>
                  <a:t>	ab + cd = (</a:t>
                </a:r>
                <a:r>
                  <a:rPr lang="de-DE" dirty="0" err="1">
                    <a:latin typeface="Calibri" panose="020F0502020204030204" pitchFamily="34" charset="0"/>
                  </a:rPr>
                  <a:t>a+c</a:t>
                </a:r>
                <a:r>
                  <a:rPr lang="de-DE" dirty="0">
                    <a:latin typeface="Calibri" panose="020F0502020204030204" pitchFamily="34" charset="0"/>
                  </a:rPr>
                  <a:t>) (</a:t>
                </a:r>
                <a:r>
                  <a:rPr lang="de-DE" dirty="0" err="1">
                    <a:latin typeface="Calibri" panose="020F0502020204030204" pitchFamily="34" charset="0"/>
                  </a:rPr>
                  <a:t>a+d</a:t>
                </a:r>
                <a:r>
                  <a:rPr lang="de-DE" dirty="0">
                    <a:latin typeface="Calibri" panose="020F0502020204030204" pitchFamily="34" charset="0"/>
                  </a:rPr>
                  <a:t>) (</a:t>
                </a:r>
                <a:r>
                  <a:rPr lang="de-DE" dirty="0" err="1">
                    <a:latin typeface="Calibri" panose="020F0502020204030204" pitchFamily="34" charset="0"/>
                  </a:rPr>
                  <a:t>b+c</a:t>
                </a:r>
                <a:r>
                  <a:rPr lang="de-DE" dirty="0">
                    <a:latin typeface="Calibri" panose="020F0502020204030204" pitchFamily="34" charset="0"/>
                  </a:rPr>
                  <a:t>) (</a:t>
                </a:r>
                <a:r>
                  <a:rPr lang="de-DE" dirty="0" err="1">
                    <a:latin typeface="Calibri" panose="020F0502020204030204" pitchFamily="34" charset="0"/>
                  </a:rPr>
                  <a:t>b+d</a:t>
                </a:r>
                <a:r>
                  <a:rPr lang="de-DE" dirty="0">
                    <a:latin typeface="Calibri" panose="020F0502020204030204" pitchFamily="34" charset="0"/>
                  </a:rPr>
                  <a:t>)	</a:t>
                </a:r>
              </a:p>
              <a:p>
                <a:pPr marL="0" indent="0">
                  <a:buNone/>
                </a:pPr>
                <a:r>
                  <a:rPr lang="de-DE" dirty="0">
                    <a:solidFill>
                      <a:schemeClr val="bg2">
                        <a:lumMod val="40000"/>
                        <a:lumOff val="60000"/>
                      </a:schemeClr>
                    </a:solidFill>
                    <a:latin typeface="Calibri" panose="020F0502020204030204" pitchFamily="34" charset="0"/>
                  </a:rPr>
                  <a:t>Rechenregel 3:	</a:t>
                </a:r>
                <a:r>
                  <a:rPr lang="de-DE" dirty="0">
                    <a:latin typeface="Calibri" panose="020F0502020204030204" pitchFamily="34" charset="0"/>
                  </a:rPr>
                  <a:t>ab + </a:t>
                </a:r>
                <a:r>
                  <a:rPr lang="de-DE" dirty="0" err="1">
                    <a:latin typeface="Calibri" panose="020F0502020204030204" pitchFamily="34" charset="0"/>
                  </a:rPr>
                  <a:t>cde</a:t>
                </a:r>
                <a:r>
                  <a:rPr lang="de-DE" dirty="0">
                    <a:latin typeface="Calibri" panose="020F0502020204030204" pitchFamily="34" charset="0"/>
                  </a:rPr>
                  <a:t> = (</a:t>
                </a:r>
                <a:r>
                  <a:rPr lang="de-DE" dirty="0" err="1">
                    <a:latin typeface="Calibri" panose="020F0502020204030204" pitchFamily="34" charset="0"/>
                  </a:rPr>
                  <a:t>a+c</a:t>
                </a:r>
                <a:r>
                  <a:rPr lang="de-DE" dirty="0">
                    <a:latin typeface="Calibri" panose="020F0502020204030204" pitchFamily="34" charset="0"/>
                  </a:rPr>
                  <a:t>) (</a:t>
                </a:r>
                <a:r>
                  <a:rPr lang="de-DE" dirty="0" err="1">
                    <a:latin typeface="Calibri" panose="020F0502020204030204" pitchFamily="34" charset="0"/>
                  </a:rPr>
                  <a:t>a+d</a:t>
                </a:r>
                <a:r>
                  <a:rPr lang="de-DE" dirty="0">
                    <a:latin typeface="Calibri" panose="020F0502020204030204" pitchFamily="34" charset="0"/>
                  </a:rPr>
                  <a:t>) (</a:t>
                </a:r>
                <a:r>
                  <a:rPr lang="de-DE" dirty="0" err="1">
                    <a:latin typeface="Calibri" panose="020F0502020204030204" pitchFamily="34" charset="0"/>
                  </a:rPr>
                  <a:t>a+e</a:t>
                </a:r>
                <a:r>
                  <a:rPr lang="de-DE" dirty="0">
                    <a:latin typeface="Calibri" panose="020F0502020204030204" pitchFamily="34" charset="0"/>
                  </a:rPr>
                  <a:t>) (</a:t>
                </a:r>
                <a:r>
                  <a:rPr lang="de-DE" dirty="0" err="1">
                    <a:latin typeface="Calibri" panose="020F0502020204030204" pitchFamily="34" charset="0"/>
                  </a:rPr>
                  <a:t>b+c</a:t>
                </a:r>
                <a:r>
                  <a:rPr lang="de-DE" dirty="0">
                    <a:latin typeface="Calibri" panose="020F0502020204030204" pitchFamily="34" charset="0"/>
                  </a:rPr>
                  <a:t>) (</a:t>
                </a:r>
                <a:r>
                  <a:rPr lang="de-DE" dirty="0" err="1">
                    <a:latin typeface="Calibri" panose="020F0502020204030204" pitchFamily="34" charset="0"/>
                  </a:rPr>
                  <a:t>b+d</a:t>
                </a:r>
                <a:r>
                  <a:rPr lang="de-DE" dirty="0">
                    <a:latin typeface="Calibri" panose="020F0502020204030204" pitchFamily="34" charset="0"/>
                  </a:rPr>
                  <a:t>) (</a:t>
                </a:r>
                <a:r>
                  <a:rPr lang="de-DE" dirty="0" err="1">
                    <a:latin typeface="Calibri" panose="020F0502020204030204" pitchFamily="34" charset="0"/>
                  </a:rPr>
                  <a:t>b+e</a:t>
                </a:r>
                <a:r>
                  <a:rPr lang="de-DE" dirty="0">
                    <a:latin typeface="Calibri" panose="020F0502020204030204" pitchFamily="34" charset="0"/>
                  </a:rPr>
                  <a:t>) </a:t>
                </a:r>
              </a:p>
              <a:p>
                <a:pPr marL="0" indent="0">
                  <a:buNone/>
                </a:pPr>
                <a:endParaRPr lang="de-DE" sz="1600" dirty="0">
                  <a:latin typeface="Calibri" panose="020F0502020204030204" pitchFamily="34" charset="0"/>
                </a:endParaRPr>
              </a:p>
              <a:p>
                <a:pPr marL="0" indent="0">
                  <a:buNone/>
                </a:pPr>
                <a14:m>
                  <m:oMath xmlns:m="http://schemas.openxmlformats.org/officeDocument/2006/math">
                    <m:r>
                      <m:rPr>
                        <m:sty m:val="p"/>
                      </m:rPr>
                      <a:rPr lang="de-DE" smtClean="0">
                        <a:solidFill>
                          <a:schemeClr val="tx1"/>
                        </a:solidFill>
                        <a:latin typeface="Cambria Math" panose="02040503050406030204" pitchFamily="18" charset="0"/>
                      </a:rPr>
                      <m:t>f</m:t>
                    </m:r>
                    <m:d>
                      <m:dPr>
                        <m:ctrlPr>
                          <a:rPr lang="de-DE" i="1">
                            <a:solidFill>
                              <a:schemeClr val="tx1"/>
                            </a:solidFill>
                            <a:latin typeface="Cambria Math" panose="02040503050406030204" pitchFamily="18" charset="0"/>
                          </a:rPr>
                        </m:ctrlPr>
                      </m:dPr>
                      <m:e>
                        <m:r>
                          <m:rPr>
                            <m:sty m:val="p"/>
                          </m:rPr>
                          <a:rPr lang="de-DE">
                            <a:solidFill>
                              <a:schemeClr val="tx1"/>
                            </a:solidFill>
                            <a:latin typeface="Cambria Math" panose="02040503050406030204" pitchFamily="18" charset="0"/>
                          </a:rPr>
                          <m:t>w</m:t>
                        </m:r>
                        <m:r>
                          <a:rPr lang="de-DE">
                            <a:solidFill>
                              <a:schemeClr val="tx1"/>
                            </a:solidFill>
                            <a:latin typeface="Cambria Math" panose="02040503050406030204" pitchFamily="18" charset="0"/>
                          </a:rPr>
                          <m:t>,</m:t>
                        </m:r>
                        <m:r>
                          <m:rPr>
                            <m:sty m:val="p"/>
                          </m:rPr>
                          <a:rPr lang="de-DE">
                            <a:solidFill>
                              <a:schemeClr val="tx1"/>
                            </a:solidFill>
                            <a:latin typeface="Cambria Math" panose="02040503050406030204" pitchFamily="18" charset="0"/>
                          </a:rPr>
                          <m:t>x</m:t>
                        </m:r>
                        <m:r>
                          <a:rPr lang="de-DE">
                            <a:solidFill>
                              <a:schemeClr val="tx1"/>
                            </a:solidFill>
                            <a:latin typeface="Cambria Math" panose="02040503050406030204" pitchFamily="18" charset="0"/>
                          </a:rPr>
                          <m:t>, </m:t>
                        </m:r>
                        <m:r>
                          <m:rPr>
                            <m:sty m:val="p"/>
                          </m:rPr>
                          <a:rPr lang="de-DE">
                            <a:solidFill>
                              <a:schemeClr val="tx1"/>
                            </a:solidFill>
                            <a:latin typeface="Cambria Math" panose="02040503050406030204" pitchFamily="18" charset="0"/>
                          </a:rPr>
                          <m:t>y</m:t>
                        </m:r>
                        <m:r>
                          <a:rPr lang="de-DE">
                            <a:solidFill>
                              <a:schemeClr val="tx1"/>
                            </a:solidFill>
                            <a:latin typeface="Cambria Math" panose="02040503050406030204" pitchFamily="18" charset="0"/>
                          </a:rPr>
                          <m:t>, </m:t>
                        </m:r>
                        <m:r>
                          <m:rPr>
                            <m:sty m:val="p"/>
                          </m:rPr>
                          <a:rPr lang="de-DE">
                            <a:solidFill>
                              <a:schemeClr val="tx1"/>
                            </a:solidFill>
                            <a:latin typeface="Cambria Math" panose="02040503050406030204" pitchFamily="18" charset="0"/>
                          </a:rPr>
                          <m:t>z</m:t>
                        </m:r>
                      </m:e>
                    </m:d>
                    <m:r>
                      <a:rPr lang="de-DE" i="1">
                        <a:solidFill>
                          <a:schemeClr val="tx1"/>
                        </a:solidFill>
                        <a:latin typeface="Cambria Math" panose="02040503050406030204" pitchFamily="18" charset="0"/>
                      </a:rPr>
                      <m:t>=</m:t>
                    </m:r>
                    <m:r>
                      <a:rPr lang="de-DE" i="1">
                        <a:solidFill>
                          <a:schemeClr val="tx1"/>
                        </a:solidFill>
                        <a:latin typeface="Cambria Math" panose="02040503050406030204" pitchFamily="18" charset="0"/>
                      </a:rPr>
                      <m:t>𝑤𝑥</m:t>
                    </m:r>
                    <m:r>
                      <a:rPr lang="de-DE" i="1">
                        <a:solidFill>
                          <a:schemeClr val="tx1"/>
                        </a:solidFill>
                        <a:latin typeface="Cambria Math" panose="02040503050406030204" pitchFamily="18" charset="0"/>
                      </a:rPr>
                      <m:t>+</m:t>
                    </m:r>
                    <m:acc>
                      <m:accPr>
                        <m:chr m:val="̅"/>
                        <m:ctrlPr>
                          <a:rPr lang="de-DE" i="1">
                            <a:solidFill>
                              <a:schemeClr val="tx1"/>
                            </a:solidFill>
                            <a:latin typeface="Cambria Math" panose="02040503050406030204" pitchFamily="18" charset="0"/>
                          </a:rPr>
                        </m:ctrlPr>
                      </m:accPr>
                      <m:e>
                        <m:r>
                          <a:rPr lang="de-DE" i="1">
                            <a:solidFill>
                              <a:schemeClr val="tx1"/>
                            </a:solidFill>
                            <a:latin typeface="Cambria Math" panose="02040503050406030204" pitchFamily="18" charset="0"/>
                          </a:rPr>
                          <m:t>𝑤</m:t>
                        </m:r>
                      </m:e>
                    </m:acc>
                    <m:r>
                      <a:rPr lang="de-DE" i="1">
                        <a:solidFill>
                          <a:schemeClr val="tx1"/>
                        </a:solidFill>
                        <a:latin typeface="Cambria Math" panose="02040503050406030204" pitchFamily="18" charset="0"/>
                      </a:rPr>
                      <m:t>𝑧</m:t>
                    </m:r>
                    <m:r>
                      <a:rPr lang="de-DE" i="1">
                        <a:solidFill>
                          <a:schemeClr val="tx1"/>
                        </a:solidFill>
                        <a:latin typeface="Cambria Math" panose="02040503050406030204" pitchFamily="18" charset="0"/>
                      </a:rPr>
                      <m:t>+</m:t>
                    </m:r>
                    <m:r>
                      <a:rPr lang="de-DE" i="1">
                        <a:solidFill>
                          <a:schemeClr val="tx1"/>
                        </a:solidFill>
                        <a:latin typeface="Cambria Math" panose="02040503050406030204" pitchFamily="18" charset="0"/>
                      </a:rPr>
                      <m:t>𝑤</m:t>
                    </m:r>
                    <m:acc>
                      <m:accPr>
                        <m:chr m:val="̅"/>
                        <m:ctrlPr>
                          <a:rPr lang="de-DE" i="1">
                            <a:solidFill>
                              <a:schemeClr val="tx1"/>
                            </a:solidFill>
                            <a:latin typeface="Cambria Math" panose="02040503050406030204" pitchFamily="18" charset="0"/>
                          </a:rPr>
                        </m:ctrlPr>
                      </m:accPr>
                      <m:e>
                        <m:r>
                          <a:rPr lang="de-DE" i="1">
                            <a:solidFill>
                              <a:schemeClr val="tx1"/>
                            </a:solidFill>
                            <a:latin typeface="Cambria Math" panose="02040503050406030204" pitchFamily="18" charset="0"/>
                          </a:rPr>
                          <m:t>𝑦</m:t>
                        </m:r>
                      </m:e>
                    </m:acc>
                    <m:acc>
                      <m:accPr>
                        <m:chr m:val="̅"/>
                        <m:ctrlPr>
                          <a:rPr lang="de-DE" i="1">
                            <a:solidFill>
                              <a:schemeClr val="tx1"/>
                            </a:solidFill>
                            <a:latin typeface="Cambria Math" panose="02040503050406030204" pitchFamily="18" charset="0"/>
                          </a:rPr>
                        </m:ctrlPr>
                      </m:accPr>
                      <m:e>
                        <m:r>
                          <a:rPr lang="de-DE" i="1">
                            <a:solidFill>
                              <a:schemeClr val="tx1"/>
                            </a:solidFill>
                            <a:latin typeface="Cambria Math" panose="02040503050406030204" pitchFamily="18" charset="0"/>
                          </a:rPr>
                          <m:t>𝑧</m:t>
                        </m:r>
                      </m:e>
                    </m:acc>
                  </m:oMath>
                </a14:m>
                <a:r>
                  <a:rPr lang="de-DE" dirty="0">
                    <a:solidFill>
                      <a:schemeClr val="tx1"/>
                    </a:solidFill>
                    <a:latin typeface="Calibri" panose="020F0502020204030204" pitchFamily="34" charset="0"/>
                  </a:rPr>
                  <a:t>	</a:t>
                </a:r>
                <a:r>
                  <a:rPr lang="de-DE" dirty="0">
                    <a:latin typeface="Calibri" panose="020F0502020204030204" pitchFamily="34" charset="0"/>
                  </a:rPr>
                  <a:t>					|R2</a:t>
                </a:r>
              </a:p>
              <a:p>
                <a:pPr marL="0" indent="0">
                  <a:buNone/>
                </a:pPr>
                <a:r>
                  <a:rPr lang="de-DE" dirty="0">
                    <a:latin typeface="Calibri" panose="020F0502020204030204" pitchFamily="34" charset="0"/>
                  </a:rPr>
                  <a:t>	</a:t>
                </a:r>
                <a14:m>
                  <m:oMath xmlns:m="http://schemas.openxmlformats.org/officeDocument/2006/math">
                    <m:r>
                      <a:rPr lang="de-DE" i="1">
                        <a:latin typeface="Cambria Math" panose="02040503050406030204" pitchFamily="18" charset="0"/>
                      </a:rPr>
                      <m:t>=</m:t>
                    </m:r>
                    <m:r>
                      <a:rPr lang="de-DE" b="0" i="1" smtClean="0">
                        <a:latin typeface="Cambria Math" panose="02040503050406030204" pitchFamily="18" charset="0"/>
                      </a:rPr>
                      <m:t>[(</m:t>
                    </m:r>
                    <m:r>
                      <a:rPr lang="de-DE" i="1">
                        <a:latin typeface="Cambria Math" panose="02040503050406030204" pitchFamily="18" charset="0"/>
                      </a:rPr>
                      <m:t>𝑤</m:t>
                    </m:r>
                    <m:r>
                      <a:rPr lang="de-DE" b="0" i="1" smtClean="0">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𝑤</m:t>
                        </m:r>
                      </m:e>
                    </m:acc>
                    <m:r>
                      <a:rPr lang="de-DE" b="0" i="1" smtClean="0">
                        <a:latin typeface="Cambria Math" panose="02040503050406030204" pitchFamily="18" charset="0"/>
                      </a:rPr>
                      <m:t>)(</m:t>
                    </m:r>
                    <m:r>
                      <a:rPr lang="de-DE" b="0" i="1" smtClean="0">
                        <a:latin typeface="Cambria Math" panose="02040503050406030204" pitchFamily="18" charset="0"/>
                      </a:rPr>
                      <m:t>𝑤</m:t>
                    </m:r>
                    <m:r>
                      <a:rPr lang="de-DE" b="0" i="1" smtClean="0">
                        <a:latin typeface="Cambria Math" panose="02040503050406030204" pitchFamily="18" charset="0"/>
                      </a:rPr>
                      <m:t>+</m:t>
                    </m:r>
                    <m:r>
                      <a:rPr lang="de-DE" b="0" i="1" smtClean="0">
                        <a:latin typeface="Cambria Math" panose="02040503050406030204" pitchFamily="18" charset="0"/>
                      </a:rPr>
                      <m:t>𝑧</m:t>
                    </m:r>
                    <m:r>
                      <a:rPr lang="de-DE" b="0" i="1" smtClean="0">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𝑤</m:t>
                        </m:r>
                      </m:e>
                    </m:acc>
                    <m:r>
                      <a:rPr lang="de-DE" b="0" i="1" smtClean="0">
                        <a:latin typeface="Cambria Math" panose="02040503050406030204" pitchFamily="18" charset="0"/>
                      </a:rPr>
                      <m:t>+</m:t>
                    </m:r>
                    <m:r>
                      <a:rPr lang="de-DE" b="0" i="1" smtClean="0">
                        <a:latin typeface="Cambria Math" panose="02040503050406030204" pitchFamily="18" charset="0"/>
                      </a:rPr>
                      <m:t>𝑥</m:t>
                    </m:r>
                    <m:r>
                      <a:rPr lang="de-DE" b="0" i="1" smtClean="0">
                        <a:latin typeface="Cambria Math" panose="02040503050406030204" pitchFamily="18" charset="0"/>
                      </a:rPr>
                      <m:t>)(</m:t>
                    </m:r>
                    <m:r>
                      <a:rPr lang="de-DE" b="0" i="1" smtClean="0">
                        <a:latin typeface="Cambria Math" panose="02040503050406030204" pitchFamily="18" charset="0"/>
                      </a:rPr>
                      <m:t>𝑥</m:t>
                    </m:r>
                    <m:r>
                      <a:rPr lang="de-DE" b="0" i="1" smtClean="0">
                        <a:latin typeface="Cambria Math" panose="02040503050406030204" pitchFamily="18" charset="0"/>
                      </a:rPr>
                      <m:t>+</m:t>
                    </m:r>
                    <m:r>
                      <a:rPr lang="de-DE" b="0" i="1" smtClean="0">
                        <a:latin typeface="Cambria Math" panose="02040503050406030204" pitchFamily="18" charset="0"/>
                      </a:rPr>
                      <m:t>𝑧</m:t>
                    </m:r>
                    <m:r>
                      <a:rPr lang="de-DE" b="0" i="1" smtClean="0">
                        <a:latin typeface="Cambria Math" panose="02040503050406030204" pitchFamily="18" charset="0"/>
                      </a:rPr>
                      <m:t>)]+</m:t>
                    </m:r>
                    <m:r>
                      <a:rPr lang="de-DE" i="1">
                        <a:latin typeface="Cambria Math" panose="02040503050406030204" pitchFamily="18" charset="0"/>
                      </a:rPr>
                      <m:t>𝑤</m:t>
                    </m:r>
                    <m:acc>
                      <m:accPr>
                        <m:chr m:val="̅"/>
                        <m:ctrlPr>
                          <a:rPr lang="de-DE" i="1">
                            <a:latin typeface="Cambria Math" panose="02040503050406030204" pitchFamily="18" charset="0"/>
                          </a:rPr>
                        </m:ctrlPr>
                      </m:accPr>
                      <m:e>
                        <m:r>
                          <a:rPr lang="de-DE" i="1">
                            <a:latin typeface="Cambria Math" panose="02040503050406030204" pitchFamily="18" charset="0"/>
                          </a:rPr>
                          <m:t>𝑦</m:t>
                        </m:r>
                      </m:e>
                    </m:acc>
                    <m:acc>
                      <m:accPr>
                        <m:chr m:val="̅"/>
                        <m:ctrlPr>
                          <a:rPr lang="de-DE" i="1">
                            <a:latin typeface="Cambria Math" panose="02040503050406030204" pitchFamily="18" charset="0"/>
                          </a:rPr>
                        </m:ctrlPr>
                      </m:accPr>
                      <m:e>
                        <m:r>
                          <a:rPr lang="de-DE" i="1">
                            <a:latin typeface="Cambria Math" panose="02040503050406030204" pitchFamily="18" charset="0"/>
                          </a:rPr>
                          <m:t>𝑧</m:t>
                        </m:r>
                      </m:e>
                    </m:acc>
                  </m:oMath>
                </a14:m>
                <a:r>
                  <a:rPr lang="de-DE" dirty="0">
                    <a:latin typeface="Calibri" panose="020F0502020204030204" pitchFamily="34" charset="0"/>
                  </a:rPr>
                  <a:t>	|</a:t>
                </a:r>
                <a:r>
                  <a:rPr lang="de-DE" dirty="0" err="1">
                    <a:latin typeface="Calibri" panose="020F0502020204030204" pitchFamily="34" charset="0"/>
                  </a:rPr>
                  <a:t>Tertium</a:t>
                </a:r>
                <a:r>
                  <a:rPr lang="de-DE" dirty="0">
                    <a:latin typeface="Calibri" panose="020F0502020204030204" pitchFamily="34" charset="0"/>
                  </a:rPr>
                  <a:t> non </a:t>
                </a:r>
                <a:r>
                  <a:rPr lang="de-DE" dirty="0" err="1">
                    <a:latin typeface="Calibri" panose="020F0502020204030204" pitchFamily="34" charset="0"/>
                  </a:rPr>
                  <a:t>datur</a:t>
                </a:r>
                <a:endParaRPr lang="de-DE" dirty="0">
                  <a:latin typeface="Calibri" panose="020F0502020204030204" pitchFamily="34" charset="0"/>
                </a:endParaRPr>
              </a:p>
              <a:p>
                <a:pPr marL="0" indent="0">
                  <a:buNone/>
                </a:pPr>
                <a:r>
                  <a:rPr lang="de-DE" dirty="0">
                    <a:latin typeface="Calibri" panose="020F0502020204030204" pitchFamily="34" charset="0"/>
                  </a:rPr>
                  <a:t>	</a:t>
                </a:r>
                <a14:m>
                  <m:oMath xmlns:m="http://schemas.openxmlformats.org/officeDocument/2006/math">
                    <m:r>
                      <a:rPr lang="de-DE" i="1">
                        <a:latin typeface="Cambria Math" panose="02040503050406030204" pitchFamily="18" charset="0"/>
                      </a:rPr>
                      <m:t>=[(</m:t>
                    </m:r>
                    <m:r>
                      <a:rPr lang="de-DE" i="1">
                        <a:latin typeface="Cambria Math" panose="02040503050406030204" pitchFamily="18" charset="0"/>
                      </a:rPr>
                      <m:t>𝑤</m:t>
                    </m:r>
                    <m:r>
                      <a:rPr lang="de-DE" i="1">
                        <a:latin typeface="Cambria Math" panose="02040503050406030204" pitchFamily="18" charset="0"/>
                      </a:rPr>
                      <m:t>+</m:t>
                    </m:r>
                    <m:r>
                      <a:rPr lang="de-DE" i="1">
                        <a:latin typeface="Cambria Math" panose="02040503050406030204" pitchFamily="18" charset="0"/>
                      </a:rPr>
                      <m:t>𝑧</m:t>
                    </m:r>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𝑤</m:t>
                        </m:r>
                      </m:e>
                    </m:acc>
                    <m:r>
                      <a:rPr lang="de-DE" i="1">
                        <a:latin typeface="Cambria Math" panose="02040503050406030204" pitchFamily="18" charset="0"/>
                      </a:rPr>
                      <m:t>+</m:t>
                    </m:r>
                    <m:r>
                      <a:rPr lang="de-DE" i="1">
                        <a:latin typeface="Cambria Math" panose="02040503050406030204" pitchFamily="18" charset="0"/>
                      </a:rPr>
                      <m:t>𝑥</m:t>
                    </m:r>
                    <m:r>
                      <a:rPr lang="de-DE" i="1">
                        <a:latin typeface="Cambria Math" panose="02040503050406030204" pitchFamily="18" charset="0"/>
                      </a:rPr>
                      <m:t>)(</m:t>
                    </m:r>
                    <m:r>
                      <a:rPr lang="de-DE" i="1">
                        <a:latin typeface="Cambria Math" panose="02040503050406030204" pitchFamily="18" charset="0"/>
                      </a:rPr>
                      <m:t>𝑥</m:t>
                    </m:r>
                    <m:r>
                      <a:rPr lang="de-DE" i="1">
                        <a:latin typeface="Cambria Math" panose="02040503050406030204" pitchFamily="18" charset="0"/>
                      </a:rPr>
                      <m:t>+</m:t>
                    </m:r>
                    <m:r>
                      <a:rPr lang="de-DE" i="1">
                        <a:latin typeface="Cambria Math" panose="02040503050406030204" pitchFamily="18" charset="0"/>
                      </a:rPr>
                      <m:t>𝑧</m:t>
                    </m:r>
                    <m:r>
                      <a:rPr lang="de-DE" i="1">
                        <a:latin typeface="Cambria Math" panose="02040503050406030204" pitchFamily="18" charset="0"/>
                      </a:rPr>
                      <m:t>)]+</m:t>
                    </m:r>
                    <m:r>
                      <a:rPr lang="de-DE" i="1">
                        <a:latin typeface="Cambria Math" panose="02040503050406030204" pitchFamily="18" charset="0"/>
                      </a:rPr>
                      <m:t>𝑤</m:t>
                    </m:r>
                    <m:acc>
                      <m:accPr>
                        <m:chr m:val="̅"/>
                        <m:ctrlPr>
                          <a:rPr lang="de-DE" i="1">
                            <a:latin typeface="Cambria Math" panose="02040503050406030204" pitchFamily="18" charset="0"/>
                          </a:rPr>
                        </m:ctrlPr>
                      </m:accPr>
                      <m:e>
                        <m:r>
                          <a:rPr lang="de-DE" i="1">
                            <a:latin typeface="Cambria Math" panose="02040503050406030204" pitchFamily="18" charset="0"/>
                          </a:rPr>
                          <m:t>𝑦</m:t>
                        </m:r>
                      </m:e>
                    </m:acc>
                    <m:acc>
                      <m:accPr>
                        <m:chr m:val="̅"/>
                        <m:ctrlPr>
                          <a:rPr lang="de-DE" i="1">
                            <a:latin typeface="Cambria Math" panose="02040503050406030204" pitchFamily="18" charset="0"/>
                          </a:rPr>
                        </m:ctrlPr>
                      </m:accPr>
                      <m:e>
                        <m:r>
                          <a:rPr lang="de-DE" i="1">
                            <a:latin typeface="Cambria Math" panose="02040503050406030204" pitchFamily="18" charset="0"/>
                          </a:rPr>
                          <m:t>𝑧</m:t>
                        </m:r>
                      </m:e>
                    </m:acc>
                  </m:oMath>
                </a14:m>
                <a:r>
                  <a:rPr lang="de-DE" dirty="0">
                    <a:latin typeface="Calibri" panose="020F0502020204030204" pitchFamily="34" charset="0"/>
                  </a:rPr>
                  <a:t>			|Consensus</a:t>
                </a:r>
              </a:p>
              <a:p>
                <a:pPr marL="0" indent="0">
                  <a:buNone/>
                </a:pPr>
                <a:r>
                  <a:rPr lang="de-DE" dirty="0">
                    <a:latin typeface="Calibri" panose="020F0502020204030204" pitchFamily="34" charset="0"/>
                  </a:rPr>
                  <a:t>	</a:t>
                </a:r>
                <a14:m>
                  <m:oMath xmlns:m="http://schemas.openxmlformats.org/officeDocument/2006/math">
                    <m:r>
                      <a:rPr lang="de-DE" i="1">
                        <a:latin typeface="Cambria Math" panose="02040503050406030204" pitchFamily="18" charset="0"/>
                      </a:rPr>
                      <m:t>=[(</m:t>
                    </m:r>
                    <m:r>
                      <a:rPr lang="de-DE" i="1">
                        <a:latin typeface="Cambria Math" panose="02040503050406030204" pitchFamily="18" charset="0"/>
                      </a:rPr>
                      <m:t>𝑤</m:t>
                    </m:r>
                    <m:r>
                      <a:rPr lang="de-DE" i="1">
                        <a:latin typeface="Cambria Math" panose="02040503050406030204" pitchFamily="18" charset="0"/>
                      </a:rPr>
                      <m:t>+</m:t>
                    </m:r>
                    <m:r>
                      <a:rPr lang="de-DE" i="1">
                        <a:latin typeface="Cambria Math" panose="02040503050406030204" pitchFamily="18" charset="0"/>
                      </a:rPr>
                      <m:t>𝑧</m:t>
                    </m:r>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𝑤</m:t>
                        </m:r>
                      </m:e>
                    </m:acc>
                    <m:r>
                      <a:rPr lang="de-DE" i="1">
                        <a:latin typeface="Cambria Math" panose="02040503050406030204" pitchFamily="18" charset="0"/>
                      </a:rPr>
                      <m:t>+</m:t>
                    </m:r>
                    <m:r>
                      <a:rPr lang="de-DE" i="1">
                        <a:latin typeface="Cambria Math" panose="02040503050406030204" pitchFamily="18" charset="0"/>
                      </a:rPr>
                      <m:t>𝑥</m:t>
                    </m:r>
                    <m:r>
                      <a:rPr lang="de-DE" i="1">
                        <a:latin typeface="Cambria Math" panose="02040503050406030204" pitchFamily="18" charset="0"/>
                      </a:rPr>
                      <m:t>)]+</m:t>
                    </m:r>
                    <m:r>
                      <a:rPr lang="de-DE" i="1">
                        <a:latin typeface="Cambria Math" panose="02040503050406030204" pitchFamily="18" charset="0"/>
                      </a:rPr>
                      <m:t>𝑤</m:t>
                    </m:r>
                    <m:acc>
                      <m:accPr>
                        <m:chr m:val="̅"/>
                        <m:ctrlPr>
                          <a:rPr lang="de-DE" i="1">
                            <a:latin typeface="Cambria Math" panose="02040503050406030204" pitchFamily="18" charset="0"/>
                          </a:rPr>
                        </m:ctrlPr>
                      </m:accPr>
                      <m:e>
                        <m:r>
                          <a:rPr lang="de-DE" i="1">
                            <a:latin typeface="Cambria Math" panose="02040503050406030204" pitchFamily="18" charset="0"/>
                          </a:rPr>
                          <m:t>𝑦</m:t>
                        </m:r>
                      </m:e>
                    </m:acc>
                    <m:acc>
                      <m:accPr>
                        <m:chr m:val="̅"/>
                        <m:ctrlPr>
                          <a:rPr lang="de-DE" i="1">
                            <a:latin typeface="Cambria Math" panose="02040503050406030204" pitchFamily="18" charset="0"/>
                          </a:rPr>
                        </m:ctrlPr>
                      </m:accPr>
                      <m:e>
                        <m:r>
                          <a:rPr lang="de-DE" i="1">
                            <a:latin typeface="Cambria Math" panose="02040503050406030204" pitchFamily="18" charset="0"/>
                          </a:rPr>
                          <m:t>𝑧</m:t>
                        </m:r>
                      </m:e>
                    </m:acc>
                  </m:oMath>
                </a14:m>
                <a:r>
                  <a:rPr lang="de-DE" dirty="0">
                    <a:latin typeface="Calibri" panose="020F0502020204030204" pitchFamily="34" charset="0"/>
                  </a:rPr>
                  <a:t>					| R3, dann </a:t>
                </a:r>
                <a:r>
                  <a:rPr lang="de-DE" dirty="0">
                    <a:solidFill>
                      <a:schemeClr val="accent1">
                        <a:lumMod val="40000"/>
                        <a:lumOff val="60000"/>
                      </a:schemeClr>
                    </a:solidFill>
                    <a:latin typeface="Calibri" panose="020F0502020204030204" pitchFamily="34" charset="0"/>
                  </a:rPr>
                  <a:t>IP</a:t>
                </a:r>
                <a:r>
                  <a:rPr lang="de-DE" dirty="0">
                    <a:latin typeface="Calibri" panose="020F0502020204030204" pitchFamily="34" charset="0"/>
                  </a:rPr>
                  <a:t> und </a:t>
                </a:r>
                <a:r>
                  <a:rPr lang="de-DE" dirty="0">
                    <a:solidFill>
                      <a:schemeClr val="bg2">
                        <a:lumMod val="40000"/>
                        <a:lumOff val="60000"/>
                      </a:schemeClr>
                    </a:solidFill>
                    <a:latin typeface="Calibri" panose="020F0502020204030204" pitchFamily="34" charset="0"/>
                  </a:rPr>
                  <a:t>Absorption</a:t>
                </a:r>
              </a:p>
              <a:p>
                <a:pPr marL="0" indent="0">
                  <a:buNone/>
                </a:pPr>
                <a:r>
                  <a:rPr lang="de-DE" dirty="0">
                    <a:latin typeface="Calibri" panose="020F0502020204030204" pitchFamily="34" charset="0"/>
                  </a:rPr>
                  <a:t>	</a:t>
                </a:r>
                <a14:m>
                  <m:oMath xmlns:m="http://schemas.openxmlformats.org/officeDocument/2006/math">
                    <m:r>
                      <a:rPr lang="de-DE" i="1">
                        <a:latin typeface="Cambria Math" panose="02040503050406030204" pitchFamily="18" charset="0"/>
                      </a:rPr>
                      <m:t>=</m:t>
                    </m:r>
                    <m:r>
                      <a:rPr lang="de-DE" b="0" i="0" smtClean="0">
                        <a:latin typeface="Cambria Math" panose="02040503050406030204" pitchFamily="18" charset="0"/>
                      </a:rPr>
                      <m:t>(</m:t>
                    </m:r>
                    <m:r>
                      <m:rPr>
                        <m:sty m:val="p"/>
                      </m:rPr>
                      <a:rPr lang="de-DE" b="0" i="0" smtClean="0">
                        <a:solidFill>
                          <a:schemeClr val="accent1">
                            <a:lumMod val="40000"/>
                            <a:lumOff val="60000"/>
                          </a:schemeClr>
                        </a:solidFill>
                        <a:latin typeface="Cambria Math" panose="02040503050406030204" pitchFamily="18" charset="0"/>
                      </a:rPr>
                      <m:t>w</m:t>
                    </m:r>
                    <m:r>
                      <a:rPr lang="de-DE" b="0" i="0" smtClean="0">
                        <a:solidFill>
                          <a:schemeClr val="accent1">
                            <a:lumMod val="40000"/>
                            <a:lumOff val="60000"/>
                          </a:schemeClr>
                        </a:solidFill>
                        <a:latin typeface="Cambria Math" panose="02040503050406030204" pitchFamily="18" charset="0"/>
                      </a:rPr>
                      <m:t>+</m:t>
                    </m:r>
                    <m:r>
                      <m:rPr>
                        <m:sty m:val="p"/>
                      </m:rPr>
                      <a:rPr lang="de-DE" b="0" i="0" smtClean="0">
                        <a:solidFill>
                          <a:schemeClr val="accent1">
                            <a:lumMod val="40000"/>
                            <a:lumOff val="60000"/>
                          </a:schemeClr>
                        </a:solidFill>
                        <a:latin typeface="Cambria Math" panose="02040503050406030204" pitchFamily="18" charset="0"/>
                      </a:rPr>
                      <m:t>w</m:t>
                    </m:r>
                    <m:r>
                      <a:rPr lang="de-DE" b="0" i="0" smtClean="0">
                        <a:latin typeface="Cambria Math" panose="02040503050406030204" pitchFamily="18" charset="0"/>
                      </a:rPr>
                      <m:t>+</m:t>
                    </m:r>
                    <m:r>
                      <m:rPr>
                        <m:sty m:val="p"/>
                      </m:rPr>
                      <a:rPr lang="de-DE" b="0" i="0" smtClean="0">
                        <a:latin typeface="Cambria Math" panose="02040503050406030204" pitchFamily="18" charset="0"/>
                      </a:rPr>
                      <m:t>z</m:t>
                    </m:r>
                    <m:r>
                      <a:rPr lang="de-DE" b="0" i="0" smtClean="0">
                        <a:latin typeface="Cambria Math" panose="02040503050406030204" pitchFamily="18" charset="0"/>
                      </a:rPr>
                      <m:t>)(</m:t>
                    </m:r>
                    <m:r>
                      <m:rPr>
                        <m:sty m:val="p"/>
                      </m:rPr>
                      <a:rPr lang="de-DE" b="0" i="0" smtClean="0">
                        <a:latin typeface="Cambria Math" panose="02040503050406030204" pitchFamily="18" charset="0"/>
                      </a:rPr>
                      <m:t>w</m:t>
                    </m:r>
                    <m:r>
                      <a:rPr lang="de-DE" b="0" i="0" smtClean="0">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𝑤</m:t>
                        </m:r>
                      </m:e>
                    </m:acc>
                    <m:r>
                      <a:rPr lang="de-DE" b="0" i="0" smtClean="0">
                        <a:latin typeface="Cambria Math" panose="02040503050406030204" pitchFamily="18" charset="0"/>
                      </a:rPr>
                      <m:t>+</m:t>
                    </m:r>
                    <m:r>
                      <m:rPr>
                        <m:sty m:val="p"/>
                      </m:rPr>
                      <a:rPr lang="de-DE" b="0" i="0" smtClean="0">
                        <a:latin typeface="Cambria Math" panose="02040503050406030204" pitchFamily="18" charset="0"/>
                      </a:rPr>
                      <m:t>x</m:t>
                    </m:r>
                    <m:r>
                      <a:rPr lang="de-DE" b="0" i="0" smtClean="0">
                        <a:latin typeface="Cambria Math" panose="02040503050406030204" pitchFamily="18" charset="0"/>
                      </a:rPr>
                      <m:t>)(</m:t>
                    </m:r>
                    <m:r>
                      <m:rPr>
                        <m:sty m:val="p"/>
                      </m:rPr>
                      <a:rPr lang="de-DE" b="0" i="0" smtClean="0">
                        <a:solidFill>
                          <a:schemeClr val="bg2">
                            <a:lumMod val="40000"/>
                            <a:lumOff val="60000"/>
                          </a:schemeClr>
                        </a:solidFill>
                        <a:latin typeface="Cambria Math" panose="02040503050406030204" pitchFamily="18" charset="0"/>
                      </a:rPr>
                      <m:t>w</m:t>
                    </m:r>
                    <m:r>
                      <a:rPr lang="de-DE" b="0" i="0" smtClean="0">
                        <a:solidFill>
                          <a:schemeClr val="bg2">
                            <a:lumMod val="40000"/>
                            <a:lumOff val="60000"/>
                          </a:schemeClr>
                        </a:solidFill>
                        <a:latin typeface="Cambria Math" panose="02040503050406030204" pitchFamily="18" charset="0"/>
                      </a:rPr>
                      <m:t>+</m:t>
                    </m:r>
                    <m:acc>
                      <m:accPr>
                        <m:chr m:val="̅"/>
                        <m:ctrlPr>
                          <a:rPr lang="de-DE" i="1">
                            <a:solidFill>
                              <a:schemeClr val="bg2">
                                <a:lumMod val="40000"/>
                                <a:lumOff val="60000"/>
                              </a:schemeClr>
                            </a:solidFill>
                            <a:latin typeface="Cambria Math" panose="02040503050406030204" pitchFamily="18" charset="0"/>
                          </a:rPr>
                        </m:ctrlPr>
                      </m:accPr>
                      <m:e>
                        <m:r>
                          <a:rPr lang="de-DE" i="1">
                            <a:solidFill>
                              <a:schemeClr val="bg2">
                                <a:lumMod val="40000"/>
                                <a:lumOff val="60000"/>
                              </a:schemeClr>
                            </a:solidFill>
                            <a:latin typeface="Cambria Math" panose="02040503050406030204" pitchFamily="18" charset="0"/>
                          </a:rPr>
                          <m:t>𝑦</m:t>
                        </m:r>
                      </m:e>
                    </m:acc>
                    <m:r>
                      <a:rPr lang="de-DE" b="0" i="0" smtClean="0">
                        <a:solidFill>
                          <a:schemeClr val="bg2">
                            <a:lumMod val="40000"/>
                            <a:lumOff val="60000"/>
                          </a:schemeClr>
                        </a:solidFill>
                        <a:latin typeface="Cambria Math" panose="02040503050406030204" pitchFamily="18" charset="0"/>
                      </a:rPr>
                      <m:t>+</m:t>
                    </m:r>
                    <m:r>
                      <m:rPr>
                        <m:sty m:val="p"/>
                      </m:rPr>
                      <a:rPr lang="de-DE" b="0" i="0" smtClean="0">
                        <a:solidFill>
                          <a:schemeClr val="bg2">
                            <a:lumMod val="40000"/>
                            <a:lumOff val="60000"/>
                          </a:schemeClr>
                        </a:solidFill>
                        <a:latin typeface="Cambria Math" panose="02040503050406030204" pitchFamily="18" charset="0"/>
                      </a:rPr>
                      <m:t>z</m:t>
                    </m:r>
                    <m:r>
                      <a:rPr lang="de-DE" b="0" i="0" smtClean="0">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𝑤</m:t>
                        </m:r>
                      </m:e>
                    </m:acc>
                    <m:r>
                      <a:rPr lang="de-DE">
                        <a:latin typeface="Cambria Math" panose="02040503050406030204" pitchFamily="18" charset="0"/>
                      </a:rPr>
                      <m:t>+</m:t>
                    </m:r>
                    <m:r>
                      <m:rPr>
                        <m:sty m:val="p"/>
                      </m:rPr>
                      <a:rPr lang="de-DE" b="0" i="0" smtClean="0">
                        <a:latin typeface="Cambria Math" panose="02040503050406030204" pitchFamily="18" charset="0"/>
                      </a:rPr>
                      <m:t>x</m:t>
                    </m:r>
                    <m:r>
                      <a:rPr lang="de-DE" b="0" i="0" smtClean="0">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𝑦</m:t>
                        </m:r>
                      </m:e>
                    </m:acc>
                    <m:r>
                      <a:rPr lang="de-DE" b="0" i="0" smtClean="0">
                        <a:latin typeface="Cambria Math" panose="02040503050406030204" pitchFamily="18" charset="0"/>
                      </a:rPr>
                      <m:t>)(</m:t>
                    </m:r>
                    <m:r>
                      <m:rPr>
                        <m:sty m:val="p"/>
                      </m:rPr>
                      <a:rPr lang="de-DE" b="0" i="0" smtClean="0">
                        <a:solidFill>
                          <a:schemeClr val="bg2">
                            <a:lumMod val="40000"/>
                            <a:lumOff val="60000"/>
                          </a:schemeClr>
                        </a:solidFill>
                        <a:latin typeface="Cambria Math" panose="02040503050406030204" pitchFamily="18" charset="0"/>
                      </a:rPr>
                      <m:t>w</m:t>
                    </m:r>
                    <m:r>
                      <a:rPr lang="de-DE" b="0" i="0" smtClean="0">
                        <a:solidFill>
                          <a:schemeClr val="bg2">
                            <a:lumMod val="40000"/>
                            <a:lumOff val="60000"/>
                          </a:schemeClr>
                        </a:solidFill>
                        <a:latin typeface="Cambria Math" panose="02040503050406030204" pitchFamily="18" charset="0"/>
                      </a:rPr>
                      <m:t>+</m:t>
                    </m:r>
                    <m:r>
                      <m:rPr>
                        <m:sty m:val="p"/>
                      </m:rPr>
                      <a:rPr lang="de-DE" b="0" i="0" smtClean="0">
                        <a:solidFill>
                          <a:schemeClr val="bg2">
                            <a:lumMod val="40000"/>
                            <a:lumOff val="60000"/>
                          </a:schemeClr>
                        </a:solidFill>
                        <a:latin typeface="Cambria Math" panose="02040503050406030204" pitchFamily="18" charset="0"/>
                      </a:rPr>
                      <m:t>z</m:t>
                    </m:r>
                    <m:r>
                      <a:rPr lang="de-DE" b="0" i="0" smtClean="0">
                        <a:solidFill>
                          <a:schemeClr val="bg2">
                            <a:lumMod val="40000"/>
                            <a:lumOff val="60000"/>
                          </a:schemeClr>
                        </a:solidFill>
                        <a:latin typeface="Cambria Math" panose="02040503050406030204" pitchFamily="18" charset="0"/>
                      </a:rPr>
                      <m:t>+</m:t>
                    </m:r>
                    <m:acc>
                      <m:accPr>
                        <m:chr m:val="̅"/>
                        <m:ctrlPr>
                          <a:rPr lang="de-DE" i="1">
                            <a:solidFill>
                              <a:schemeClr val="bg2">
                                <a:lumMod val="40000"/>
                                <a:lumOff val="60000"/>
                              </a:schemeClr>
                            </a:solidFill>
                            <a:latin typeface="Cambria Math" panose="02040503050406030204" pitchFamily="18" charset="0"/>
                          </a:rPr>
                        </m:ctrlPr>
                      </m:accPr>
                      <m:e>
                        <m:r>
                          <a:rPr lang="de-DE" b="0" i="1" smtClean="0">
                            <a:solidFill>
                              <a:schemeClr val="bg2">
                                <a:lumMod val="40000"/>
                                <a:lumOff val="60000"/>
                              </a:schemeClr>
                            </a:solidFill>
                            <a:latin typeface="Cambria Math" panose="02040503050406030204" pitchFamily="18" charset="0"/>
                          </a:rPr>
                          <m:t>𝑧</m:t>
                        </m:r>
                      </m:e>
                    </m:acc>
                    <m:r>
                      <a:rPr lang="de-DE" b="0" i="0" smtClean="0">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𝑤</m:t>
                        </m:r>
                      </m:e>
                    </m:acc>
                    <m:r>
                      <a:rPr lang="de-DE">
                        <a:latin typeface="Cambria Math" panose="02040503050406030204" pitchFamily="18" charset="0"/>
                      </a:rPr>
                      <m:t>+</m:t>
                    </m:r>
                    <m:r>
                      <m:rPr>
                        <m:sty m:val="p"/>
                      </m:rPr>
                      <a:rPr lang="de-DE" b="0" i="0" smtClean="0">
                        <a:latin typeface="Cambria Math" panose="02040503050406030204" pitchFamily="18" charset="0"/>
                      </a:rPr>
                      <m:t>x</m:t>
                    </m:r>
                    <m:r>
                      <a:rPr lang="de-DE">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𝑧</m:t>
                        </m:r>
                      </m:e>
                    </m:acc>
                    <m:r>
                      <a:rPr lang="de-DE" b="0" i="0" smtClean="0">
                        <a:latin typeface="Cambria Math" panose="02040503050406030204" pitchFamily="18" charset="0"/>
                      </a:rPr>
                      <m:t>)</m:t>
                    </m:r>
                  </m:oMath>
                </a14:m>
                <a:endParaRPr lang="de-DE" dirty="0">
                  <a:latin typeface="Calibri" panose="020F0502020204030204" pitchFamily="34" charset="0"/>
                </a:endParaRPr>
              </a:p>
              <a:p>
                <a:pPr marL="0" indent="0">
                  <a:buNone/>
                </a:pPr>
                <a:r>
                  <a:rPr lang="de-DE" dirty="0">
                    <a:latin typeface="Calibri" panose="020F0502020204030204" pitchFamily="34" charset="0"/>
                  </a:rPr>
                  <a:t>	</a:t>
                </a:r>
                <a14:m>
                  <m:oMath xmlns:m="http://schemas.openxmlformats.org/officeDocument/2006/math">
                    <m:r>
                      <a:rPr lang="de-DE" i="1">
                        <a:latin typeface="Cambria Math" panose="02040503050406030204" pitchFamily="18" charset="0"/>
                      </a:rPr>
                      <m:t>=</m:t>
                    </m:r>
                    <m:r>
                      <a:rPr lang="de-DE">
                        <a:latin typeface="Cambria Math" panose="02040503050406030204" pitchFamily="18" charset="0"/>
                      </a:rPr>
                      <m:t>(</m:t>
                    </m:r>
                    <m:r>
                      <m:rPr>
                        <m:sty m:val="p"/>
                      </m:rPr>
                      <a:rPr lang="de-DE">
                        <a:latin typeface="Cambria Math" panose="02040503050406030204" pitchFamily="18" charset="0"/>
                      </a:rPr>
                      <m:t>w</m:t>
                    </m:r>
                    <m:r>
                      <a:rPr lang="de-DE">
                        <a:latin typeface="Cambria Math" panose="02040503050406030204" pitchFamily="18" charset="0"/>
                      </a:rPr>
                      <m:t>+</m:t>
                    </m:r>
                    <m:r>
                      <m:rPr>
                        <m:sty m:val="p"/>
                      </m:rPr>
                      <a:rPr lang="de-DE">
                        <a:latin typeface="Cambria Math" panose="02040503050406030204" pitchFamily="18" charset="0"/>
                      </a:rPr>
                      <m:t>z</m:t>
                    </m:r>
                    <m:r>
                      <a:rPr lang="de-DE">
                        <a:latin typeface="Cambria Math" panose="02040503050406030204" pitchFamily="18" charset="0"/>
                      </a:rPr>
                      <m:t>)(</m:t>
                    </m:r>
                    <m:r>
                      <m:rPr>
                        <m:sty m:val="p"/>
                      </m:rPr>
                      <a:rPr lang="de-DE" smtClean="0">
                        <a:solidFill>
                          <a:schemeClr val="accent3">
                            <a:lumMod val="40000"/>
                            <a:lumOff val="60000"/>
                          </a:schemeClr>
                        </a:solidFill>
                        <a:latin typeface="Cambria Math" panose="02040503050406030204" pitchFamily="18" charset="0"/>
                      </a:rPr>
                      <m:t>w</m:t>
                    </m:r>
                    <m:r>
                      <a:rPr lang="de-DE" smtClean="0">
                        <a:solidFill>
                          <a:schemeClr val="accent3">
                            <a:lumMod val="40000"/>
                            <a:lumOff val="60000"/>
                          </a:schemeClr>
                        </a:solidFill>
                        <a:latin typeface="Cambria Math" panose="02040503050406030204" pitchFamily="18" charset="0"/>
                      </a:rPr>
                      <m:t>+</m:t>
                    </m:r>
                    <m:acc>
                      <m:accPr>
                        <m:chr m:val="̅"/>
                        <m:ctrlPr>
                          <a:rPr lang="de-DE" i="1" smtClean="0">
                            <a:solidFill>
                              <a:schemeClr val="accent3">
                                <a:lumMod val="40000"/>
                                <a:lumOff val="60000"/>
                              </a:schemeClr>
                            </a:solidFill>
                            <a:latin typeface="Cambria Math" panose="02040503050406030204" pitchFamily="18" charset="0"/>
                          </a:rPr>
                        </m:ctrlPr>
                      </m:accPr>
                      <m:e>
                        <m:r>
                          <a:rPr lang="de-DE" i="1">
                            <a:solidFill>
                              <a:schemeClr val="accent3">
                                <a:lumMod val="40000"/>
                                <a:lumOff val="60000"/>
                              </a:schemeClr>
                            </a:solidFill>
                            <a:latin typeface="Cambria Math" panose="02040503050406030204" pitchFamily="18" charset="0"/>
                          </a:rPr>
                          <m:t>𝑤</m:t>
                        </m:r>
                      </m:e>
                    </m:acc>
                    <m:r>
                      <a:rPr lang="de-DE" smtClean="0">
                        <a:solidFill>
                          <a:schemeClr val="accent3">
                            <a:lumMod val="40000"/>
                            <a:lumOff val="60000"/>
                          </a:schemeClr>
                        </a:solidFill>
                        <a:latin typeface="Cambria Math" panose="02040503050406030204" pitchFamily="18" charset="0"/>
                      </a:rPr>
                      <m:t>+</m:t>
                    </m:r>
                    <m:r>
                      <m:rPr>
                        <m:sty m:val="p"/>
                      </m:rPr>
                      <a:rPr lang="de-DE" smtClean="0">
                        <a:solidFill>
                          <a:schemeClr val="accent3">
                            <a:lumMod val="40000"/>
                            <a:lumOff val="60000"/>
                          </a:schemeClr>
                        </a:solidFill>
                        <a:latin typeface="Cambria Math" panose="02040503050406030204" pitchFamily="18" charset="0"/>
                      </a:rPr>
                      <m:t>x</m:t>
                    </m:r>
                    <m:r>
                      <a:rPr lang="de-DE" smtClean="0">
                        <a:latin typeface="Cambria Math" panose="02040503050406030204" pitchFamily="18" charset="0"/>
                      </a:rPr>
                      <m:t>)</m:t>
                    </m:r>
                    <m:r>
                      <a:rPr lang="de-DE">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𝑤</m:t>
                        </m:r>
                      </m:e>
                    </m:acc>
                    <m:r>
                      <a:rPr lang="de-DE">
                        <a:latin typeface="Cambria Math" panose="02040503050406030204" pitchFamily="18" charset="0"/>
                      </a:rPr>
                      <m:t>+</m:t>
                    </m:r>
                    <m:r>
                      <m:rPr>
                        <m:sty m:val="p"/>
                      </m:rPr>
                      <a:rPr lang="de-DE">
                        <a:latin typeface="Cambria Math" panose="02040503050406030204" pitchFamily="18" charset="0"/>
                      </a:rPr>
                      <m:t>x</m:t>
                    </m:r>
                    <m:r>
                      <a:rPr lang="de-DE">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𝑦</m:t>
                        </m:r>
                      </m:e>
                    </m:acc>
                    <m:r>
                      <a:rPr lang="de-DE">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𝑤</m:t>
                        </m:r>
                      </m:e>
                    </m:acc>
                    <m:r>
                      <a:rPr lang="de-DE">
                        <a:latin typeface="Cambria Math" panose="02040503050406030204" pitchFamily="18" charset="0"/>
                      </a:rPr>
                      <m:t>+</m:t>
                    </m:r>
                    <m:r>
                      <m:rPr>
                        <m:sty m:val="p"/>
                      </m:rPr>
                      <a:rPr lang="de-DE">
                        <a:latin typeface="Cambria Math" panose="02040503050406030204" pitchFamily="18" charset="0"/>
                      </a:rPr>
                      <m:t>x</m:t>
                    </m:r>
                    <m:r>
                      <a:rPr lang="de-DE">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𝑧</m:t>
                        </m:r>
                      </m:e>
                    </m:acc>
                    <m:r>
                      <a:rPr lang="de-DE">
                        <a:latin typeface="Cambria Math" panose="02040503050406030204" pitchFamily="18" charset="0"/>
                      </a:rPr>
                      <m:t>)</m:t>
                    </m:r>
                  </m:oMath>
                </a14:m>
                <a:r>
                  <a:rPr lang="de-DE" dirty="0">
                    <a:latin typeface="Calibri" panose="020F0502020204030204" pitchFamily="34" charset="0"/>
                  </a:rPr>
                  <a:t>	|</a:t>
                </a:r>
                <a:r>
                  <a:rPr lang="de-DE" dirty="0" err="1">
                    <a:latin typeface="Calibri" panose="020F0502020204030204" pitchFamily="34" charset="0"/>
                  </a:rPr>
                  <a:t>Tertium</a:t>
                </a:r>
                <a:r>
                  <a:rPr lang="de-DE" dirty="0">
                    <a:latin typeface="Calibri" panose="020F0502020204030204" pitchFamily="34" charset="0"/>
                  </a:rPr>
                  <a:t> non </a:t>
                </a:r>
                <a:r>
                  <a:rPr lang="de-DE" dirty="0" err="1">
                    <a:latin typeface="Calibri" panose="020F0502020204030204" pitchFamily="34" charset="0"/>
                  </a:rPr>
                  <a:t>datur</a:t>
                </a:r>
                <a:endParaRPr lang="de-DE" dirty="0">
                  <a:latin typeface="Calibri" panose="020F0502020204030204" pitchFamily="34" charset="0"/>
                </a:endParaRPr>
              </a:p>
              <a:p>
                <a:pPr marL="0" indent="0">
                  <a:buNone/>
                </a:pPr>
                <a:r>
                  <a:rPr lang="de-DE" dirty="0">
                    <a:latin typeface="Calibri" panose="020F0502020204030204" pitchFamily="34" charset="0"/>
                  </a:rPr>
                  <a:t>	</a:t>
                </a:r>
                <a14:m>
                  <m:oMath xmlns:m="http://schemas.openxmlformats.org/officeDocument/2006/math">
                    <m:r>
                      <a:rPr lang="de-DE" i="1">
                        <a:latin typeface="Cambria Math" panose="02040503050406030204" pitchFamily="18" charset="0"/>
                      </a:rPr>
                      <m:t>=</m:t>
                    </m:r>
                    <m:r>
                      <a:rPr lang="de-DE">
                        <a:latin typeface="Cambria Math" panose="02040503050406030204" pitchFamily="18" charset="0"/>
                      </a:rPr>
                      <m:t>(</m:t>
                    </m:r>
                    <m:r>
                      <m:rPr>
                        <m:sty m:val="p"/>
                      </m:rPr>
                      <a:rPr lang="de-DE">
                        <a:latin typeface="Cambria Math" panose="02040503050406030204" pitchFamily="18" charset="0"/>
                      </a:rPr>
                      <m:t>w</m:t>
                    </m:r>
                    <m:r>
                      <a:rPr lang="de-DE">
                        <a:latin typeface="Cambria Math" panose="02040503050406030204" pitchFamily="18" charset="0"/>
                      </a:rPr>
                      <m:t>+</m:t>
                    </m:r>
                    <m:r>
                      <m:rPr>
                        <m:sty m:val="p"/>
                      </m:rPr>
                      <a:rPr lang="de-DE">
                        <a:latin typeface="Cambria Math" panose="02040503050406030204" pitchFamily="18" charset="0"/>
                      </a:rPr>
                      <m:t>z</m:t>
                    </m:r>
                    <m:r>
                      <a:rPr lang="de-DE">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𝑤</m:t>
                        </m:r>
                      </m:e>
                    </m:acc>
                    <m:r>
                      <a:rPr lang="de-DE">
                        <a:latin typeface="Cambria Math" panose="02040503050406030204" pitchFamily="18" charset="0"/>
                      </a:rPr>
                      <m:t>+</m:t>
                    </m:r>
                    <m:r>
                      <m:rPr>
                        <m:sty m:val="p"/>
                      </m:rPr>
                      <a:rPr lang="de-DE">
                        <a:latin typeface="Cambria Math" panose="02040503050406030204" pitchFamily="18" charset="0"/>
                      </a:rPr>
                      <m:t>x</m:t>
                    </m:r>
                    <m:r>
                      <a:rPr lang="de-DE">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𝑦</m:t>
                        </m:r>
                      </m:e>
                    </m:acc>
                    <m:r>
                      <a:rPr lang="de-DE">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𝑤</m:t>
                        </m:r>
                      </m:e>
                    </m:acc>
                    <m:r>
                      <a:rPr lang="de-DE">
                        <a:latin typeface="Cambria Math" panose="02040503050406030204" pitchFamily="18" charset="0"/>
                      </a:rPr>
                      <m:t>+</m:t>
                    </m:r>
                    <m:r>
                      <m:rPr>
                        <m:sty m:val="p"/>
                      </m:rPr>
                      <a:rPr lang="de-DE">
                        <a:latin typeface="Cambria Math" panose="02040503050406030204" pitchFamily="18" charset="0"/>
                      </a:rPr>
                      <m:t>x</m:t>
                    </m:r>
                    <m:r>
                      <a:rPr lang="de-DE">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𝑧</m:t>
                        </m:r>
                      </m:e>
                    </m:acc>
                    <m:r>
                      <a:rPr lang="de-DE">
                        <a:latin typeface="Cambria Math" panose="02040503050406030204" pitchFamily="18" charset="0"/>
                      </a:rPr>
                      <m:t>)</m:t>
                    </m:r>
                  </m:oMath>
                </a14:m>
                <a:r>
                  <a:rPr lang="de-DE" dirty="0">
                    <a:latin typeface="Calibri" panose="020F0502020204030204" pitchFamily="34" charset="0"/>
                  </a:rPr>
                  <a:t>				Es gibt weitere Lösungen!</a:t>
                </a:r>
              </a:p>
              <a:p>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4293" y="1426840"/>
                <a:ext cx="8946541" cy="5204617"/>
              </a:xfrm>
              <a:blipFill rotWithShape="0">
                <a:blip r:embed="rId3"/>
                <a:stretch>
                  <a:fillRect l="-681" t="-585"/>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28</a:t>
            </a:fld>
            <a:endParaRPr lang="en-US" dirty="0"/>
          </a:p>
        </p:txBody>
      </p:sp>
    </p:spTree>
    <p:extLst>
      <p:ext uri="{BB962C8B-B14F-4D97-AF65-F5344CB8AC3E}">
        <p14:creationId xmlns:p14="http://schemas.microsoft.com/office/powerpoint/2010/main" val="2478922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DNF, SOP, POS</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094163" y="1426830"/>
                <a:ext cx="8946541" cy="5204627"/>
              </a:xfrm>
            </p:spPr>
            <p:txBody>
              <a:bodyPr>
                <a:normAutofit/>
              </a:bodyPr>
              <a:lstStyle/>
              <a:p>
                <a:pPr marL="0" indent="0">
                  <a:buNone/>
                </a:pPr>
                <a:r>
                  <a:rPr lang="de-DE" dirty="0">
                    <a:latin typeface="Calibri" panose="020F0502020204030204" pitchFamily="34" charset="0"/>
                  </a:rPr>
                  <a:t>Wir suchen </a:t>
                </a:r>
                <a14:m>
                  <m:oMath xmlns:m="http://schemas.openxmlformats.org/officeDocument/2006/math">
                    <m:r>
                      <m:rPr>
                        <m:sty m:val="p"/>
                      </m:rPr>
                      <a:rPr lang="de-DE" smtClean="0">
                        <a:solidFill>
                          <a:schemeClr val="accent3">
                            <a:lumMod val="40000"/>
                            <a:lumOff val="60000"/>
                          </a:schemeClr>
                        </a:solidFill>
                        <a:latin typeface="Cambria Math" panose="02040503050406030204" pitchFamily="18" charset="0"/>
                      </a:rPr>
                      <m:t>f</m:t>
                    </m:r>
                    <m:d>
                      <m:dPr>
                        <m:ctrlPr>
                          <a:rPr lang="de-DE" i="1">
                            <a:solidFill>
                              <a:schemeClr val="accent3">
                                <a:lumMod val="40000"/>
                                <a:lumOff val="60000"/>
                              </a:schemeClr>
                            </a:solidFill>
                            <a:latin typeface="Cambria Math" panose="02040503050406030204" pitchFamily="18" charset="0"/>
                          </a:rPr>
                        </m:ctrlPr>
                      </m:dPr>
                      <m:e>
                        <m:r>
                          <m:rPr>
                            <m:sty m:val="p"/>
                          </m:rPr>
                          <a:rPr lang="de-DE">
                            <a:solidFill>
                              <a:schemeClr val="accent3">
                                <a:lumMod val="40000"/>
                                <a:lumOff val="60000"/>
                              </a:schemeClr>
                            </a:solidFill>
                            <a:latin typeface="Cambria Math" panose="02040503050406030204" pitchFamily="18" charset="0"/>
                          </a:rPr>
                          <m:t>w</m:t>
                        </m:r>
                        <m:r>
                          <a:rPr lang="de-DE">
                            <a:solidFill>
                              <a:schemeClr val="accent3">
                                <a:lumMod val="40000"/>
                                <a:lumOff val="60000"/>
                              </a:schemeClr>
                            </a:solidFill>
                            <a:latin typeface="Cambria Math" panose="02040503050406030204" pitchFamily="18" charset="0"/>
                          </a:rPr>
                          <m:t>,</m:t>
                        </m:r>
                        <m:r>
                          <m:rPr>
                            <m:sty m:val="p"/>
                          </m:rPr>
                          <a:rPr lang="de-DE">
                            <a:solidFill>
                              <a:schemeClr val="accent3">
                                <a:lumMod val="40000"/>
                                <a:lumOff val="60000"/>
                              </a:schemeClr>
                            </a:solidFill>
                            <a:latin typeface="Cambria Math" panose="02040503050406030204" pitchFamily="18" charset="0"/>
                          </a:rPr>
                          <m:t>x</m:t>
                        </m:r>
                        <m:r>
                          <a:rPr lang="de-DE">
                            <a:solidFill>
                              <a:schemeClr val="accent3">
                                <a:lumMod val="40000"/>
                                <a:lumOff val="60000"/>
                              </a:schemeClr>
                            </a:solidFill>
                            <a:latin typeface="Cambria Math" panose="02040503050406030204" pitchFamily="18" charset="0"/>
                          </a:rPr>
                          <m:t>, </m:t>
                        </m:r>
                        <m:r>
                          <m:rPr>
                            <m:sty m:val="p"/>
                          </m:rPr>
                          <a:rPr lang="de-DE">
                            <a:solidFill>
                              <a:schemeClr val="accent3">
                                <a:lumMod val="40000"/>
                                <a:lumOff val="60000"/>
                              </a:schemeClr>
                            </a:solidFill>
                            <a:latin typeface="Cambria Math" panose="02040503050406030204" pitchFamily="18" charset="0"/>
                          </a:rPr>
                          <m:t>y</m:t>
                        </m:r>
                        <m:r>
                          <a:rPr lang="de-DE">
                            <a:solidFill>
                              <a:schemeClr val="accent3">
                                <a:lumMod val="40000"/>
                                <a:lumOff val="60000"/>
                              </a:schemeClr>
                            </a:solidFill>
                            <a:latin typeface="Cambria Math" panose="02040503050406030204" pitchFamily="18" charset="0"/>
                          </a:rPr>
                          <m:t>, </m:t>
                        </m:r>
                        <m:r>
                          <m:rPr>
                            <m:sty m:val="p"/>
                          </m:rPr>
                          <a:rPr lang="de-DE">
                            <a:solidFill>
                              <a:schemeClr val="accent3">
                                <a:lumMod val="40000"/>
                                <a:lumOff val="60000"/>
                              </a:schemeClr>
                            </a:solidFill>
                            <a:latin typeface="Cambria Math" panose="02040503050406030204" pitchFamily="18" charset="0"/>
                          </a:rPr>
                          <m:t>z</m:t>
                        </m:r>
                      </m:e>
                    </m:d>
                    <m:r>
                      <a:rPr lang="de-DE" i="1">
                        <a:solidFill>
                          <a:schemeClr val="accent3">
                            <a:lumMod val="40000"/>
                            <a:lumOff val="60000"/>
                          </a:schemeClr>
                        </a:solidFill>
                        <a:latin typeface="Cambria Math" panose="02040503050406030204" pitchFamily="18" charset="0"/>
                      </a:rPr>
                      <m:t>=</m:t>
                    </m:r>
                    <m:r>
                      <a:rPr lang="de-DE" i="1" smtClean="0">
                        <a:solidFill>
                          <a:schemeClr val="tx2">
                            <a:lumMod val="90000"/>
                          </a:schemeClr>
                        </a:solidFill>
                        <a:latin typeface="Cambria Math" panose="02040503050406030204" pitchFamily="18" charset="0"/>
                      </a:rPr>
                      <m:t>𝑤</m:t>
                    </m:r>
                    <m:r>
                      <a:rPr lang="de-DE" i="1">
                        <a:solidFill>
                          <a:schemeClr val="tx2">
                            <a:lumMod val="90000"/>
                          </a:schemeClr>
                        </a:solidFill>
                        <a:latin typeface="Cambria Math" panose="02040503050406030204" pitchFamily="18" charset="0"/>
                      </a:rPr>
                      <m:t>𝑥</m:t>
                    </m:r>
                    <m:r>
                      <a:rPr lang="de-DE" i="1">
                        <a:solidFill>
                          <a:schemeClr val="accent3">
                            <a:lumMod val="40000"/>
                            <a:lumOff val="60000"/>
                          </a:schemeClr>
                        </a:solidFill>
                        <a:latin typeface="Cambria Math" panose="02040503050406030204" pitchFamily="18" charset="0"/>
                      </a:rPr>
                      <m:t>+</m:t>
                    </m:r>
                    <m:acc>
                      <m:accPr>
                        <m:chr m:val="̅"/>
                        <m:ctrlPr>
                          <a:rPr lang="de-DE" i="1" smtClean="0">
                            <a:solidFill>
                              <a:schemeClr val="accent1">
                                <a:lumMod val="40000"/>
                                <a:lumOff val="60000"/>
                              </a:schemeClr>
                            </a:solidFill>
                            <a:latin typeface="Cambria Math" panose="02040503050406030204" pitchFamily="18" charset="0"/>
                          </a:rPr>
                        </m:ctrlPr>
                      </m:accPr>
                      <m:e>
                        <m:r>
                          <a:rPr lang="de-DE" i="1">
                            <a:solidFill>
                              <a:schemeClr val="accent1">
                                <a:lumMod val="40000"/>
                                <a:lumOff val="60000"/>
                              </a:schemeClr>
                            </a:solidFill>
                            <a:latin typeface="Cambria Math" panose="02040503050406030204" pitchFamily="18" charset="0"/>
                          </a:rPr>
                          <m:t>𝑤</m:t>
                        </m:r>
                      </m:e>
                    </m:acc>
                    <m:r>
                      <a:rPr lang="de-DE" i="1">
                        <a:solidFill>
                          <a:schemeClr val="accent1">
                            <a:lumMod val="40000"/>
                            <a:lumOff val="60000"/>
                          </a:schemeClr>
                        </a:solidFill>
                        <a:latin typeface="Cambria Math" panose="02040503050406030204" pitchFamily="18" charset="0"/>
                      </a:rPr>
                      <m:t>𝑧</m:t>
                    </m:r>
                    <m:r>
                      <a:rPr lang="de-DE" i="1">
                        <a:solidFill>
                          <a:schemeClr val="accent3">
                            <a:lumMod val="40000"/>
                            <a:lumOff val="60000"/>
                          </a:schemeClr>
                        </a:solidFill>
                        <a:latin typeface="Cambria Math" panose="02040503050406030204" pitchFamily="18" charset="0"/>
                      </a:rPr>
                      <m:t>+</m:t>
                    </m:r>
                    <m:r>
                      <a:rPr lang="de-DE" i="1" smtClean="0">
                        <a:solidFill>
                          <a:schemeClr val="accent6">
                            <a:lumMod val="40000"/>
                            <a:lumOff val="60000"/>
                          </a:schemeClr>
                        </a:solidFill>
                        <a:latin typeface="Cambria Math" panose="02040503050406030204" pitchFamily="18" charset="0"/>
                      </a:rPr>
                      <m:t>𝑤</m:t>
                    </m:r>
                    <m:acc>
                      <m:accPr>
                        <m:chr m:val="̅"/>
                        <m:ctrlPr>
                          <a:rPr lang="de-DE" i="1">
                            <a:solidFill>
                              <a:schemeClr val="accent6">
                                <a:lumMod val="40000"/>
                                <a:lumOff val="60000"/>
                              </a:schemeClr>
                            </a:solidFill>
                            <a:latin typeface="Cambria Math" panose="02040503050406030204" pitchFamily="18" charset="0"/>
                          </a:rPr>
                        </m:ctrlPr>
                      </m:accPr>
                      <m:e>
                        <m:r>
                          <a:rPr lang="de-DE" i="1">
                            <a:solidFill>
                              <a:schemeClr val="accent6">
                                <a:lumMod val="40000"/>
                                <a:lumOff val="60000"/>
                              </a:schemeClr>
                            </a:solidFill>
                            <a:latin typeface="Cambria Math" panose="02040503050406030204" pitchFamily="18" charset="0"/>
                          </a:rPr>
                          <m:t>𝑦</m:t>
                        </m:r>
                      </m:e>
                    </m:acc>
                    <m:acc>
                      <m:accPr>
                        <m:chr m:val="̅"/>
                        <m:ctrlPr>
                          <a:rPr lang="de-DE" i="1">
                            <a:solidFill>
                              <a:schemeClr val="accent6">
                                <a:lumMod val="40000"/>
                                <a:lumOff val="60000"/>
                              </a:schemeClr>
                            </a:solidFill>
                            <a:latin typeface="Cambria Math" panose="02040503050406030204" pitchFamily="18" charset="0"/>
                          </a:rPr>
                        </m:ctrlPr>
                      </m:accPr>
                      <m:e>
                        <m:r>
                          <a:rPr lang="de-DE" i="1">
                            <a:solidFill>
                              <a:schemeClr val="accent6">
                                <a:lumMod val="40000"/>
                                <a:lumOff val="60000"/>
                              </a:schemeClr>
                            </a:solidFill>
                            <a:latin typeface="Cambria Math" panose="02040503050406030204" pitchFamily="18" charset="0"/>
                          </a:rPr>
                          <m:t>𝑧</m:t>
                        </m:r>
                      </m:e>
                    </m:acc>
                  </m:oMath>
                </a14:m>
                <a:r>
                  <a:rPr lang="de-DE" dirty="0">
                    <a:latin typeface="Calibri" panose="020F0502020204030204" pitchFamily="34" charset="0"/>
                  </a:rPr>
                  <a:t> in einer Form </a:t>
                </a:r>
                <a14:m>
                  <m:oMath xmlns:m="http://schemas.openxmlformats.org/officeDocument/2006/math">
                    <m:d>
                      <m:dPr>
                        <m:ctrlPr>
                          <a:rPr lang="de-DE" i="1">
                            <a:latin typeface="Cambria Math" panose="02040503050406030204" pitchFamily="18" charset="0"/>
                          </a:rPr>
                        </m:ctrlPr>
                      </m:dPr>
                      <m:e>
                        <m:r>
                          <a:rPr lang="de-DE" b="0" i="1" smtClean="0">
                            <a:latin typeface="Cambria Math" panose="02040503050406030204" pitchFamily="18" charset="0"/>
                          </a:rPr>
                          <m:t>_</m:t>
                        </m:r>
                        <m:r>
                          <a:rPr lang="de-DE" i="1">
                            <a:latin typeface="Cambria Math" panose="02040503050406030204" pitchFamily="18" charset="0"/>
                          </a:rPr>
                          <m:t>+</m:t>
                        </m:r>
                        <m:r>
                          <a:rPr lang="de-DE" b="0" i="1" smtClean="0">
                            <a:latin typeface="Cambria Math" panose="02040503050406030204" pitchFamily="18" charset="0"/>
                          </a:rPr>
                          <m:t>_</m:t>
                        </m:r>
                        <m:r>
                          <a:rPr lang="de-DE" i="1">
                            <a:latin typeface="Cambria Math" panose="02040503050406030204" pitchFamily="18" charset="0"/>
                          </a:rPr>
                          <m:t>+</m:t>
                        </m:r>
                        <m:r>
                          <a:rPr lang="de-DE" b="0" i="1" smtClean="0">
                            <a:latin typeface="Cambria Math" panose="02040503050406030204" pitchFamily="18" charset="0"/>
                          </a:rPr>
                          <m:t>_</m:t>
                        </m:r>
                      </m:e>
                    </m:d>
                    <m:r>
                      <a:rPr lang="de-DE" i="1">
                        <a:latin typeface="Cambria Math" panose="02040503050406030204" pitchFamily="18" charset="0"/>
                        <a:ea typeface="Cambria Math" panose="02040503050406030204" pitchFamily="18" charset="0"/>
                      </a:rPr>
                      <m:t>∙</m:t>
                    </m:r>
                    <m:d>
                      <m:dPr>
                        <m:ctrlPr>
                          <a:rPr lang="de-DE" i="1">
                            <a:latin typeface="Cambria Math" panose="02040503050406030204" pitchFamily="18" charset="0"/>
                          </a:rPr>
                        </m:ctrlPr>
                      </m:dPr>
                      <m:e>
                        <m:r>
                          <a:rPr lang="de-DE" b="0" i="1" smtClean="0">
                            <a:latin typeface="Cambria Math" panose="02040503050406030204" pitchFamily="18" charset="0"/>
                          </a:rPr>
                          <m:t>_</m:t>
                        </m:r>
                        <m:r>
                          <a:rPr lang="de-DE" i="1">
                            <a:latin typeface="Cambria Math" panose="02040503050406030204" pitchFamily="18" charset="0"/>
                          </a:rPr>
                          <m:t>+</m:t>
                        </m:r>
                        <m:r>
                          <a:rPr lang="de-DE" b="0" i="1" smtClean="0">
                            <a:latin typeface="Cambria Math" panose="02040503050406030204" pitchFamily="18" charset="0"/>
                          </a:rPr>
                          <m:t>_</m:t>
                        </m:r>
                        <m:r>
                          <a:rPr lang="de-DE" i="1">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_</m:t>
                        </m:r>
                      </m:e>
                    </m:d>
                    <m:r>
                      <a:rPr lang="de-DE" i="1">
                        <a:latin typeface="Cambria Math" panose="02040503050406030204" pitchFamily="18" charset="0"/>
                        <a:ea typeface="Cambria Math" panose="02040503050406030204" pitchFamily="18" charset="0"/>
                      </a:rPr>
                      <m:t>∙</m:t>
                    </m:r>
                  </m:oMath>
                </a14:m>
                <a:r>
                  <a:rPr lang="de-DE" dirty="0">
                    <a:latin typeface="Calibri" panose="020F0502020204030204" pitchFamily="34" charset="0"/>
                  </a:rPr>
                  <a:t> …</a:t>
                </a:r>
              </a:p>
              <a:p>
                <a:pPr marL="0" indent="0">
                  <a:buNone/>
                </a:pPr>
                <a:r>
                  <a:rPr lang="de-DE" dirty="0">
                    <a:latin typeface="Calibri" panose="020F0502020204030204" pitchFamily="34" charset="0"/>
                  </a:rPr>
                  <a:t>					</a:t>
                </a:r>
              </a:p>
              <a:p>
                <a:pPr marL="0" indent="0">
                  <a:buNone/>
                </a:pPr>
                <a:r>
                  <a:rPr lang="de-DE" dirty="0">
                    <a:latin typeface="Calibri" panose="020F0502020204030204" pitchFamily="34" charset="0"/>
                  </a:rPr>
                  <a:t>Das Verfahren der Multiplikation aller konjugierten Permutationen ist manchmal sehr aufwendig. Für die Umformung bieten sich deshalb </a:t>
                </a:r>
                <a:r>
                  <a:rPr lang="de-DE" dirty="0">
                    <a:solidFill>
                      <a:schemeClr val="accent2">
                        <a:lumMod val="40000"/>
                        <a:lumOff val="60000"/>
                      </a:schemeClr>
                    </a:solidFill>
                    <a:latin typeface="Calibri" panose="020F0502020204030204" pitchFamily="34" charset="0"/>
                  </a:rPr>
                  <a:t>Symmetriediagramme</a:t>
                </a:r>
                <a:r>
                  <a:rPr lang="de-DE" dirty="0">
                    <a:latin typeface="Calibri" panose="020F0502020204030204" pitchFamily="34" charset="0"/>
                  </a:rPr>
                  <a:t> an, mit denen man sowohl schneller, leichter, als auch weniger fehleranfällig sein Ziel erreicht:</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094163" y="1426830"/>
                <a:ext cx="8946541" cy="5204627"/>
              </a:xfrm>
              <a:blipFill rotWithShape="0">
                <a:blip r:embed="rId3"/>
                <a:stretch>
                  <a:fillRect l="-681" t="-585"/>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29</a:t>
            </a:fld>
            <a:endParaRPr lang="en-US" dirty="0"/>
          </a:p>
        </p:txBody>
      </p:sp>
      <p:sp>
        <p:nvSpPr>
          <p:cNvPr id="4" name="Rechteck 3"/>
          <p:cNvSpPr/>
          <p:nvPr/>
        </p:nvSpPr>
        <p:spPr>
          <a:xfrm>
            <a:off x="2075936" y="3847071"/>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2578444" y="3847071"/>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3080952" y="3847071"/>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3583460" y="3847070"/>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2075936" y="4349579"/>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2578444" y="4349579"/>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3080952" y="4349579"/>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3583460" y="4349578"/>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2075936" y="4856072"/>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2578444" y="4856072"/>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a:off x="3080952" y="4856072"/>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a:off x="3583460" y="4856071"/>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2075936" y="5362564"/>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2578444" y="5362564"/>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a:off x="3080952" y="5362564"/>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p:cNvSpPr/>
          <p:nvPr/>
        </p:nvSpPr>
        <p:spPr>
          <a:xfrm>
            <a:off x="3583460" y="5362563"/>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3" name="Gerader Verbinder 22"/>
          <p:cNvCxnSpPr/>
          <p:nvPr/>
        </p:nvCxnSpPr>
        <p:spPr>
          <a:xfrm flipV="1">
            <a:off x="2578444" y="3690551"/>
            <a:ext cx="1005016" cy="8238"/>
          </a:xfrm>
          <a:prstGeom prst="line">
            <a:avLst/>
          </a:prstGeom>
        </p:spPr>
        <p:style>
          <a:lnRef idx="1">
            <a:schemeClr val="accent3"/>
          </a:lnRef>
          <a:fillRef idx="0">
            <a:schemeClr val="accent3"/>
          </a:fillRef>
          <a:effectRef idx="0">
            <a:schemeClr val="accent3"/>
          </a:effectRef>
          <a:fontRef idx="minor">
            <a:schemeClr val="tx1"/>
          </a:fontRef>
        </p:style>
      </p:cxnSp>
      <p:cxnSp>
        <p:nvCxnSpPr>
          <p:cNvPr id="26" name="Gerader Verbinder 25"/>
          <p:cNvCxnSpPr/>
          <p:nvPr/>
        </p:nvCxnSpPr>
        <p:spPr>
          <a:xfrm flipV="1">
            <a:off x="1824682" y="4364897"/>
            <a:ext cx="0" cy="1005904"/>
          </a:xfrm>
          <a:prstGeom prst="line">
            <a:avLst/>
          </a:prstGeom>
        </p:spPr>
        <p:style>
          <a:lnRef idx="1">
            <a:schemeClr val="accent3"/>
          </a:lnRef>
          <a:fillRef idx="0">
            <a:schemeClr val="accent3"/>
          </a:fillRef>
          <a:effectRef idx="0">
            <a:schemeClr val="accent3"/>
          </a:effectRef>
          <a:fontRef idx="minor">
            <a:schemeClr val="tx1"/>
          </a:fontRef>
        </p:style>
      </p:cxnSp>
      <p:cxnSp>
        <p:nvCxnSpPr>
          <p:cNvPr id="28" name="Gerader Verbinder 27"/>
          <p:cNvCxnSpPr/>
          <p:nvPr/>
        </p:nvCxnSpPr>
        <p:spPr>
          <a:xfrm flipV="1">
            <a:off x="4226012" y="4852087"/>
            <a:ext cx="0" cy="1005904"/>
          </a:xfrm>
          <a:prstGeom prst="line">
            <a:avLst/>
          </a:prstGeom>
        </p:spPr>
        <p:style>
          <a:lnRef idx="1">
            <a:schemeClr val="accent3"/>
          </a:lnRef>
          <a:fillRef idx="0">
            <a:schemeClr val="accent3"/>
          </a:fillRef>
          <a:effectRef idx="0">
            <a:schemeClr val="accent3"/>
          </a:effectRef>
          <a:fontRef idx="minor">
            <a:schemeClr val="tx1"/>
          </a:fontRef>
        </p:style>
      </p:cxnSp>
      <p:cxnSp>
        <p:nvCxnSpPr>
          <p:cNvPr id="29" name="Gerader Verbinder 28"/>
          <p:cNvCxnSpPr/>
          <p:nvPr/>
        </p:nvCxnSpPr>
        <p:spPr>
          <a:xfrm flipV="1">
            <a:off x="3060358" y="6038335"/>
            <a:ext cx="1005016" cy="6277"/>
          </a:xfrm>
          <a:prstGeom prst="line">
            <a:avLst/>
          </a:prstGeom>
        </p:spPr>
        <p:style>
          <a:lnRef idx="1">
            <a:schemeClr val="accent3"/>
          </a:lnRef>
          <a:fillRef idx="0">
            <a:schemeClr val="accent3"/>
          </a:fillRef>
          <a:effectRef idx="0">
            <a:schemeClr val="accent3"/>
          </a:effectRef>
          <a:fontRef idx="minor">
            <a:schemeClr val="tx1"/>
          </a:fontRef>
        </p:style>
      </p:cxnSp>
      <p:sp>
        <p:nvSpPr>
          <p:cNvPr id="31" name="Textfeld 30"/>
          <p:cNvSpPr txBox="1"/>
          <p:nvPr/>
        </p:nvSpPr>
        <p:spPr>
          <a:xfrm>
            <a:off x="2889478" y="3304608"/>
            <a:ext cx="377026" cy="369332"/>
          </a:xfrm>
          <a:prstGeom prst="rect">
            <a:avLst/>
          </a:prstGeom>
          <a:noFill/>
        </p:spPr>
        <p:txBody>
          <a:bodyPr wrap="none" rtlCol="0">
            <a:spAutoFit/>
          </a:bodyPr>
          <a:lstStyle/>
          <a:p>
            <a:r>
              <a:rPr lang="de-DE" dirty="0"/>
              <a:t>w</a:t>
            </a:r>
          </a:p>
        </p:txBody>
      </p:sp>
      <p:sp>
        <p:nvSpPr>
          <p:cNvPr id="32" name="Textfeld 31"/>
          <p:cNvSpPr txBox="1"/>
          <p:nvPr/>
        </p:nvSpPr>
        <p:spPr>
          <a:xfrm>
            <a:off x="1447656" y="4667421"/>
            <a:ext cx="295274" cy="369332"/>
          </a:xfrm>
          <a:prstGeom prst="rect">
            <a:avLst/>
          </a:prstGeom>
          <a:noFill/>
        </p:spPr>
        <p:txBody>
          <a:bodyPr wrap="none" rtlCol="0">
            <a:spAutoFit/>
          </a:bodyPr>
          <a:lstStyle/>
          <a:p>
            <a:r>
              <a:rPr lang="de-DE" dirty="0"/>
              <a:t>x</a:t>
            </a:r>
          </a:p>
        </p:txBody>
      </p:sp>
      <p:sp>
        <p:nvSpPr>
          <p:cNvPr id="33" name="Textfeld 32"/>
          <p:cNvSpPr txBox="1"/>
          <p:nvPr/>
        </p:nvSpPr>
        <p:spPr>
          <a:xfrm>
            <a:off x="4271826" y="5122929"/>
            <a:ext cx="308098" cy="369332"/>
          </a:xfrm>
          <a:prstGeom prst="rect">
            <a:avLst/>
          </a:prstGeom>
          <a:noFill/>
        </p:spPr>
        <p:txBody>
          <a:bodyPr wrap="none" rtlCol="0">
            <a:spAutoFit/>
          </a:bodyPr>
          <a:lstStyle/>
          <a:p>
            <a:r>
              <a:rPr lang="de-DE" dirty="0"/>
              <a:t>y</a:t>
            </a:r>
          </a:p>
        </p:txBody>
      </p:sp>
      <p:sp>
        <p:nvSpPr>
          <p:cNvPr id="34" name="Textfeld 33"/>
          <p:cNvSpPr txBox="1"/>
          <p:nvPr/>
        </p:nvSpPr>
        <p:spPr>
          <a:xfrm>
            <a:off x="3435823" y="6054811"/>
            <a:ext cx="282450" cy="369332"/>
          </a:xfrm>
          <a:prstGeom prst="rect">
            <a:avLst/>
          </a:prstGeom>
          <a:noFill/>
        </p:spPr>
        <p:txBody>
          <a:bodyPr wrap="none" rtlCol="0">
            <a:spAutoFit/>
          </a:bodyPr>
          <a:lstStyle/>
          <a:p>
            <a:r>
              <a:rPr lang="de-DE" dirty="0"/>
              <a:t>z</a:t>
            </a:r>
          </a:p>
        </p:txBody>
      </p:sp>
      <p:sp>
        <p:nvSpPr>
          <p:cNvPr id="35" name="Textfeld 34"/>
          <p:cNvSpPr txBox="1"/>
          <p:nvPr/>
        </p:nvSpPr>
        <p:spPr>
          <a:xfrm>
            <a:off x="2682060" y="4417673"/>
            <a:ext cx="312906" cy="369332"/>
          </a:xfrm>
          <a:prstGeom prst="rect">
            <a:avLst/>
          </a:prstGeom>
          <a:noFill/>
        </p:spPr>
        <p:txBody>
          <a:bodyPr wrap="none" rtlCol="0">
            <a:spAutoFit/>
          </a:bodyPr>
          <a:lstStyle/>
          <a:p>
            <a:r>
              <a:rPr lang="de-DE" dirty="0">
                <a:solidFill>
                  <a:schemeClr val="tx2">
                    <a:lumMod val="90000"/>
                  </a:schemeClr>
                </a:solidFill>
              </a:rPr>
              <a:t>1</a:t>
            </a:r>
          </a:p>
        </p:txBody>
      </p:sp>
      <p:sp>
        <p:nvSpPr>
          <p:cNvPr id="36" name="Textfeld 35"/>
          <p:cNvSpPr txBox="1"/>
          <p:nvPr/>
        </p:nvSpPr>
        <p:spPr>
          <a:xfrm>
            <a:off x="3179873" y="4402016"/>
            <a:ext cx="312906" cy="369332"/>
          </a:xfrm>
          <a:prstGeom prst="rect">
            <a:avLst/>
          </a:prstGeom>
          <a:noFill/>
        </p:spPr>
        <p:txBody>
          <a:bodyPr wrap="none" rtlCol="0">
            <a:spAutoFit/>
          </a:bodyPr>
          <a:lstStyle/>
          <a:p>
            <a:r>
              <a:rPr lang="de-DE" dirty="0">
                <a:solidFill>
                  <a:schemeClr val="tx2">
                    <a:lumMod val="90000"/>
                  </a:schemeClr>
                </a:solidFill>
              </a:rPr>
              <a:t>1</a:t>
            </a:r>
          </a:p>
        </p:txBody>
      </p:sp>
      <p:sp>
        <p:nvSpPr>
          <p:cNvPr id="37" name="Textfeld 36"/>
          <p:cNvSpPr txBox="1"/>
          <p:nvPr/>
        </p:nvSpPr>
        <p:spPr>
          <a:xfrm>
            <a:off x="2673245" y="4930844"/>
            <a:ext cx="312906" cy="369332"/>
          </a:xfrm>
          <a:prstGeom prst="rect">
            <a:avLst/>
          </a:prstGeom>
          <a:noFill/>
        </p:spPr>
        <p:txBody>
          <a:bodyPr wrap="none" rtlCol="0">
            <a:spAutoFit/>
          </a:bodyPr>
          <a:lstStyle/>
          <a:p>
            <a:r>
              <a:rPr lang="de-DE" dirty="0">
                <a:solidFill>
                  <a:schemeClr val="tx2">
                    <a:lumMod val="90000"/>
                  </a:schemeClr>
                </a:solidFill>
              </a:rPr>
              <a:t>1</a:t>
            </a:r>
          </a:p>
        </p:txBody>
      </p:sp>
      <p:sp>
        <p:nvSpPr>
          <p:cNvPr id="38" name="Textfeld 37"/>
          <p:cNvSpPr txBox="1"/>
          <p:nvPr/>
        </p:nvSpPr>
        <p:spPr>
          <a:xfrm>
            <a:off x="3173881" y="4924998"/>
            <a:ext cx="312906" cy="369332"/>
          </a:xfrm>
          <a:prstGeom prst="rect">
            <a:avLst/>
          </a:prstGeom>
          <a:noFill/>
        </p:spPr>
        <p:txBody>
          <a:bodyPr wrap="none" rtlCol="0">
            <a:spAutoFit/>
          </a:bodyPr>
          <a:lstStyle/>
          <a:p>
            <a:r>
              <a:rPr lang="de-DE" dirty="0">
                <a:solidFill>
                  <a:schemeClr val="tx2">
                    <a:lumMod val="90000"/>
                  </a:schemeClr>
                </a:solidFill>
              </a:rPr>
              <a:t>1</a:t>
            </a:r>
          </a:p>
        </p:txBody>
      </p:sp>
      <p:sp>
        <p:nvSpPr>
          <p:cNvPr id="39" name="Textfeld 38"/>
          <p:cNvSpPr txBox="1"/>
          <p:nvPr/>
        </p:nvSpPr>
        <p:spPr>
          <a:xfrm>
            <a:off x="3678261" y="5414731"/>
            <a:ext cx="312906" cy="369332"/>
          </a:xfrm>
          <a:prstGeom prst="rect">
            <a:avLst/>
          </a:prstGeom>
          <a:noFill/>
        </p:spPr>
        <p:txBody>
          <a:bodyPr wrap="none" rtlCol="0">
            <a:spAutoFit/>
          </a:bodyPr>
          <a:lstStyle/>
          <a:p>
            <a:r>
              <a:rPr lang="de-DE" dirty="0">
                <a:solidFill>
                  <a:schemeClr val="accent1">
                    <a:lumMod val="40000"/>
                    <a:lumOff val="60000"/>
                  </a:schemeClr>
                </a:solidFill>
              </a:rPr>
              <a:t>1</a:t>
            </a:r>
          </a:p>
        </p:txBody>
      </p:sp>
      <p:sp>
        <p:nvSpPr>
          <p:cNvPr id="40" name="Textfeld 39"/>
          <p:cNvSpPr txBox="1"/>
          <p:nvPr/>
        </p:nvSpPr>
        <p:spPr>
          <a:xfrm>
            <a:off x="3678702" y="4924998"/>
            <a:ext cx="312906" cy="369332"/>
          </a:xfrm>
          <a:prstGeom prst="rect">
            <a:avLst/>
          </a:prstGeom>
          <a:noFill/>
        </p:spPr>
        <p:txBody>
          <a:bodyPr wrap="none" rtlCol="0">
            <a:spAutoFit/>
          </a:bodyPr>
          <a:lstStyle/>
          <a:p>
            <a:r>
              <a:rPr lang="de-DE" dirty="0">
                <a:solidFill>
                  <a:schemeClr val="accent1">
                    <a:lumMod val="40000"/>
                    <a:lumOff val="60000"/>
                  </a:schemeClr>
                </a:solidFill>
              </a:rPr>
              <a:t>1</a:t>
            </a:r>
          </a:p>
        </p:txBody>
      </p:sp>
      <p:sp>
        <p:nvSpPr>
          <p:cNvPr id="41" name="Textfeld 40"/>
          <p:cNvSpPr txBox="1"/>
          <p:nvPr/>
        </p:nvSpPr>
        <p:spPr>
          <a:xfrm>
            <a:off x="3669446" y="4400108"/>
            <a:ext cx="312906" cy="369332"/>
          </a:xfrm>
          <a:prstGeom prst="rect">
            <a:avLst/>
          </a:prstGeom>
          <a:noFill/>
        </p:spPr>
        <p:txBody>
          <a:bodyPr wrap="none" rtlCol="0">
            <a:spAutoFit/>
          </a:bodyPr>
          <a:lstStyle/>
          <a:p>
            <a:r>
              <a:rPr lang="de-DE" dirty="0">
                <a:solidFill>
                  <a:schemeClr val="accent1">
                    <a:lumMod val="40000"/>
                    <a:lumOff val="60000"/>
                  </a:schemeClr>
                </a:solidFill>
              </a:rPr>
              <a:t>1</a:t>
            </a:r>
          </a:p>
        </p:txBody>
      </p:sp>
      <p:sp>
        <p:nvSpPr>
          <p:cNvPr id="42" name="Textfeld 41"/>
          <p:cNvSpPr txBox="1"/>
          <p:nvPr/>
        </p:nvSpPr>
        <p:spPr>
          <a:xfrm>
            <a:off x="3665328" y="3913658"/>
            <a:ext cx="312906" cy="369332"/>
          </a:xfrm>
          <a:prstGeom prst="rect">
            <a:avLst/>
          </a:prstGeom>
          <a:noFill/>
        </p:spPr>
        <p:txBody>
          <a:bodyPr wrap="none" rtlCol="0">
            <a:spAutoFit/>
          </a:bodyPr>
          <a:lstStyle/>
          <a:p>
            <a:r>
              <a:rPr lang="de-DE" dirty="0">
                <a:solidFill>
                  <a:schemeClr val="accent1">
                    <a:lumMod val="40000"/>
                    <a:lumOff val="60000"/>
                  </a:schemeClr>
                </a:solidFill>
              </a:rPr>
              <a:t>1</a:t>
            </a:r>
          </a:p>
        </p:txBody>
      </p:sp>
      <p:sp>
        <p:nvSpPr>
          <p:cNvPr id="43" name="Textfeld 42"/>
          <p:cNvSpPr txBox="1"/>
          <p:nvPr/>
        </p:nvSpPr>
        <p:spPr>
          <a:xfrm>
            <a:off x="2676858" y="3921843"/>
            <a:ext cx="312906" cy="369332"/>
          </a:xfrm>
          <a:prstGeom prst="rect">
            <a:avLst/>
          </a:prstGeom>
          <a:noFill/>
        </p:spPr>
        <p:txBody>
          <a:bodyPr wrap="none" rtlCol="0">
            <a:spAutoFit/>
          </a:bodyPr>
          <a:lstStyle/>
          <a:p>
            <a:r>
              <a:rPr lang="de-DE" dirty="0">
                <a:solidFill>
                  <a:schemeClr val="accent6">
                    <a:lumMod val="40000"/>
                    <a:lumOff val="60000"/>
                  </a:schemeClr>
                </a:solidFill>
              </a:rPr>
              <a:t>1</a:t>
            </a:r>
          </a:p>
        </p:txBody>
      </p:sp>
      <p:sp>
        <p:nvSpPr>
          <p:cNvPr id="44" name="Rechteck 43"/>
          <p:cNvSpPr/>
          <p:nvPr/>
        </p:nvSpPr>
        <p:spPr>
          <a:xfrm>
            <a:off x="5690698" y="3847070"/>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Rechteck 44"/>
          <p:cNvSpPr/>
          <p:nvPr/>
        </p:nvSpPr>
        <p:spPr>
          <a:xfrm>
            <a:off x="6193206" y="3847070"/>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Rechteck 45"/>
          <p:cNvSpPr/>
          <p:nvPr/>
        </p:nvSpPr>
        <p:spPr>
          <a:xfrm>
            <a:off x="6695714" y="3847070"/>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Rechteck 46"/>
          <p:cNvSpPr/>
          <p:nvPr/>
        </p:nvSpPr>
        <p:spPr>
          <a:xfrm>
            <a:off x="7198222" y="3847069"/>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Rechteck 47"/>
          <p:cNvSpPr/>
          <p:nvPr/>
        </p:nvSpPr>
        <p:spPr>
          <a:xfrm>
            <a:off x="5690698" y="4349578"/>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Rechteck 48"/>
          <p:cNvSpPr/>
          <p:nvPr/>
        </p:nvSpPr>
        <p:spPr>
          <a:xfrm>
            <a:off x="6193206" y="4349578"/>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p:cNvSpPr/>
          <p:nvPr/>
        </p:nvSpPr>
        <p:spPr>
          <a:xfrm>
            <a:off x="6695714" y="4349578"/>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Rechteck 50"/>
          <p:cNvSpPr/>
          <p:nvPr/>
        </p:nvSpPr>
        <p:spPr>
          <a:xfrm>
            <a:off x="7198222" y="4349577"/>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Rechteck 51"/>
          <p:cNvSpPr/>
          <p:nvPr/>
        </p:nvSpPr>
        <p:spPr>
          <a:xfrm>
            <a:off x="5690698" y="4856071"/>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Rechteck 52"/>
          <p:cNvSpPr/>
          <p:nvPr/>
        </p:nvSpPr>
        <p:spPr>
          <a:xfrm>
            <a:off x="6193206" y="4856071"/>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Rechteck 53"/>
          <p:cNvSpPr/>
          <p:nvPr/>
        </p:nvSpPr>
        <p:spPr>
          <a:xfrm>
            <a:off x="6695714" y="4856071"/>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Rechteck 54"/>
          <p:cNvSpPr/>
          <p:nvPr/>
        </p:nvSpPr>
        <p:spPr>
          <a:xfrm>
            <a:off x="7198222" y="4856070"/>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p:cNvSpPr/>
          <p:nvPr/>
        </p:nvSpPr>
        <p:spPr>
          <a:xfrm>
            <a:off x="5690698" y="5362563"/>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eck 56"/>
          <p:cNvSpPr/>
          <p:nvPr/>
        </p:nvSpPr>
        <p:spPr>
          <a:xfrm>
            <a:off x="6193206" y="5362563"/>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Rechteck 57"/>
          <p:cNvSpPr/>
          <p:nvPr/>
        </p:nvSpPr>
        <p:spPr>
          <a:xfrm>
            <a:off x="6695714" y="5362563"/>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p:cNvSpPr/>
          <p:nvPr/>
        </p:nvSpPr>
        <p:spPr>
          <a:xfrm>
            <a:off x="7198222" y="5362562"/>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0" name="Gerader Verbinder 59"/>
          <p:cNvCxnSpPr/>
          <p:nvPr/>
        </p:nvCxnSpPr>
        <p:spPr>
          <a:xfrm flipV="1">
            <a:off x="6193206" y="3690550"/>
            <a:ext cx="1005016" cy="8238"/>
          </a:xfrm>
          <a:prstGeom prst="line">
            <a:avLst/>
          </a:prstGeom>
        </p:spPr>
        <p:style>
          <a:lnRef idx="1">
            <a:schemeClr val="accent3"/>
          </a:lnRef>
          <a:fillRef idx="0">
            <a:schemeClr val="accent3"/>
          </a:fillRef>
          <a:effectRef idx="0">
            <a:schemeClr val="accent3"/>
          </a:effectRef>
          <a:fontRef idx="minor">
            <a:schemeClr val="tx1"/>
          </a:fontRef>
        </p:style>
      </p:cxnSp>
      <p:cxnSp>
        <p:nvCxnSpPr>
          <p:cNvPr id="61" name="Gerader Verbinder 60"/>
          <p:cNvCxnSpPr/>
          <p:nvPr/>
        </p:nvCxnSpPr>
        <p:spPr>
          <a:xfrm flipV="1">
            <a:off x="5439444" y="4364896"/>
            <a:ext cx="0" cy="1005904"/>
          </a:xfrm>
          <a:prstGeom prst="line">
            <a:avLst/>
          </a:prstGeom>
        </p:spPr>
        <p:style>
          <a:lnRef idx="1">
            <a:schemeClr val="accent3"/>
          </a:lnRef>
          <a:fillRef idx="0">
            <a:schemeClr val="accent3"/>
          </a:fillRef>
          <a:effectRef idx="0">
            <a:schemeClr val="accent3"/>
          </a:effectRef>
          <a:fontRef idx="minor">
            <a:schemeClr val="tx1"/>
          </a:fontRef>
        </p:style>
      </p:cxnSp>
      <p:cxnSp>
        <p:nvCxnSpPr>
          <p:cNvPr id="62" name="Gerader Verbinder 61"/>
          <p:cNvCxnSpPr/>
          <p:nvPr/>
        </p:nvCxnSpPr>
        <p:spPr>
          <a:xfrm flipV="1">
            <a:off x="7840774" y="4852086"/>
            <a:ext cx="0" cy="1005904"/>
          </a:xfrm>
          <a:prstGeom prst="line">
            <a:avLst/>
          </a:prstGeom>
        </p:spPr>
        <p:style>
          <a:lnRef idx="1">
            <a:schemeClr val="accent3"/>
          </a:lnRef>
          <a:fillRef idx="0">
            <a:schemeClr val="accent3"/>
          </a:fillRef>
          <a:effectRef idx="0">
            <a:schemeClr val="accent3"/>
          </a:effectRef>
          <a:fontRef idx="minor">
            <a:schemeClr val="tx1"/>
          </a:fontRef>
        </p:style>
      </p:cxnSp>
      <p:cxnSp>
        <p:nvCxnSpPr>
          <p:cNvPr id="63" name="Gerader Verbinder 62"/>
          <p:cNvCxnSpPr/>
          <p:nvPr/>
        </p:nvCxnSpPr>
        <p:spPr>
          <a:xfrm flipV="1">
            <a:off x="6675120" y="6038334"/>
            <a:ext cx="1005016" cy="6277"/>
          </a:xfrm>
          <a:prstGeom prst="line">
            <a:avLst/>
          </a:prstGeom>
        </p:spPr>
        <p:style>
          <a:lnRef idx="1">
            <a:schemeClr val="accent3"/>
          </a:lnRef>
          <a:fillRef idx="0">
            <a:schemeClr val="accent3"/>
          </a:fillRef>
          <a:effectRef idx="0">
            <a:schemeClr val="accent3"/>
          </a:effectRef>
          <a:fontRef idx="minor">
            <a:schemeClr val="tx1"/>
          </a:fontRef>
        </p:style>
      </p:cxnSp>
      <p:sp>
        <p:nvSpPr>
          <p:cNvPr id="64" name="Textfeld 63"/>
          <p:cNvSpPr txBox="1"/>
          <p:nvPr/>
        </p:nvSpPr>
        <p:spPr>
          <a:xfrm>
            <a:off x="6504240" y="3304607"/>
            <a:ext cx="377026" cy="369332"/>
          </a:xfrm>
          <a:prstGeom prst="rect">
            <a:avLst/>
          </a:prstGeom>
          <a:noFill/>
        </p:spPr>
        <p:txBody>
          <a:bodyPr wrap="none" rtlCol="0">
            <a:spAutoFit/>
          </a:bodyPr>
          <a:lstStyle/>
          <a:p>
            <a:r>
              <a:rPr lang="de-DE" dirty="0"/>
              <a:t>w</a:t>
            </a:r>
          </a:p>
        </p:txBody>
      </p:sp>
      <p:sp>
        <p:nvSpPr>
          <p:cNvPr id="65" name="Textfeld 64"/>
          <p:cNvSpPr txBox="1"/>
          <p:nvPr/>
        </p:nvSpPr>
        <p:spPr>
          <a:xfrm>
            <a:off x="5062418" y="4667420"/>
            <a:ext cx="295274" cy="369332"/>
          </a:xfrm>
          <a:prstGeom prst="rect">
            <a:avLst/>
          </a:prstGeom>
          <a:noFill/>
        </p:spPr>
        <p:txBody>
          <a:bodyPr wrap="none" rtlCol="0">
            <a:spAutoFit/>
          </a:bodyPr>
          <a:lstStyle/>
          <a:p>
            <a:r>
              <a:rPr lang="de-DE" dirty="0"/>
              <a:t>x</a:t>
            </a:r>
          </a:p>
        </p:txBody>
      </p:sp>
      <p:sp>
        <p:nvSpPr>
          <p:cNvPr id="66" name="Textfeld 65"/>
          <p:cNvSpPr txBox="1"/>
          <p:nvPr/>
        </p:nvSpPr>
        <p:spPr>
          <a:xfrm>
            <a:off x="7886588" y="5122928"/>
            <a:ext cx="308098" cy="369332"/>
          </a:xfrm>
          <a:prstGeom prst="rect">
            <a:avLst/>
          </a:prstGeom>
          <a:noFill/>
        </p:spPr>
        <p:txBody>
          <a:bodyPr wrap="none" rtlCol="0">
            <a:spAutoFit/>
          </a:bodyPr>
          <a:lstStyle/>
          <a:p>
            <a:r>
              <a:rPr lang="de-DE" dirty="0"/>
              <a:t>y</a:t>
            </a:r>
          </a:p>
        </p:txBody>
      </p:sp>
      <p:sp>
        <p:nvSpPr>
          <p:cNvPr id="67" name="Textfeld 66"/>
          <p:cNvSpPr txBox="1"/>
          <p:nvPr/>
        </p:nvSpPr>
        <p:spPr>
          <a:xfrm>
            <a:off x="7050585" y="6054810"/>
            <a:ext cx="282450" cy="369332"/>
          </a:xfrm>
          <a:prstGeom prst="rect">
            <a:avLst/>
          </a:prstGeom>
          <a:noFill/>
        </p:spPr>
        <p:txBody>
          <a:bodyPr wrap="none" rtlCol="0">
            <a:spAutoFit/>
          </a:bodyPr>
          <a:lstStyle/>
          <a:p>
            <a:r>
              <a:rPr lang="de-DE" dirty="0"/>
              <a:t>z</a:t>
            </a:r>
          </a:p>
        </p:txBody>
      </p:sp>
      <p:sp>
        <p:nvSpPr>
          <p:cNvPr id="68" name="Textfeld 67"/>
          <p:cNvSpPr txBox="1"/>
          <p:nvPr/>
        </p:nvSpPr>
        <p:spPr>
          <a:xfrm>
            <a:off x="6296822" y="4417672"/>
            <a:ext cx="312906" cy="369332"/>
          </a:xfrm>
          <a:prstGeom prst="rect">
            <a:avLst/>
          </a:prstGeom>
          <a:noFill/>
        </p:spPr>
        <p:txBody>
          <a:bodyPr wrap="none" rtlCol="0">
            <a:spAutoFit/>
          </a:bodyPr>
          <a:lstStyle/>
          <a:p>
            <a:r>
              <a:rPr lang="de-DE" dirty="0">
                <a:solidFill>
                  <a:schemeClr val="tx2">
                    <a:lumMod val="90000"/>
                  </a:schemeClr>
                </a:solidFill>
              </a:rPr>
              <a:t>1</a:t>
            </a:r>
          </a:p>
        </p:txBody>
      </p:sp>
      <p:sp>
        <p:nvSpPr>
          <p:cNvPr id="69" name="Textfeld 68"/>
          <p:cNvSpPr txBox="1"/>
          <p:nvPr/>
        </p:nvSpPr>
        <p:spPr>
          <a:xfrm>
            <a:off x="6794635" y="4402015"/>
            <a:ext cx="312906" cy="369332"/>
          </a:xfrm>
          <a:prstGeom prst="rect">
            <a:avLst/>
          </a:prstGeom>
          <a:noFill/>
        </p:spPr>
        <p:txBody>
          <a:bodyPr wrap="none" rtlCol="0">
            <a:spAutoFit/>
          </a:bodyPr>
          <a:lstStyle/>
          <a:p>
            <a:r>
              <a:rPr lang="de-DE" dirty="0">
                <a:solidFill>
                  <a:schemeClr val="tx2">
                    <a:lumMod val="90000"/>
                  </a:schemeClr>
                </a:solidFill>
              </a:rPr>
              <a:t>1</a:t>
            </a:r>
          </a:p>
        </p:txBody>
      </p:sp>
      <p:sp>
        <p:nvSpPr>
          <p:cNvPr id="70" name="Textfeld 69"/>
          <p:cNvSpPr txBox="1"/>
          <p:nvPr/>
        </p:nvSpPr>
        <p:spPr>
          <a:xfrm>
            <a:off x="6288007" y="4930843"/>
            <a:ext cx="312906" cy="369332"/>
          </a:xfrm>
          <a:prstGeom prst="rect">
            <a:avLst/>
          </a:prstGeom>
          <a:noFill/>
        </p:spPr>
        <p:txBody>
          <a:bodyPr wrap="none" rtlCol="0">
            <a:spAutoFit/>
          </a:bodyPr>
          <a:lstStyle/>
          <a:p>
            <a:r>
              <a:rPr lang="de-DE" dirty="0">
                <a:solidFill>
                  <a:schemeClr val="tx2">
                    <a:lumMod val="90000"/>
                  </a:schemeClr>
                </a:solidFill>
              </a:rPr>
              <a:t>1</a:t>
            </a:r>
          </a:p>
        </p:txBody>
      </p:sp>
      <p:sp>
        <p:nvSpPr>
          <p:cNvPr id="71" name="Textfeld 70"/>
          <p:cNvSpPr txBox="1"/>
          <p:nvPr/>
        </p:nvSpPr>
        <p:spPr>
          <a:xfrm>
            <a:off x="6788643" y="4924997"/>
            <a:ext cx="312906" cy="369332"/>
          </a:xfrm>
          <a:prstGeom prst="rect">
            <a:avLst/>
          </a:prstGeom>
          <a:noFill/>
        </p:spPr>
        <p:txBody>
          <a:bodyPr wrap="none" rtlCol="0">
            <a:spAutoFit/>
          </a:bodyPr>
          <a:lstStyle/>
          <a:p>
            <a:r>
              <a:rPr lang="de-DE" dirty="0">
                <a:solidFill>
                  <a:schemeClr val="tx2">
                    <a:lumMod val="90000"/>
                  </a:schemeClr>
                </a:solidFill>
              </a:rPr>
              <a:t>1</a:t>
            </a:r>
          </a:p>
        </p:txBody>
      </p:sp>
      <p:sp>
        <p:nvSpPr>
          <p:cNvPr id="72" name="Textfeld 71"/>
          <p:cNvSpPr txBox="1"/>
          <p:nvPr/>
        </p:nvSpPr>
        <p:spPr>
          <a:xfrm>
            <a:off x="7293023" y="5414730"/>
            <a:ext cx="312906" cy="369332"/>
          </a:xfrm>
          <a:prstGeom prst="rect">
            <a:avLst/>
          </a:prstGeom>
          <a:noFill/>
        </p:spPr>
        <p:txBody>
          <a:bodyPr wrap="none" rtlCol="0">
            <a:spAutoFit/>
          </a:bodyPr>
          <a:lstStyle/>
          <a:p>
            <a:r>
              <a:rPr lang="de-DE" dirty="0">
                <a:solidFill>
                  <a:schemeClr val="accent1">
                    <a:lumMod val="40000"/>
                    <a:lumOff val="60000"/>
                  </a:schemeClr>
                </a:solidFill>
              </a:rPr>
              <a:t>1</a:t>
            </a:r>
          </a:p>
        </p:txBody>
      </p:sp>
      <p:sp>
        <p:nvSpPr>
          <p:cNvPr id="73" name="Textfeld 72"/>
          <p:cNvSpPr txBox="1"/>
          <p:nvPr/>
        </p:nvSpPr>
        <p:spPr>
          <a:xfrm>
            <a:off x="7293464" y="4924997"/>
            <a:ext cx="312906" cy="369332"/>
          </a:xfrm>
          <a:prstGeom prst="rect">
            <a:avLst/>
          </a:prstGeom>
          <a:noFill/>
        </p:spPr>
        <p:txBody>
          <a:bodyPr wrap="none" rtlCol="0">
            <a:spAutoFit/>
          </a:bodyPr>
          <a:lstStyle/>
          <a:p>
            <a:r>
              <a:rPr lang="de-DE" dirty="0">
                <a:solidFill>
                  <a:schemeClr val="accent1">
                    <a:lumMod val="40000"/>
                    <a:lumOff val="60000"/>
                  </a:schemeClr>
                </a:solidFill>
              </a:rPr>
              <a:t>1</a:t>
            </a:r>
          </a:p>
        </p:txBody>
      </p:sp>
      <p:sp>
        <p:nvSpPr>
          <p:cNvPr id="74" name="Textfeld 73"/>
          <p:cNvSpPr txBox="1"/>
          <p:nvPr/>
        </p:nvSpPr>
        <p:spPr>
          <a:xfrm>
            <a:off x="7284208" y="4400107"/>
            <a:ext cx="312906" cy="369332"/>
          </a:xfrm>
          <a:prstGeom prst="rect">
            <a:avLst/>
          </a:prstGeom>
          <a:noFill/>
        </p:spPr>
        <p:txBody>
          <a:bodyPr wrap="none" rtlCol="0">
            <a:spAutoFit/>
          </a:bodyPr>
          <a:lstStyle/>
          <a:p>
            <a:r>
              <a:rPr lang="de-DE" dirty="0">
                <a:solidFill>
                  <a:schemeClr val="accent1">
                    <a:lumMod val="40000"/>
                    <a:lumOff val="60000"/>
                  </a:schemeClr>
                </a:solidFill>
              </a:rPr>
              <a:t>1</a:t>
            </a:r>
          </a:p>
        </p:txBody>
      </p:sp>
      <p:sp>
        <p:nvSpPr>
          <p:cNvPr id="75" name="Textfeld 74"/>
          <p:cNvSpPr txBox="1"/>
          <p:nvPr/>
        </p:nvSpPr>
        <p:spPr>
          <a:xfrm>
            <a:off x="7280090" y="3913657"/>
            <a:ext cx="312906" cy="369332"/>
          </a:xfrm>
          <a:prstGeom prst="rect">
            <a:avLst/>
          </a:prstGeom>
          <a:noFill/>
        </p:spPr>
        <p:txBody>
          <a:bodyPr wrap="none" rtlCol="0">
            <a:spAutoFit/>
          </a:bodyPr>
          <a:lstStyle/>
          <a:p>
            <a:r>
              <a:rPr lang="de-DE" dirty="0">
                <a:solidFill>
                  <a:schemeClr val="accent1">
                    <a:lumMod val="40000"/>
                    <a:lumOff val="60000"/>
                  </a:schemeClr>
                </a:solidFill>
              </a:rPr>
              <a:t>1</a:t>
            </a:r>
          </a:p>
        </p:txBody>
      </p:sp>
      <p:sp>
        <p:nvSpPr>
          <p:cNvPr id="76" name="Textfeld 75"/>
          <p:cNvSpPr txBox="1"/>
          <p:nvPr/>
        </p:nvSpPr>
        <p:spPr>
          <a:xfrm>
            <a:off x="6291620" y="3921842"/>
            <a:ext cx="312906" cy="369332"/>
          </a:xfrm>
          <a:prstGeom prst="rect">
            <a:avLst/>
          </a:prstGeom>
          <a:noFill/>
        </p:spPr>
        <p:txBody>
          <a:bodyPr wrap="none" rtlCol="0">
            <a:spAutoFit/>
          </a:bodyPr>
          <a:lstStyle/>
          <a:p>
            <a:r>
              <a:rPr lang="de-DE" dirty="0">
                <a:solidFill>
                  <a:schemeClr val="accent6">
                    <a:lumMod val="40000"/>
                    <a:lumOff val="60000"/>
                  </a:schemeClr>
                </a:solidFill>
              </a:rPr>
              <a:t>1</a:t>
            </a:r>
          </a:p>
        </p:txBody>
      </p:sp>
      <p:sp>
        <p:nvSpPr>
          <p:cNvPr id="77" name="Rechteck 76"/>
          <p:cNvSpPr/>
          <p:nvPr/>
        </p:nvSpPr>
        <p:spPr>
          <a:xfrm>
            <a:off x="6193206" y="5362561"/>
            <a:ext cx="1005016" cy="502509"/>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78" name="Rechteck 77"/>
          <p:cNvSpPr/>
          <p:nvPr/>
        </p:nvSpPr>
        <p:spPr>
          <a:xfrm>
            <a:off x="5692597" y="3847763"/>
            <a:ext cx="503428" cy="201730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Rechteck 78"/>
          <p:cNvSpPr/>
          <p:nvPr/>
        </p:nvSpPr>
        <p:spPr>
          <a:xfrm>
            <a:off x="6788643" y="5467592"/>
            <a:ext cx="312906" cy="45120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0" name="Rechteck 79"/>
          <p:cNvSpPr/>
          <p:nvPr/>
        </p:nvSpPr>
        <p:spPr>
          <a:xfrm>
            <a:off x="6784519" y="3766331"/>
            <a:ext cx="312906" cy="45120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81" name="Textfeld 80"/>
              <p:cNvSpPr txBox="1"/>
              <p:nvPr/>
            </p:nvSpPr>
            <p:spPr>
              <a:xfrm>
                <a:off x="8460259" y="3766331"/>
                <a:ext cx="2004395" cy="2031325"/>
              </a:xfrm>
              <a:prstGeom prst="rect">
                <a:avLst/>
              </a:prstGeom>
              <a:noFill/>
            </p:spPr>
            <p:txBody>
              <a:bodyPr wrap="none" rtlCol="0">
                <a:spAutoFit/>
              </a:bodyPr>
              <a:lstStyle/>
              <a:p>
                <a:r>
                  <a:rPr lang="de-DE" dirty="0">
                    <a:latin typeface="Calibri" panose="020F0502020204030204" pitchFamily="34" charset="0"/>
                  </a:rPr>
                  <a:t>Diese Überdeckung</a:t>
                </a:r>
              </a:p>
              <a:p>
                <a:r>
                  <a:rPr lang="de-DE" dirty="0">
                    <a:latin typeface="Calibri" panose="020F0502020204030204" pitchFamily="34" charset="0"/>
                  </a:rPr>
                  <a:t>entspricht:</a:t>
                </a:r>
              </a:p>
              <a:p>
                <a:endParaRPr lang="de-DE" dirty="0">
                  <a:latin typeface="Calibri" panose="020F0502020204030204" pitchFamily="34" charset="0"/>
                </a:endParaRPr>
              </a:p>
              <a:p>
                <a14:m>
                  <m:oMath xmlns:m="http://schemas.openxmlformats.org/officeDocument/2006/math">
                    <m:d>
                      <m:dPr>
                        <m:ctrlPr>
                          <a:rPr lang="de-DE" i="1">
                            <a:latin typeface="Cambria Math" panose="02040503050406030204" pitchFamily="18" charset="0"/>
                          </a:rPr>
                        </m:ctrlPr>
                      </m:dPr>
                      <m:e>
                        <m:r>
                          <m:rPr>
                            <m:sty m:val="p"/>
                          </m:rPr>
                          <a:rPr lang="de-DE">
                            <a:latin typeface="Cambria Math" panose="02040503050406030204" pitchFamily="18" charset="0"/>
                          </a:rPr>
                          <m:t>w</m:t>
                        </m:r>
                        <m:r>
                          <a:rPr lang="de-DE">
                            <a:latin typeface="Cambria Math" panose="02040503050406030204" pitchFamily="18" charset="0"/>
                          </a:rPr>
                          <m:t>+</m:t>
                        </m:r>
                        <m:r>
                          <m:rPr>
                            <m:sty m:val="p"/>
                          </m:rPr>
                          <a:rPr lang="de-DE">
                            <a:latin typeface="Cambria Math" panose="02040503050406030204" pitchFamily="18" charset="0"/>
                          </a:rPr>
                          <m:t>z</m:t>
                        </m:r>
                      </m:e>
                    </m:d>
                  </m:oMath>
                </a14:m>
                <a:r>
                  <a:rPr lang="de-DE" dirty="0">
                    <a:ea typeface="Cambria Math" panose="02040503050406030204" pitchFamily="18" charset="0"/>
                  </a:rPr>
                  <a:t> </a:t>
                </a:r>
                <a14:m>
                  <m:oMath xmlns:m="http://schemas.openxmlformats.org/officeDocument/2006/math">
                    <m:r>
                      <a:rPr lang="de-DE" i="1">
                        <a:latin typeface="Cambria Math" panose="02040503050406030204" pitchFamily="18" charset="0"/>
                        <a:ea typeface="Cambria Math" panose="02040503050406030204" pitchFamily="18" charset="0"/>
                      </a:rPr>
                      <m:t>∙</m:t>
                    </m:r>
                  </m:oMath>
                </a14:m>
                <a:endParaRPr lang="de-DE" dirty="0">
                  <a:latin typeface="Cambria Math" panose="02040503050406030204" pitchFamily="18" charset="0"/>
                </a:endParaRPr>
              </a:p>
              <a:p>
                <a14:m>
                  <m:oMath xmlns:m="http://schemas.openxmlformats.org/officeDocument/2006/math">
                    <m:d>
                      <m:dPr>
                        <m:ctrlPr>
                          <a:rPr lang="de-DE" i="1">
                            <a:latin typeface="Cambria Math" panose="02040503050406030204" pitchFamily="18" charset="0"/>
                          </a:rPr>
                        </m:ctrlPr>
                      </m:dPr>
                      <m:e>
                        <m:acc>
                          <m:accPr>
                            <m:chr m:val="̅"/>
                            <m:ctrlPr>
                              <a:rPr lang="de-DE" i="1">
                                <a:latin typeface="Cambria Math" panose="02040503050406030204" pitchFamily="18" charset="0"/>
                              </a:rPr>
                            </m:ctrlPr>
                          </m:accPr>
                          <m:e>
                            <m:r>
                              <a:rPr lang="de-DE" i="1">
                                <a:latin typeface="Cambria Math" panose="02040503050406030204" pitchFamily="18" charset="0"/>
                              </a:rPr>
                              <m:t>𝑤</m:t>
                            </m:r>
                          </m:e>
                        </m:acc>
                        <m:r>
                          <a:rPr lang="de-DE">
                            <a:latin typeface="Cambria Math" panose="02040503050406030204" pitchFamily="18" charset="0"/>
                          </a:rPr>
                          <m:t>+</m:t>
                        </m:r>
                        <m:r>
                          <m:rPr>
                            <m:sty m:val="p"/>
                          </m:rPr>
                          <a:rPr lang="de-DE">
                            <a:latin typeface="Cambria Math" panose="02040503050406030204" pitchFamily="18" charset="0"/>
                          </a:rPr>
                          <m:t>x</m:t>
                        </m:r>
                        <m:r>
                          <a:rPr lang="de-DE">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𝑦</m:t>
                            </m:r>
                          </m:e>
                        </m:acc>
                      </m:e>
                    </m:d>
                  </m:oMath>
                </a14:m>
                <a:r>
                  <a:rPr lang="de-DE" dirty="0">
                    <a:ea typeface="Cambria Math" panose="02040503050406030204" pitchFamily="18" charset="0"/>
                  </a:rPr>
                  <a:t> </a:t>
                </a:r>
                <a14:m>
                  <m:oMath xmlns:m="http://schemas.openxmlformats.org/officeDocument/2006/math">
                    <m:r>
                      <a:rPr lang="de-DE" i="1">
                        <a:latin typeface="Cambria Math" panose="02040503050406030204" pitchFamily="18" charset="0"/>
                        <a:ea typeface="Cambria Math" panose="02040503050406030204" pitchFamily="18" charset="0"/>
                      </a:rPr>
                      <m:t>∙</m:t>
                    </m:r>
                  </m:oMath>
                </a14:m>
                <a:endParaRPr lang="de-DE"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de-DE">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𝑤</m:t>
                          </m:r>
                        </m:e>
                      </m:acc>
                      <m:r>
                        <a:rPr lang="de-DE">
                          <a:latin typeface="Cambria Math" panose="02040503050406030204" pitchFamily="18" charset="0"/>
                        </a:rPr>
                        <m:t>+</m:t>
                      </m:r>
                      <m:r>
                        <m:rPr>
                          <m:sty m:val="p"/>
                        </m:rPr>
                        <a:rPr lang="de-DE">
                          <a:latin typeface="Cambria Math" panose="02040503050406030204" pitchFamily="18" charset="0"/>
                        </a:rPr>
                        <m:t>x</m:t>
                      </m:r>
                      <m:r>
                        <a:rPr lang="de-DE">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𝑧</m:t>
                          </m:r>
                        </m:e>
                      </m:acc>
                      <m:r>
                        <a:rPr lang="de-DE">
                          <a:latin typeface="Cambria Math" panose="02040503050406030204" pitchFamily="18" charset="0"/>
                        </a:rPr>
                        <m:t>)</m:t>
                      </m:r>
                    </m:oMath>
                  </m:oMathPara>
                </a14:m>
                <a:endParaRPr lang="de-DE" dirty="0">
                  <a:latin typeface="Calibri" panose="020F0502020204030204" pitchFamily="34" charset="0"/>
                </a:endParaRPr>
              </a:p>
              <a:p>
                <a:endParaRPr lang="de-DE" dirty="0">
                  <a:latin typeface="Calibri" panose="020F0502020204030204" pitchFamily="34" charset="0"/>
                </a:endParaRPr>
              </a:p>
            </p:txBody>
          </p:sp>
        </mc:Choice>
        <mc:Fallback xmlns="">
          <p:sp>
            <p:nvSpPr>
              <p:cNvPr id="81" name="Textfeld 80"/>
              <p:cNvSpPr txBox="1">
                <a:spLocks noRot="1" noChangeAspect="1" noMove="1" noResize="1" noEditPoints="1" noAdjustHandles="1" noChangeArrowheads="1" noChangeShapeType="1" noTextEdit="1"/>
              </p:cNvSpPr>
              <p:nvPr/>
            </p:nvSpPr>
            <p:spPr>
              <a:xfrm>
                <a:off x="8460259" y="3766331"/>
                <a:ext cx="2004395" cy="2031325"/>
              </a:xfrm>
              <a:prstGeom prst="rect">
                <a:avLst/>
              </a:prstGeom>
              <a:blipFill rotWithShape="0">
                <a:blip r:embed="rId4"/>
                <a:stretch>
                  <a:fillRect l="-2736" t="-1802" r="-1824"/>
                </a:stretch>
              </a:blipFill>
            </p:spPr>
            <p:txBody>
              <a:bodyPr/>
              <a:lstStyle/>
              <a:p>
                <a:r>
                  <a:rPr lang="de-DE">
                    <a:noFill/>
                  </a:rPr>
                  <a:t> </a:t>
                </a:r>
              </a:p>
            </p:txBody>
          </p:sp>
        </mc:Fallback>
      </mc:AlternateContent>
    </p:spTree>
    <p:extLst>
      <p:ext uri="{BB962C8B-B14F-4D97-AF65-F5344CB8AC3E}">
        <p14:creationId xmlns:p14="http://schemas.microsoft.com/office/powerpoint/2010/main" val="3155179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Boolesche Algebra</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468029"/>
                <a:ext cx="9441120" cy="5006912"/>
              </a:xfrm>
            </p:spPr>
            <p:txBody>
              <a:bodyPr>
                <a:normAutofit/>
              </a:bodyPr>
              <a:lstStyle/>
              <a:p>
                <a:pPr marL="0" indent="0">
                  <a:buNone/>
                </a:pPr>
                <a:r>
                  <a:rPr lang="de-DE" dirty="0"/>
                  <a:t>Begriffsklärung:</a:t>
                </a:r>
              </a:p>
              <a:p>
                <a:pPr marL="0" indent="0">
                  <a:buNone/>
                </a:pPr>
                <a:endParaRPr lang="de-DE" dirty="0"/>
              </a:p>
              <a:p>
                <a:pPr marL="0" indent="0">
                  <a:buNone/>
                </a:pPr>
                <a:r>
                  <a:rPr lang="de-DE" dirty="0">
                    <a:solidFill>
                      <a:schemeClr val="accent2">
                        <a:lumMod val="60000"/>
                        <a:lumOff val="40000"/>
                      </a:schemeClr>
                    </a:solidFill>
                    <a:latin typeface="Calibri" panose="020F0502020204030204" pitchFamily="34" charset="0"/>
                  </a:rPr>
                  <a:t>Boolesche Algebra:</a:t>
                </a:r>
              </a:p>
              <a:p>
                <a:pPr>
                  <a:buFont typeface="Courier New" panose="02070309020205020404" pitchFamily="49" charset="0"/>
                  <a:buChar char="o"/>
                </a:pPr>
                <a:r>
                  <a:rPr lang="de-DE" dirty="0">
                    <a:latin typeface="Calibri" panose="020F0502020204030204" pitchFamily="34" charset="0"/>
                  </a:rPr>
                  <a:t>Spezielle algebraische Struktur auf Basis der vorgestellten Operatoren UND, ODER, sowie der Negation</a:t>
                </a:r>
              </a:p>
              <a:p>
                <a:pPr>
                  <a:buFont typeface="Courier New" panose="02070309020205020404" pitchFamily="49" charset="0"/>
                  <a:buChar char="o"/>
                </a:pPr>
                <a:r>
                  <a:rPr lang="de-DE" dirty="0">
                    <a:solidFill>
                      <a:schemeClr val="bg2">
                        <a:lumMod val="40000"/>
                        <a:lumOff val="60000"/>
                      </a:schemeClr>
                    </a:solidFill>
                    <a:latin typeface="Calibri" panose="020F0502020204030204" pitchFamily="34" charset="0"/>
                  </a:rPr>
                  <a:t>Wichtige Gesetze:</a:t>
                </a:r>
              </a:p>
              <a:p>
                <a:pPr lvl="1">
                  <a:buFont typeface="Courier New" panose="02070309020205020404" pitchFamily="49" charset="0"/>
                  <a:buChar char="o"/>
                </a:pPr>
                <a:r>
                  <a:rPr lang="de-DE" dirty="0">
                    <a:latin typeface="Calibri" panose="020F0502020204030204" pitchFamily="34" charset="0"/>
                  </a:rPr>
                  <a:t>Kommutativgesetz:		</a:t>
                </a:r>
                <a14:m>
                  <m:oMath xmlns:m="http://schemas.openxmlformats.org/officeDocument/2006/math">
                    <m:d>
                      <m:dPr>
                        <m:ctrlPr>
                          <a:rPr lang="de-DE" i="1">
                            <a:latin typeface="Cambria Math" panose="02040503050406030204" pitchFamily="18" charset="0"/>
                          </a:rPr>
                        </m:ctrlPr>
                      </m:dPr>
                      <m:e>
                        <m:r>
                          <a:rPr lang="de-DE" i="1">
                            <a:latin typeface="Cambria Math" panose="02040503050406030204" pitchFamily="18" charset="0"/>
                          </a:rPr>
                          <m:t>𝐴</m:t>
                        </m:r>
                        <m:r>
                          <a:rPr lang="de-DE" i="1">
                            <a:latin typeface="Cambria Math" panose="02040503050406030204" pitchFamily="18" charset="0"/>
                          </a:rPr>
                          <m:t> ∙</m:t>
                        </m:r>
                        <m:r>
                          <a:rPr lang="de-DE" i="1">
                            <a:latin typeface="Cambria Math" panose="02040503050406030204" pitchFamily="18" charset="0"/>
                            <a:ea typeface="Cambria Math" panose="02040503050406030204" pitchFamily="18" charset="0"/>
                          </a:rPr>
                          <m:t>𝐵</m:t>
                        </m:r>
                      </m:e>
                    </m:d>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𝐵</m:t>
                    </m:r>
                    <m:r>
                      <a:rPr lang="de-DE" i="1">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𝐴</m:t>
                    </m:r>
                    <m:r>
                      <a:rPr lang="de-DE" b="0" i="1" smtClean="0">
                        <a:latin typeface="Cambria Math" panose="02040503050406030204" pitchFamily="18" charset="0"/>
                        <a:ea typeface="Cambria Math" panose="02040503050406030204" pitchFamily="18" charset="0"/>
                      </a:rPr>
                      <m:t>)</m:t>
                    </m:r>
                  </m:oMath>
                </a14:m>
                <a:r>
                  <a:rPr lang="de-DE" dirty="0">
                    <a:latin typeface="Calibri" panose="020F0502020204030204" pitchFamily="34" charset="0"/>
                  </a:rPr>
                  <a:t>			</a:t>
                </a:r>
                <a14:m>
                  <m:oMath xmlns:m="http://schemas.openxmlformats.org/officeDocument/2006/math">
                    <m:d>
                      <m:dPr>
                        <m:ctrlPr>
                          <a:rPr lang="de-DE" i="1">
                            <a:latin typeface="Cambria Math" panose="02040503050406030204" pitchFamily="18" charset="0"/>
                          </a:rPr>
                        </m:ctrlPr>
                      </m:dPr>
                      <m:e>
                        <m:r>
                          <a:rPr lang="de-DE" i="1">
                            <a:latin typeface="Cambria Math" panose="02040503050406030204" pitchFamily="18" charset="0"/>
                          </a:rPr>
                          <m:t>𝐴</m:t>
                        </m:r>
                        <m:r>
                          <a:rPr lang="de-DE" b="0" i="1" smtClean="0">
                            <a:latin typeface="Cambria Math" panose="02040503050406030204" pitchFamily="18" charset="0"/>
                          </a:rPr>
                          <m:t>+</m:t>
                        </m:r>
                        <m:r>
                          <a:rPr lang="de-DE" i="1">
                            <a:latin typeface="Cambria Math" panose="02040503050406030204" pitchFamily="18" charset="0"/>
                            <a:ea typeface="Cambria Math" panose="02040503050406030204" pitchFamily="18" charset="0"/>
                          </a:rPr>
                          <m:t>𝐵</m:t>
                        </m:r>
                      </m:e>
                    </m:d>
                    <m:r>
                      <a:rPr lang="de-DE" i="1">
                        <a:latin typeface="Cambria Math" panose="02040503050406030204" pitchFamily="18" charset="0"/>
                        <a:ea typeface="Cambria Math" panose="02040503050406030204" pitchFamily="18" charset="0"/>
                      </a:rPr>
                      <m:t>=</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𝐵</m:t>
                        </m:r>
                        <m:r>
                          <a:rPr lang="de-DE" b="0" i="1" smtClean="0">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𝐴</m:t>
                        </m:r>
                      </m:e>
                    </m:d>
                  </m:oMath>
                </a14:m>
                <a:endParaRPr lang="de-DE" dirty="0">
                  <a:latin typeface="Calibri" panose="020F0502020204030204" pitchFamily="34" charset="0"/>
                  <a:ea typeface="Cambria Math" panose="02040503050406030204" pitchFamily="18" charset="0"/>
                </a:endParaRPr>
              </a:p>
              <a:p>
                <a:pPr lvl="1">
                  <a:buFont typeface="Courier New" panose="02070309020205020404" pitchFamily="49" charset="0"/>
                  <a:buChar char="o"/>
                </a:pPr>
                <a:r>
                  <a:rPr lang="de-DE" dirty="0">
                    <a:latin typeface="Calibri" panose="020F0502020204030204" pitchFamily="34" charset="0"/>
                  </a:rPr>
                  <a:t>Assoziativgesetz:		</a:t>
                </a:r>
                <a14:m>
                  <m:oMath xmlns:m="http://schemas.openxmlformats.org/officeDocument/2006/math">
                    <m:d>
                      <m:dPr>
                        <m:ctrlPr>
                          <a:rPr lang="de-DE" i="1">
                            <a:latin typeface="Cambria Math" panose="02040503050406030204" pitchFamily="18" charset="0"/>
                          </a:rPr>
                        </m:ctrlPr>
                      </m:dPr>
                      <m:e>
                        <m:r>
                          <a:rPr lang="de-DE" i="1">
                            <a:latin typeface="Cambria Math" panose="02040503050406030204" pitchFamily="18" charset="0"/>
                          </a:rPr>
                          <m:t>𝐴</m:t>
                        </m:r>
                        <m:r>
                          <a:rPr lang="de-DE" i="1">
                            <a:latin typeface="Cambria Math" panose="02040503050406030204" pitchFamily="18" charset="0"/>
                          </a:rPr>
                          <m:t> ∙</m:t>
                        </m:r>
                        <m:r>
                          <a:rPr lang="de-DE" i="1">
                            <a:latin typeface="Cambria Math" panose="02040503050406030204" pitchFamily="18" charset="0"/>
                            <a:ea typeface="Cambria Math" panose="02040503050406030204" pitchFamily="18" charset="0"/>
                          </a:rPr>
                          <m:t>𝐵</m:t>
                        </m:r>
                      </m:e>
                    </m:d>
                    <m:r>
                      <a:rPr lang="de-DE" i="1">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𝐶</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𝐴</m:t>
                    </m:r>
                    <m:r>
                      <a:rPr lang="de-DE" i="1">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𝐵</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𝐶</m:t>
                    </m:r>
                    <m:r>
                      <a:rPr lang="de-DE" b="0" i="1" smtClean="0">
                        <a:latin typeface="Cambria Math" panose="02040503050406030204" pitchFamily="18" charset="0"/>
                        <a:ea typeface="Cambria Math" panose="02040503050406030204" pitchFamily="18" charset="0"/>
                      </a:rPr>
                      <m:t>)</m:t>
                    </m:r>
                  </m:oMath>
                </a14:m>
                <a:r>
                  <a:rPr lang="de-DE" dirty="0">
                    <a:latin typeface="Calibri" panose="020F0502020204030204" pitchFamily="34" charset="0"/>
                  </a:rPr>
                  <a:t>	</a:t>
                </a:r>
                <a14:m>
                  <m:oMath xmlns:m="http://schemas.openxmlformats.org/officeDocument/2006/math">
                    <m:d>
                      <m:dPr>
                        <m:ctrlPr>
                          <a:rPr lang="de-DE" i="1">
                            <a:latin typeface="Cambria Math" panose="02040503050406030204" pitchFamily="18" charset="0"/>
                          </a:rPr>
                        </m:ctrlPr>
                      </m:dPr>
                      <m:e>
                        <m:r>
                          <a:rPr lang="de-DE" i="1">
                            <a:latin typeface="Cambria Math" panose="02040503050406030204" pitchFamily="18" charset="0"/>
                          </a:rPr>
                          <m:t>𝐴</m:t>
                        </m:r>
                        <m:r>
                          <a:rPr lang="de-DE" b="0" i="1" smtClean="0">
                            <a:latin typeface="Cambria Math" panose="02040503050406030204" pitchFamily="18" charset="0"/>
                          </a:rPr>
                          <m:t>+</m:t>
                        </m:r>
                        <m:r>
                          <a:rPr lang="de-DE" i="1">
                            <a:latin typeface="Cambria Math" panose="02040503050406030204" pitchFamily="18" charset="0"/>
                            <a:ea typeface="Cambria Math" panose="02040503050406030204" pitchFamily="18" charset="0"/>
                          </a:rPr>
                          <m:t>𝐵</m:t>
                        </m:r>
                      </m:e>
                    </m:d>
                    <m:r>
                      <a:rPr lang="de-DE" b="0" i="1" smtClean="0">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𝐶</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𝐴</m:t>
                    </m:r>
                    <m:r>
                      <a:rPr lang="de-DE" b="0" i="1" smtClean="0">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𝐵</m:t>
                    </m:r>
                    <m:r>
                      <a:rPr lang="de-DE" b="0" i="1" smtClean="0">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𝐶</m:t>
                    </m:r>
                    <m:r>
                      <a:rPr lang="de-DE" i="1">
                        <a:latin typeface="Cambria Math" panose="02040503050406030204" pitchFamily="18" charset="0"/>
                        <a:ea typeface="Cambria Math" panose="02040503050406030204" pitchFamily="18" charset="0"/>
                      </a:rPr>
                      <m:t>)</m:t>
                    </m:r>
                  </m:oMath>
                </a14:m>
                <a:endParaRPr lang="de-DE" dirty="0">
                  <a:latin typeface="Calibri" panose="020F0502020204030204" pitchFamily="34" charset="0"/>
                </a:endParaRPr>
              </a:p>
              <a:p>
                <a:pPr lvl="1">
                  <a:buFont typeface="Courier New" panose="02070309020205020404" pitchFamily="49" charset="0"/>
                  <a:buChar char="o"/>
                </a:pPr>
                <a:r>
                  <a:rPr lang="de-DE" dirty="0">
                    <a:latin typeface="Calibri" panose="020F0502020204030204" pitchFamily="34" charset="0"/>
                  </a:rPr>
                  <a:t>Distributivgesetz:		</a:t>
                </a:r>
                <a14:m>
                  <m:oMath xmlns:m="http://schemas.openxmlformats.org/officeDocument/2006/math">
                    <m:d>
                      <m:dPr>
                        <m:ctrlPr>
                          <a:rPr lang="de-DE" i="1">
                            <a:latin typeface="Cambria Math" panose="02040503050406030204" pitchFamily="18" charset="0"/>
                          </a:rPr>
                        </m:ctrlPr>
                      </m:dPr>
                      <m:e>
                        <m:r>
                          <a:rPr lang="de-DE" i="1">
                            <a:latin typeface="Cambria Math" panose="02040503050406030204" pitchFamily="18" charset="0"/>
                          </a:rPr>
                          <m:t>𝐴</m:t>
                        </m:r>
                        <m:r>
                          <a:rPr lang="de-DE" b="0" i="1" smtClean="0">
                            <a:latin typeface="Cambria Math" panose="02040503050406030204" pitchFamily="18" charset="0"/>
                          </a:rPr>
                          <m:t>+</m:t>
                        </m:r>
                        <m:r>
                          <a:rPr lang="de-DE" i="1">
                            <a:latin typeface="Cambria Math" panose="02040503050406030204" pitchFamily="18" charset="0"/>
                            <a:ea typeface="Cambria Math" panose="02040503050406030204" pitchFamily="18" charset="0"/>
                          </a:rPr>
                          <m:t>𝐵</m:t>
                        </m:r>
                      </m:e>
                    </m:d>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𝐶</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𝐴</m:t>
                    </m:r>
                    <m:r>
                      <a:rPr lang="de-DE" i="1">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𝐶</m:t>
                    </m:r>
                    <m:r>
                      <a:rPr lang="de-DE" b="0" i="1" smtClean="0">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𝐵</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𝐶</m:t>
                    </m:r>
                  </m:oMath>
                </a14:m>
                <a:r>
                  <a:rPr lang="de-DE" dirty="0">
                    <a:latin typeface="Calibri" panose="020F0502020204030204" pitchFamily="34" charset="0"/>
                  </a:rPr>
                  <a:t>	</a:t>
                </a:r>
                <a14:m>
                  <m:oMath xmlns:m="http://schemas.openxmlformats.org/officeDocument/2006/math">
                    <m:d>
                      <m:dPr>
                        <m:ctrlPr>
                          <a:rPr lang="de-DE" i="1">
                            <a:latin typeface="Cambria Math" panose="02040503050406030204" pitchFamily="18" charset="0"/>
                          </a:rPr>
                        </m:ctrlPr>
                      </m:dPr>
                      <m:e>
                        <m:r>
                          <a:rPr lang="de-DE" i="1">
                            <a:latin typeface="Cambria Math" panose="02040503050406030204" pitchFamily="18" charset="0"/>
                          </a:rPr>
                          <m:t>𝐴</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𝐵</m:t>
                        </m:r>
                      </m:e>
                    </m:d>
                    <m:r>
                      <a:rPr lang="de-DE" b="0" i="1" smtClean="0">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𝐶</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𝐴</m:t>
                    </m:r>
                    <m:r>
                      <a:rPr lang="de-DE" b="0" i="1" smtClean="0">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𝐶</m:t>
                    </m:r>
                    <m:r>
                      <a:rPr lang="de-DE" b="0" i="1" smtClean="0">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𝐵</m:t>
                    </m:r>
                    <m:r>
                      <a:rPr lang="de-DE" b="0" i="1" smtClean="0">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𝐶</m:t>
                    </m:r>
                    <m:r>
                      <a:rPr lang="de-DE" b="0" i="1" smtClean="0">
                        <a:latin typeface="Cambria Math" panose="02040503050406030204" pitchFamily="18" charset="0"/>
                        <a:ea typeface="Cambria Math" panose="02040503050406030204" pitchFamily="18" charset="0"/>
                      </a:rPr>
                      <m:t>)</m:t>
                    </m:r>
                  </m:oMath>
                </a14:m>
                <a:endParaRPr lang="de-DE" dirty="0">
                  <a:latin typeface="Calibri" panose="020F0502020204030204" pitchFamily="34" charset="0"/>
                </a:endParaRPr>
              </a:p>
              <a:p>
                <a:pPr lvl="1">
                  <a:buFont typeface="Courier New" panose="02070309020205020404" pitchFamily="49" charset="0"/>
                  <a:buChar char="o"/>
                </a:pPr>
                <a:r>
                  <a:rPr lang="de-DE" dirty="0">
                    <a:latin typeface="Calibri" panose="020F0502020204030204" pitchFamily="34" charset="0"/>
                  </a:rPr>
                  <a:t>De Morgan:			</a:t>
                </a:r>
                <a14:m>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m:t>
                        </m:r>
                        <m:r>
                          <a:rPr lang="de-DE" i="1">
                            <a:latin typeface="Cambria Math" panose="02040503050406030204" pitchFamily="18" charset="0"/>
                          </a:rPr>
                          <m:t>𝐴</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rPr>
                          <m:t>𝐵</m:t>
                        </m:r>
                        <m:r>
                          <a:rPr lang="de-DE" i="1">
                            <a:latin typeface="Cambria Math" panose="02040503050406030204" pitchFamily="18" charset="0"/>
                          </a:rPr>
                          <m:t>)</m:t>
                        </m:r>
                        <m:r>
                          <m:rPr>
                            <m:nor/>
                          </m:rPr>
                          <a:rPr lang="de-DE" dirty="0">
                            <a:latin typeface="Calibri" panose="020F0502020204030204" pitchFamily="34" charset="0"/>
                          </a:rPr>
                          <m:t> </m:t>
                        </m:r>
                      </m:e>
                    </m:acc>
                  </m:oMath>
                </a14:m>
                <a:r>
                  <a:rPr lang="de-DE" dirty="0">
                    <a:latin typeface="Calibri" panose="020F0502020204030204" pitchFamily="34" charset="0"/>
                  </a:rPr>
                  <a:t> = </a:t>
                </a:r>
                <a14:m>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𝐴</m:t>
                        </m:r>
                        <m:r>
                          <m:rPr>
                            <m:nor/>
                          </m:rPr>
                          <a:rPr lang="de-DE" dirty="0">
                            <a:latin typeface="Calibri" panose="020F0502020204030204" pitchFamily="34" charset="0"/>
                          </a:rPr>
                          <m:t> </m:t>
                        </m:r>
                      </m:e>
                    </m:acc>
                  </m:oMath>
                </a14:m>
                <a:r>
                  <a:rPr lang="de-DE" dirty="0">
                    <a:ea typeface="Cambria Math" panose="02040503050406030204" pitchFamily="18" charset="0"/>
                  </a:rPr>
                  <a:t> </a:t>
                </a:r>
                <a14:m>
                  <m:oMath xmlns:m="http://schemas.openxmlformats.org/officeDocument/2006/math">
                    <m:r>
                      <a:rPr lang="de-DE" i="1" dirty="0">
                        <a:latin typeface="Cambria Math" panose="02040503050406030204" pitchFamily="18" charset="0"/>
                        <a:ea typeface="Cambria Math" panose="02040503050406030204" pitchFamily="18" charset="0"/>
                      </a:rPr>
                      <m:t>+</m:t>
                    </m:r>
                    <m:r>
                      <a:rPr lang="de-DE" b="0" i="1" dirty="0" smtClean="0">
                        <a:latin typeface="Cambria Math" panose="02040503050406030204" pitchFamily="18" charset="0"/>
                        <a:ea typeface="Cambria Math" panose="02040503050406030204" pitchFamily="18" charset="0"/>
                      </a:rPr>
                      <m:t> </m:t>
                    </m:r>
                    <m:acc>
                      <m:accPr>
                        <m:chr m:val="̅"/>
                        <m:ctrlPr>
                          <a:rPr lang="de-DE" i="1">
                            <a:latin typeface="Cambria Math" panose="02040503050406030204" pitchFamily="18" charset="0"/>
                          </a:rPr>
                        </m:ctrlPr>
                      </m:accPr>
                      <m:e>
                        <m:r>
                          <a:rPr lang="de-DE" b="0" i="1" smtClean="0">
                            <a:latin typeface="Cambria Math" panose="02040503050406030204" pitchFamily="18" charset="0"/>
                          </a:rPr>
                          <m:t>𝐵</m:t>
                        </m:r>
                        <m:r>
                          <m:rPr>
                            <m:nor/>
                          </m:rPr>
                          <a:rPr lang="de-DE" dirty="0">
                            <a:latin typeface="Calibri" panose="020F0502020204030204" pitchFamily="34" charset="0"/>
                          </a:rPr>
                          <m:t> </m:t>
                        </m:r>
                      </m:e>
                    </m:acc>
                  </m:oMath>
                </a14:m>
                <a:r>
                  <a:rPr lang="de-DE" dirty="0">
                    <a:latin typeface="Calibri" panose="020F0502020204030204" pitchFamily="34" charset="0"/>
                  </a:rPr>
                  <a:t>			</a:t>
                </a:r>
                <a14:m>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m:t>
                        </m:r>
                        <m:r>
                          <a:rPr lang="de-DE" i="1">
                            <a:latin typeface="Cambria Math" panose="02040503050406030204" pitchFamily="18" charset="0"/>
                          </a:rPr>
                          <m:t>𝐴</m:t>
                        </m:r>
                        <m:r>
                          <a:rPr lang="de-DE" b="0" i="1" smtClean="0">
                            <a:latin typeface="Cambria Math" panose="02040503050406030204" pitchFamily="18" charset="0"/>
                          </a:rPr>
                          <m:t>+</m:t>
                        </m:r>
                        <m:r>
                          <a:rPr lang="de-DE" i="1">
                            <a:latin typeface="Cambria Math" panose="02040503050406030204" pitchFamily="18" charset="0"/>
                          </a:rPr>
                          <m:t>𝐵</m:t>
                        </m:r>
                        <m:r>
                          <a:rPr lang="de-DE" i="1">
                            <a:latin typeface="Cambria Math" panose="02040503050406030204" pitchFamily="18" charset="0"/>
                          </a:rPr>
                          <m:t>)</m:t>
                        </m:r>
                        <m:r>
                          <m:rPr>
                            <m:nor/>
                          </m:rPr>
                          <a:rPr lang="de-DE" dirty="0">
                            <a:latin typeface="Calibri" panose="020F0502020204030204" pitchFamily="34" charset="0"/>
                          </a:rPr>
                          <m:t> </m:t>
                        </m:r>
                      </m:e>
                    </m:acc>
                  </m:oMath>
                </a14:m>
                <a:r>
                  <a:rPr lang="de-DE" dirty="0">
                    <a:latin typeface="Calibri" panose="020F0502020204030204" pitchFamily="34" charset="0"/>
                  </a:rPr>
                  <a:t> = </a:t>
                </a:r>
                <a14:m>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𝐴</m:t>
                        </m:r>
                        <m:r>
                          <m:rPr>
                            <m:nor/>
                          </m:rPr>
                          <a:rPr lang="de-DE" dirty="0">
                            <a:latin typeface="Calibri" panose="020F0502020204030204" pitchFamily="34" charset="0"/>
                          </a:rPr>
                          <m:t> </m:t>
                        </m:r>
                      </m:e>
                    </m:acc>
                    <m:r>
                      <a:rPr lang="de-DE" i="1">
                        <a:latin typeface="Cambria Math" panose="02040503050406030204" pitchFamily="18" charset="0"/>
                        <a:ea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𝐵</m:t>
                        </m:r>
                        <m:r>
                          <m:rPr>
                            <m:nor/>
                          </m:rPr>
                          <a:rPr lang="de-DE" dirty="0">
                            <a:latin typeface="Calibri" panose="020F0502020204030204" pitchFamily="34" charset="0"/>
                          </a:rPr>
                          <m:t> </m:t>
                        </m:r>
                      </m:e>
                    </m:acc>
                  </m:oMath>
                </a14:m>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468029"/>
                <a:ext cx="9441120" cy="5006912"/>
              </a:xfrm>
              <a:blipFill rotWithShape="0">
                <a:blip r:embed="rId2"/>
                <a:stretch>
                  <a:fillRect l="-710" t="-731"/>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3430967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DNF, SOP, POS</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4293" y="1608074"/>
                <a:ext cx="8946541" cy="4809202"/>
              </a:xfrm>
            </p:spPr>
            <p:txBody>
              <a:bodyPr>
                <a:normAutofit lnSpcReduction="10000"/>
              </a:bodyPr>
              <a:lstStyle/>
              <a:p>
                <a:r>
                  <a:rPr lang="de-DE" dirty="0"/>
                  <a:t>Wie unterscheiden sich die technischen Realisierungen der beiden Formen?</a:t>
                </a:r>
              </a:p>
              <a:p>
                <a:pPr marL="0" indent="0">
                  <a:buNone/>
                </a:pPr>
                <a:endParaRPr lang="de-DE" dirty="0">
                  <a:latin typeface="Calibri" panose="020F0502020204030204" pitchFamily="34" charset="0"/>
                </a:endParaRPr>
              </a:p>
              <a:p>
                <a:pPr marL="0" indent="0">
                  <a:buNone/>
                </a:pPr>
                <a:r>
                  <a:rPr lang="de-DE" dirty="0">
                    <a:solidFill>
                      <a:schemeClr val="accent2">
                        <a:lumMod val="40000"/>
                        <a:lumOff val="60000"/>
                      </a:schemeClr>
                    </a:solidFill>
                    <a:latin typeface="Calibri" panose="020F0502020204030204" pitchFamily="34" charset="0"/>
                  </a:rPr>
                  <a:t>Zur Erinnerung:</a:t>
                </a:r>
              </a:p>
              <a:p>
                <a:pPr marL="0" indent="0">
                  <a:buNone/>
                </a:pPr>
                <a:r>
                  <a:rPr lang="de-DE" dirty="0">
                    <a:latin typeface="Calibri" panose="020F0502020204030204" pitchFamily="34" charset="0"/>
                  </a:rPr>
                  <a:t>SOP (</a:t>
                </a:r>
                <a:r>
                  <a:rPr lang="de-DE" dirty="0" err="1">
                    <a:latin typeface="Calibri" panose="020F0502020204030204" pitchFamily="34" charset="0"/>
                  </a:rPr>
                  <a:t>Sum</a:t>
                </a:r>
                <a:r>
                  <a:rPr lang="de-DE" dirty="0">
                    <a:latin typeface="Calibri" panose="020F0502020204030204" pitchFamily="34" charset="0"/>
                  </a:rPr>
                  <a:t> </a:t>
                </a:r>
                <a:r>
                  <a:rPr lang="de-DE" dirty="0" err="1">
                    <a:latin typeface="Calibri" panose="020F0502020204030204" pitchFamily="34" charset="0"/>
                  </a:rPr>
                  <a:t>of</a:t>
                </a:r>
                <a:r>
                  <a:rPr lang="de-DE" dirty="0">
                    <a:latin typeface="Calibri" panose="020F0502020204030204" pitchFamily="34" charset="0"/>
                  </a:rPr>
                  <a:t> Products):	z.B. </a:t>
                </a:r>
                <a14:m>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𝑤</m:t>
                        </m:r>
                      </m:e>
                    </m:acc>
                    <m:acc>
                      <m:accPr>
                        <m:chr m:val="̅"/>
                        <m:ctrlPr>
                          <a:rPr lang="de-DE" i="1">
                            <a:latin typeface="Cambria Math" panose="02040503050406030204" pitchFamily="18" charset="0"/>
                          </a:rPr>
                        </m:ctrlPr>
                      </m:accPr>
                      <m:e>
                        <m:r>
                          <a:rPr lang="de-DE" i="1">
                            <a:latin typeface="Cambria Math" panose="02040503050406030204" pitchFamily="18" charset="0"/>
                          </a:rPr>
                          <m:t>𝑦</m:t>
                        </m:r>
                      </m:e>
                    </m:acc>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𝑤</m:t>
                        </m:r>
                      </m:e>
                    </m:acc>
                    <m:r>
                      <a:rPr lang="de-DE" i="1">
                        <a:latin typeface="Cambria Math" panose="02040503050406030204" pitchFamily="18" charset="0"/>
                      </a:rPr>
                      <m:t>𝑥</m:t>
                    </m:r>
                    <m:r>
                      <a:rPr lang="de-DE" i="1">
                        <a:latin typeface="Cambria Math" panose="02040503050406030204" pitchFamily="18" charset="0"/>
                      </a:rPr>
                      <m:t>+</m:t>
                    </m:r>
                    <m:r>
                      <a:rPr lang="de-DE" i="1">
                        <a:latin typeface="Cambria Math" panose="02040503050406030204" pitchFamily="18" charset="0"/>
                      </a:rPr>
                      <m:t>𝑥𝑧</m:t>
                    </m:r>
                    <m:r>
                      <a:rPr lang="de-DE" i="1">
                        <a:latin typeface="Cambria Math" panose="02040503050406030204" pitchFamily="18" charset="0"/>
                      </a:rPr>
                      <m:t>+</m:t>
                    </m:r>
                    <m:r>
                      <a:rPr lang="de-DE" i="1">
                        <a:latin typeface="Cambria Math" panose="02040503050406030204" pitchFamily="18" charset="0"/>
                      </a:rPr>
                      <m:t>𝑦𝑧</m:t>
                    </m:r>
                  </m:oMath>
                </a14:m>
                <a:endParaRPr lang="de-DE" dirty="0">
                  <a:latin typeface="Calibri" panose="020F0502020204030204" pitchFamily="34" charset="0"/>
                </a:endParaRPr>
              </a:p>
              <a:p>
                <a:pPr marL="0" indent="0">
                  <a:buNone/>
                </a:pPr>
                <a:r>
                  <a:rPr lang="de-DE" dirty="0">
                    <a:latin typeface="Calibri" panose="020F0502020204030204" pitchFamily="34" charset="0"/>
                  </a:rPr>
                  <a:t>POS (</a:t>
                </a:r>
                <a:r>
                  <a:rPr lang="de-DE" dirty="0" err="1">
                    <a:latin typeface="Calibri" panose="020F0502020204030204" pitchFamily="34" charset="0"/>
                  </a:rPr>
                  <a:t>Product</a:t>
                </a:r>
                <a:r>
                  <a:rPr lang="de-DE" dirty="0">
                    <a:latin typeface="Calibri" panose="020F0502020204030204" pitchFamily="34" charset="0"/>
                  </a:rPr>
                  <a:t> </a:t>
                </a:r>
                <a:r>
                  <a:rPr lang="de-DE" dirty="0" err="1">
                    <a:latin typeface="Calibri" panose="020F0502020204030204" pitchFamily="34" charset="0"/>
                  </a:rPr>
                  <a:t>of</a:t>
                </a:r>
                <a:r>
                  <a:rPr lang="de-DE" dirty="0">
                    <a:latin typeface="Calibri" panose="020F0502020204030204" pitchFamily="34" charset="0"/>
                  </a:rPr>
                  <a:t> Sums):	z.B. </a:t>
                </a:r>
                <a14:m>
                  <m:oMath xmlns:m="http://schemas.openxmlformats.org/officeDocument/2006/math">
                    <m:r>
                      <a:rPr lang="de-DE">
                        <a:latin typeface="Cambria Math" panose="02040503050406030204" pitchFamily="18" charset="0"/>
                      </a:rPr>
                      <m:t>(</m:t>
                    </m:r>
                    <m:r>
                      <m:rPr>
                        <m:sty m:val="p"/>
                      </m:rPr>
                      <a:rPr lang="de-DE">
                        <a:latin typeface="Cambria Math" panose="02040503050406030204" pitchFamily="18" charset="0"/>
                      </a:rPr>
                      <m:t>w</m:t>
                    </m:r>
                    <m:r>
                      <a:rPr lang="de-DE">
                        <a:latin typeface="Cambria Math" panose="02040503050406030204" pitchFamily="18" charset="0"/>
                      </a:rPr>
                      <m:t>+</m:t>
                    </m:r>
                    <m:r>
                      <m:rPr>
                        <m:sty m:val="p"/>
                      </m:rPr>
                      <a:rPr lang="de-DE">
                        <a:latin typeface="Cambria Math" panose="02040503050406030204" pitchFamily="18" charset="0"/>
                      </a:rPr>
                      <m:t>z</m:t>
                    </m:r>
                    <m:r>
                      <a:rPr lang="de-DE">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𝑤</m:t>
                        </m:r>
                      </m:e>
                    </m:acc>
                    <m:r>
                      <a:rPr lang="de-DE">
                        <a:latin typeface="Cambria Math" panose="02040503050406030204" pitchFamily="18" charset="0"/>
                      </a:rPr>
                      <m:t>+</m:t>
                    </m:r>
                    <m:r>
                      <m:rPr>
                        <m:sty m:val="p"/>
                      </m:rPr>
                      <a:rPr lang="de-DE">
                        <a:latin typeface="Cambria Math" panose="02040503050406030204" pitchFamily="18" charset="0"/>
                      </a:rPr>
                      <m:t>x</m:t>
                    </m:r>
                    <m:r>
                      <a:rPr lang="de-DE">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𝑦</m:t>
                        </m:r>
                      </m:e>
                    </m:acc>
                    <m:r>
                      <a:rPr lang="de-DE">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𝑤</m:t>
                        </m:r>
                      </m:e>
                    </m:acc>
                    <m:r>
                      <a:rPr lang="de-DE">
                        <a:latin typeface="Cambria Math" panose="02040503050406030204" pitchFamily="18" charset="0"/>
                      </a:rPr>
                      <m:t>+</m:t>
                    </m:r>
                    <m:r>
                      <m:rPr>
                        <m:sty m:val="p"/>
                      </m:rPr>
                      <a:rPr lang="de-DE">
                        <a:latin typeface="Cambria Math" panose="02040503050406030204" pitchFamily="18" charset="0"/>
                      </a:rPr>
                      <m:t>x</m:t>
                    </m:r>
                    <m:r>
                      <a:rPr lang="de-DE">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𝑧</m:t>
                        </m:r>
                      </m:e>
                    </m:acc>
                    <m:r>
                      <a:rPr lang="de-DE">
                        <a:latin typeface="Cambria Math" panose="02040503050406030204" pitchFamily="18" charset="0"/>
                      </a:rPr>
                      <m:t>)</m:t>
                    </m:r>
                    <m:r>
                      <a:rPr lang="de-DE" i="1">
                        <a:latin typeface="Cambria Math" panose="02040503050406030204" pitchFamily="18" charset="0"/>
                      </a:rPr>
                      <m:t> </m:t>
                    </m:r>
                  </m:oMath>
                </a14:m>
                <a:r>
                  <a:rPr lang="de-DE" dirty="0">
                    <a:latin typeface="Calibri" panose="020F0502020204030204" pitchFamily="34" charset="0"/>
                  </a:rPr>
                  <a:t>			</a:t>
                </a:r>
              </a:p>
              <a:p>
                <a:pPr marL="0" indent="0">
                  <a:buNone/>
                </a:pPr>
                <a:r>
                  <a:rPr lang="de-DE" dirty="0">
                    <a:solidFill>
                      <a:schemeClr val="accent3">
                        <a:lumMod val="40000"/>
                        <a:lumOff val="60000"/>
                      </a:schemeClr>
                    </a:solidFill>
                    <a:latin typeface="Calibri" panose="020F0502020204030204" pitchFamily="34" charset="0"/>
                  </a:rPr>
                  <a:t>				</a:t>
                </a:r>
              </a:p>
              <a:p>
                <a:pPr marL="0" indent="0">
                  <a:buNone/>
                </a:pPr>
                <a:r>
                  <a:rPr lang="de-DE" dirty="0">
                    <a:solidFill>
                      <a:schemeClr val="accent3">
                        <a:lumMod val="40000"/>
                        <a:lumOff val="60000"/>
                      </a:schemeClr>
                    </a:solidFill>
                    <a:latin typeface="Calibri" panose="020F0502020204030204" pitchFamily="34" charset="0"/>
                  </a:rPr>
                  <a:t>				Erste Ebene		Zweite Ebene</a:t>
                </a:r>
              </a:p>
              <a:p>
                <a:pPr marL="0" indent="0">
                  <a:buNone/>
                </a:pPr>
                <a:r>
                  <a:rPr lang="de-DE" dirty="0">
                    <a:solidFill>
                      <a:schemeClr val="bg2">
                        <a:lumMod val="40000"/>
                        <a:lumOff val="60000"/>
                      </a:schemeClr>
                    </a:solidFill>
                    <a:latin typeface="Calibri" panose="020F0502020204030204" pitchFamily="34" charset="0"/>
                  </a:rPr>
                  <a:t>SOP – Form:	</a:t>
                </a:r>
                <a:r>
                  <a:rPr lang="de-DE" dirty="0">
                    <a:latin typeface="Calibri" panose="020F0502020204030204" pitchFamily="34" charset="0"/>
                  </a:rPr>
                  <a:t>	UND-Feld		ODER-Feld</a:t>
                </a:r>
              </a:p>
              <a:p>
                <a:pPr marL="0" indent="0">
                  <a:buNone/>
                </a:pPr>
                <a:r>
                  <a:rPr lang="de-DE" dirty="0">
                    <a:solidFill>
                      <a:schemeClr val="bg2">
                        <a:lumMod val="40000"/>
                        <a:lumOff val="60000"/>
                      </a:schemeClr>
                    </a:solidFill>
                    <a:latin typeface="Calibri" panose="020F0502020204030204" pitchFamily="34" charset="0"/>
                  </a:rPr>
                  <a:t>POS – Form:</a:t>
                </a:r>
                <a:r>
                  <a:rPr lang="de-DE" dirty="0">
                    <a:latin typeface="Calibri" panose="020F0502020204030204" pitchFamily="34" charset="0"/>
                  </a:rPr>
                  <a:t>		ODER-Feld		UND-Feld</a:t>
                </a:r>
              </a:p>
              <a:p>
                <a:pPr marL="0" indent="0">
                  <a:buNone/>
                </a:pPr>
                <a:r>
                  <a:rPr lang="de-DE" dirty="0">
                    <a:latin typeface="Calibri" panose="020F0502020204030204" pitchFamily="34" charset="0"/>
                  </a:rPr>
                  <a:t>		</a:t>
                </a:r>
              </a:p>
              <a:p>
                <a:pPr marL="0" indent="0">
                  <a:buNone/>
                </a:pPr>
                <a:r>
                  <a:rPr lang="de-DE" dirty="0">
                    <a:latin typeface="Calibri" panose="020F0502020204030204" pitchFamily="34" charset="0"/>
                  </a:rPr>
                  <a:t>Genauere Umsetzung mittels PAL, PLA wird später besprochen.	</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4293" y="1608074"/>
                <a:ext cx="8946541" cy="4809202"/>
              </a:xfrm>
              <a:blipFill rotWithShape="0">
                <a:blip r:embed="rId3"/>
                <a:stretch>
                  <a:fillRect l="-681" t="-1394"/>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30</a:t>
            </a:fld>
            <a:endParaRPr lang="en-US" dirty="0"/>
          </a:p>
        </p:txBody>
      </p:sp>
    </p:spTree>
    <p:extLst>
      <p:ext uri="{BB962C8B-B14F-4D97-AF65-F5344CB8AC3E}">
        <p14:creationId xmlns:p14="http://schemas.microsoft.com/office/powerpoint/2010/main" val="8240747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Denkpause</a:t>
            </a:r>
          </a:p>
        </p:txBody>
      </p:sp>
      <p:sp>
        <p:nvSpPr>
          <p:cNvPr id="3" name="Inhaltsplatzhalter 2"/>
          <p:cNvSpPr>
            <a:spLocks noGrp="1"/>
          </p:cNvSpPr>
          <p:nvPr>
            <p:ph idx="1"/>
          </p:nvPr>
        </p:nvSpPr>
        <p:spPr>
          <a:xfrm>
            <a:off x="1104293" y="1447800"/>
            <a:ext cx="8946541" cy="4786745"/>
          </a:xfrm>
        </p:spPr>
        <p:txBody>
          <a:bodyPr/>
          <a:lstStyle/>
          <a:p>
            <a:r>
              <a:rPr lang="de-DE" dirty="0"/>
              <a:t>Ein Direktor einer Gefängnisanstalt macht seinen hundert Häftlingen ein Angebot. Es kommen alle frei, wenn sie folgende Aufgabe lösen können:</a:t>
            </a:r>
          </a:p>
          <a:p>
            <a:r>
              <a:rPr lang="de-DE" dirty="0"/>
              <a:t>Jeden Tag wird der Direktor einen Gefangenen aussuchen, der in einen Raum geführt wird, in dem sich nur eine Lampe befindet, die an- oder ausgeschalten werden kann. Der Gefangene darf sich dort kurz aufhalten und nichts außer dem Zustand der Lampe verändern.</a:t>
            </a:r>
          </a:p>
          <a:p>
            <a:r>
              <a:rPr lang="de-DE" dirty="0"/>
              <a:t>Nach dem Aufenthalt darf die ausgewählte Person den Direktor ansprechen, wenn sie sicher ist, dass alle Gefangenen vor ihm auch in dem Raum gewesen sind</a:t>
            </a:r>
          </a:p>
          <a:p>
            <a:r>
              <a:rPr lang="de-DE" dirty="0"/>
              <a:t>Alle Gefangenen sind isoliert voneinander und dürfen sich nur einmalig vor der Aktion eine Stunde lang besprechen.</a:t>
            </a:r>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31</a:t>
            </a:fld>
            <a:endParaRPr lang="en-US" dirty="0"/>
          </a:p>
        </p:txBody>
      </p:sp>
    </p:spTree>
    <p:extLst>
      <p:ext uri="{BB962C8B-B14F-4D97-AF65-F5344CB8AC3E}">
        <p14:creationId xmlns:p14="http://schemas.microsoft.com/office/powerpoint/2010/main" val="3858113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Denkpause</a:t>
            </a:r>
          </a:p>
        </p:txBody>
      </p:sp>
      <p:sp>
        <p:nvSpPr>
          <p:cNvPr id="3" name="Inhaltsplatzhalter 2"/>
          <p:cNvSpPr>
            <a:spLocks noGrp="1"/>
          </p:cNvSpPr>
          <p:nvPr>
            <p:ph idx="1"/>
          </p:nvPr>
        </p:nvSpPr>
        <p:spPr>
          <a:xfrm>
            <a:off x="1104293" y="1447800"/>
            <a:ext cx="8946541" cy="4786745"/>
          </a:xfrm>
        </p:spPr>
        <p:txBody>
          <a:bodyPr>
            <a:normAutofit/>
          </a:bodyPr>
          <a:lstStyle/>
          <a:p>
            <a:pPr marL="0" indent="0">
              <a:buNone/>
            </a:pPr>
            <a:r>
              <a:rPr lang="de-DE" dirty="0"/>
              <a:t>Lösung:</a:t>
            </a:r>
          </a:p>
          <a:p>
            <a:pPr marL="0" indent="0">
              <a:buNone/>
            </a:pPr>
            <a:r>
              <a:rPr lang="de-DE" dirty="0">
                <a:latin typeface="Calibri" panose="020F0502020204030204" pitchFamily="34" charset="0"/>
                <a:cs typeface="Calibri" panose="020F0502020204030204" pitchFamily="34" charset="0"/>
              </a:rPr>
              <a:t>Die Gefangenen legen in ihrer Unterredung einen Sträfling fest, der das Zählen übernimmt.</a:t>
            </a:r>
          </a:p>
          <a:p>
            <a:pPr marL="0" indent="0">
              <a:buNone/>
            </a:pPr>
            <a:r>
              <a:rPr lang="de-DE" u="sng" dirty="0">
                <a:latin typeface="Calibri" panose="020F0502020204030204" pitchFamily="34" charset="0"/>
                <a:cs typeface="Calibri" panose="020F0502020204030204" pitchFamily="34" charset="0"/>
              </a:rPr>
              <a:t>Jeder der Gefangene außer dem Zähler führt den folgenden Algorithmus aus:</a:t>
            </a:r>
          </a:p>
          <a:p>
            <a:pPr marL="0" indent="0">
              <a:buNone/>
            </a:pPr>
            <a:r>
              <a:rPr lang="de-DE" dirty="0">
                <a:latin typeface="Calibri" panose="020F0502020204030204" pitchFamily="34" charset="0"/>
                <a:cs typeface="Calibri" panose="020F0502020204030204" pitchFamily="34" charset="0"/>
              </a:rPr>
              <a:t>Wenn die Lampe aus ist, schaltet er diese an, falls er zuvor noch nie die Lampe angeschaltet hat. Ansonsten lässt er die Lampe in ihrem Zustand.</a:t>
            </a:r>
          </a:p>
          <a:p>
            <a:pPr marL="0" indent="0">
              <a:buNone/>
            </a:pPr>
            <a:r>
              <a:rPr lang="de-DE" u="sng" dirty="0">
                <a:latin typeface="Calibri" panose="020F0502020204030204" pitchFamily="34" charset="0"/>
                <a:cs typeface="Calibri" panose="020F0502020204030204" pitchFamily="34" charset="0"/>
              </a:rPr>
              <a:t>Der Zähler führt den folgenden Algorithmus aus:</a:t>
            </a:r>
          </a:p>
          <a:p>
            <a:pPr marL="0" indent="0">
              <a:buNone/>
            </a:pPr>
            <a:r>
              <a:rPr lang="de-DE" dirty="0">
                <a:latin typeface="Calibri" panose="020F0502020204030204" pitchFamily="34" charset="0"/>
                <a:cs typeface="Calibri" panose="020F0502020204030204" pitchFamily="34" charset="0"/>
              </a:rPr>
              <a:t>Ist die Lampe angeschaltet, weiß der Zähler, dass ein neuer Sträfling im Raum war, zählt eins hoch und schaltet die Lampe aus. Ist die Lampe ausgeschaltet, war in der Zwischenzeit kein neuer Gefangene im Raum, so dass er nicht hochzählt und die Lampe unverändert lässt.</a:t>
            </a:r>
          </a:p>
          <a:p>
            <a:pPr marL="0" indent="0">
              <a:buNone/>
            </a:pPr>
            <a:r>
              <a:rPr lang="de-DE" dirty="0">
                <a:latin typeface="Calibri" panose="020F0502020204030204" pitchFamily="34" charset="0"/>
                <a:cs typeface="Calibri" panose="020F0502020204030204" pitchFamily="34" charset="0"/>
              </a:rPr>
              <a:t>Hat der Zähler bis 99 gezählt, kann er dem Direktor Bescheid geben.</a:t>
            </a:r>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32</a:t>
            </a:fld>
            <a:endParaRPr lang="en-US" dirty="0"/>
          </a:p>
        </p:txBody>
      </p:sp>
    </p:spTree>
    <p:extLst>
      <p:ext uri="{BB962C8B-B14F-4D97-AF65-F5344CB8AC3E}">
        <p14:creationId xmlns:p14="http://schemas.microsoft.com/office/powerpoint/2010/main" val="69937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3 – Relaisschaltnetz</a:t>
            </a:r>
          </a:p>
        </p:txBody>
      </p:sp>
      <p:sp>
        <p:nvSpPr>
          <p:cNvPr id="3" name="Inhaltsplatzhalter 2"/>
          <p:cNvSpPr>
            <a:spLocks noGrp="1"/>
          </p:cNvSpPr>
          <p:nvPr>
            <p:ph idx="1"/>
          </p:nvPr>
        </p:nvSpPr>
        <p:spPr>
          <a:xfrm>
            <a:off x="1103312" y="1564541"/>
            <a:ext cx="8946541" cy="4773914"/>
          </a:xfrm>
        </p:spPr>
        <p:txBody>
          <a:bodyPr>
            <a:normAutofit/>
          </a:bodyPr>
          <a:lstStyle/>
          <a:p>
            <a:r>
              <a:rPr lang="de-DE" dirty="0"/>
              <a:t>Gegeben sei das im nachstehenden Bild dargestellte Relaisschaltnetz:</a:t>
            </a:r>
            <a:endParaRPr lang="de-DE" baseline="-25000"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solidFill>
                <a:schemeClr val="bg2">
                  <a:lumMod val="20000"/>
                  <a:lumOff val="80000"/>
                </a:schemeClr>
              </a:solidFill>
              <a:latin typeface="Calibri" panose="020F0502020204030204" pitchFamily="34" charset="0"/>
            </a:endParaRPr>
          </a:p>
          <a:p>
            <a:pPr marL="0" indent="0">
              <a:buNone/>
            </a:pPr>
            <a:endParaRPr lang="de-DE" baseline="-25000" dirty="0"/>
          </a:p>
          <a:p>
            <a:pPr marL="0" indent="0">
              <a:buNone/>
            </a:pPr>
            <a:endParaRPr lang="de-DE" baseline="-25000" dirty="0"/>
          </a:p>
          <a:p>
            <a:pPr marL="0" indent="0">
              <a:buNone/>
            </a:pPr>
            <a:endParaRPr lang="de-DE" baseline="-25000" dirty="0"/>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33</a:t>
            </a:fld>
            <a:endParaRPr lang="en-US" dirty="0"/>
          </a:p>
        </p:txBody>
      </p:sp>
      <p:pic>
        <p:nvPicPr>
          <p:cNvPr id="6" name="Grafik 5"/>
          <p:cNvPicPr>
            <a:picLocks noChangeAspect="1"/>
          </p:cNvPicPr>
          <p:nvPr/>
        </p:nvPicPr>
        <p:blipFill>
          <a:blip r:embed="rId2"/>
          <a:stretch>
            <a:fillRect/>
          </a:stretch>
        </p:blipFill>
        <p:spPr>
          <a:xfrm>
            <a:off x="1537539" y="2530727"/>
            <a:ext cx="7853596" cy="2776868"/>
          </a:xfrm>
          <a:prstGeom prst="rect">
            <a:avLst/>
          </a:prstGeom>
          <a:effectLst>
            <a:outerShdw blurRad="50800" dist="38100" dir="5400000" algn="t" rotWithShape="0">
              <a:prstClr val="black">
                <a:alpha val="40000"/>
              </a:prstClr>
            </a:outerShdw>
            <a:reflection stA="47000" endPos="18000" dir="5400000" sy="-100000" algn="bl" rotWithShape="0"/>
          </a:effectLst>
        </p:spPr>
      </p:pic>
    </p:spTree>
    <p:extLst>
      <p:ext uri="{BB962C8B-B14F-4D97-AF65-F5344CB8AC3E}">
        <p14:creationId xmlns:p14="http://schemas.microsoft.com/office/powerpoint/2010/main" val="12098219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3 – Relaisschaltnetz</a:t>
            </a:r>
          </a:p>
        </p:txBody>
      </p:sp>
      <p:sp>
        <p:nvSpPr>
          <p:cNvPr id="3" name="Inhaltsplatzhalter 2"/>
          <p:cNvSpPr>
            <a:spLocks noGrp="1"/>
          </p:cNvSpPr>
          <p:nvPr>
            <p:ph idx="1"/>
          </p:nvPr>
        </p:nvSpPr>
        <p:spPr>
          <a:xfrm>
            <a:off x="1103312" y="1564541"/>
            <a:ext cx="8946541" cy="4773914"/>
          </a:xfrm>
        </p:spPr>
        <p:txBody>
          <a:bodyPr>
            <a:normAutofit/>
          </a:bodyPr>
          <a:lstStyle/>
          <a:p>
            <a:r>
              <a:rPr lang="de-DE" dirty="0"/>
              <a:t>Bilden Sie daraus den entsprechenden schaltalgebraischen Ausdruck und vereinfachen Sie ihn. Wie wird die realisierte Funktion bezeichnet?</a:t>
            </a:r>
            <a:endParaRPr lang="de-DE" baseline="-25000"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solidFill>
                <a:schemeClr val="bg2">
                  <a:lumMod val="20000"/>
                  <a:lumOff val="80000"/>
                </a:schemeClr>
              </a:solidFill>
              <a:latin typeface="Calibri" panose="020F0502020204030204" pitchFamily="34" charset="0"/>
            </a:endParaRPr>
          </a:p>
          <a:p>
            <a:pPr marL="0" indent="0">
              <a:buNone/>
            </a:pPr>
            <a:endParaRPr lang="de-DE" baseline="-25000" dirty="0"/>
          </a:p>
          <a:p>
            <a:pPr marL="0" indent="0">
              <a:buNone/>
            </a:pPr>
            <a:endParaRPr lang="de-DE" baseline="-25000" dirty="0"/>
          </a:p>
          <a:p>
            <a:pPr marL="0" indent="0">
              <a:buNone/>
            </a:pPr>
            <a:endParaRPr lang="de-DE" baseline="-25000" dirty="0"/>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34</a:t>
            </a:fld>
            <a:endParaRPr lang="en-US" dirty="0"/>
          </a:p>
        </p:txBody>
      </p:sp>
      <p:pic>
        <p:nvPicPr>
          <p:cNvPr id="6" name="Grafik 5"/>
          <p:cNvPicPr>
            <a:picLocks noChangeAspect="1"/>
          </p:cNvPicPr>
          <p:nvPr/>
        </p:nvPicPr>
        <p:blipFill>
          <a:blip r:embed="rId2"/>
          <a:stretch>
            <a:fillRect/>
          </a:stretch>
        </p:blipFill>
        <p:spPr>
          <a:xfrm>
            <a:off x="1990620" y="2876717"/>
            <a:ext cx="7853596" cy="2776868"/>
          </a:xfrm>
          <a:prstGeom prst="rect">
            <a:avLst/>
          </a:prstGeom>
          <a:effectLst>
            <a:outerShdw blurRad="50800" dist="38100" dir="5400000" algn="t" rotWithShape="0">
              <a:prstClr val="black">
                <a:alpha val="40000"/>
              </a:prstClr>
            </a:outerShdw>
            <a:reflection stA="47000" endPos="18000" dir="5400000" sy="-100000" algn="bl" rotWithShape="0"/>
          </a:effectLst>
        </p:spPr>
      </p:pic>
    </p:spTree>
    <p:extLst>
      <p:ext uri="{BB962C8B-B14F-4D97-AF65-F5344CB8AC3E}">
        <p14:creationId xmlns:p14="http://schemas.microsoft.com/office/powerpoint/2010/main" val="33512778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3 – Relaisschaltnetz</a:t>
            </a:r>
          </a:p>
        </p:txBody>
      </p:sp>
      <p:sp>
        <p:nvSpPr>
          <p:cNvPr id="3" name="Inhaltsplatzhalter 2"/>
          <p:cNvSpPr>
            <a:spLocks noGrp="1"/>
          </p:cNvSpPr>
          <p:nvPr>
            <p:ph idx="1"/>
          </p:nvPr>
        </p:nvSpPr>
        <p:spPr>
          <a:xfrm>
            <a:off x="1103312" y="1564541"/>
            <a:ext cx="8946541" cy="4773914"/>
          </a:xfrm>
        </p:spPr>
        <p:txBody>
          <a:bodyPr>
            <a:normAutofit/>
          </a:bodyPr>
          <a:lstStyle/>
          <a:p>
            <a:pPr marL="0" indent="0">
              <a:buNone/>
            </a:pPr>
            <a:r>
              <a:rPr lang="de-DE" dirty="0">
                <a:latin typeface="Calibri" panose="020F0502020204030204" pitchFamily="34" charset="0"/>
              </a:rPr>
              <a:t>Wir bilden das gegebene Schaltnetz auf Aussagenlogik ab. Dazu nutzen wir elementare Regeln:</a:t>
            </a:r>
            <a:endParaRPr lang="de-DE" baseline="-25000" dirty="0">
              <a:latin typeface="Calibri" panose="020F0502020204030204" pitchFamily="34" charset="0"/>
            </a:endParaRPr>
          </a:p>
          <a:p>
            <a:pPr marL="0" indent="0">
              <a:buNone/>
            </a:pPr>
            <a:endParaRPr lang="de-DE" dirty="0">
              <a:solidFill>
                <a:schemeClr val="bg2">
                  <a:lumMod val="20000"/>
                  <a:lumOff val="80000"/>
                </a:schemeClr>
              </a:solidFill>
              <a:latin typeface="Calibri" panose="020F0502020204030204" pitchFamily="34" charset="0"/>
            </a:endParaRPr>
          </a:p>
          <a:p>
            <a:pPr marL="0" indent="0">
              <a:buNone/>
            </a:pPr>
            <a:r>
              <a:rPr lang="de-DE" dirty="0">
                <a:solidFill>
                  <a:schemeClr val="bg2">
                    <a:lumMod val="20000"/>
                    <a:lumOff val="80000"/>
                  </a:schemeClr>
                </a:solidFill>
                <a:latin typeface="Calibri" panose="020F0502020204030204" pitchFamily="34" charset="0"/>
              </a:rPr>
              <a:t>Serienschaltung → Konjunktion</a:t>
            </a:r>
          </a:p>
          <a:p>
            <a:pPr marL="0" indent="0">
              <a:buNone/>
            </a:pPr>
            <a:r>
              <a:rPr lang="de-DE" dirty="0">
                <a:latin typeface="Calibri" panose="020F0502020204030204" pitchFamily="34" charset="0"/>
              </a:rPr>
              <a:t>Beispiel:		</a:t>
            </a:r>
          </a:p>
          <a:p>
            <a:pPr marL="0" indent="0">
              <a:buNone/>
            </a:pPr>
            <a:endParaRPr lang="de-DE" sz="1050" dirty="0">
              <a:latin typeface="Calibri" panose="020F0502020204030204" pitchFamily="34" charset="0"/>
            </a:endParaRPr>
          </a:p>
          <a:p>
            <a:pPr marL="0" indent="0">
              <a:buNone/>
            </a:pPr>
            <a:endParaRPr lang="de-DE" sz="1200" dirty="0">
              <a:latin typeface="Calibri" panose="020F0502020204030204" pitchFamily="34" charset="0"/>
            </a:endParaRPr>
          </a:p>
          <a:p>
            <a:pPr marL="0" indent="0">
              <a:buNone/>
            </a:pPr>
            <a:r>
              <a:rPr lang="de-DE" dirty="0">
                <a:solidFill>
                  <a:schemeClr val="bg2">
                    <a:lumMod val="20000"/>
                    <a:lumOff val="80000"/>
                  </a:schemeClr>
                </a:solidFill>
                <a:latin typeface="Calibri" panose="020F0502020204030204" pitchFamily="34" charset="0"/>
              </a:rPr>
              <a:t>Parallelschaltung → Disjunktion</a:t>
            </a:r>
          </a:p>
          <a:p>
            <a:pPr marL="0" indent="0">
              <a:buNone/>
            </a:pPr>
            <a:r>
              <a:rPr lang="de-DE" dirty="0">
                <a:latin typeface="Calibri" panose="020F0502020204030204" pitchFamily="34" charset="0"/>
              </a:rPr>
              <a:t>Beispiel:	</a:t>
            </a:r>
          </a:p>
          <a:p>
            <a:pPr marL="0" indent="0">
              <a:buNone/>
            </a:pPr>
            <a:endParaRPr lang="de-DE" dirty="0">
              <a:solidFill>
                <a:schemeClr val="bg2">
                  <a:lumMod val="20000"/>
                  <a:lumOff val="80000"/>
                </a:schemeClr>
              </a:solidFill>
              <a:latin typeface="Calibri" panose="020F0502020204030204" pitchFamily="34" charset="0"/>
            </a:endParaRPr>
          </a:p>
          <a:p>
            <a:pPr marL="0" indent="0">
              <a:buNone/>
            </a:pPr>
            <a:endParaRPr lang="de-DE" baseline="-25000" dirty="0"/>
          </a:p>
          <a:p>
            <a:pPr marL="0" indent="0">
              <a:buNone/>
            </a:pPr>
            <a:endParaRPr lang="de-DE" baseline="-25000" dirty="0"/>
          </a:p>
          <a:p>
            <a:pPr marL="0" indent="0">
              <a:buNone/>
            </a:pPr>
            <a:endParaRPr lang="de-DE" baseline="-25000" dirty="0"/>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35</a:t>
            </a:fld>
            <a:endParaRPr lang="en-US" dirty="0"/>
          </a:p>
        </p:txBody>
      </p:sp>
      <p:cxnSp>
        <p:nvCxnSpPr>
          <p:cNvPr id="7" name="Gerader Verbinder 6"/>
          <p:cNvCxnSpPr/>
          <p:nvPr/>
        </p:nvCxnSpPr>
        <p:spPr>
          <a:xfrm>
            <a:off x="2254827" y="3896591"/>
            <a:ext cx="976746"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8" name="Gerader Verbinder 7"/>
          <p:cNvCxnSpPr/>
          <p:nvPr/>
        </p:nvCxnSpPr>
        <p:spPr>
          <a:xfrm>
            <a:off x="3976255" y="3893126"/>
            <a:ext cx="976746"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9" name="Gerader Verbinder 8"/>
          <p:cNvCxnSpPr/>
          <p:nvPr/>
        </p:nvCxnSpPr>
        <p:spPr>
          <a:xfrm flipV="1">
            <a:off x="3240282" y="3584864"/>
            <a:ext cx="768925" cy="308262"/>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11" name="Gerader Verbinder 10"/>
          <p:cNvCxnSpPr/>
          <p:nvPr/>
        </p:nvCxnSpPr>
        <p:spPr>
          <a:xfrm flipV="1">
            <a:off x="4962077" y="3581399"/>
            <a:ext cx="768925" cy="308262"/>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12" name="Gerader Verbinder 11"/>
          <p:cNvCxnSpPr/>
          <p:nvPr/>
        </p:nvCxnSpPr>
        <p:spPr>
          <a:xfrm>
            <a:off x="5749639" y="3900052"/>
            <a:ext cx="976746"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sp>
        <p:nvSpPr>
          <p:cNvPr id="13" name="Textfeld 12"/>
          <p:cNvSpPr txBox="1"/>
          <p:nvPr/>
        </p:nvSpPr>
        <p:spPr>
          <a:xfrm>
            <a:off x="3250032" y="3339129"/>
            <a:ext cx="341760" cy="369332"/>
          </a:xfrm>
          <a:prstGeom prst="rect">
            <a:avLst/>
          </a:prstGeom>
          <a:noFill/>
        </p:spPr>
        <p:txBody>
          <a:bodyPr wrap="none" rtlCol="0">
            <a:spAutoFit/>
          </a:bodyPr>
          <a:lstStyle/>
          <a:p>
            <a:r>
              <a:rPr lang="de-DE" dirty="0"/>
              <a:t>a</a:t>
            </a:r>
          </a:p>
        </p:txBody>
      </p:sp>
      <p:sp>
        <p:nvSpPr>
          <p:cNvPr id="14" name="Textfeld 13"/>
          <p:cNvSpPr txBox="1"/>
          <p:nvPr/>
        </p:nvSpPr>
        <p:spPr>
          <a:xfrm>
            <a:off x="5006712" y="3366198"/>
            <a:ext cx="341760" cy="369332"/>
          </a:xfrm>
          <a:prstGeom prst="rect">
            <a:avLst/>
          </a:prstGeom>
          <a:noFill/>
        </p:spPr>
        <p:txBody>
          <a:bodyPr wrap="none" rtlCol="0">
            <a:spAutoFit/>
          </a:bodyPr>
          <a:lstStyle/>
          <a:p>
            <a:r>
              <a:rPr lang="de-DE" dirty="0"/>
              <a:t>b</a:t>
            </a:r>
          </a:p>
        </p:txBody>
      </p:sp>
      <mc:AlternateContent xmlns:mc="http://schemas.openxmlformats.org/markup-compatibility/2006" xmlns:a14="http://schemas.microsoft.com/office/drawing/2010/main">
        <mc:Choice Requires="a14">
          <p:sp>
            <p:nvSpPr>
              <p:cNvPr id="15" name="Textfeld 14"/>
              <p:cNvSpPr txBox="1"/>
              <p:nvPr/>
            </p:nvSpPr>
            <p:spPr>
              <a:xfrm>
                <a:off x="6991165" y="3517502"/>
                <a:ext cx="1000082" cy="369332"/>
              </a:xfrm>
              <a:prstGeom prst="rect">
                <a:avLst/>
              </a:prstGeom>
              <a:noFill/>
            </p:spPr>
            <p:txBody>
              <a:bodyPr wrap="none" rtlCol="0">
                <a:spAutoFit/>
              </a:bodyPr>
              <a:lstStyle/>
              <a:p>
                <a:r>
                  <a:rPr lang="de-DE" dirty="0">
                    <a:solidFill>
                      <a:schemeClr val="bg2">
                        <a:lumMod val="20000"/>
                        <a:lumOff val="80000"/>
                      </a:schemeClr>
                    </a:solidFill>
                    <a:latin typeface="Calibri" panose="020F0502020204030204" pitchFamily="34" charset="0"/>
                  </a:rPr>
                  <a:t>→</a:t>
                </a:r>
                <a:r>
                  <a:rPr lang="de-DE" dirty="0"/>
                  <a:t> </a:t>
                </a:r>
                <a14:m>
                  <m:oMath xmlns:m="http://schemas.openxmlformats.org/officeDocument/2006/math">
                    <m:r>
                      <a:rPr lang="de-DE" b="0" i="1" smtClean="0">
                        <a:latin typeface="Cambria Math" panose="02040503050406030204" pitchFamily="18" charset="0"/>
                      </a:rPr>
                      <m:t>𝑎</m:t>
                    </m:r>
                    <m:r>
                      <a:rPr lang="de-DE" b="0" i="1" smtClean="0">
                        <a:latin typeface="Cambria Math" panose="02040503050406030204" pitchFamily="18" charset="0"/>
                      </a:rPr>
                      <m:t> ∙ </m:t>
                    </m:r>
                    <m:r>
                      <a:rPr lang="de-DE" b="0" i="1" smtClean="0">
                        <a:latin typeface="Cambria Math" panose="02040503050406030204" pitchFamily="18" charset="0"/>
                        <a:ea typeface="Cambria Math" panose="02040503050406030204" pitchFamily="18" charset="0"/>
                      </a:rPr>
                      <m:t>𝑏</m:t>
                    </m:r>
                  </m:oMath>
                </a14:m>
                <a:endParaRPr lang="de-DE" dirty="0"/>
              </a:p>
            </p:txBody>
          </p:sp>
        </mc:Choice>
        <mc:Fallback xmlns="">
          <p:sp>
            <p:nvSpPr>
              <p:cNvPr id="15" name="Textfeld 14"/>
              <p:cNvSpPr txBox="1">
                <a:spLocks noRot="1" noChangeAspect="1" noMove="1" noResize="1" noEditPoints="1" noAdjustHandles="1" noChangeArrowheads="1" noChangeShapeType="1" noTextEdit="1"/>
              </p:cNvSpPr>
              <p:nvPr/>
            </p:nvSpPr>
            <p:spPr>
              <a:xfrm>
                <a:off x="6991165" y="3517502"/>
                <a:ext cx="1000082" cy="369332"/>
              </a:xfrm>
              <a:prstGeom prst="rect">
                <a:avLst/>
              </a:prstGeom>
              <a:blipFill rotWithShape="0">
                <a:blip r:embed="rId2"/>
                <a:stretch>
                  <a:fillRect l="-5488" t="-8197" b="-24590"/>
                </a:stretch>
              </a:blipFill>
            </p:spPr>
            <p:txBody>
              <a:bodyPr/>
              <a:lstStyle/>
              <a:p>
                <a:r>
                  <a:rPr lang="de-DE">
                    <a:noFill/>
                  </a:rPr>
                  <a:t> </a:t>
                </a:r>
              </a:p>
            </p:txBody>
          </p:sp>
        </mc:Fallback>
      </mc:AlternateContent>
      <p:cxnSp>
        <p:nvCxnSpPr>
          <p:cNvPr id="16" name="Gerader Verbinder 15"/>
          <p:cNvCxnSpPr/>
          <p:nvPr/>
        </p:nvCxnSpPr>
        <p:spPr>
          <a:xfrm>
            <a:off x="2313709" y="5482938"/>
            <a:ext cx="976746"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17" name="Gerader Verbinder 16"/>
          <p:cNvCxnSpPr/>
          <p:nvPr/>
        </p:nvCxnSpPr>
        <p:spPr>
          <a:xfrm>
            <a:off x="5288507" y="5500255"/>
            <a:ext cx="976746"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18" name="Gerader Verbinder 17"/>
          <p:cNvCxnSpPr/>
          <p:nvPr/>
        </p:nvCxnSpPr>
        <p:spPr>
          <a:xfrm>
            <a:off x="3293919" y="5133105"/>
            <a:ext cx="720000"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19" name="Gerader Verbinder 18"/>
          <p:cNvCxnSpPr/>
          <p:nvPr/>
        </p:nvCxnSpPr>
        <p:spPr>
          <a:xfrm>
            <a:off x="3286523" y="5929744"/>
            <a:ext cx="720000"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20" name="Gerader Verbinder 19"/>
          <p:cNvCxnSpPr/>
          <p:nvPr/>
        </p:nvCxnSpPr>
        <p:spPr>
          <a:xfrm>
            <a:off x="4558991" y="5920194"/>
            <a:ext cx="720000"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21" name="Gerader Verbinder 20"/>
          <p:cNvCxnSpPr/>
          <p:nvPr/>
        </p:nvCxnSpPr>
        <p:spPr>
          <a:xfrm>
            <a:off x="4572003" y="5122715"/>
            <a:ext cx="720000"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22" name="Gerader Verbinder 21"/>
          <p:cNvCxnSpPr/>
          <p:nvPr/>
        </p:nvCxnSpPr>
        <p:spPr>
          <a:xfrm flipV="1">
            <a:off x="4023902" y="4904509"/>
            <a:ext cx="543795" cy="225133"/>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24" name="Gerader Verbinder 23"/>
          <p:cNvCxnSpPr/>
          <p:nvPr/>
        </p:nvCxnSpPr>
        <p:spPr>
          <a:xfrm flipV="1">
            <a:off x="4012574" y="5701148"/>
            <a:ext cx="543795" cy="225133"/>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25" name="Gerader Verbinder 24"/>
          <p:cNvCxnSpPr/>
          <p:nvPr/>
        </p:nvCxnSpPr>
        <p:spPr>
          <a:xfrm flipH="1" flipV="1">
            <a:off x="3286523" y="5122715"/>
            <a:ext cx="469" cy="803567"/>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28" name="Gerader Verbinder 27"/>
          <p:cNvCxnSpPr/>
          <p:nvPr/>
        </p:nvCxnSpPr>
        <p:spPr>
          <a:xfrm flipV="1">
            <a:off x="5278991" y="5149314"/>
            <a:ext cx="84" cy="77088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sp>
        <p:nvSpPr>
          <p:cNvPr id="29" name="Textfeld 28"/>
          <p:cNvSpPr txBox="1"/>
          <p:nvPr/>
        </p:nvSpPr>
        <p:spPr>
          <a:xfrm>
            <a:off x="3849244" y="4665702"/>
            <a:ext cx="341760" cy="369332"/>
          </a:xfrm>
          <a:prstGeom prst="rect">
            <a:avLst/>
          </a:prstGeom>
          <a:noFill/>
        </p:spPr>
        <p:txBody>
          <a:bodyPr wrap="none" rtlCol="0">
            <a:spAutoFit/>
          </a:bodyPr>
          <a:lstStyle/>
          <a:p>
            <a:r>
              <a:rPr lang="de-DE" dirty="0"/>
              <a:t>a</a:t>
            </a:r>
          </a:p>
        </p:txBody>
      </p:sp>
      <p:sp>
        <p:nvSpPr>
          <p:cNvPr id="30" name="Textfeld 29"/>
          <p:cNvSpPr txBox="1"/>
          <p:nvPr/>
        </p:nvSpPr>
        <p:spPr>
          <a:xfrm>
            <a:off x="3891422" y="5503263"/>
            <a:ext cx="341760" cy="369332"/>
          </a:xfrm>
          <a:prstGeom prst="rect">
            <a:avLst/>
          </a:prstGeom>
          <a:noFill/>
        </p:spPr>
        <p:txBody>
          <a:bodyPr wrap="none" rtlCol="0">
            <a:spAutoFit/>
          </a:bodyPr>
          <a:lstStyle/>
          <a:p>
            <a:r>
              <a:rPr lang="de-DE" dirty="0"/>
              <a:t>b</a:t>
            </a:r>
          </a:p>
        </p:txBody>
      </p:sp>
      <mc:AlternateContent xmlns:mc="http://schemas.openxmlformats.org/markup-compatibility/2006" xmlns:a14="http://schemas.microsoft.com/office/drawing/2010/main">
        <mc:Choice Requires="a14">
          <p:sp>
            <p:nvSpPr>
              <p:cNvPr id="31" name="Textfeld 30"/>
              <p:cNvSpPr txBox="1"/>
              <p:nvPr/>
            </p:nvSpPr>
            <p:spPr>
              <a:xfrm>
                <a:off x="6998091" y="5280491"/>
                <a:ext cx="1056187" cy="369332"/>
              </a:xfrm>
              <a:prstGeom prst="rect">
                <a:avLst/>
              </a:prstGeom>
              <a:noFill/>
            </p:spPr>
            <p:txBody>
              <a:bodyPr wrap="none" rtlCol="0">
                <a:spAutoFit/>
              </a:bodyPr>
              <a:lstStyle/>
              <a:p>
                <a:r>
                  <a:rPr lang="de-DE" dirty="0">
                    <a:solidFill>
                      <a:schemeClr val="bg2">
                        <a:lumMod val="20000"/>
                        <a:lumOff val="80000"/>
                      </a:schemeClr>
                    </a:solidFill>
                    <a:latin typeface="Calibri" panose="020F0502020204030204" pitchFamily="34" charset="0"/>
                  </a:rPr>
                  <a:t>→</a:t>
                </a:r>
                <a:r>
                  <a:rPr lang="de-DE" dirty="0"/>
                  <a:t> </a:t>
                </a:r>
                <a14:m>
                  <m:oMath xmlns:m="http://schemas.openxmlformats.org/officeDocument/2006/math">
                    <m:r>
                      <a:rPr lang="de-DE" b="0" i="1" smtClean="0">
                        <a:latin typeface="Cambria Math" panose="02040503050406030204" pitchFamily="18" charset="0"/>
                      </a:rPr>
                      <m:t>𝑎</m:t>
                    </m:r>
                    <m:r>
                      <a:rPr lang="de-DE" b="0" i="1" smtClean="0">
                        <a:latin typeface="Cambria Math" panose="02040503050406030204" pitchFamily="18" charset="0"/>
                      </a:rPr>
                      <m:t>+ </m:t>
                    </m:r>
                    <m:r>
                      <a:rPr lang="de-DE" b="0" i="1" smtClean="0">
                        <a:latin typeface="Cambria Math" panose="02040503050406030204" pitchFamily="18" charset="0"/>
                        <a:ea typeface="Cambria Math" panose="02040503050406030204" pitchFamily="18" charset="0"/>
                      </a:rPr>
                      <m:t>𝑏</m:t>
                    </m:r>
                  </m:oMath>
                </a14:m>
                <a:endParaRPr lang="de-DE" dirty="0"/>
              </a:p>
            </p:txBody>
          </p:sp>
        </mc:Choice>
        <mc:Fallback xmlns="">
          <p:sp>
            <p:nvSpPr>
              <p:cNvPr id="31" name="Textfeld 30"/>
              <p:cNvSpPr txBox="1">
                <a:spLocks noRot="1" noChangeAspect="1" noMove="1" noResize="1" noEditPoints="1" noAdjustHandles="1" noChangeArrowheads="1" noChangeShapeType="1" noTextEdit="1"/>
              </p:cNvSpPr>
              <p:nvPr/>
            </p:nvSpPr>
            <p:spPr>
              <a:xfrm>
                <a:off x="6998091" y="5280491"/>
                <a:ext cx="1056187" cy="369332"/>
              </a:xfrm>
              <a:prstGeom prst="rect">
                <a:avLst/>
              </a:prstGeom>
              <a:blipFill rotWithShape="0">
                <a:blip r:embed="rId3"/>
                <a:stretch>
                  <a:fillRect l="-5202" t="-8197" b="-24590"/>
                </a:stretch>
              </a:blipFill>
            </p:spPr>
            <p:txBody>
              <a:bodyPr/>
              <a:lstStyle/>
              <a:p>
                <a:r>
                  <a:rPr lang="de-DE">
                    <a:noFill/>
                  </a:rPr>
                  <a:t> </a:t>
                </a:r>
              </a:p>
            </p:txBody>
          </p:sp>
        </mc:Fallback>
      </mc:AlternateContent>
    </p:spTree>
    <p:extLst>
      <p:ext uri="{BB962C8B-B14F-4D97-AF65-F5344CB8AC3E}">
        <p14:creationId xmlns:p14="http://schemas.microsoft.com/office/powerpoint/2010/main" val="2066458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3 – Relaisschaltnetz</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564541"/>
                <a:ext cx="8946541" cy="4773914"/>
              </a:xfrm>
            </p:spPr>
            <p:txBody>
              <a:bodyPr>
                <a:normAutofit/>
              </a:bodyPr>
              <a:lstStyle/>
              <a:p>
                <a:pPr marL="0" indent="0">
                  <a:buNone/>
                </a:pPr>
                <a:r>
                  <a:rPr lang="de-DE" dirty="0">
                    <a:solidFill>
                      <a:schemeClr val="bg2">
                        <a:lumMod val="40000"/>
                        <a:lumOff val="60000"/>
                      </a:schemeClr>
                    </a:solidFill>
                    <a:latin typeface="Calibri" panose="020F0502020204030204" pitchFamily="34" charset="0"/>
                  </a:rPr>
                  <a:t>Anwendung der elementaren Regeln:</a:t>
                </a:r>
              </a:p>
              <a:p>
                <a:pPr marL="0" indent="0">
                  <a:buNone/>
                </a:pPr>
                <a:endParaRPr lang="de-DE" dirty="0">
                  <a:solidFill>
                    <a:schemeClr val="bg2">
                      <a:lumMod val="40000"/>
                      <a:lumOff val="60000"/>
                    </a:schemeClr>
                  </a:solidFill>
                  <a:latin typeface="Calibri" panose="020F0502020204030204" pitchFamily="34" charset="0"/>
                </a:endParaRPr>
              </a:p>
              <a:p>
                <a:pPr marL="0" indent="0">
                  <a:buNone/>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rPr>
                        <m:t>𝑦</m:t>
                      </m:r>
                      <m:r>
                        <a:rPr lang="de-DE" i="1">
                          <a:latin typeface="Cambria Math" panose="02040503050406030204" pitchFamily="18" charset="0"/>
                        </a:rPr>
                        <m:t>=</m:t>
                      </m:r>
                      <m:d>
                        <m:dPr>
                          <m:begChr m:val="["/>
                          <m:endChr m:val="]"/>
                          <m:ctrlPr>
                            <a:rPr lang="de-DE" i="1">
                              <a:latin typeface="Cambria Math" panose="02040503050406030204" pitchFamily="18" charset="0"/>
                            </a:rPr>
                          </m:ctrlPr>
                        </m:dPr>
                        <m:e>
                          <m:d>
                            <m:dPr>
                              <m:ctrlPr>
                                <a:rPr lang="de-DE" i="1" smtClean="0">
                                  <a:solidFill>
                                    <a:schemeClr val="accent2">
                                      <a:lumMod val="40000"/>
                                      <a:lumOff val="60000"/>
                                    </a:schemeClr>
                                  </a:solidFill>
                                  <a:latin typeface="Cambria Math" panose="02040503050406030204" pitchFamily="18" charset="0"/>
                                </a:rPr>
                              </m:ctrlPr>
                            </m:dPr>
                            <m:e>
                              <m:d>
                                <m:dPr>
                                  <m:ctrlPr>
                                    <a:rPr lang="de-DE" i="1" smtClean="0">
                                      <a:solidFill>
                                        <a:schemeClr val="accent2">
                                          <a:lumMod val="40000"/>
                                          <a:lumOff val="60000"/>
                                        </a:schemeClr>
                                      </a:solidFill>
                                      <a:latin typeface="Cambria Math" panose="02040503050406030204" pitchFamily="18" charset="0"/>
                                    </a:rPr>
                                  </m:ctrlPr>
                                </m:dPr>
                                <m:e>
                                  <m:acc>
                                    <m:accPr>
                                      <m:chr m:val="̅"/>
                                      <m:ctrlPr>
                                        <a:rPr lang="de-DE" i="1">
                                          <a:solidFill>
                                            <a:schemeClr val="accent2">
                                              <a:lumMod val="40000"/>
                                              <a:lumOff val="60000"/>
                                            </a:schemeClr>
                                          </a:solidFill>
                                          <a:latin typeface="Cambria Math" panose="02040503050406030204" pitchFamily="18" charset="0"/>
                                        </a:rPr>
                                      </m:ctrlPr>
                                    </m:accPr>
                                    <m:e>
                                      <m:r>
                                        <a:rPr lang="de-DE" i="1">
                                          <a:solidFill>
                                            <a:schemeClr val="accent2">
                                              <a:lumMod val="40000"/>
                                              <a:lumOff val="60000"/>
                                            </a:schemeClr>
                                          </a:solidFill>
                                          <a:latin typeface="Cambria Math" panose="02040503050406030204" pitchFamily="18" charset="0"/>
                                        </a:rPr>
                                        <m:t>𝑎</m:t>
                                      </m:r>
                                    </m:e>
                                  </m:acc>
                                  <m:r>
                                    <a:rPr lang="de-DE" i="1">
                                      <a:solidFill>
                                        <a:schemeClr val="accent2">
                                          <a:lumMod val="40000"/>
                                          <a:lumOff val="60000"/>
                                        </a:schemeClr>
                                      </a:solidFill>
                                      <a:latin typeface="Cambria Math" panose="02040503050406030204" pitchFamily="18" charset="0"/>
                                      <a:ea typeface="Cambria Math" panose="02040503050406030204" pitchFamily="18" charset="0"/>
                                    </a:rPr>
                                    <m:t>∙</m:t>
                                  </m:r>
                                  <m:r>
                                    <a:rPr lang="de-DE" i="1">
                                      <a:solidFill>
                                        <a:schemeClr val="accent2">
                                          <a:lumMod val="40000"/>
                                          <a:lumOff val="60000"/>
                                        </a:schemeClr>
                                      </a:solidFill>
                                      <a:latin typeface="Cambria Math" panose="02040503050406030204" pitchFamily="18" charset="0"/>
                                    </a:rPr>
                                    <m:t>𝑏</m:t>
                                  </m:r>
                                </m:e>
                              </m:d>
                              <m:r>
                                <a:rPr lang="de-DE" i="1">
                                  <a:solidFill>
                                    <a:schemeClr val="accent2">
                                      <a:lumMod val="40000"/>
                                      <a:lumOff val="60000"/>
                                    </a:schemeClr>
                                  </a:solidFill>
                                  <a:latin typeface="Cambria Math" panose="02040503050406030204" pitchFamily="18" charset="0"/>
                                </a:rPr>
                                <m:t>+</m:t>
                              </m:r>
                              <m:acc>
                                <m:accPr>
                                  <m:chr m:val="̅"/>
                                  <m:ctrlPr>
                                    <a:rPr lang="de-DE" i="1">
                                      <a:solidFill>
                                        <a:schemeClr val="accent2">
                                          <a:lumMod val="40000"/>
                                          <a:lumOff val="60000"/>
                                        </a:schemeClr>
                                      </a:solidFill>
                                      <a:latin typeface="Cambria Math" panose="02040503050406030204" pitchFamily="18" charset="0"/>
                                    </a:rPr>
                                  </m:ctrlPr>
                                </m:accPr>
                                <m:e>
                                  <m:r>
                                    <a:rPr lang="de-DE" i="1">
                                      <a:solidFill>
                                        <a:schemeClr val="accent2">
                                          <a:lumMod val="40000"/>
                                          <a:lumOff val="60000"/>
                                        </a:schemeClr>
                                      </a:solidFill>
                                      <a:latin typeface="Cambria Math" panose="02040503050406030204" pitchFamily="18" charset="0"/>
                                    </a:rPr>
                                    <m:t>𝑎</m:t>
                                  </m:r>
                                </m:e>
                              </m:acc>
                              <m:r>
                                <a:rPr lang="de-DE" i="1">
                                  <a:solidFill>
                                    <a:schemeClr val="accent2">
                                      <a:lumMod val="40000"/>
                                      <a:lumOff val="60000"/>
                                    </a:schemeClr>
                                  </a:solidFill>
                                  <a:latin typeface="Cambria Math" panose="02040503050406030204" pitchFamily="18" charset="0"/>
                                </a:rPr>
                                <m:t>+</m:t>
                              </m:r>
                              <m:r>
                                <a:rPr lang="de-DE" i="1">
                                  <a:solidFill>
                                    <a:schemeClr val="accent2">
                                      <a:lumMod val="40000"/>
                                      <a:lumOff val="60000"/>
                                    </a:schemeClr>
                                  </a:solidFill>
                                  <a:latin typeface="Cambria Math" panose="02040503050406030204" pitchFamily="18" charset="0"/>
                                </a:rPr>
                                <m:t>𝑏</m:t>
                              </m:r>
                            </m:e>
                          </m:d>
                          <m:d>
                            <m:dPr>
                              <m:ctrlPr>
                                <a:rPr lang="de-DE" i="1" smtClean="0">
                                  <a:solidFill>
                                    <a:schemeClr val="accent4">
                                      <a:lumMod val="60000"/>
                                      <a:lumOff val="40000"/>
                                    </a:schemeClr>
                                  </a:solidFill>
                                  <a:latin typeface="Cambria Math" panose="02040503050406030204" pitchFamily="18" charset="0"/>
                                </a:rPr>
                              </m:ctrlPr>
                            </m:dPr>
                            <m:e>
                              <m:r>
                                <a:rPr lang="de-DE" i="1">
                                  <a:solidFill>
                                    <a:schemeClr val="accent4">
                                      <a:lumMod val="60000"/>
                                      <a:lumOff val="40000"/>
                                    </a:schemeClr>
                                  </a:solidFill>
                                  <a:latin typeface="Cambria Math" panose="02040503050406030204" pitchFamily="18" charset="0"/>
                                </a:rPr>
                                <m:t>𝑎</m:t>
                              </m:r>
                              <m:r>
                                <a:rPr lang="de-DE" i="1">
                                  <a:solidFill>
                                    <a:schemeClr val="accent4">
                                      <a:lumMod val="60000"/>
                                      <a:lumOff val="40000"/>
                                    </a:schemeClr>
                                  </a:solidFill>
                                  <a:latin typeface="Cambria Math" panose="02040503050406030204" pitchFamily="18" charset="0"/>
                                </a:rPr>
                                <m:t>+</m:t>
                              </m:r>
                              <m:acc>
                                <m:accPr>
                                  <m:chr m:val="̅"/>
                                  <m:ctrlPr>
                                    <a:rPr lang="de-DE" i="1">
                                      <a:solidFill>
                                        <a:schemeClr val="accent4">
                                          <a:lumMod val="60000"/>
                                          <a:lumOff val="40000"/>
                                        </a:schemeClr>
                                      </a:solidFill>
                                      <a:latin typeface="Cambria Math" panose="02040503050406030204" pitchFamily="18" charset="0"/>
                                    </a:rPr>
                                  </m:ctrlPr>
                                </m:accPr>
                                <m:e>
                                  <m:r>
                                    <a:rPr lang="de-DE" i="1">
                                      <a:solidFill>
                                        <a:schemeClr val="accent4">
                                          <a:lumMod val="60000"/>
                                          <a:lumOff val="40000"/>
                                        </a:schemeClr>
                                      </a:solidFill>
                                      <a:latin typeface="Cambria Math" panose="02040503050406030204" pitchFamily="18" charset="0"/>
                                    </a:rPr>
                                    <m:t>𝑏</m:t>
                                  </m:r>
                                </m:e>
                              </m:acc>
                            </m:e>
                          </m:d>
                        </m:e>
                      </m:d>
                      <m:r>
                        <a:rPr lang="de-DE" i="1">
                          <a:latin typeface="Cambria Math" panose="02040503050406030204" pitchFamily="18" charset="0"/>
                        </a:rPr>
                        <m:t>+</m:t>
                      </m:r>
                      <m:r>
                        <a:rPr lang="de-DE" i="1" smtClean="0">
                          <a:solidFill>
                            <a:schemeClr val="accent1">
                              <a:lumMod val="40000"/>
                              <a:lumOff val="60000"/>
                            </a:schemeClr>
                          </a:solidFill>
                          <a:latin typeface="Cambria Math" panose="02040503050406030204" pitchFamily="18" charset="0"/>
                        </a:rPr>
                        <m:t>(</m:t>
                      </m:r>
                      <m:acc>
                        <m:accPr>
                          <m:chr m:val="̅"/>
                          <m:ctrlPr>
                            <a:rPr lang="de-DE" i="1">
                              <a:solidFill>
                                <a:schemeClr val="accent1">
                                  <a:lumMod val="40000"/>
                                  <a:lumOff val="60000"/>
                                </a:schemeClr>
                              </a:solidFill>
                              <a:latin typeface="Cambria Math" panose="02040503050406030204" pitchFamily="18" charset="0"/>
                            </a:rPr>
                          </m:ctrlPr>
                        </m:accPr>
                        <m:e>
                          <m:r>
                            <a:rPr lang="de-DE" i="1">
                              <a:solidFill>
                                <a:schemeClr val="accent1">
                                  <a:lumMod val="40000"/>
                                  <a:lumOff val="60000"/>
                                </a:schemeClr>
                              </a:solidFill>
                              <a:latin typeface="Cambria Math" panose="02040503050406030204" pitchFamily="18" charset="0"/>
                            </a:rPr>
                            <m:t>𝑎</m:t>
                          </m:r>
                        </m:e>
                      </m:acc>
                      <m:r>
                        <a:rPr lang="de-DE" i="1">
                          <a:solidFill>
                            <a:schemeClr val="accent1">
                              <a:lumMod val="40000"/>
                              <a:lumOff val="60000"/>
                            </a:schemeClr>
                          </a:solidFill>
                          <a:latin typeface="Cambria Math" panose="02040503050406030204" pitchFamily="18" charset="0"/>
                          <a:ea typeface="Cambria Math" panose="02040503050406030204" pitchFamily="18" charset="0"/>
                        </a:rPr>
                        <m:t>∙</m:t>
                      </m:r>
                      <m:r>
                        <a:rPr lang="de-DE" i="1">
                          <a:solidFill>
                            <a:schemeClr val="accent1">
                              <a:lumMod val="40000"/>
                              <a:lumOff val="60000"/>
                            </a:schemeClr>
                          </a:solidFill>
                          <a:latin typeface="Cambria Math" panose="02040503050406030204" pitchFamily="18" charset="0"/>
                        </a:rPr>
                        <m:t>𝑏</m:t>
                      </m:r>
                      <m:r>
                        <a:rPr lang="de-DE" i="1">
                          <a:solidFill>
                            <a:schemeClr val="accent1">
                              <a:lumMod val="40000"/>
                              <a:lumOff val="60000"/>
                            </a:schemeClr>
                          </a:solidFill>
                          <a:latin typeface="Cambria Math" panose="02040503050406030204" pitchFamily="18" charset="0"/>
                        </a:rPr>
                        <m:t>)</m:t>
                      </m:r>
                    </m:oMath>
                  </m:oMathPara>
                </a14:m>
                <a:endParaRPr lang="de-DE" dirty="0">
                  <a:solidFill>
                    <a:schemeClr val="accent1">
                      <a:lumMod val="40000"/>
                      <a:lumOff val="60000"/>
                    </a:schemeClr>
                  </a:solidFill>
                  <a:latin typeface="Calibri" panose="020F0502020204030204" pitchFamily="34" charset="0"/>
                </a:endParaRPr>
              </a:p>
              <a:p>
                <a:pPr marL="0" indent="0">
                  <a:buNone/>
                </a:pPr>
                <a:endParaRPr lang="de-DE" dirty="0">
                  <a:solidFill>
                    <a:schemeClr val="bg2">
                      <a:lumMod val="20000"/>
                      <a:lumOff val="80000"/>
                    </a:schemeClr>
                  </a:solidFill>
                  <a:latin typeface="Calibri" panose="020F0502020204030204" pitchFamily="34" charset="0"/>
                </a:endParaRPr>
              </a:p>
              <a:p>
                <a:pPr marL="0" indent="0">
                  <a:buNone/>
                </a:pPr>
                <a:endParaRPr lang="de-DE" baseline="-25000" dirty="0"/>
              </a:p>
              <a:p>
                <a:pPr marL="0" indent="0">
                  <a:buNone/>
                </a:pPr>
                <a:endParaRPr lang="de-DE" baseline="-25000" dirty="0"/>
              </a:p>
              <a:p>
                <a:pPr marL="0" indent="0">
                  <a:buNone/>
                </a:pPr>
                <a:endParaRPr lang="de-DE" baseline="-25000"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564541"/>
                <a:ext cx="8946541" cy="4773914"/>
              </a:xfrm>
              <a:blipFill rotWithShape="0">
                <a:blip r:embed="rId2"/>
                <a:stretch>
                  <a:fillRect l="-749" t="-766"/>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36</a:t>
            </a:fld>
            <a:endParaRPr lang="en-US" dirty="0"/>
          </a:p>
        </p:txBody>
      </p:sp>
      <p:pic>
        <p:nvPicPr>
          <p:cNvPr id="6" name="Grafik 5"/>
          <p:cNvPicPr>
            <a:picLocks noChangeAspect="1"/>
          </p:cNvPicPr>
          <p:nvPr/>
        </p:nvPicPr>
        <p:blipFill>
          <a:blip r:embed="rId3"/>
          <a:stretch>
            <a:fillRect/>
          </a:stretch>
        </p:blipFill>
        <p:spPr>
          <a:xfrm>
            <a:off x="1649784" y="3377697"/>
            <a:ext cx="7853596" cy="2776868"/>
          </a:xfrm>
          <a:prstGeom prst="rect">
            <a:avLst/>
          </a:prstGeom>
          <a:effectLst>
            <a:outerShdw blurRad="50800" dist="38100" dir="5400000" algn="t" rotWithShape="0">
              <a:prstClr val="black">
                <a:alpha val="40000"/>
              </a:prstClr>
            </a:outerShdw>
            <a:reflection stA="47000" endPos="18000" dir="5400000" sy="-100000" algn="bl" rotWithShape="0"/>
          </a:effectLst>
        </p:spPr>
      </p:pic>
      <p:sp>
        <p:nvSpPr>
          <p:cNvPr id="7" name="Rechteck 6"/>
          <p:cNvSpPr/>
          <p:nvPr/>
        </p:nvSpPr>
        <p:spPr>
          <a:xfrm>
            <a:off x="3039763" y="3387580"/>
            <a:ext cx="2183027" cy="6343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2446638" y="4184822"/>
            <a:ext cx="1005016" cy="1122773"/>
          </a:xfrm>
          <a:prstGeom prst="rect">
            <a:avLst/>
          </a:prstGeom>
          <a:noFill/>
          <a:ln>
            <a:solidFill>
              <a:schemeClr val="accent4">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9" name="Rechteck 8"/>
          <p:cNvSpPr/>
          <p:nvPr/>
        </p:nvSpPr>
        <p:spPr>
          <a:xfrm>
            <a:off x="3552826" y="4184821"/>
            <a:ext cx="2395538" cy="1754660"/>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6287040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3 – Relaisschaltnetz</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564540"/>
                <a:ext cx="8946541" cy="4992123"/>
              </a:xfrm>
            </p:spPr>
            <p:txBody>
              <a:bodyPr>
                <a:normAutofit lnSpcReduction="10000"/>
              </a:bodyPr>
              <a:lstStyle/>
              <a:p>
                <a:pPr marL="0" indent="0">
                  <a:buNone/>
                </a:pPr>
                <a:r>
                  <a:rPr lang="de-DE" dirty="0">
                    <a:latin typeface="Calibri" panose="020F0502020204030204" pitchFamily="34" charset="0"/>
                  </a:rPr>
                  <a:t>Wir erhalten folgende aussagenlogische Form:</a:t>
                </a:r>
              </a:p>
              <a:p>
                <a:pPr marL="0" indent="0">
                  <a:buNone/>
                </a:pPr>
                <a:endParaRPr lang="de-DE" baseline="-25000" dirty="0">
                  <a:latin typeface="Calibri" panose="020F0502020204030204" pitchFamily="34" charset="0"/>
                </a:endParaRPr>
              </a:p>
              <a:p>
                <a:pPr marL="0" indent="0">
                  <a:buNone/>
                </a:pPr>
                <a14:m>
                  <m:oMath xmlns:m="http://schemas.openxmlformats.org/officeDocument/2006/math">
                    <m:r>
                      <a:rPr lang="de-DE" b="0" i="1" smtClean="0">
                        <a:latin typeface="Cambria Math" panose="02040503050406030204" pitchFamily="18" charset="0"/>
                      </a:rPr>
                      <m:t>𝑦</m:t>
                    </m:r>
                    <m:r>
                      <a:rPr lang="de-DE" b="0" i="1" smtClean="0">
                        <a:latin typeface="Cambria Math" panose="02040503050406030204" pitchFamily="18" charset="0"/>
                      </a:rPr>
                      <m:t>=</m:t>
                    </m:r>
                    <m:d>
                      <m:dPr>
                        <m:begChr m:val="["/>
                        <m:endChr m:val="]"/>
                        <m:ctrlPr>
                          <a:rPr lang="de-DE" b="0" i="1" smtClean="0">
                            <a:latin typeface="Cambria Math" panose="02040503050406030204" pitchFamily="18" charset="0"/>
                          </a:rPr>
                        </m:ctrlPr>
                      </m:dPr>
                      <m:e>
                        <m:d>
                          <m:dPr>
                            <m:ctrlPr>
                              <a:rPr lang="de-DE" b="0" i="1" smtClean="0">
                                <a:latin typeface="Cambria Math" panose="02040503050406030204" pitchFamily="18" charset="0"/>
                              </a:rPr>
                            </m:ctrlPr>
                          </m:dPr>
                          <m:e>
                            <m:d>
                              <m:dPr>
                                <m:ctrlPr>
                                  <a:rPr lang="de-DE" b="0" i="1" smtClean="0">
                                    <a:solidFill>
                                      <a:schemeClr val="accent3">
                                        <a:lumMod val="40000"/>
                                        <a:lumOff val="60000"/>
                                      </a:schemeClr>
                                    </a:solidFill>
                                    <a:latin typeface="Cambria Math" panose="02040503050406030204" pitchFamily="18" charset="0"/>
                                  </a:rPr>
                                </m:ctrlPr>
                              </m:dPr>
                              <m:e>
                                <m:acc>
                                  <m:accPr>
                                    <m:chr m:val="̅"/>
                                    <m:ctrlPr>
                                      <a:rPr lang="de-DE" b="0" i="1" smtClean="0">
                                        <a:solidFill>
                                          <a:schemeClr val="accent3">
                                            <a:lumMod val="40000"/>
                                            <a:lumOff val="60000"/>
                                          </a:schemeClr>
                                        </a:solidFill>
                                        <a:latin typeface="Cambria Math" panose="02040503050406030204" pitchFamily="18" charset="0"/>
                                      </a:rPr>
                                    </m:ctrlPr>
                                  </m:accPr>
                                  <m:e>
                                    <m:r>
                                      <a:rPr lang="de-DE" b="0" i="1" smtClean="0">
                                        <a:solidFill>
                                          <a:schemeClr val="accent3">
                                            <a:lumMod val="40000"/>
                                            <a:lumOff val="60000"/>
                                          </a:schemeClr>
                                        </a:solidFill>
                                        <a:latin typeface="Cambria Math" panose="02040503050406030204" pitchFamily="18" charset="0"/>
                                      </a:rPr>
                                      <m:t>𝑎</m:t>
                                    </m:r>
                                  </m:e>
                                </m:acc>
                                <m:r>
                                  <a:rPr lang="de-DE" b="0" i="1" smtClean="0">
                                    <a:solidFill>
                                      <a:schemeClr val="accent3">
                                        <a:lumMod val="40000"/>
                                        <a:lumOff val="60000"/>
                                      </a:schemeClr>
                                    </a:solidFill>
                                    <a:latin typeface="Cambria Math" panose="02040503050406030204" pitchFamily="18" charset="0"/>
                                    <a:ea typeface="Cambria Math" panose="02040503050406030204" pitchFamily="18" charset="0"/>
                                  </a:rPr>
                                  <m:t>∙</m:t>
                                </m:r>
                                <m:r>
                                  <a:rPr lang="de-DE" b="0" i="1" smtClean="0">
                                    <a:solidFill>
                                      <a:schemeClr val="accent3">
                                        <a:lumMod val="40000"/>
                                        <a:lumOff val="60000"/>
                                      </a:schemeClr>
                                    </a:solidFill>
                                    <a:latin typeface="Cambria Math" panose="02040503050406030204" pitchFamily="18" charset="0"/>
                                  </a:rPr>
                                  <m:t>𝑏</m:t>
                                </m:r>
                              </m:e>
                            </m:d>
                            <m:r>
                              <a:rPr lang="de-DE" b="0" i="1" smtClean="0">
                                <a:solidFill>
                                  <a:schemeClr val="accent3">
                                    <a:lumMod val="40000"/>
                                    <a:lumOff val="60000"/>
                                  </a:schemeClr>
                                </a:solidFill>
                                <a:latin typeface="Cambria Math" panose="02040503050406030204" pitchFamily="18" charset="0"/>
                              </a:rPr>
                              <m:t>+</m:t>
                            </m:r>
                            <m:acc>
                              <m:accPr>
                                <m:chr m:val="̅"/>
                                <m:ctrlPr>
                                  <a:rPr lang="de-DE" b="0" i="1" smtClean="0">
                                    <a:solidFill>
                                      <a:schemeClr val="accent3">
                                        <a:lumMod val="40000"/>
                                        <a:lumOff val="60000"/>
                                      </a:schemeClr>
                                    </a:solidFill>
                                    <a:latin typeface="Cambria Math" panose="02040503050406030204" pitchFamily="18" charset="0"/>
                                  </a:rPr>
                                </m:ctrlPr>
                              </m:accPr>
                              <m:e>
                                <m:r>
                                  <a:rPr lang="de-DE" b="0" i="1" smtClean="0">
                                    <a:solidFill>
                                      <a:schemeClr val="accent3">
                                        <a:lumMod val="40000"/>
                                        <a:lumOff val="60000"/>
                                      </a:schemeClr>
                                    </a:solidFill>
                                    <a:latin typeface="Cambria Math" panose="02040503050406030204" pitchFamily="18" charset="0"/>
                                  </a:rPr>
                                  <m:t>𝑎</m:t>
                                </m:r>
                              </m:e>
                            </m:acc>
                            <m:r>
                              <a:rPr lang="de-DE" b="0" i="1" smtClean="0">
                                <a:latin typeface="Cambria Math" panose="02040503050406030204" pitchFamily="18" charset="0"/>
                              </a:rPr>
                              <m:t>+</m:t>
                            </m:r>
                            <m:r>
                              <a:rPr lang="de-DE" b="0" i="1" smtClean="0">
                                <a:latin typeface="Cambria Math" panose="02040503050406030204" pitchFamily="18" charset="0"/>
                              </a:rPr>
                              <m:t>𝑏</m:t>
                            </m:r>
                          </m:e>
                        </m:d>
                        <m:d>
                          <m:dPr>
                            <m:ctrlPr>
                              <a:rPr lang="de-DE" b="0" i="1" smtClean="0">
                                <a:latin typeface="Cambria Math" panose="02040503050406030204" pitchFamily="18" charset="0"/>
                              </a:rPr>
                            </m:ctrlPr>
                          </m:dPr>
                          <m:e>
                            <m:r>
                              <a:rPr lang="de-DE" b="0" i="1" smtClean="0">
                                <a:latin typeface="Cambria Math" panose="02040503050406030204" pitchFamily="18" charset="0"/>
                              </a:rPr>
                              <m:t>𝑎</m:t>
                            </m:r>
                            <m:r>
                              <a:rPr lang="de-DE" b="0" i="1" smtClean="0">
                                <a:latin typeface="Cambria Math" panose="02040503050406030204" pitchFamily="18" charset="0"/>
                              </a:rPr>
                              <m:t>+</m:t>
                            </m:r>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𝑏</m:t>
                                </m:r>
                              </m:e>
                            </m:acc>
                          </m:e>
                        </m:d>
                      </m:e>
                    </m:d>
                    <m:r>
                      <a:rPr lang="de-DE" b="0" i="1" smtClean="0">
                        <a:latin typeface="Cambria Math" panose="02040503050406030204" pitchFamily="18" charset="0"/>
                      </a:rPr>
                      <m:t>+(</m:t>
                    </m:r>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𝑎</m:t>
                        </m:r>
                      </m:e>
                    </m:acc>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rPr>
                      <m:t>𝑏</m:t>
                    </m:r>
                    <m:r>
                      <a:rPr lang="de-DE" b="0" i="1" smtClean="0">
                        <a:latin typeface="Cambria Math" panose="02040503050406030204" pitchFamily="18" charset="0"/>
                      </a:rPr>
                      <m:t>)</m:t>
                    </m:r>
                  </m:oMath>
                </a14:m>
                <a:r>
                  <a:rPr lang="de-DE" dirty="0">
                    <a:latin typeface="Calibri" panose="020F0502020204030204" pitchFamily="34" charset="0"/>
                  </a:rPr>
                  <a:t>			|Absorption</a:t>
                </a:r>
              </a:p>
              <a:p>
                <a:pPr marL="0" indent="0">
                  <a:buNone/>
                </a:pPr>
                <a14:m>
                  <m:oMath xmlns:m="http://schemas.openxmlformats.org/officeDocument/2006/math">
                    <m:r>
                      <a:rPr lang="de-DE" i="1">
                        <a:latin typeface="Cambria Math" panose="02040503050406030204" pitchFamily="18" charset="0"/>
                      </a:rPr>
                      <m:t>=</m:t>
                    </m:r>
                    <m:d>
                      <m:dPr>
                        <m:begChr m:val="["/>
                        <m:endChr m:val="]"/>
                        <m:ctrlPr>
                          <a:rPr lang="de-DE" i="1">
                            <a:latin typeface="Cambria Math" panose="02040503050406030204" pitchFamily="18" charset="0"/>
                          </a:rPr>
                        </m:ctrlPr>
                      </m:dPr>
                      <m:e>
                        <m:d>
                          <m:dPr>
                            <m:ctrlPr>
                              <a:rPr lang="de-DE" i="1">
                                <a:latin typeface="Cambria Math" panose="02040503050406030204" pitchFamily="18" charset="0"/>
                              </a:rPr>
                            </m:ctrlPr>
                          </m:dPr>
                          <m:e>
                            <m:acc>
                              <m:accPr>
                                <m:chr m:val="̅"/>
                                <m:ctrlPr>
                                  <a:rPr lang="de-DE" i="1">
                                    <a:latin typeface="Cambria Math" panose="02040503050406030204" pitchFamily="18" charset="0"/>
                                  </a:rPr>
                                </m:ctrlPr>
                              </m:accPr>
                              <m:e>
                                <m:r>
                                  <a:rPr lang="de-DE" i="1">
                                    <a:latin typeface="Cambria Math" panose="02040503050406030204" pitchFamily="18" charset="0"/>
                                  </a:rPr>
                                  <m:t>𝑎</m:t>
                                </m:r>
                              </m:e>
                            </m:acc>
                            <m:r>
                              <a:rPr lang="de-DE" i="1">
                                <a:latin typeface="Cambria Math" panose="02040503050406030204" pitchFamily="18" charset="0"/>
                              </a:rPr>
                              <m:t>+</m:t>
                            </m:r>
                            <m:r>
                              <a:rPr lang="de-DE" i="1">
                                <a:latin typeface="Cambria Math" panose="02040503050406030204" pitchFamily="18" charset="0"/>
                              </a:rPr>
                              <m:t>𝑏</m:t>
                            </m:r>
                          </m:e>
                        </m:d>
                        <m:d>
                          <m:dPr>
                            <m:ctrlPr>
                              <a:rPr lang="de-DE" i="1">
                                <a:latin typeface="Cambria Math" panose="02040503050406030204" pitchFamily="18" charset="0"/>
                              </a:rPr>
                            </m:ctrlPr>
                          </m:dPr>
                          <m:e>
                            <m:r>
                              <a:rPr lang="de-DE" i="1">
                                <a:latin typeface="Cambria Math" panose="02040503050406030204" pitchFamily="18" charset="0"/>
                              </a:rPr>
                              <m:t>𝑎</m:t>
                            </m:r>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𝑏</m:t>
                                </m:r>
                              </m:e>
                            </m:acc>
                          </m:e>
                        </m:d>
                      </m:e>
                    </m:d>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𝑎</m:t>
                        </m:r>
                      </m:e>
                    </m:acc>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rPr>
                      <m:t>𝑏</m:t>
                    </m:r>
                    <m:r>
                      <a:rPr lang="de-DE" i="1">
                        <a:latin typeface="Cambria Math" panose="02040503050406030204" pitchFamily="18" charset="0"/>
                      </a:rPr>
                      <m:t>)</m:t>
                    </m:r>
                  </m:oMath>
                </a14:m>
                <a:r>
                  <a:rPr lang="de-DE" dirty="0">
                    <a:latin typeface="Calibri" panose="020F0502020204030204" pitchFamily="34" charset="0"/>
                  </a:rPr>
                  <a:t>						|Distributivgesetz</a:t>
                </a:r>
              </a:p>
              <a:p>
                <a:pPr marL="0" indent="0">
                  <a:buNone/>
                </a:pPr>
                <a14:m>
                  <m:oMath xmlns:m="http://schemas.openxmlformats.org/officeDocument/2006/math">
                    <m:r>
                      <a:rPr lang="de-DE" i="1">
                        <a:latin typeface="Cambria Math" panose="02040503050406030204" pitchFamily="18" charset="0"/>
                      </a:rPr>
                      <m:t>=</m:t>
                    </m:r>
                    <m:d>
                      <m:dPr>
                        <m:begChr m:val="["/>
                        <m:endChr m:val="]"/>
                        <m:ctrlPr>
                          <a:rPr lang="de-DE" i="1" smtClean="0">
                            <a:latin typeface="Cambria Math" panose="02040503050406030204" pitchFamily="18" charset="0"/>
                          </a:rPr>
                        </m:ctrlPr>
                      </m:dPr>
                      <m:e>
                        <m:d>
                          <m:dPr>
                            <m:ctrlPr>
                              <a:rPr lang="de-DE" i="1">
                                <a:latin typeface="Cambria Math" panose="02040503050406030204" pitchFamily="18" charset="0"/>
                              </a:rPr>
                            </m:ctrlPr>
                          </m:dPr>
                          <m:e>
                            <m:acc>
                              <m:accPr>
                                <m:chr m:val="̅"/>
                                <m:ctrlPr>
                                  <a:rPr lang="de-DE" i="1">
                                    <a:latin typeface="Cambria Math" panose="02040503050406030204" pitchFamily="18" charset="0"/>
                                  </a:rPr>
                                </m:ctrlPr>
                              </m:accPr>
                              <m:e>
                                <m:r>
                                  <a:rPr lang="de-DE" i="1">
                                    <a:latin typeface="Cambria Math" panose="02040503050406030204" pitchFamily="18" charset="0"/>
                                  </a:rPr>
                                  <m:t>𝑎</m:t>
                                </m:r>
                              </m:e>
                            </m:acc>
                            <m:r>
                              <a:rPr lang="de-DE" i="1">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𝑎</m:t>
                            </m:r>
                          </m:e>
                        </m:d>
                        <m:r>
                          <a:rPr lang="de-DE" i="1">
                            <a:latin typeface="Cambria Math" panose="02040503050406030204" pitchFamily="18" charset="0"/>
                          </a:rPr>
                          <m:t>+</m:t>
                        </m:r>
                        <m:d>
                          <m:dPr>
                            <m:ctrlPr>
                              <a:rPr lang="de-DE" i="1">
                                <a:latin typeface="Cambria Math" panose="02040503050406030204" pitchFamily="18" charset="0"/>
                              </a:rPr>
                            </m:ctrlPr>
                          </m:dPr>
                          <m:e>
                            <m:r>
                              <a:rPr lang="de-DE" b="0" i="1" smtClean="0">
                                <a:latin typeface="Cambria Math" panose="02040503050406030204" pitchFamily="18" charset="0"/>
                              </a:rPr>
                              <m:t>𝑎</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rPr>
                              <m:t>𝑏</m:t>
                            </m:r>
                          </m:e>
                        </m:d>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𝑎</m:t>
                            </m:r>
                          </m:e>
                        </m:acc>
                        <m:r>
                          <a:rPr lang="de-DE" i="1">
                            <a:latin typeface="Cambria Math" panose="02040503050406030204" pitchFamily="18" charset="0"/>
                            <a:ea typeface="Cambria Math" panose="02040503050406030204" pitchFamily="18" charset="0"/>
                          </a:rPr>
                          <m:t>∙</m:t>
                        </m:r>
                        <m:acc>
                          <m:accPr>
                            <m:chr m:val="̅"/>
                            <m:ctrlPr>
                              <a:rPr lang="de-DE" i="1" smtClean="0">
                                <a:latin typeface="Cambria Math" panose="02040503050406030204" pitchFamily="18" charset="0"/>
                                <a:ea typeface="Cambria Math" panose="02040503050406030204" pitchFamily="18" charset="0"/>
                              </a:rPr>
                            </m:ctrlPr>
                          </m:accPr>
                          <m:e>
                            <m:r>
                              <a:rPr lang="de-DE" b="0" i="1" smtClean="0">
                                <a:latin typeface="Cambria Math" panose="02040503050406030204" pitchFamily="18" charset="0"/>
                                <a:ea typeface="Cambria Math" panose="02040503050406030204" pitchFamily="18" charset="0"/>
                              </a:rPr>
                              <m:t>𝑏</m:t>
                            </m:r>
                          </m:e>
                        </m:acc>
                        <m:r>
                          <a:rPr lang="de-DE" i="1">
                            <a:latin typeface="Cambria Math" panose="02040503050406030204" pitchFamily="18" charset="0"/>
                          </a:rPr>
                          <m:t>)+(</m:t>
                        </m:r>
                        <m:acc>
                          <m:accPr>
                            <m:chr m:val="̅"/>
                            <m:ctrlPr>
                              <a:rPr lang="de-DE" i="1">
                                <a:latin typeface="Cambria Math" panose="02040503050406030204" pitchFamily="18" charset="0"/>
                              </a:rPr>
                            </m:ctrlPr>
                          </m:accPr>
                          <m:e>
                            <m:r>
                              <a:rPr lang="de-DE" b="0" i="1" smtClean="0">
                                <a:latin typeface="Cambria Math" panose="02040503050406030204" pitchFamily="18" charset="0"/>
                              </a:rPr>
                              <m:t>𝑏</m:t>
                            </m:r>
                          </m:e>
                        </m:acc>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rPr>
                          <m:t>𝑏</m:t>
                        </m:r>
                        <m:r>
                          <a:rPr lang="de-DE" i="1">
                            <a:latin typeface="Cambria Math" panose="02040503050406030204" pitchFamily="18" charset="0"/>
                          </a:rPr>
                          <m:t>)</m:t>
                        </m:r>
                      </m:e>
                    </m:d>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𝑎</m:t>
                        </m:r>
                      </m:e>
                    </m:acc>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rPr>
                      <m:t>𝑏</m:t>
                    </m:r>
                    <m:r>
                      <a:rPr lang="de-DE" i="1">
                        <a:latin typeface="Cambria Math" panose="02040503050406030204" pitchFamily="18" charset="0"/>
                      </a:rPr>
                      <m:t>) </m:t>
                    </m:r>
                  </m:oMath>
                </a14:m>
                <a:r>
                  <a:rPr lang="de-DE" dirty="0">
                    <a:latin typeface="Calibri" panose="020F0502020204030204" pitchFamily="34" charset="0"/>
                  </a:rPr>
                  <a:t>	|Assoziativgesetz	</a:t>
                </a:r>
              </a:p>
              <a:p>
                <a:pPr marL="0" indent="0">
                  <a:buNone/>
                </a:pPr>
                <a14:m>
                  <m:oMath xmlns:m="http://schemas.openxmlformats.org/officeDocument/2006/math">
                    <m:r>
                      <a:rPr lang="de-DE" i="1">
                        <a:latin typeface="Cambria Math" panose="02040503050406030204" pitchFamily="18" charset="0"/>
                      </a:rPr>
                      <m:t>=</m:t>
                    </m:r>
                    <m:d>
                      <m:dPr>
                        <m:ctrlPr>
                          <a:rPr lang="de-DE" i="1" smtClean="0">
                            <a:solidFill>
                              <a:schemeClr val="accent3">
                                <a:lumMod val="40000"/>
                                <a:lumOff val="60000"/>
                              </a:schemeClr>
                            </a:solidFill>
                            <a:latin typeface="Cambria Math" panose="02040503050406030204" pitchFamily="18" charset="0"/>
                          </a:rPr>
                        </m:ctrlPr>
                      </m:dPr>
                      <m:e>
                        <m:acc>
                          <m:accPr>
                            <m:chr m:val="̅"/>
                            <m:ctrlPr>
                              <a:rPr lang="de-DE" i="1">
                                <a:solidFill>
                                  <a:schemeClr val="accent3">
                                    <a:lumMod val="40000"/>
                                    <a:lumOff val="60000"/>
                                  </a:schemeClr>
                                </a:solidFill>
                                <a:latin typeface="Cambria Math" panose="02040503050406030204" pitchFamily="18" charset="0"/>
                              </a:rPr>
                            </m:ctrlPr>
                          </m:accPr>
                          <m:e>
                            <m:r>
                              <a:rPr lang="de-DE" i="1">
                                <a:solidFill>
                                  <a:schemeClr val="accent3">
                                    <a:lumMod val="40000"/>
                                    <a:lumOff val="60000"/>
                                  </a:schemeClr>
                                </a:solidFill>
                                <a:latin typeface="Cambria Math" panose="02040503050406030204" pitchFamily="18" charset="0"/>
                              </a:rPr>
                              <m:t>𝑎</m:t>
                            </m:r>
                          </m:e>
                        </m:acc>
                        <m:r>
                          <a:rPr lang="de-DE" i="1">
                            <a:solidFill>
                              <a:schemeClr val="accent3">
                                <a:lumMod val="40000"/>
                                <a:lumOff val="60000"/>
                              </a:schemeClr>
                            </a:solidFill>
                            <a:latin typeface="Cambria Math" panose="02040503050406030204" pitchFamily="18" charset="0"/>
                            <a:ea typeface="Cambria Math" panose="02040503050406030204" pitchFamily="18" charset="0"/>
                          </a:rPr>
                          <m:t>∙</m:t>
                        </m:r>
                        <m:r>
                          <a:rPr lang="de-DE" i="1">
                            <a:solidFill>
                              <a:schemeClr val="accent3">
                                <a:lumMod val="40000"/>
                                <a:lumOff val="60000"/>
                              </a:schemeClr>
                            </a:solidFill>
                            <a:latin typeface="Cambria Math" panose="02040503050406030204" pitchFamily="18" charset="0"/>
                            <a:ea typeface="Cambria Math" panose="02040503050406030204" pitchFamily="18" charset="0"/>
                          </a:rPr>
                          <m:t>𝑎</m:t>
                        </m:r>
                      </m:e>
                    </m:d>
                    <m:r>
                      <a:rPr lang="de-DE" i="1">
                        <a:latin typeface="Cambria Math" panose="02040503050406030204" pitchFamily="18" charset="0"/>
                      </a:rPr>
                      <m:t>+</m:t>
                    </m:r>
                    <m:d>
                      <m:dPr>
                        <m:ctrlPr>
                          <a:rPr lang="de-DE" i="1">
                            <a:latin typeface="Cambria Math" panose="02040503050406030204" pitchFamily="18" charset="0"/>
                          </a:rPr>
                        </m:ctrlPr>
                      </m:dPr>
                      <m:e>
                        <m:r>
                          <a:rPr lang="de-DE" i="1">
                            <a:latin typeface="Cambria Math" panose="02040503050406030204" pitchFamily="18" charset="0"/>
                          </a:rPr>
                          <m:t>𝑎</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rPr>
                          <m:t>𝑏</m:t>
                        </m:r>
                      </m:e>
                    </m:d>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𝑎</m:t>
                        </m:r>
                      </m:e>
                    </m:acc>
                    <m:r>
                      <a:rPr lang="de-DE" i="1">
                        <a:latin typeface="Cambria Math" panose="02040503050406030204" pitchFamily="18" charset="0"/>
                        <a:ea typeface="Cambria Math" panose="02040503050406030204" pitchFamily="18" charset="0"/>
                      </a:rPr>
                      <m:t>∙</m:t>
                    </m:r>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𝑏</m:t>
                        </m:r>
                      </m:e>
                    </m:acc>
                    <m:r>
                      <a:rPr lang="de-DE" i="1">
                        <a:latin typeface="Cambria Math" panose="02040503050406030204" pitchFamily="18" charset="0"/>
                      </a:rPr>
                      <m:t>)+</m:t>
                    </m:r>
                    <m:r>
                      <a:rPr lang="de-DE" i="1" smtClean="0">
                        <a:solidFill>
                          <a:schemeClr val="accent3">
                            <a:lumMod val="40000"/>
                            <a:lumOff val="60000"/>
                          </a:schemeClr>
                        </a:solidFill>
                        <a:latin typeface="Cambria Math" panose="02040503050406030204" pitchFamily="18" charset="0"/>
                      </a:rPr>
                      <m:t>(</m:t>
                    </m:r>
                    <m:acc>
                      <m:accPr>
                        <m:chr m:val="̅"/>
                        <m:ctrlPr>
                          <a:rPr lang="de-DE" i="1" smtClean="0">
                            <a:solidFill>
                              <a:schemeClr val="accent3">
                                <a:lumMod val="40000"/>
                                <a:lumOff val="60000"/>
                              </a:schemeClr>
                            </a:solidFill>
                            <a:latin typeface="Cambria Math" panose="02040503050406030204" pitchFamily="18" charset="0"/>
                          </a:rPr>
                        </m:ctrlPr>
                      </m:accPr>
                      <m:e>
                        <m:r>
                          <a:rPr lang="de-DE" i="1">
                            <a:solidFill>
                              <a:schemeClr val="accent3">
                                <a:lumMod val="40000"/>
                                <a:lumOff val="60000"/>
                              </a:schemeClr>
                            </a:solidFill>
                            <a:latin typeface="Cambria Math" panose="02040503050406030204" pitchFamily="18" charset="0"/>
                          </a:rPr>
                          <m:t>𝑏</m:t>
                        </m:r>
                      </m:e>
                    </m:acc>
                    <m:r>
                      <a:rPr lang="de-DE" i="1">
                        <a:solidFill>
                          <a:schemeClr val="accent3">
                            <a:lumMod val="40000"/>
                            <a:lumOff val="60000"/>
                          </a:schemeClr>
                        </a:solidFill>
                        <a:latin typeface="Cambria Math" panose="02040503050406030204" pitchFamily="18" charset="0"/>
                        <a:ea typeface="Cambria Math" panose="02040503050406030204" pitchFamily="18" charset="0"/>
                      </a:rPr>
                      <m:t>∙</m:t>
                    </m:r>
                    <m:r>
                      <a:rPr lang="de-DE" i="1">
                        <a:solidFill>
                          <a:schemeClr val="accent3">
                            <a:lumMod val="40000"/>
                            <a:lumOff val="60000"/>
                          </a:schemeClr>
                        </a:solidFill>
                        <a:latin typeface="Cambria Math" panose="02040503050406030204" pitchFamily="18" charset="0"/>
                      </a:rPr>
                      <m:t>𝑏</m:t>
                    </m:r>
                    <m:r>
                      <a:rPr lang="de-DE" i="1" smtClean="0">
                        <a:solidFill>
                          <a:schemeClr val="accent3">
                            <a:lumMod val="40000"/>
                            <a:lumOff val="60000"/>
                          </a:schemeClr>
                        </a:solidFill>
                        <a:latin typeface="Cambria Math" panose="02040503050406030204" pitchFamily="18" charset="0"/>
                      </a:rPr>
                      <m:t>)</m:t>
                    </m:r>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𝑎</m:t>
                        </m:r>
                      </m:e>
                    </m:acc>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rPr>
                      <m:t>𝑏</m:t>
                    </m:r>
                    <m:r>
                      <a:rPr lang="de-DE" i="1">
                        <a:latin typeface="Cambria Math" panose="02040503050406030204" pitchFamily="18" charset="0"/>
                      </a:rPr>
                      <m:t>)</m:t>
                    </m:r>
                  </m:oMath>
                </a14:m>
                <a:r>
                  <a:rPr lang="de-DE" dirty="0">
                    <a:latin typeface="Calibri" panose="020F0502020204030204" pitchFamily="34" charset="0"/>
                  </a:rPr>
                  <a:t>		|Unerfüllbare </a:t>
                </a:r>
                <a:r>
                  <a:rPr lang="de-DE" dirty="0" err="1">
                    <a:latin typeface="Calibri" panose="020F0502020204030204" pitchFamily="34" charset="0"/>
                  </a:rPr>
                  <a:t>Literale</a:t>
                </a:r>
                <a:endParaRPr lang="de-DE" dirty="0">
                  <a:latin typeface="Calibri" panose="020F0502020204030204" pitchFamily="34" charset="0"/>
                </a:endParaRPr>
              </a:p>
              <a:p>
                <a:pPr marL="0" indent="0">
                  <a:buNone/>
                </a:pPr>
                <a14:m>
                  <m:oMath xmlns:m="http://schemas.openxmlformats.org/officeDocument/2006/math">
                    <m:r>
                      <a:rPr lang="de-DE" i="1">
                        <a:latin typeface="Cambria Math" panose="02040503050406030204" pitchFamily="18" charset="0"/>
                      </a:rPr>
                      <m:t>=</m:t>
                    </m:r>
                    <m:d>
                      <m:dPr>
                        <m:ctrlPr>
                          <a:rPr lang="de-DE" i="1">
                            <a:latin typeface="Cambria Math" panose="02040503050406030204" pitchFamily="18" charset="0"/>
                          </a:rPr>
                        </m:ctrlPr>
                      </m:dPr>
                      <m:e>
                        <m:r>
                          <a:rPr lang="de-DE" i="1">
                            <a:latin typeface="Cambria Math" panose="02040503050406030204" pitchFamily="18" charset="0"/>
                          </a:rPr>
                          <m:t>𝑎</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rPr>
                          <m:t>𝑏</m:t>
                        </m:r>
                      </m:e>
                    </m:d>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𝑎</m:t>
                        </m:r>
                      </m:e>
                    </m:acc>
                    <m:r>
                      <a:rPr lang="de-DE" i="1">
                        <a:latin typeface="Cambria Math" panose="02040503050406030204" pitchFamily="18" charset="0"/>
                        <a:ea typeface="Cambria Math" panose="02040503050406030204" pitchFamily="18" charset="0"/>
                      </a:rPr>
                      <m:t>∙</m:t>
                    </m:r>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𝑏</m:t>
                        </m:r>
                      </m:e>
                    </m:acc>
                    <m:r>
                      <a:rPr lang="de-DE" i="1" smtClean="0">
                        <a:latin typeface="Cambria Math" panose="02040503050406030204" pitchFamily="18" charset="0"/>
                      </a:rPr>
                      <m:t>)+</m:t>
                    </m:r>
                    <m:r>
                      <a:rPr lang="de-DE" i="1" smtClean="0">
                        <a:solidFill>
                          <a:schemeClr val="accent3">
                            <a:lumMod val="40000"/>
                            <a:lumOff val="60000"/>
                          </a:schemeClr>
                        </a:solidFill>
                        <a:latin typeface="Cambria Math" panose="02040503050406030204" pitchFamily="18" charset="0"/>
                      </a:rPr>
                      <m:t>(</m:t>
                    </m:r>
                    <m:acc>
                      <m:accPr>
                        <m:chr m:val="̅"/>
                        <m:ctrlPr>
                          <a:rPr lang="de-DE" i="1" smtClean="0">
                            <a:solidFill>
                              <a:schemeClr val="accent3">
                                <a:lumMod val="40000"/>
                                <a:lumOff val="60000"/>
                              </a:schemeClr>
                            </a:solidFill>
                            <a:latin typeface="Cambria Math" panose="02040503050406030204" pitchFamily="18" charset="0"/>
                          </a:rPr>
                        </m:ctrlPr>
                      </m:accPr>
                      <m:e>
                        <m:r>
                          <a:rPr lang="de-DE" i="1">
                            <a:solidFill>
                              <a:schemeClr val="accent3">
                                <a:lumMod val="40000"/>
                                <a:lumOff val="60000"/>
                              </a:schemeClr>
                            </a:solidFill>
                            <a:latin typeface="Cambria Math" panose="02040503050406030204" pitchFamily="18" charset="0"/>
                          </a:rPr>
                          <m:t>𝑎</m:t>
                        </m:r>
                      </m:e>
                    </m:acc>
                    <m:r>
                      <a:rPr lang="de-DE" i="1">
                        <a:solidFill>
                          <a:schemeClr val="accent3">
                            <a:lumMod val="40000"/>
                            <a:lumOff val="60000"/>
                          </a:schemeClr>
                        </a:solidFill>
                        <a:latin typeface="Cambria Math" panose="02040503050406030204" pitchFamily="18" charset="0"/>
                        <a:ea typeface="Cambria Math" panose="02040503050406030204" pitchFamily="18" charset="0"/>
                      </a:rPr>
                      <m:t>∙</m:t>
                    </m:r>
                    <m:r>
                      <a:rPr lang="de-DE" i="1">
                        <a:solidFill>
                          <a:schemeClr val="accent3">
                            <a:lumMod val="40000"/>
                            <a:lumOff val="60000"/>
                          </a:schemeClr>
                        </a:solidFill>
                        <a:latin typeface="Cambria Math" panose="02040503050406030204" pitchFamily="18" charset="0"/>
                      </a:rPr>
                      <m:t>𝑏</m:t>
                    </m:r>
                    <m:r>
                      <a:rPr lang="de-DE" i="1">
                        <a:solidFill>
                          <a:schemeClr val="accent3">
                            <a:lumMod val="40000"/>
                            <a:lumOff val="60000"/>
                          </a:schemeClr>
                        </a:solidFill>
                        <a:latin typeface="Cambria Math" panose="02040503050406030204" pitchFamily="18" charset="0"/>
                      </a:rPr>
                      <m:t>)</m:t>
                    </m:r>
                  </m:oMath>
                </a14:m>
                <a:r>
                  <a:rPr lang="de-DE" dirty="0">
                    <a:latin typeface="Calibri" panose="020F0502020204030204" pitchFamily="34" charset="0"/>
                  </a:rPr>
                  <a:t>						|Umgekehrte </a:t>
                </a:r>
                <a:r>
                  <a:rPr lang="de-DE" dirty="0" err="1">
                    <a:latin typeface="Calibri" panose="020F0502020204030204" pitchFamily="34" charset="0"/>
                  </a:rPr>
                  <a:t>Idempotenz</a:t>
                </a:r>
                <a:r>
                  <a:rPr lang="de-DE" dirty="0">
                    <a:latin typeface="Calibri" panose="020F0502020204030204" pitchFamily="34" charset="0"/>
                  </a:rPr>
                  <a:t>	</a:t>
                </a:r>
              </a:p>
              <a:p>
                <a:pPr marL="0" indent="0">
                  <a:buNone/>
                </a:pPr>
                <a14:m>
                  <m:oMath xmlns:m="http://schemas.openxmlformats.org/officeDocument/2006/math">
                    <m:r>
                      <a:rPr lang="de-DE" i="1">
                        <a:latin typeface="Cambria Math" panose="02040503050406030204" pitchFamily="18" charset="0"/>
                      </a:rPr>
                      <m:t>=</m:t>
                    </m:r>
                    <m:d>
                      <m:dPr>
                        <m:ctrlPr>
                          <a:rPr lang="de-DE" i="1">
                            <a:latin typeface="Cambria Math" panose="02040503050406030204" pitchFamily="18" charset="0"/>
                          </a:rPr>
                        </m:ctrlPr>
                      </m:dPr>
                      <m:e>
                        <m:r>
                          <a:rPr lang="de-DE" i="1">
                            <a:latin typeface="Cambria Math" panose="02040503050406030204" pitchFamily="18" charset="0"/>
                          </a:rPr>
                          <m:t>𝑎</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rPr>
                          <m:t>𝑏</m:t>
                        </m:r>
                      </m:e>
                    </m:d>
                    <m:r>
                      <a:rPr lang="de-DE" i="1">
                        <a:latin typeface="Cambria Math" panose="02040503050406030204" pitchFamily="18" charset="0"/>
                      </a:rPr>
                      <m:t>+</m:t>
                    </m:r>
                    <m:d>
                      <m:dPr>
                        <m:ctrlPr>
                          <a:rPr lang="de-DE" b="0" i="1" smtClean="0">
                            <a:latin typeface="Cambria Math" panose="02040503050406030204" pitchFamily="18" charset="0"/>
                          </a:rPr>
                        </m:ctrlPr>
                      </m:dPr>
                      <m:e>
                        <m:acc>
                          <m:accPr>
                            <m:chr m:val="̅"/>
                            <m:ctrlPr>
                              <a:rPr lang="de-DE" i="1">
                                <a:latin typeface="Cambria Math" panose="02040503050406030204" pitchFamily="18" charset="0"/>
                              </a:rPr>
                            </m:ctrlPr>
                          </m:accPr>
                          <m:e>
                            <m:r>
                              <a:rPr lang="de-DE" i="1">
                                <a:latin typeface="Cambria Math" panose="02040503050406030204" pitchFamily="18" charset="0"/>
                              </a:rPr>
                              <m:t>𝑎</m:t>
                            </m:r>
                          </m:e>
                        </m:acc>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rPr>
                          <m:t>𝑏</m:t>
                        </m:r>
                      </m:e>
                    </m:d>
                    <m:r>
                      <a:rPr lang="de-DE" b="0" i="1" smtClean="0">
                        <a:latin typeface="Cambria Math" panose="02040503050406030204" pitchFamily="18" charset="0"/>
                      </a:rPr>
                      <m:t>+</m:t>
                    </m:r>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𝑎</m:t>
                        </m:r>
                      </m:e>
                    </m:acc>
                    <m:r>
                      <a:rPr lang="de-DE" i="1">
                        <a:latin typeface="Cambria Math" panose="02040503050406030204" pitchFamily="18" charset="0"/>
                        <a:ea typeface="Cambria Math" panose="02040503050406030204" pitchFamily="18" charset="0"/>
                      </a:rPr>
                      <m:t>∙</m:t>
                    </m:r>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𝑏</m:t>
                        </m:r>
                      </m:e>
                    </m:acc>
                    <m:r>
                      <a:rPr lang="de-DE" i="1">
                        <a:latin typeface="Cambria Math" panose="02040503050406030204" pitchFamily="18" charset="0"/>
                      </a:rPr>
                      <m:t>)+</m:t>
                    </m:r>
                    <m:d>
                      <m:dPr>
                        <m:ctrlPr>
                          <a:rPr lang="de-DE" i="1">
                            <a:latin typeface="Cambria Math" panose="02040503050406030204" pitchFamily="18" charset="0"/>
                          </a:rPr>
                        </m:ctrlPr>
                      </m:dPr>
                      <m:e>
                        <m:acc>
                          <m:accPr>
                            <m:chr m:val="̅"/>
                            <m:ctrlPr>
                              <a:rPr lang="de-DE" i="1">
                                <a:latin typeface="Cambria Math" panose="02040503050406030204" pitchFamily="18" charset="0"/>
                              </a:rPr>
                            </m:ctrlPr>
                          </m:accPr>
                          <m:e>
                            <m:r>
                              <a:rPr lang="de-DE" i="1">
                                <a:latin typeface="Cambria Math" panose="02040503050406030204" pitchFamily="18" charset="0"/>
                              </a:rPr>
                              <m:t>𝑎</m:t>
                            </m:r>
                          </m:e>
                        </m:acc>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rPr>
                          <m:t>𝑏</m:t>
                        </m:r>
                      </m:e>
                    </m:d>
                  </m:oMath>
                </a14:m>
                <a:r>
                  <a:rPr lang="de-DE" dirty="0">
                    <a:latin typeface="Calibri" panose="020F0502020204030204" pitchFamily="34" charset="0"/>
                  </a:rPr>
                  <a:t>				|Distributivgesetz</a:t>
                </a:r>
              </a:p>
              <a:p>
                <a:pPr marL="0" indent="0">
                  <a:buNone/>
                </a:pPr>
                <a14:m>
                  <m:oMath xmlns:m="http://schemas.openxmlformats.org/officeDocument/2006/math">
                    <m:r>
                      <a:rPr lang="de-DE" i="1" smtClean="0">
                        <a:latin typeface="Cambria Math" panose="02040503050406030204" pitchFamily="18" charset="0"/>
                      </a:rPr>
                      <m:t>=</m:t>
                    </m:r>
                    <m:r>
                      <a:rPr lang="de-DE" b="0" i="1" smtClean="0">
                        <a:latin typeface="Cambria Math" panose="02040503050406030204" pitchFamily="18" charset="0"/>
                      </a:rPr>
                      <m:t>𝑏</m:t>
                    </m:r>
                    <m:r>
                      <a:rPr lang="de-DE" b="0" i="1" smtClean="0">
                        <a:latin typeface="Cambria Math" panose="02040503050406030204" pitchFamily="18" charset="0"/>
                      </a:rPr>
                      <m:t> </m:t>
                    </m:r>
                    <m:d>
                      <m:dPr>
                        <m:ctrlPr>
                          <a:rPr lang="de-DE" b="0" i="1" smtClean="0">
                            <a:latin typeface="Cambria Math" panose="02040503050406030204" pitchFamily="18" charset="0"/>
                          </a:rPr>
                        </m:ctrlPr>
                      </m:dPr>
                      <m:e>
                        <m:r>
                          <a:rPr lang="de-DE" b="0" i="1" smtClean="0">
                            <a:latin typeface="Cambria Math" panose="02040503050406030204" pitchFamily="18" charset="0"/>
                          </a:rPr>
                          <m:t>𝑎</m:t>
                        </m:r>
                        <m:r>
                          <a:rPr lang="de-DE" b="0" i="1" smtClean="0">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𝑎</m:t>
                            </m:r>
                          </m:e>
                        </m:acc>
                      </m:e>
                    </m:d>
                    <m:r>
                      <a:rPr lang="de-DE" b="0" i="1" smtClean="0">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𝑎</m:t>
                        </m:r>
                      </m:e>
                    </m:acc>
                    <m:r>
                      <a:rPr lang="de-DE" b="0" i="1" smtClean="0">
                        <a:latin typeface="Cambria Math" panose="02040503050406030204" pitchFamily="18" charset="0"/>
                      </a:rPr>
                      <m:t> </m:t>
                    </m:r>
                    <m:d>
                      <m:dPr>
                        <m:ctrlPr>
                          <a:rPr lang="de-DE" i="1">
                            <a:latin typeface="Cambria Math" panose="02040503050406030204" pitchFamily="18" charset="0"/>
                          </a:rPr>
                        </m:ctrlPr>
                      </m:dPr>
                      <m:e>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𝑏</m:t>
                            </m:r>
                          </m:e>
                        </m:acc>
                        <m:r>
                          <a:rPr lang="de-DE" b="0" i="1" smtClean="0">
                            <a:latin typeface="Cambria Math" panose="02040503050406030204" pitchFamily="18" charset="0"/>
                          </a:rPr>
                          <m:t>+</m:t>
                        </m:r>
                        <m:r>
                          <a:rPr lang="de-DE" i="1">
                            <a:latin typeface="Cambria Math" panose="02040503050406030204" pitchFamily="18" charset="0"/>
                          </a:rPr>
                          <m:t>𝑏</m:t>
                        </m:r>
                      </m:e>
                    </m:d>
                  </m:oMath>
                </a14:m>
                <a:r>
                  <a:rPr lang="de-DE" dirty="0">
                    <a:latin typeface="Calibri" panose="020F0502020204030204" pitchFamily="34" charset="0"/>
                  </a:rPr>
                  <a:t>							|</a:t>
                </a:r>
                <a:r>
                  <a:rPr lang="de-DE" dirty="0" err="1">
                    <a:latin typeface="Calibri" panose="020F0502020204030204" pitchFamily="34" charset="0"/>
                  </a:rPr>
                  <a:t>Tertium</a:t>
                </a:r>
                <a:r>
                  <a:rPr lang="de-DE" dirty="0">
                    <a:latin typeface="Calibri" panose="020F0502020204030204" pitchFamily="34" charset="0"/>
                  </a:rPr>
                  <a:t> non </a:t>
                </a:r>
                <a:r>
                  <a:rPr lang="de-DE" dirty="0" err="1">
                    <a:latin typeface="Calibri" panose="020F0502020204030204" pitchFamily="34" charset="0"/>
                  </a:rPr>
                  <a:t>datur</a:t>
                </a:r>
                <a:endParaRPr lang="de-DE" dirty="0">
                  <a:latin typeface="Calibri" panose="020F0502020204030204" pitchFamily="34" charset="0"/>
                </a:endParaRPr>
              </a:p>
              <a:p>
                <a:pPr marL="0" indent="0">
                  <a:buNone/>
                </a:pPr>
                <a:endParaRPr lang="de-DE" i="1" dirty="0">
                  <a:latin typeface="Calibri" panose="020F0502020204030204" pitchFamily="34" charset="0"/>
                </a:endParaRPr>
              </a:p>
              <a:p>
                <a:pPr marL="0" indent="0">
                  <a:buNone/>
                </a:pPr>
                <a14:m>
                  <m:oMathPara xmlns:m="http://schemas.openxmlformats.org/officeDocument/2006/math">
                    <m:oMathParaPr>
                      <m:jc m:val="left"/>
                    </m:oMathParaPr>
                    <m:oMath xmlns:m="http://schemas.openxmlformats.org/officeDocument/2006/math">
                      <m:r>
                        <a:rPr lang="de-DE" i="1">
                          <a:latin typeface="Cambria Math" panose="02040503050406030204" pitchFamily="18" charset="0"/>
                        </a:rPr>
                        <m:t>=</m:t>
                      </m:r>
                      <m:r>
                        <a:rPr lang="de-DE" i="1">
                          <a:latin typeface="Cambria Math" panose="02040503050406030204" pitchFamily="18" charset="0"/>
                        </a:rPr>
                        <m:t>𝑏</m:t>
                      </m:r>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𝑎</m:t>
                          </m:r>
                        </m:e>
                      </m:acc>
                      <m:r>
                        <a:rPr lang="de-DE" i="1">
                          <a:latin typeface="Cambria Math" panose="02040503050406030204" pitchFamily="18" charset="0"/>
                        </a:rPr>
                        <m:t> </m:t>
                      </m:r>
                    </m:oMath>
                  </m:oMathPara>
                </a14:m>
                <a:endParaRPr lang="de-DE" dirty="0">
                  <a:latin typeface="Calibri" panose="020F0502020204030204" pitchFamily="34" charset="0"/>
                </a:endParaRPr>
              </a:p>
              <a:p>
                <a:pPr marL="0" indent="0">
                  <a:buNone/>
                </a:pPr>
                <a:r>
                  <a:rPr lang="de-DE" dirty="0">
                    <a:latin typeface="Calibri" panose="020F0502020204030204" pitchFamily="34" charset="0"/>
                  </a:rPr>
                  <a:t>Dies ist die Auflösung der </a:t>
                </a:r>
                <a:r>
                  <a:rPr lang="de-DE" dirty="0">
                    <a:solidFill>
                      <a:schemeClr val="bg2">
                        <a:lumMod val="20000"/>
                        <a:lumOff val="80000"/>
                      </a:schemeClr>
                    </a:solidFill>
                    <a:latin typeface="Calibri" panose="020F0502020204030204" pitchFamily="34" charset="0"/>
                  </a:rPr>
                  <a:t>Implikation</a:t>
                </a:r>
                <a:r>
                  <a:rPr lang="de-DE" dirty="0">
                    <a:latin typeface="Calibri" panose="020F0502020204030204" pitchFamily="34" charset="0"/>
                  </a:rPr>
                  <a:t> a </a:t>
                </a:r>
                <a:r>
                  <a:rPr lang="de-DE" dirty="0">
                    <a:solidFill>
                      <a:schemeClr val="bg2">
                        <a:lumMod val="20000"/>
                        <a:lumOff val="80000"/>
                      </a:schemeClr>
                    </a:solidFill>
                    <a:latin typeface="Calibri" panose="020F0502020204030204" pitchFamily="34" charset="0"/>
                  </a:rPr>
                  <a:t>→</a:t>
                </a:r>
                <a:r>
                  <a:rPr lang="de-DE" dirty="0">
                    <a:latin typeface="Calibri" panose="020F0502020204030204" pitchFamily="34" charset="0"/>
                  </a:rPr>
                  <a:t> b	</a:t>
                </a:r>
              </a:p>
              <a:p>
                <a:pPr marL="0" indent="0">
                  <a:buNone/>
                </a:pPr>
                <a:endParaRPr lang="de-DE" dirty="0">
                  <a:latin typeface="Calibri" panose="020F0502020204030204" pitchFamily="34" charset="0"/>
                </a:endParaRPr>
              </a:p>
              <a:p>
                <a:pPr marL="0" indent="0">
                  <a:buNone/>
                </a:pPr>
                <a:endParaRPr lang="de-DE" dirty="0">
                  <a:solidFill>
                    <a:schemeClr val="bg2">
                      <a:lumMod val="20000"/>
                      <a:lumOff val="80000"/>
                    </a:schemeClr>
                  </a:solidFill>
                  <a:latin typeface="Calibri" panose="020F0502020204030204" pitchFamily="34" charset="0"/>
                </a:endParaRPr>
              </a:p>
              <a:p>
                <a:pPr marL="0" indent="0">
                  <a:buNone/>
                </a:pPr>
                <a:endParaRPr lang="de-DE" baseline="-25000" dirty="0"/>
              </a:p>
              <a:p>
                <a:pPr marL="0" indent="0">
                  <a:buNone/>
                </a:pPr>
                <a:endParaRPr lang="de-DE" baseline="-25000" dirty="0"/>
              </a:p>
              <a:p>
                <a:pPr marL="0" indent="0">
                  <a:buNone/>
                </a:pPr>
                <a:endParaRPr lang="de-DE" baseline="-25000"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564540"/>
                <a:ext cx="8946541" cy="4992123"/>
              </a:xfrm>
              <a:blipFill rotWithShape="0">
                <a:blip r:embed="rId2"/>
                <a:stretch>
                  <a:fillRect l="-749" t="-1343"/>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37</a:t>
            </a:fld>
            <a:endParaRPr lang="en-US" dirty="0"/>
          </a:p>
        </p:txBody>
      </p:sp>
    </p:spTree>
    <p:extLst>
      <p:ext uri="{BB962C8B-B14F-4D97-AF65-F5344CB8AC3E}">
        <p14:creationId xmlns:p14="http://schemas.microsoft.com/office/powerpoint/2010/main" val="17269551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3 – Relaisschaltnetz</a:t>
            </a:r>
          </a:p>
        </p:txBody>
      </p:sp>
      <p:sp>
        <p:nvSpPr>
          <p:cNvPr id="3" name="Inhaltsplatzhalter 2"/>
          <p:cNvSpPr>
            <a:spLocks noGrp="1"/>
          </p:cNvSpPr>
          <p:nvPr>
            <p:ph idx="1"/>
          </p:nvPr>
        </p:nvSpPr>
        <p:spPr>
          <a:xfrm>
            <a:off x="1103312" y="1564541"/>
            <a:ext cx="8946541" cy="4773914"/>
          </a:xfrm>
        </p:spPr>
        <p:txBody>
          <a:bodyPr>
            <a:normAutofit/>
          </a:bodyPr>
          <a:lstStyle/>
          <a:p>
            <a:r>
              <a:rPr lang="de-DE" dirty="0"/>
              <a:t>Entwerfen Sie ein Relaisschaltnetz, das die negierte Konjunktion realisiert.</a:t>
            </a:r>
          </a:p>
          <a:p>
            <a:pPr marL="0" indent="0">
              <a:buNone/>
            </a:pPr>
            <a:endParaRPr lang="de-DE" baseline="-25000" dirty="0">
              <a:latin typeface="Calibri" panose="020F0502020204030204" pitchFamily="34" charset="0"/>
            </a:endParaRPr>
          </a:p>
          <a:p>
            <a:pPr marL="0" indent="0">
              <a:buNone/>
            </a:pPr>
            <a:r>
              <a:rPr lang="de-DE" dirty="0">
                <a:solidFill>
                  <a:schemeClr val="bg2">
                    <a:lumMod val="20000"/>
                    <a:lumOff val="80000"/>
                  </a:schemeClr>
                </a:solidFill>
                <a:latin typeface="Calibri" panose="020F0502020204030204" pitchFamily="34" charset="0"/>
              </a:rPr>
              <a:t>Hinweis:	</a:t>
            </a:r>
            <a:r>
              <a:rPr lang="de-DE" dirty="0">
                <a:latin typeface="Calibri" panose="020F0502020204030204" pitchFamily="34" charset="0"/>
              </a:rPr>
              <a:t>	Umformen der Formel auf eine Darstellung ohne Negierung der 					Verknüpfung</a:t>
            </a:r>
          </a:p>
          <a:p>
            <a:pPr marL="0" indent="0">
              <a:buNone/>
            </a:pPr>
            <a:endParaRPr lang="de-DE" dirty="0">
              <a:solidFill>
                <a:schemeClr val="bg2">
                  <a:lumMod val="20000"/>
                  <a:lumOff val="80000"/>
                </a:schemeClr>
              </a:solidFill>
              <a:latin typeface="Calibri" panose="020F0502020204030204" pitchFamily="34" charset="0"/>
            </a:endParaRPr>
          </a:p>
          <a:p>
            <a:pPr marL="0" indent="0">
              <a:buNone/>
            </a:pPr>
            <a:endParaRPr lang="de-DE" baseline="-25000" dirty="0"/>
          </a:p>
          <a:p>
            <a:pPr marL="0" indent="0">
              <a:buNone/>
            </a:pPr>
            <a:endParaRPr lang="de-DE" baseline="-25000" dirty="0"/>
          </a:p>
          <a:p>
            <a:pPr marL="0" indent="0">
              <a:buNone/>
            </a:pPr>
            <a:endParaRPr lang="de-DE" baseline="-25000" dirty="0"/>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38</a:t>
            </a:fld>
            <a:endParaRPr lang="en-US" dirty="0"/>
          </a:p>
        </p:txBody>
      </p:sp>
    </p:spTree>
    <p:extLst>
      <p:ext uri="{BB962C8B-B14F-4D97-AF65-F5344CB8AC3E}">
        <p14:creationId xmlns:p14="http://schemas.microsoft.com/office/powerpoint/2010/main" val="37855552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3 – Relaisschaltnetz</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564541"/>
                <a:ext cx="8946541" cy="4773914"/>
              </a:xfrm>
            </p:spPr>
            <p:txBody>
              <a:bodyPr>
                <a:normAutofit/>
              </a:bodyPr>
              <a:lstStyle/>
              <a:p>
                <a:pPr marL="0" indent="0">
                  <a:buNone/>
                </a:pPr>
                <a:r>
                  <a:rPr lang="de-DE" dirty="0">
                    <a:latin typeface="Calibri" panose="020F0502020204030204" pitchFamily="34" charset="0"/>
                  </a:rPr>
                  <a:t>Die negierte Negation mit zwei </a:t>
                </a:r>
                <a:r>
                  <a:rPr lang="de-DE" dirty="0" err="1">
                    <a:latin typeface="Calibri" panose="020F0502020204030204" pitchFamily="34" charset="0"/>
                  </a:rPr>
                  <a:t>Literalen</a:t>
                </a:r>
                <a:r>
                  <a:rPr lang="de-DE" dirty="0">
                    <a:latin typeface="Calibri" panose="020F0502020204030204" pitchFamily="34" charset="0"/>
                  </a:rPr>
                  <a:t> a und b lässt sich folgendermaßen darstellen:	</a:t>
                </a:r>
              </a:p>
              <a:p>
                <a:pPr marL="0" indent="0">
                  <a:buNone/>
                </a:pPr>
                <a14:m>
                  <m:oMathPara xmlns:m="http://schemas.openxmlformats.org/officeDocument/2006/math">
                    <m:oMathParaPr>
                      <m:jc m:val="centerGroup"/>
                    </m:oMathParaPr>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𝑎</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𝑏</m:t>
                          </m:r>
                        </m:e>
                      </m:acc>
                    </m:oMath>
                  </m:oMathPara>
                </a14:m>
                <a:endParaRPr lang="de-DE" dirty="0">
                  <a:latin typeface="Calibri" panose="020F0502020204030204" pitchFamily="34" charset="0"/>
                </a:endParaRPr>
              </a:p>
              <a:p>
                <a:pPr marL="0" indent="0">
                  <a:buNone/>
                </a:pPr>
                <a:r>
                  <a:rPr lang="de-DE" dirty="0">
                    <a:latin typeface="Calibri" panose="020F0502020204030204" pitchFamily="34" charset="0"/>
                  </a:rPr>
                  <a:t>Wir benutzen dazu die Regel von De Morgan:				</a:t>
                </a:r>
              </a:p>
              <a:p>
                <a:pPr marL="0" indent="0">
                  <a:buNone/>
                </a:pPr>
                <a14:m>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𝑎</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𝑏</m:t>
                        </m:r>
                      </m:e>
                    </m:acc>
                  </m:oMath>
                </a14:m>
                <a:r>
                  <a:rPr lang="de-DE" dirty="0">
                    <a:solidFill>
                      <a:schemeClr val="bg2">
                        <a:lumMod val="20000"/>
                        <a:lumOff val="80000"/>
                      </a:schemeClr>
                    </a:solidFill>
                    <a:latin typeface="Calibri" panose="020F0502020204030204" pitchFamily="34" charset="0"/>
                  </a:rPr>
                  <a:t> = </a:t>
                </a:r>
                <a14:m>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𝑎</m:t>
                        </m:r>
                      </m:e>
                    </m:acc>
                    <m:r>
                      <a:rPr lang="de-DE" b="0" i="0" smtClean="0">
                        <a:latin typeface="Cambria Math" panose="02040503050406030204" pitchFamily="18" charset="0"/>
                        <a:ea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ea typeface="Cambria Math" panose="02040503050406030204" pitchFamily="18" charset="0"/>
                          </a:rPr>
                          <m:t>𝑏</m:t>
                        </m:r>
                      </m:e>
                    </m:acc>
                  </m:oMath>
                </a14:m>
                <a:endParaRPr lang="de-DE" dirty="0">
                  <a:solidFill>
                    <a:schemeClr val="bg2">
                      <a:lumMod val="20000"/>
                      <a:lumOff val="80000"/>
                    </a:schemeClr>
                  </a:solidFill>
                  <a:latin typeface="Calibri" panose="020F0502020204030204" pitchFamily="34" charset="0"/>
                </a:endParaRPr>
              </a:p>
              <a:p>
                <a:pPr marL="0" indent="0">
                  <a:buNone/>
                </a:pPr>
                <a:r>
                  <a:rPr lang="de-DE" dirty="0">
                    <a:solidFill>
                      <a:schemeClr val="bg2">
                        <a:lumMod val="20000"/>
                        <a:lumOff val="80000"/>
                      </a:schemeClr>
                    </a:solidFill>
                    <a:latin typeface="Calibri" panose="020F0502020204030204" pitchFamily="34" charset="0"/>
                  </a:rPr>
                  <a:t>Darstellung durch eine  Parallelschaltung:</a:t>
                </a:r>
              </a:p>
              <a:p>
                <a:pPr marL="0" indent="0">
                  <a:buNone/>
                </a:pPr>
                <a:endParaRPr lang="de-DE" baseline="-25000" dirty="0"/>
              </a:p>
              <a:p>
                <a:pPr marL="0" indent="0">
                  <a:buNone/>
                </a:pPr>
                <a:endParaRPr lang="de-DE" baseline="-25000" dirty="0"/>
              </a:p>
              <a:p>
                <a:pPr marL="0" indent="0">
                  <a:buNone/>
                </a:pPr>
                <a:endParaRPr lang="de-DE" baseline="-25000"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564541"/>
                <a:ext cx="8946541" cy="4773914"/>
              </a:xfrm>
              <a:blipFill rotWithShape="0">
                <a:blip r:embed="rId2"/>
                <a:stretch>
                  <a:fillRect l="-749" t="-766"/>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39</a:t>
            </a:fld>
            <a:endParaRPr lang="en-US" dirty="0"/>
          </a:p>
        </p:txBody>
      </p:sp>
      <p:cxnSp>
        <p:nvCxnSpPr>
          <p:cNvPr id="6" name="Gerader Verbinder 5"/>
          <p:cNvCxnSpPr/>
          <p:nvPr/>
        </p:nvCxnSpPr>
        <p:spPr>
          <a:xfrm>
            <a:off x="2251363" y="5015348"/>
            <a:ext cx="976746"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7" name="Gerader Verbinder 6"/>
          <p:cNvCxnSpPr/>
          <p:nvPr/>
        </p:nvCxnSpPr>
        <p:spPr>
          <a:xfrm>
            <a:off x="5226161" y="5032665"/>
            <a:ext cx="976746"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8" name="Gerader Verbinder 7"/>
          <p:cNvCxnSpPr/>
          <p:nvPr/>
        </p:nvCxnSpPr>
        <p:spPr>
          <a:xfrm>
            <a:off x="3231573" y="4665515"/>
            <a:ext cx="720000"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9" name="Gerader Verbinder 8"/>
          <p:cNvCxnSpPr/>
          <p:nvPr/>
        </p:nvCxnSpPr>
        <p:spPr>
          <a:xfrm>
            <a:off x="3224177" y="5462154"/>
            <a:ext cx="720000"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10" name="Gerader Verbinder 9"/>
          <p:cNvCxnSpPr/>
          <p:nvPr/>
        </p:nvCxnSpPr>
        <p:spPr>
          <a:xfrm>
            <a:off x="4496645" y="5469080"/>
            <a:ext cx="720000"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11" name="Gerader Verbinder 10"/>
          <p:cNvCxnSpPr/>
          <p:nvPr/>
        </p:nvCxnSpPr>
        <p:spPr>
          <a:xfrm>
            <a:off x="4509657" y="4655125"/>
            <a:ext cx="720000"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12" name="Gerader Verbinder 11"/>
          <p:cNvCxnSpPr/>
          <p:nvPr/>
        </p:nvCxnSpPr>
        <p:spPr>
          <a:xfrm flipV="1">
            <a:off x="3953016" y="4440094"/>
            <a:ext cx="648000" cy="225133"/>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14" name="Gerader Verbinder 13"/>
          <p:cNvCxnSpPr/>
          <p:nvPr/>
        </p:nvCxnSpPr>
        <p:spPr>
          <a:xfrm flipV="1">
            <a:off x="3224646" y="4662052"/>
            <a:ext cx="6927" cy="79664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15" name="Gerader Verbinder 14"/>
          <p:cNvCxnSpPr/>
          <p:nvPr/>
        </p:nvCxnSpPr>
        <p:spPr>
          <a:xfrm flipV="1">
            <a:off x="5216645" y="4681724"/>
            <a:ext cx="84" cy="776967"/>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16" name="Textfeld 15"/>
              <p:cNvSpPr txBox="1"/>
              <p:nvPr/>
            </p:nvSpPr>
            <p:spPr>
              <a:xfrm>
                <a:off x="4076458" y="4198112"/>
                <a:ext cx="382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𝑎</m:t>
                          </m:r>
                        </m:e>
                      </m:acc>
                    </m:oMath>
                  </m:oMathPara>
                </a14:m>
                <a:endParaRPr lang="de-DE" dirty="0"/>
              </a:p>
            </p:txBody>
          </p:sp>
        </mc:Choice>
        <mc:Fallback xmlns="">
          <p:sp>
            <p:nvSpPr>
              <p:cNvPr id="16" name="Textfeld 15"/>
              <p:cNvSpPr txBox="1">
                <a:spLocks noRot="1" noChangeAspect="1" noMove="1" noResize="1" noEditPoints="1" noAdjustHandles="1" noChangeArrowheads="1" noChangeShapeType="1" noTextEdit="1"/>
              </p:cNvSpPr>
              <p:nvPr/>
            </p:nvSpPr>
            <p:spPr>
              <a:xfrm>
                <a:off x="4076458" y="4198112"/>
                <a:ext cx="382669" cy="369332"/>
              </a:xfrm>
              <a:prstGeom prst="rect">
                <a:avLst/>
              </a:prstGeom>
              <a:blipFill rotWithShape="0">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7" name="Textfeld 16"/>
              <p:cNvSpPr txBox="1"/>
              <p:nvPr/>
            </p:nvSpPr>
            <p:spPr>
              <a:xfrm>
                <a:off x="4034816" y="5020433"/>
                <a:ext cx="378885" cy="3754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ea typeface="Cambria Math" panose="02040503050406030204" pitchFamily="18" charset="0"/>
                            </a:rPr>
                            <m:t>𝑏</m:t>
                          </m:r>
                        </m:e>
                      </m:acc>
                    </m:oMath>
                  </m:oMathPara>
                </a14:m>
                <a:endParaRPr lang="de-DE" dirty="0"/>
              </a:p>
            </p:txBody>
          </p:sp>
        </mc:Choice>
        <mc:Fallback xmlns="">
          <p:sp>
            <p:nvSpPr>
              <p:cNvPr id="17" name="Textfeld 16"/>
              <p:cNvSpPr txBox="1">
                <a:spLocks noRot="1" noChangeAspect="1" noMove="1" noResize="1" noEditPoints="1" noAdjustHandles="1" noChangeArrowheads="1" noChangeShapeType="1" noTextEdit="1"/>
              </p:cNvSpPr>
              <p:nvPr/>
            </p:nvSpPr>
            <p:spPr>
              <a:xfrm>
                <a:off x="4034816" y="5020433"/>
                <a:ext cx="378885" cy="375424"/>
              </a:xfrm>
              <a:prstGeom prst="rect">
                <a:avLst/>
              </a:prstGeom>
              <a:blipFill rotWithShape="0">
                <a:blip r:embed="rId4"/>
                <a:stretch>
                  <a:fillRect/>
                </a:stretch>
              </a:blipFill>
            </p:spPr>
            <p:txBody>
              <a:bodyPr/>
              <a:lstStyle/>
              <a:p>
                <a:r>
                  <a:rPr lang="de-DE">
                    <a:noFill/>
                  </a:rPr>
                  <a:t> </a:t>
                </a:r>
              </a:p>
            </p:txBody>
          </p:sp>
        </mc:Fallback>
      </mc:AlternateContent>
      <p:pic>
        <p:nvPicPr>
          <p:cNvPr id="18" name="Grafik 17"/>
          <p:cNvPicPr>
            <a:picLocks noChangeAspect="1"/>
          </p:cNvPicPr>
          <p:nvPr/>
        </p:nvPicPr>
        <p:blipFill>
          <a:blip r:embed="rId5"/>
          <a:stretch>
            <a:fillRect/>
          </a:stretch>
        </p:blipFill>
        <p:spPr>
          <a:xfrm>
            <a:off x="6793341" y="3933255"/>
            <a:ext cx="2890409" cy="2117972"/>
          </a:xfrm>
          <a:prstGeom prst="rect">
            <a:avLst/>
          </a:prstGeom>
          <a:effectLst>
            <a:outerShdw blurRad="50800" dist="38100" dir="5400000" algn="t" rotWithShape="0">
              <a:prstClr val="black">
                <a:alpha val="40000"/>
              </a:prstClr>
            </a:outerShdw>
            <a:reflection stA="47000" endPos="18000" dir="5400000" sy="-100000" algn="bl" rotWithShape="0"/>
          </a:effectLst>
        </p:spPr>
      </p:pic>
      <p:cxnSp>
        <p:nvCxnSpPr>
          <p:cNvPr id="19" name="Gerader Verbinder 18"/>
          <p:cNvCxnSpPr/>
          <p:nvPr/>
        </p:nvCxnSpPr>
        <p:spPr>
          <a:xfrm flipH="1">
            <a:off x="4510751" y="4430341"/>
            <a:ext cx="0" cy="21600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21" name="Gerader Verbinder 20"/>
          <p:cNvCxnSpPr/>
          <p:nvPr/>
        </p:nvCxnSpPr>
        <p:spPr>
          <a:xfrm flipV="1">
            <a:off x="3944045" y="5241566"/>
            <a:ext cx="648000" cy="225133"/>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22" name="Gerader Verbinder 21"/>
          <p:cNvCxnSpPr/>
          <p:nvPr/>
        </p:nvCxnSpPr>
        <p:spPr>
          <a:xfrm flipH="1">
            <a:off x="4497018" y="5243718"/>
            <a:ext cx="0" cy="21600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039543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6111" y="452718"/>
            <a:ext cx="9535857" cy="1400530"/>
          </a:xfrm>
        </p:spPr>
        <p:txBody>
          <a:bodyPr/>
          <a:lstStyle/>
          <a:p>
            <a:r>
              <a:rPr lang="de-DE" dirty="0"/>
              <a:t>Aufgabe 1 - Boolesche Algebra</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564541"/>
                <a:ext cx="8946541" cy="4653379"/>
              </a:xfrm>
            </p:spPr>
            <p:txBody>
              <a:bodyPr>
                <a:normAutofit/>
              </a:bodyPr>
              <a:lstStyle/>
              <a:p>
                <a:r>
                  <a:rPr lang="de-DE" dirty="0"/>
                  <a:t>Weitere Regeln für die Vereinfachung der Ausdrücke</a:t>
                </a:r>
              </a:p>
              <a:p>
                <a:endParaRPr lang="de-DE" baseline="-25000" dirty="0"/>
              </a:p>
              <a:p>
                <a:pPr>
                  <a:buFont typeface="Courier New" panose="02070309020205020404" pitchFamily="49" charset="0"/>
                  <a:buChar char="o"/>
                </a:pPr>
                <a:r>
                  <a:rPr lang="de-DE" dirty="0">
                    <a:solidFill>
                      <a:schemeClr val="bg2">
                        <a:lumMod val="40000"/>
                        <a:lumOff val="60000"/>
                      </a:schemeClr>
                    </a:solidFill>
                    <a:latin typeface="Calibri" panose="020F0502020204030204" pitchFamily="34" charset="0"/>
                  </a:rPr>
                  <a:t>Wichtige Gesetze:</a:t>
                </a:r>
              </a:p>
              <a:p>
                <a:pPr lvl="1">
                  <a:buFont typeface="Courier New" panose="02070309020205020404" pitchFamily="49" charset="0"/>
                  <a:buChar char="o"/>
                </a:pPr>
                <a:r>
                  <a:rPr lang="de-DE" dirty="0">
                    <a:solidFill>
                      <a:schemeClr val="accent3">
                        <a:lumMod val="20000"/>
                        <a:lumOff val="80000"/>
                      </a:schemeClr>
                    </a:solidFill>
                    <a:latin typeface="Calibri" panose="020F0502020204030204" pitchFamily="34" charset="0"/>
                  </a:rPr>
                  <a:t>XOR:</a:t>
                </a:r>
                <a:r>
                  <a:rPr lang="de-DE" dirty="0">
                    <a:latin typeface="Calibri" panose="020F0502020204030204" pitchFamily="34" charset="0"/>
                  </a:rPr>
                  <a:t>					</a:t>
                </a:r>
                <a14:m>
                  <m:oMath xmlns:m="http://schemas.openxmlformats.org/officeDocument/2006/math">
                    <m:r>
                      <m:rPr>
                        <m:sty m:val="p"/>
                      </m:rPr>
                      <a:rPr lang="de-DE" b="0" i="0" smtClean="0">
                        <a:latin typeface="Cambria Math" panose="02040503050406030204" pitchFamily="18" charset="0"/>
                        <a:ea typeface="Cambria Math" panose="02040503050406030204" pitchFamily="18" charset="0"/>
                      </a:rPr>
                      <m:t>A</m:t>
                    </m:r>
                    <m:nary>
                      <m:naryPr>
                        <m:chr m:val="⨁"/>
                        <m:subHide m:val="on"/>
                        <m:supHide m:val="on"/>
                        <m:ctrlPr>
                          <a:rPr lang="de-DE" i="1">
                            <a:latin typeface="Cambria Math" panose="02040503050406030204" pitchFamily="18" charset="0"/>
                            <a:ea typeface="Cambria Math" panose="02040503050406030204" pitchFamily="18" charset="0"/>
                          </a:rPr>
                        </m:ctrlPr>
                      </m:naryPr>
                      <m:sub/>
                      <m:sup/>
                      <m:e>
                        <m:r>
                          <a:rPr lang="de-DE" b="0" i="1" smtClean="0">
                            <a:latin typeface="Cambria Math" panose="02040503050406030204" pitchFamily="18" charset="0"/>
                            <a:ea typeface="Cambria Math" panose="02040503050406030204" pitchFamily="18" charset="0"/>
                          </a:rPr>
                          <m:t>𝐵</m:t>
                        </m:r>
                        <m:r>
                          <a:rPr lang="de-DE" i="1">
                            <a:latin typeface="Cambria Math" panose="02040503050406030204" pitchFamily="18" charset="0"/>
                            <a:ea typeface="Cambria Math" panose="02040503050406030204" pitchFamily="18" charset="0"/>
                          </a:rPr>
                          <m:t> </m:t>
                        </m:r>
                      </m:e>
                    </m:nary>
                    <m:r>
                      <a:rPr lang="de-DE" b="0" i="0" smtClean="0">
                        <a:latin typeface="Cambria Math" panose="02040503050406030204" pitchFamily="18" charset="0"/>
                        <a:ea typeface="Cambria Math" panose="02040503050406030204" pitchFamily="18" charset="0"/>
                      </a:rPr>
                      <m:t>=</m:t>
                    </m:r>
                    <m:d>
                      <m:dPr>
                        <m:ctrlPr>
                          <a:rPr lang="de-DE" i="1">
                            <a:latin typeface="Cambria Math" panose="02040503050406030204" pitchFamily="18" charset="0"/>
                          </a:rPr>
                        </m:ctrlPr>
                      </m:dPr>
                      <m:e>
                        <m:r>
                          <a:rPr lang="de-DE" i="1">
                            <a:latin typeface="Cambria Math" panose="02040503050406030204" pitchFamily="18" charset="0"/>
                          </a:rPr>
                          <m:t>𝐴</m:t>
                        </m:r>
                        <m:r>
                          <a:rPr lang="de-DE" i="1">
                            <a:latin typeface="Cambria Math" panose="02040503050406030204" pitchFamily="18" charset="0"/>
                          </a:rPr>
                          <m:t> ∙</m:t>
                        </m:r>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𝐵</m:t>
                            </m:r>
                          </m:e>
                        </m:acc>
                      </m:e>
                    </m:d>
                    <m:r>
                      <a:rPr lang="de-DE" i="1">
                        <a:latin typeface="Cambria Math" panose="02040503050406030204" pitchFamily="18" charset="0"/>
                        <a:ea typeface="Cambria Math" panose="02040503050406030204" pitchFamily="18" charset="0"/>
                      </a:rPr>
                      <m:t>+</m:t>
                    </m:r>
                    <m:d>
                      <m:dPr>
                        <m:ctrlPr>
                          <a:rPr lang="de-DE" i="1">
                            <a:latin typeface="Cambria Math" panose="02040503050406030204" pitchFamily="18" charset="0"/>
                          </a:rPr>
                        </m:ctrlPr>
                      </m:dPr>
                      <m:e>
                        <m:acc>
                          <m:accPr>
                            <m:chr m:val="̅"/>
                            <m:ctrlPr>
                              <a:rPr lang="de-DE" i="1">
                                <a:latin typeface="Cambria Math" panose="02040503050406030204" pitchFamily="18" charset="0"/>
                              </a:rPr>
                            </m:ctrlPr>
                          </m:accPr>
                          <m:e>
                            <m:r>
                              <a:rPr lang="de-DE" i="1">
                                <a:latin typeface="Cambria Math" panose="02040503050406030204" pitchFamily="18" charset="0"/>
                              </a:rPr>
                              <m:t>𝐴</m:t>
                            </m:r>
                          </m:e>
                        </m:acc>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𝐵</m:t>
                        </m:r>
                      </m:e>
                    </m:d>
                  </m:oMath>
                </a14:m>
                <a:endParaRPr lang="de-DE" dirty="0">
                  <a:latin typeface="Calibri" panose="020F0502020204030204" pitchFamily="34" charset="0"/>
                  <a:ea typeface="Cambria Math" panose="02040503050406030204" pitchFamily="18" charset="0"/>
                </a:endParaRPr>
              </a:p>
              <a:p>
                <a:pPr lvl="1">
                  <a:buFont typeface="Courier New" panose="02070309020205020404" pitchFamily="49" charset="0"/>
                  <a:buChar char="o"/>
                </a:pPr>
                <a:r>
                  <a:rPr lang="de-DE" dirty="0" err="1">
                    <a:solidFill>
                      <a:schemeClr val="accent3">
                        <a:lumMod val="20000"/>
                        <a:lumOff val="80000"/>
                      </a:schemeClr>
                    </a:solidFill>
                    <a:latin typeface="Calibri" panose="020F0502020204030204" pitchFamily="34" charset="0"/>
                  </a:rPr>
                  <a:t>Idempotenz</a:t>
                </a:r>
                <a:r>
                  <a:rPr lang="de-DE" dirty="0">
                    <a:solidFill>
                      <a:schemeClr val="accent3">
                        <a:lumMod val="20000"/>
                        <a:lumOff val="80000"/>
                      </a:schemeClr>
                    </a:solidFill>
                    <a:latin typeface="Calibri" panose="020F0502020204030204" pitchFamily="34" charset="0"/>
                  </a:rPr>
                  <a:t>:</a:t>
                </a:r>
                <a:r>
                  <a:rPr lang="de-DE" dirty="0">
                    <a:latin typeface="Calibri" panose="020F0502020204030204" pitchFamily="34" charset="0"/>
                  </a:rPr>
                  <a:t>			</a:t>
                </a:r>
                <a14:m>
                  <m:oMath xmlns:m="http://schemas.openxmlformats.org/officeDocument/2006/math">
                    <m:d>
                      <m:dPr>
                        <m:ctrlPr>
                          <a:rPr lang="de-DE" i="1">
                            <a:latin typeface="Cambria Math" panose="02040503050406030204" pitchFamily="18" charset="0"/>
                          </a:rPr>
                        </m:ctrlPr>
                      </m:dPr>
                      <m:e>
                        <m:r>
                          <a:rPr lang="de-DE" i="1">
                            <a:latin typeface="Cambria Math" panose="02040503050406030204" pitchFamily="18" charset="0"/>
                          </a:rPr>
                          <m:t>𝐴</m:t>
                        </m:r>
                        <m:r>
                          <a:rPr lang="de-DE" i="1">
                            <a:latin typeface="Cambria Math" panose="02040503050406030204" pitchFamily="18" charset="0"/>
                          </a:rPr>
                          <m:t>+</m:t>
                        </m:r>
                        <m:r>
                          <a:rPr lang="de-DE" b="0" i="1" smtClean="0">
                            <a:latin typeface="Cambria Math" panose="02040503050406030204" pitchFamily="18" charset="0"/>
                          </a:rPr>
                          <m:t>𝐴</m:t>
                        </m:r>
                      </m:e>
                    </m:d>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𝐴</m:t>
                    </m:r>
                  </m:oMath>
                </a14:m>
                <a:r>
                  <a:rPr lang="de-DE" dirty="0">
                    <a:latin typeface="Calibri" panose="020F0502020204030204" pitchFamily="34" charset="0"/>
                  </a:rPr>
                  <a:t>				</a:t>
                </a:r>
                <a14:m>
                  <m:oMath xmlns:m="http://schemas.openxmlformats.org/officeDocument/2006/math">
                    <m:d>
                      <m:dPr>
                        <m:ctrlPr>
                          <a:rPr lang="de-DE" i="1">
                            <a:latin typeface="Cambria Math" panose="02040503050406030204" pitchFamily="18" charset="0"/>
                          </a:rPr>
                        </m:ctrlPr>
                      </m:dPr>
                      <m:e>
                        <m:r>
                          <a:rPr lang="de-DE" i="1">
                            <a:latin typeface="Cambria Math" panose="02040503050406030204" pitchFamily="18" charset="0"/>
                          </a:rPr>
                          <m:t>𝐴</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rPr>
                          <m:t>𝐴</m:t>
                        </m:r>
                      </m:e>
                    </m:d>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𝐴</m:t>
                    </m:r>
                  </m:oMath>
                </a14:m>
                <a:endParaRPr lang="de-DE" dirty="0">
                  <a:latin typeface="Calibri" panose="020F0502020204030204" pitchFamily="34" charset="0"/>
                </a:endParaRPr>
              </a:p>
              <a:p>
                <a:pPr lvl="1">
                  <a:buFont typeface="Courier New" panose="02070309020205020404" pitchFamily="49" charset="0"/>
                  <a:buChar char="o"/>
                </a:pPr>
                <a:r>
                  <a:rPr lang="de-DE" dirty="0">
                    <a:solidFill>
                      <a:schemeClr val="accent3">
                        <a:lumMod val="20000"/>
                        <a:lumOff val="80000"/>
                      </a:schemeClr>
                    </a:solidFill>
                    <a:latin typeface="Calibri" panose="020F0502020204030204" pitchFamily="34" charset="0"/>
                  </a:rPr>
                  <a:t>Absorption:</a:t>
                </a:r>
                <a:r>
                  <a:rPr lang="de-DE" dirty="0">
                    <a:latin typeface="Calibri" panose="020F0502020204030204" pitchFamily="34" charset="0"/>
                  </a:rPr>
                  <a:t>			</a:t>
                </a:r>
                <a14:m>
                  <m:oMath xmlns:m="http://schemas.openxmlformats.org/officeDocument/2006/math">
                    <m:r>
                      <m:rPr>
                        <m:sty m:val="p"/>
                      </m:rPr>
                      <a:rPr lang="de-DE" b="0" i="0" smtClean="0">
                        <a:latin typeface="Cambria Math" panose="02040503050406030204" pitchFamily="18" charset="0"/>
                      </a:rPr>
                      <m:t>A</m:t>
                    </m:r>
                    <m:r>
                      <a:rPr lang="de-DE" i="1">
                        <a:latin typeface="Cambria Math" panose="02040503050406030204" pitchFamily="18" charset="0"/>
                      </a:rPr>
                      <m:t>∙</m:t>
                    </m:r>
                    <m:d>
                      <m:dPr>
                        <m:ctrlPr>
                          <a:rPr lang="de-DE" i="1">
                            <a:latin typeface="Cambria Math" panose="02040503050406030204" pitchFamily="18" charset="0"/>
                          </a:rPr>
                        </m:ctrlPr>
                      </m:dPr>
                      <m:e>
                        <m:r>
                          <a:rPr lang="de-DE" i="1">
                            <a:latin typeface="Cambria Math" panose="02040503050406030204" pitchFamily="18" charset="0"/>
                          </a:rPr>
                          <m:t>𝐴</m:t>
                        </m:r>
                        <m:r>
                          <a:rPr lang="de-DE" i="1">
                            <a:latin typeface="Cambria Math" panose="02040503050406030204" pitchFamily="18" charset="0"/>
                          </a:rPr>
                          <m:t>+</m:t>
                        </m:r>
                        <m:r>
                          <a:rPr lang="de-DE" b="0" i="1" smtClean="0">
                            <a:latin typeface="Cambria Math" panose="02040503050406030204" pitchFamily="18" charset="0"/>
                          </a:rPr>
                          <m:t>𝐵</m:t>
                        </m:r>
                      </m:e>
                    </m:d>
                    <m:r>
                      <a:rPr lang="de-DE" i="1">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𝐴</m:t>
                    </m:r>
                  </m:oMath>
                </a14:m>
                <a:r>
                  <a:rPr lang="de-DE" dirty="0">
                    <a:latin typeface="Calibri" panose="020F0502020204030204" pitchFamily="34" charset="0"/>
                  </a:rPr>
                  <a:t>			</a:t>
                </a:r>
                <a14:m>
                  <m:oMath xmlns:m="http://schemas.openxmlformats.org/officeDocument/2006/math">
                    <m:r>
                      <m:rPr>
                        <m:sty m:val="p"/>
                      </m:rPr>
                      <a:rPr lang="de-DE">
                        <a:latin typeface="Cambria Math" panose="02040503050406030204" pitchFamily="18" charset="0"/>
                      </a:rPr>
                      <m:t>A</m:t>
                    </m:r>
                    <m:r>
                      <a:rPr lang="de-DE" b="0" i="1" smtClean="0">
                        <a:latin typeface="Cambria Math" panose="02040503050406030204" pitchFamily="18" charset="0"/>
                      </a:rPr>
                      <m:t>+</m:t>
                    </m:r>
                    <m:d>
                      <m:dPr>
                        <m:ctrlPr>
                          <a:rPr lang="de-DE" i="1">
                            <a:latin typeface="Cambria Math" panose="02040503050406030204" pitchFamily="18" charset="0"/>
                          </a:rPr>
                        </m:ctrlPr>
                      </m:dPr>
                      <m:e>
                        <m:r>
                          <a:rPr lang="de-DE" i="1">
                            <a:latin typeface="Cambria Math" panose="02040503050406030204" pitchFamily="18" charset="0"/>
                          </a:rPr>
                          <m:t>𝐴</m:t>
                        </m:r>
                        <m:r>
                          <a:rPr lang="de-DE" i="1">
                            <a:latin typeface="Cambria Math" panose="02040503050406030204" pitchFamily="18" charset="0"/>
                          </a:rPr>
                          <m:t>∙</m:t>
                        </m:r>
                        <m:r>
                          <a:rPr lang="de-DE" i="1">
                            <a:latin typeface="Cambria Math" panose="02040503050406030204" pitchFamily="18" charset="0"/>
                          </a:rPr>
                          <m:t>𝐵</m:t>
                        </m:r>
                      </m:e>
                    </m:d>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𝐴</m:t>
                    </m:r>
                  </m:oMath>
                </a14:m>
                <a:endParaRPr lang="de-DE" dirty="0">
                  <a:latin typeface="Calibri" panose="020F0502020204030204" pitchFamily="34" charset="0"/>
                </a:endParaRPr>
              </a:p>
              <a:p>
                <a:pPr lvl="1">
                  <a:buFont typeface="Courier New" panose="02070309020205020404" pitchFamily="49" charset="0"/>
                  <a:buChar char="o"/>
                </a:pPr>
                <a:r>
                  <a:rPr lang="de-DE" dirty="0">
                    <a:solidFill>
                      <a:schemeClr val="accent3">
                        <a:lumMod val="20000"/>
                        <a:lumOff val="80000"/>
                      </a:schemeClr>
                    </a:solidFill>
                    <a:latin typeface="Calibri" panose="020F0502020204030204" pitchFamily="34" charset="0"/>
                  </a:rPr>
                  <a:t>Consensus:</a:t>
                </a:r>
                <a:r>
                  <a:rPr lang="de-DE" dirty="0">
                    <a:latin typeface="Calibri" panose="020F0502020204030204" pitchFamily="34" charset="0"/>
                  </a:rPr>
                  <a:t>				</a:t>
                </a:r>
                <a14:m>
                  <m:oMath xmlns:m="http://schemas.openxmlformats.org/officeDocument/2006/math">
                    <m:d>
                      <m:dPr>
                        <m:ctrlPr>
                          <a:rPr lang="de-DE" b="0" i="1" smtClean="0">
                            <a:latin typeface="Cambria Math" panose="02040503050406030204" pitchFamily="18" charset="0"/>
                          </a:rPr>
                        </m:ctrlPr>
                      </m:dPr>
                      <m:e>
                        <m:r>
                          <m:rPr>
                            <m:sty m:val="p"/>
                          </m:rPr>
                          <a:rPr lang="de-DE">
                            <a:latin typeface="Cambria Math" panose="02040503050406030204" pitchFamily="18" charset="0"/>
                          </a:rPr>
                          <m:t>A</m:t>
                        </m:r>
                        <m:r>
                          <a:rPr lang="de-DE" i="1">
                            <a:latin typeface="Cambria Math" panose="02040503050406030204" pitchFamily="18" charset="0"/>
                          </a:rPr>
                          <m:t>∙</m:t>
                        </m:r>
                        <m:r>
                          <a:rPr lang="de-DE" b="0" i="1" smtClean="0">
                            <a:latin typeface="Cambria Math" panose="02040503050406030204" pitchFamily="18" charset="0"/>
                          </a:rPr>
                          <m:t>𝐵</m:t>
                        </m:r>
                      </m:e>
                    </m:d>
                    <m:r>
                      <a:rPr lang="de-DE" b="0" i="1" smtClean="0">
                        <a:latin typeface="Cambria Math" panose="02040503050406030204" pitchFamily="18" charset="0"/>
                      </a:rPr>
                      <m:t>+</m:t>
                    </m:r>
                    <m:d>
                      <m:dPr>
                        <m:ctrlPr>
                          <a:rPr lang="de-DE" b="0" i="1" smtClean="0">
                            <a:latin typeface="Cambria Math" panose="02040503050406030204" pitchFamily="18" charset="0"/>
                          </a:rPr>
                        </m:ctrlPr>
                      </m:dPr>
                      <m:e>
                        <m:acc>
                          <m:accPr>
                            <m:chr m:val="̅"/>
                            <m:ctrlPr>
                              <a:rPr lang="de-DE" i="1">
                                <a:latin typeface="Cambria Math" panose="02040503050406030204" pitchFamily="18" charset="0"/>
                              </a:rPr>
                            </m:ctrlPr>
                          </m:accPr>
                          <m:e>
                            <m:r>
                              <a:rPr lang="de-DE" i="1">
                                <a:latin typeface="Cambria Math" panose="02040503050406030204" pitchFamily="18" charset="0"/>
                              </a:rPr>
                              <m:t>𝐴</m:t>
                            </m:r>
                          </m:e>
                        </m:acc>
                        <m:r>
                          <a:rPr lang="de-DE" i="1">
                            <a:latin typeface="Cambria Math" panose="02040503050406030204" pitchFamily="18" charset="0"/>
                          </a:rPr>
                          <m:t>∙</m:t>
                        </m:r>
                        <m:r>
                          <a:rPr lang="de-DE" b="0" i="1" smtClean="0">
                            <a:latin typeface="Cambria Math" panose="02040503050406030204" pitchFamily="18" charset="0"/>
                          </a:rPr>
                          <m:t>𝐶</m:t>
                        </m:r>
                      </m:e>
                    </m:d>
                    <m:r>
                      <a:rPr lang="de-DE" b="0" i="1" smtClean="0">
                        <a:latin typeface="Cambria Math" panose="02040503050406030204" pitchFamily="18" charset="0"/>
                      </a:rPr>
                      <m:t>+</m:t>
                    </m:r>
                    <m:d>
                      <m:dPr>
                        <m:ctrlPr>
                          <a:rPr lang="de-DE" i="1">
                            <a:latin typeface="Cambria Math" panose="02040503050406030204" pitchFamily="18" charset="0"/>
                          </a:rPr>
                        </m:ctrlPr>
                      </m:dPr>
                      <m:e>
                        <m:r>
                          <m:rPr>
                            <m:sty m:val="p"/>
                          </m:rPr>
                          <a:rPr lang="de-DE" b="0" i="0" smtClean="0">
                            <a:latin typeface="Cambria Math" panose="02040503050406030204" pitchFamily="18" charset="0"/>
                          </a:rPr>
                          <m:t>B</m:t>
                        </m:r>
                        <m:r>
                          <a:rPr lang="de-DE" i="1">
                            <a:latin typeface="Cambria Math" panose="02040503050406030204" pitchFamily="18" charset="0"/>
                          </a:rPr>
                          <m:t>∙</m:t>
                        </m:r>
                        <m:r>
                          <a:rPr lang="de-DE" b="0" i="1" smtClean="0">
                            <a:latin typeface="Cambria Math" panose="02040503050406030204" pitchFamily="18" charset="0"/>
                          </a:rPr>
                          <m:t>𝐶</m:t>
                        </m:r>
                      </m:e>
                    </m:d>
                    <m:r>
                      <a:rPr lang="de-DE" i="1">
                        <a:latin typeface="Cambria Math" panose="02040503050406030204" pitchFamily="18" charset="0"/>
                        <a:ea typeface="Cambria Math" panose="02040503050406030204" pitchFamily="18" charset="0"/>
                      </a:rPr>
                      <m:t>=</m:t>
                    </m:r>
                    <m:d>
                      <m:dPr>
                        <m:ctrlPr>
                          <a:rPr lang="de-DE" i="1">
                            <a:latin typeface="Cambria Math" panose="02040503050406030204" pitchFamily="18" charset="0"/>
                          </a:rPr>
                        </m:ctrlPr>
                      </m:dPr>
                      <m:e>
                        <m:r>
                          <m:rPr>
                            <m:sty m:val="p"/>
                          </m:rPr>
                          <a:rPr lang="de-DE">
                            <a:latin typeface="Cambria Math" panose="02040503050406030204" pitchFamily="18" charset="0"/>
                          </a:rPr>
                          <m:t>A</m:t>
                        </m:r>
                        <m:r>
                          <a:rPr lang="de-DE" i="1">
                            <a:latin typeface="Cambria Math" panose="02040503050406030204" pitchFamily="18" charset="0"/>
                          </a:rPr>
                          <m:t>∙</m:t>
                        </m:r>
                        <m:r>
                          <a:rPr lang="de-DE" i="1">
                            <a:latin typeface="Cambria Math" panose="02040503050406030204" pitchFamily="18" charset="0"/>
                          </a:rPr>
                          <m:t>𝐵</m:t>
                        </m:r>
                      </m:e>
                    </m:d>
                    <m:r>
                      <a:rPr lang="de-DE" i="1">
                        <a:latin typeface="Cambria Math" panose="02040503050406030204" pitchFamily="18" charset="0"/>
                      </a:rPr>
                      <m:t>+</m:t>
                    </m:r>
                    <m:d>
                      <m:dPr>
                        <m:ctrlPr>
                          <a:rPr lang="de-DE" i="1">
                            <a:latin typeface="Cambria Math" panose="02040503050406030204" pitchFamily="18" charset="0"/>
                          </a:rPr>
                        </m:ctrlPr>
                      </m:dPr>
                      <m:e>
                        <m:acc>
                          <m:accPr>
                            <m:chr m:val="̅"/>
                            <m:ctrlPr>
                              <a:rPr lang="de-DE" i="1">
                                <a:latin typeface="Cambria Math" panose="02040503050406030204" pitchFamily="18" charset="0"/>
                              </a:rPr>
                            </m:ctrlPr>
                          </m:accPr>
                          <m:e>
                            <m:r>
                              <a:rPr lang="de-DE" i="1">
                                <a:latin typeface="Cambria Math" panose="02040503050406030204" pitchFamily="18" charset="0"/>
                              </a:rPr>
                              <m:t>𝐴</m:t>
                            </m:r>
                          </m:e>
                        </m:acc>
                        <m:r>
                          <a:rPr lang="de-DE" i="1">
                            <a:latin typeface="Cambria Math" panose="02040503050406030204" pitchFamily="18" charset="0"/>
                          </a:rPr>
                          <m:t>∙</m:t>
                        </m:r>
                        <m:r>
                          <a:rPr lang="de-DE" i="1">
                            <a:latin typeface="Cambria Math" panose="02040503050406030204" pitchFamily="18" charset="0"/>
                          </a:rPr>
                          <m:t>𝐶</m:t>
                        </m:r>
                      </m:e>
                    </m:d>
                  </m:oMath>
                </a14:m>
                <a:r>
                  <a:rPr lang="de-DE" dirty="0"/>
                  <a:t>									</a:t>
                </a:r>
                <a14:m>
                  <m:oMath xmlns:m="http://schemas.openxmlformats.org/officeDocument/2006/math">
                    <m:d>
                      <m:dPr>
                        <m:ctrlPr>
                          <a:rPr lang="de-DE" i="1">
                            <a:latin typeface="Cambria Math" panose="02040503050406030204" pitchFamily="18" charset="0"/>
                          </a:rPr>
                        </m:ctrlPr>
                      </m:dPr>
                      <m:e>
                        <m:r>
                          <m:rPr>
                            <m:sty m:val="p"/>
                          </m:rPr>
                          <a:rPr lang="de-DE">
                            <a:latin typeface="Cambria Math" panose="02040503050406030204" pitchFamily="18" charset="0"/>
                          </a:rPr>
                          <m:t>A</m:t>
                        </m:r>
                        <m:r>
                          <a:rPr lang="de-DE">
                            <a:latin typeface="Cambria Math" panose="02040503050406030204" pitchFamily="18" charset="0"/>
                          </a:rPr>
                          <m:t>+</m:t>
                        </m:r>
                        <m:r>
                          <m:rPr>
                            <m:sty m:val="p"/>
                          </m:rPr>
                          <a:rPr lang="de-DE">
                            <a:latin typeface="Cambria Math" panose="02040503050406030204" pitchFamily="18" charset="0"/>
                          </a:rPr>
                          <m:t>B</m:t>
                        </m:r>
                      </m:e>
                    </m:d>
                    <m:r>
                      <a:rPr lang="de-DE" sz="2400" i="1">
                        <a:latin typeface="Cambria Math" panose="02040503050406030204" pitchFamily="18" charset="0"/>
                      </a:rPr>
                      <m:t>∙</m:t>
                    </m:r>
                    <m:d>
                      <m:dPr>
                        <m:ctrlPr>
                          <a:rPr lang="de-DE" i="1">
                            <a:latin typeface="Cambria Math" panose="02040503050406030204" pitchFamily="18" charset="0"/>
                          </a:rPr>
                        </m:ctrlPr>
                      </m:dPr>
                      <m:e>
                        <m:acc>
                          <m:accPr>
                            <m:chr m:val="̅"/>
                            <m:ctrlPr>
                              <a:rPr lang="de-DE" i="1">
                                <a:latin typeface="Cambria Math" panose="02040503050406030204" pitchFamily="18" charset="0"/>
                              </a:rPr>
                            </m:ctrlPr>
                          </m:accPr>
                          <m:e>
                            <m:r>
                              <m:rPr>
                                <m:sty m:val="p"/>
                              </m:rPr>
                              <a:rPr lang="de-DE">
                                <a:latin typeface="Cambria Math" panose="02040503050406030204" pitchFamily="18" charset="0"/>
                              </a:rPr>
                              <m:t>A</m:t>
                            </m:r>
                          </m:e>
                        </m:acc>
                        <m:r>
                          <a:rPr lang="de-DE">
                            <a:latin typeface="Cambria Math" panose="02040503050406030204" pitchFamily="18" charset="0"/>
                          </a:rPr>
                          <m:t>+</m:t>
                        </m:r>
                        <m:r>
                          <m:rPr>
                            <m:sty m:val="p"/>
                          </m:rPr>
                          <a:rPr lang="de-DE">
                            <a:latin typeface="Cambria Math" panose="02040503050406030204" pitchFamily="18" charset="0"/>
                          </a:rPr>
                          <m:t>C</m:t>
                        </m:r>
                      </m:e>
                    </m:d>
                    <m:r>
                      <a:rPr lang="de-DE" sz="2400" i="1">
                        <a:latin typeface="Cambria Math" panose="02040503050406030204" pitchFamily="18" charset="0"/>
                      </a:rPr>
                      <m:t>∙</m:t>
                    </m:r>
                    <m:d>
                      <m:dPr>
                        <m:ctrlPr>
                          <a:rPr lang="de-DE" i="1">
                            <a:latin typeface="Cambria Math" panose="02040503050406030204" pitchFamily="18" charset="0"/>
                          </a:rPr>
                        </m:ctrlPr>
                      </m:dPr>
                      <m:e>
                        <m:r>
                          <m:rPr>
                            <m:sty m:val="p"/>
                          </m:rPr>
                          <a:rPr lang="de-DE">
                            <a:latin typeface="Cambria Math" panose="02040503050406030204" pitchFamily="18" charset="0"/>
                          </a:rPr>
                          <m:t>B</m:t>
                        </m:r>
                        <m:r>
                          <a:rPr lang="de-DE">
                            <a:latin typeface="Cambria Math" panose="02040503050406030204" pitchFamily="18" charset="0"/>
                          </a:rPr>
                          <m:t>+</m:t>
                        </m:r>
                        <m:r>
                          <m:rPr>
                            <m:sty m:val="p"/>
                          </m:rPr>
                          <a:rPr lang="de-DE">
                            <a:latin typeface="Cambria Math" panose="02040503050406030204" pitchFamily="18" charset="0"/>
                          </a:rPr>
                          <m:t>C</m:t>
                        </m:r>
                      </m:e>
                    </m:d>
                    <m:r>
                      <a:rPr lang="de-DE">
                        <a:latin typeface="Cambria Math" panose="02040503050406030204" pitchFamily="18" charset="0"/>
                        <a:ea typeface="Cambria Math" panose="02040503050406030204" pitchFamily="18" charset="0"/>
                      </a:rPr>
                      <m:t>=</m:t>
                    </m:r>
                    <m:d>
                      <m:dPr>
                        <m:ctrlPr>
                          <a:rPr lang="de-DE" i="1">
                            <a:latin typeface="Cambria Math" panose="02040503050406030204" pitchFamily="18" charset="0"/>
                          </a:rPr>
                        </m:ctrlPr>
                      </m:dPr>
                      <m:e>
                        <m:r>
                          <m:rPr>
                            <m:sty m:val="p"/>
                          </m:rPr>
                          <a:rPr lang="de-DE">
                            <a:latin typeface="Cambria Math" panose="02040503050406030204" pitchFamily="18" charset="0"/>
                          </a:rPr>
                          <m:t>A</m:t>
                        </m:r>
                        <m:r>
                          <a:rPr lang="de-DE">
                            <a:latin typeface="Cambria Math" panose="02040503050406030204" pitchFamily="18" charset="0"/>
                          </a:rPr>
                          <m:t>+</m:t>
                        </m:r>
                        <m:r>
                          <m:rPr>
                            <m:sty m:val="p"/>
                          </m:rPr>
                          <a:rPr lang="de-DE">
                            <a:latin typeface="Cambria Math" panose="02040503050406030204" pitchFamily="18" charset="0"/>
                          </a:rPr>
                          <m:t>B</m:t>
                        </m:r>
                      </m:e>
                    </m:d>
                    <m:r>
                      <a:rPr lang="de-DE" sz="3200" i="1">
                        <a:latin typeface="Cambria Math" panose="02040503050406030204" pitchFamily="18" charset="0"/>
                      </a:rPr>
                      <m:t>∙</m:t>
                    </m:r>
                    <m:d>
                      <m:dPr>
                        <m:ctrlPr>
                          <a:rPr lang="de-DE" i="1">
                            <a:latin typeface="Cambria Math" panose="02040503050406030204" pitchFamily="18" charset="0"/>
                          </a:rPr>
                        </m:ctrlPr>
                      </m:dPr>
                      <m:e>
                        <m:acc>
                          <m:accPr>
                            <m:chr m:val="̅"/>
                            <m:ctrlPr>
                              <a:rPr lang="de-DE" i="1">
                                <a:latin typeface="Cambria Math" panose="02040503050406030204" pitchFamily="18" charset="0"/>
                              </a:rPr>
                            </m:ctrlPr>
                          </m:accPr>
                          <m:e>
                            <m:r>
                              <m:rPr>
                                <m:sty m:val="p"/>
                              </m:rPr>
                              <a:rPr lang="de-DE">
                                <a:latin typeface="Cambria Math" panose="02040503050406030204" pitchFamily="18" charset="0"/>
                              </a:rPr>
                              <m:t>A</m:t>
                            </m:r>
                          </m:e>
                        </m:acc>
                        <m:r>
                          <a:rPr lang="de-DE">
                            <a:latin typeface="Cambria Math" panose="02040503050406030204" pitchFamily="18" charset="0"/>
                          </a:rPr>
                          <m:t>+</m:t>
                        </m:r>
                        <m:r>
                          <m:rPr>
                            <m:sty m:val="p"/>
                          </m:rPr>
                          <a:rPr lang="de-DE">
                            <a:latin typeface="Cambria Math" panose="02040503050406030204" pitchFamily="18" charset="0"/>
                          </a:rPr>
                          <m:t>C</m:t>
                        </m:r>
                      </m:e>
                    </m:d>
                  </m:oMath>
                </a14:m>
                <a:endParaRPr lang="de-DE" dirty="0"/>
              </a:p>
              <a:p>
                <a:pPr marL="457200" lvl="1" indent="0">
                  <a:buNone/>
                </a:pPr>
                <a:endParaRPr lang="de-DE" sz="900" dirty="0">
                  <a:latin typeface="Calibri" panose="020F0502020204030204" pitchFamily="34" charset="0"/>
                </a:endParaRPr>
              </a:p>
              <a:p>
                <a:pPr marL="457200" lvl="1" indent="0">
                  <a:buNone/>
                </a:pPr>
                <a:r>
                  <a:rPr lang="de-DE" dirty="0">
                    <a:latin typeface="Calibri" panose="020F0502020204030204" pitchFamily="34" charset="0"/>
                  </a:rPr>
                  <a:t>Von all diesen Gesetzen gibt es auch den </a:t>
                </a:r>
                <a:r>
                  <a:rPr lang="de-DE" dirty="0" err="1">
                    <a:latin typeface="Calibri" panose="020F0502020204030204" pitchFamily="34" charset="0"/>
                  </a:rPr>
                  <a:t>multivaribablen</a:t>
                </a:r>
                <a:r>
                  <a:rPr lang="de-DE" dirty="0">
                    <a:latin typeface="Calibri" panose="020F0502020204030204" pitchFamily="34" charset="0"/>
                  </a:rPr>
                  <a:t> Fall, der aber analog zu behandeln ist. Vor allem der Consensus ist nicht immer einfach zu entdecken.</a:t>
                </a:r>
              </a:p>
              <a:p>
                <a:pPr marL="457200" lvl="1" indent="0">
                  <a:buNone/>
                </a:pPr>
                <a:r>
                  <a:rPr lang="de-DE" dirty="0">
                    <a:solidFill>
                      <a:schemeClr val="bg2">
                        <a:lumMod val="40000"/>
                        <a:lumOff val="60000"/>
                      </a:schemeClr>
                    </a:solidFill>
                    <a:latin typeface="Calibri" panose="020F0502020204030204" pitchFamily="34" charset="0"/>
                  </a:rPr>
                  <a:t>Tipp:</a:t>
                </a:r>
                <a:r>
                  <a:rPr lang="de-DE" dirty="0">
                    <a:latin typeface="Calibri" panose="020F0502020204030204" pitchFamily="34" charset="0"/>
                  </a:rPr>
                  <a:t>	häufig, wenn man nicht weiter kommt, gilt der Consensus </a:t>
                </a:r>
                <a:r>
                  <a:rPr lang="de-DE" dirty="0">
                    <a:latin typeface="Calibri" panose="020F0502020204030204" pitchFamily="34" charset="0"/>
                    <a:sym typeface="Wingdings" panose="05000000000000000000" pitchFamily="2" charset="2"/>
                  </a:rPr>
                  <a:t></a:t>
                </a:r>
                <a:endParaRPr lang="de-DE" dirty="0">
                  <a:latin typeface="Calibri" panose="020F0502020204030204" pitchFamily="34" charset="0"/>
                </a:endParaRPr>
              </a:p>
              <a:p>
                <a:pPr marL="0" indent="0">
                  <a:buNone/>
                </a:pPr>
                <a:endParaRPr lang="de-DE" baseline="-25000"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564541"/>
                <a:ext cx="8946541" cy="4653379"/>
              </a:xfrm>
              <a:blipFill>
                <a:blip r:embed="rId2"/>
                <a:stretch>
                  <a:fillRect l="-341" t="-786"/>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29239222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4 – Entwicklungssatz</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4293" y="1608074"/>
                <a:ext cx="8946541" cy="4809202"/>
              </a:xfrm>
            </p:spPr>
            <p:txBody>
              <a:bodyPr>
                <a:normAutofit/>
              </a:bodyPr>
              <a:lstStyle/>
              <a:p>
                <a:r>
                  <a:rPr lang="de-DE" dirty="0"/>
                  <a:t>Die gegebene Schaltfunktion y = f(</a:t>
                </a:r>
                <a:r>
                  <a:rPr lang="de-DE" dirty="0" err="1"/>
                  <a:t>a,b,c,d</a:t>
                </a:r>
                <a:r>
                  <a:rPr lang="de-DE" dirty="0"/>
                  <a:t>) soll mit Hilfe des </a:t>
                </a:r>
                <a:r>
                  <a:rPr lang="de-DE" dirty="0">
                    <a:solidFill>
                      <a:schemeClr val="accent2">
                        <a:lumMod val="40000"/>
                        <a:lumOff val="60000"/>
                      </a:schemeClr>
                    </a:solidFill>
                  </a:rPr>
                  <a:t>Entwicklungssatzes</a:t>
                </a:r>
                <a:r>
                  <a:rPr lang="de-DE" dirty="0"/>
                  <a:t> entwickelt werden:</a:t>
                </a:r>
              </a:p>
              <a:p>
                <a:pPr marL="0" indent="0">
                  <a:buNone/>
                </a:pPr>
                <a:endParaRPr lang="de-DE" dirty="0">
                  <a:latin typeface="Calibri" panose="020F0502020204030204" pitchFamily="34" charset="0"/>
                </a:endParaRPr>
              </a:p>
              <a:p>
                <a:pPr marL="0" indent="0" algn="ctr">
                  <a:buNone/>
                </a:pPr>
                <a:r>
                  <a:rPr lang="de-DE" dirty="0"/>
                  <a:t>y = </a:t>
                </a:r>
                <a14:m>
                  <m:oMath xmlns:m="http://schemas.openxmlformats.org/officeDocument/2006/math">
                    <m:acc>
                      <m:accPr>
                        <m:chr m:val="̅"/>
                        <m:ctrlPr>
                          <a:rPr lang="de-DE" i="1">
                            <a:latin typeface="Cambria Math" panose="02040503050406030204" pitchFamily="18" charset="0"/>
                          </a:rPr>
                        </m:ctrlPr>
                      </m:accPr>
                      <m:e>
                        <m:r>
                          <a:rPr lang="de-DE" b="0" i="1" smtClean="0">
                            <a:latin typeface="Cambria Math" panose="02040503050406030204" pitchFamily="18" charset="0"/>
                          </a:rPr>
                          <m:t>𝑎</m:t>
                        </m:r>
                      </m:e>
                    </m:acc>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𝑐</m:t>
                        </m:r>
                      </m:e>
                    </m:acc>
                    <m:r>
                      <a:rPr lang="de-DE" i="1">
                        <a:latin typeface="Cambria Math" panose="02040503050406030204" pitchFamily="18" charset="0"/>
                      </a:rPr>
                      <m:t>+</m:t>
                    </m:r>
                    <m:r>
                      <a:rPr lang="de-DE" b="0" i="1" smtClean="0">
                        <a:latin typeface="Cambria Math" panose="02040503050406030204" pitchFamily="18" charset="0"/>
                      </a:rPr>
                      <m:t>𝑏</m:t>
                    </m:r>
                    <m:r>
                      <a:rPr lang="de-DE" b="0" i="1" smtClean="0">
                        <a:latin typeface="Cambria Math" panose="02040503050406030204" pitchFamily="18" charset="0"/>
                      </a:rPr>
                      <m:t>+</m:t>
                    </m:r>
                    <m:acc>
                      <m:accPr>
                        <m:chr m:val="̅"/>
                        <m:ctrlPr>
                          <a:rPr lang="de-DE" i="1">
                            <a:latin typeface="Cambria Math" panose="02040503050406030204" pitchFamily="18" charset="0"/>
                          </a:rPr>
                        </m:ctrlPr>
                      </m:accPr>
                      <m:e>
                        <m:r>
                          <a:rPr lang="de-DE" b="0" i="1" smtClean="0">
                            <a:latin typeface="Cambria Math" panose="02040503050406030204" pitchFamily="18" charset="0"/>
                          </a:rPr>
                          <m:t>𝑑</m:t>
                        </m:r>
                      </m:e>
                    </m:acc>
                    <m:acc>
                      <m:accPr>
                        <m:chr m:val="̅"/>
                        <m:ctrlPr>
                          <a:rPr lang="de-DE" i="1">
                            <a:latin typeface="Cambria Math" panose="02040503050406030204" pitchFamily="18" charset="0"/>
                          </a:rPr>
                        </m:ctrlPr>
                      </m:accPr>
                      <m:e>
                        <m:r>
                          <a:rPr lang="de-DE" i="1">
                            <a:latin typeface="Cambria Math" panose="02040503050406030204" pitchFamily="18" charset="0"/>
                          </a:rPr>
                          <m:t>𝑐</m:t>
                        </m:r>
                      </m:e>
                    </m:acc>
                    <m:r>
                      <a:rPr lang="de-DE" i="1">
                        <a:latin typeface="Cambria Math" panose="02040503050406030204" pitchFamily="18" charset="0"/>
                      </a:rPr>
                      <m:t>+</m:t>
                    </m:r>
                    <m:r>
                      <a:rPr lang="de-DE" b="0" i="1" smtClean="0">
                        <a:latin typeface="Cambria Math" panose="02040503050406030204" pitchFamily="18" charset="0"/>
                      </a:rPr>
                      <m:t>𝑎𝑑𝑐</m:t>
                    </m:r>
                  </m:oMath>
                </a14:m>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	</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4293" y="1608074"/>
                <a:ext cx="8946541" cy="4809202"/>
              </a:xfrm>
              <a:blipFill rotWithShape="0">
                <a:blip r:embed="rId3"/>
                <a:stretch>
                  <a:fillRect l="-272" t="-760"/>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40</a:t>
            </a:fld>
            <a:endParaRPr lang="en-US" dirty="0"/>
          </a:p>
        </p:txBody>
      </p:sp>
    </p:spTree>
    <p:extLst>
      <p:ext uri="{BB962C8B-B14F-4D97-AF65-F5344CB8AC3E}">
        <p14:creationId xmlns:p14="http://schemas.microsoft.com/office/powerpoint/2010/main" val="12500951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4 – Entwicklungssatz</a:t>
            </a:r>
          </a:p>
        </p:txBody>
      </p:sp>
      <p:sp>
        <p:nvSpPr>
          <p:cNvPr id="3" name="Inhaltsplatzhalter 2"/>
          <p:cNvSpPr>
            <a:spLocks noGrp="1"/>
          </p:cNvSpPr>
          <p:nvPr>
            <p:ph idx="1"/>
          </p:nvPr>
        </p:nvSpPr>
        <p:spPr>
          <a:xfrm>
            <a:off x="1104293" y="1608074"/>
            <a:ext cx="8946541" cy="4809202"/>
          </a:xfrm>
        </p:spPr>
        <p:txBody>
          <a:bodyPr>
            <a:normAutofit lnSpcReduction="10000"/>
          </a:bodyPr>
          <a:lstStyle/>
          <a:p>
            <a:r>
              <a:rPr lang="de-DE" dirty="0">
                <a:solidFill>
                  <a:schemeClr val="accent2">
                    <a:lumMod val="40000"/>
                    <a:lumOff val="60000"/>
                  </a:schemeClr>
                </a:solidFill>
              </a:rPr>
              <a:t>Der Entwicklungssatz</a:t>
            </a: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r>
              <a:rPr lang="de-DE" dirty="0">
                <a:solidFill>
                  <a:schemeClr val="bg2">
                    <a:lumMod val="40000"/>
                    <a:lumOff val="60000"/>
                  </a:schemeClr>
                </a:solidFill>
                <a:latin typeface="Calibri" panose="020F0502020204030204" pitchFamily="34" charset="0"/>
              </a:rPr>
              <a:t>Ziel:	</a:t>
            </a:r>
            <a:r>
              <a:rPr lang="de-DE" dirty="0">
                <a:latin typeface="Calibri" panose="020F0502020204030204" pitchFamily="34" charset="0"/>
              </a:rPr>
              <a:t>	Darstellung einer aussagenlogischer Formel durch eine Komposition von 			Fallunterscheidungen der einzelnen Variablen</a:t>
            </a:r>
          </a:p>
          <a:p>
            <a:pPr marL="0" indent="0">
              <a:buNone/>
            </a:pPr>
            <a:endParaRPr lang="de-DE" sz="800" dirty="0">
              <a:latin typeface="Calibri" panose="020F0502020204030204" pitchFamily="34" charset="0"/>
            </a:endParaRPr>
          </a:p>
          <a:p>
            <a:pPr marL="0" indent="0">
              <a:buNone/>
            </a:pPr>
            <a:r>
              <a:rPr lang="de-DE" dirty="0">
                <a:solidFill>
                  <a:schemeClr val="bg2">
                    <a:lumMod val="40000"/>
                    <a:lumOff val="60000"/>
                  </a:schemeClr>
                </a:solidFill>
                <a:latin typeface="Calibri" panose="020F0502020204030204" pitchFamily="34" charset="0"/>
              </a:rPr>
              <a:t>Sinn:</a:t>
            </a:r>
            <a:r>
              <a:rPr lang="de-DE" dirty="0">
                <a:latin typeface="Calibri" panose="020F0502020204030204" pitchFamily="34" charset="0"/>
              </a:rPr>
              <a:t>	</a:t>
            </a:r>
          </a:p>
          <a:p>
            <a:pPr>
              <a:buFont typeface="Courier New" panose="02070309020205020404" pitchFamily="49" charset="0"/>
              <a:buChar char="o"/>
            </a:pPr>
            <a:r>
              <a:rPr lang="de-DE" dirty="0">
                <a:latin typeface="Calibri" panose="020F0502020204030204" pitchFamily="34" charset="0"/>
              </a:rPr>
              <a:t>Ermöglicht Darstellung eines Entscheidungsdiagramms (BDD)</a:t>
            </a:r>
          </a:p>
          <a:p>
            <a:pPr>
              <a:buFont typeface="Courier New" panose="02070309020205020404" pitchFamily="49" charset="0"/>
              <a:buChar char="o"/>
            </a:pPr>
            <a:r>
              <a:rPr lang="de-DE" dirty="0">
                <a:latin typeface="Calibri" panose="020F0502020204030204" pitchFamily="34" charset="0"/>
              </a:rPr>
              <a:t>Ermöglicht Umwandlung einer Formel in eine DNF oder KNF</a:t>
            </a:r>
          </a:p>
          <a:p>
            <a:pPr>
              <a:buFont typeface="Courier New" panose="02070309020205020404" pitchFamily="49" charset="0"/>
              <a:buChar char="o"/>
            </a:pPr>
            <a:r>
              <a:rPr lang="de-DE" dirty="0">
                <a:latin typeface="Calibri" panose="020F0502020204030204" pitchFamily="34" charset="0"/>
              </a:rPr>
              <a:t>Erleichtert dadurch Umwandlung von Aussagenlogik in Schaltnetze</a:t>
            </a:r>
          </a:p>
          <a:p>
            <a:pPr marL="0" indent="0">
              <a:buNone/>
            </a:pPr>
            <a:endParaRPr lang="de-DE" dirty="0">
              <a:latin typeface="Calibri" panose="020F0502020204030204" pitchFamily="34" charset="0"/>
            </a:endParaRPr>
          </a:p>
          <a:p>
            <a:pPr marL="0" indent="0">
              <a:buNone/>
            </a:pPr>
            <a:r>
              <a:rPr lang="de-DE" dirty="0">
                <a:solidFill>
                  <a:schemeClr val="bg2">
                    <a:lumMod val="40000"/>
                    <a:lumOff val="60000"/>
                  </a:schemeClr>
                </a:solidFill>
                <a:latin typeface="Calibri" panose="020F0502020204030204" pitchFamily="34" charset="0"/>
              </a:rPr>
              <a:t>Algorithmus:</a:t>
            </a:r>
          </a:p>
          <a:p>
            <a:pPr marL="0" indent="0">
              <a:buNone/>
            </a:pPr>
            <a:r>
              <a:rPr lang="de-DE" dirty="0">
                <a:latin typeface="Calibri" panose="020F0502020204030204" pitchFamily="34" charset="0"/>
              </a:rPr>
              <a:t>Sukzessive Entwicklung nach allen Variablen (s. Aufgabenbearbeitung)</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41</a:t>
            </a:fld>
            <a:endParaRPr lang="en-US" dirty="0"/>
          </a:p>
        </p:txBody>
      </p:sp>
    </p:spTree>
    <p:extLst>
      <p:ext uri="{BB962C8B-B14F-4D97-AF65-F5344CB8AC3E}">
        <p14:creationId xmlns:p14="http://schemas.microsoft.com/office/powerpoint/2010/main" val="37907215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4 – Entwicklungssatz</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4293" y="1608074"/>
                <a:ext cx="8946541" cy="4982196"/>
              </a:xfrm>
            </p:spPr>
            <p:txBody>
              <a:bodyPr>
                <a:normAutofit lnSpcReduction="10000"/>
              </a:bodyPr>
              <a:lstStyle/>
              <a:p>
                <a:r>
                  <a:rPr lang="de-DE" dirty="0">
                    <a:solidFill>
                      <a:schemeClr val="accent2">
                        <a:lumMod val="40000"/>
                        <a:lumOff val="60000"/>
                      </a:schemeClr>
                    </a:solidFill>
                  </a:rPr>
                  <a:t>Der Entwicklungssatz</a:t>
                </a: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r>
                  <a:rPr lang="de-DE" dirty="0">
                    <a:solidFill>
                      <a:schemeClr val="bg2">
                        <a:lumMod val="40000"/>
                        <a:lumOff val="60000"/>
                      </a:schemeClr>
                    </a:solidFill>
                    <a:latin typeface="Calibri" panose="020F0502020204030204" pitchFamily="34" charset="0"/>
                  </a:rPr>
                  <a:t>Entwicklung nach a:</a:t>
                </a:r>
              </a:p>
              <a:p>
                <a:pPr marL="0" indent="0">
                  <a:buNone/>
                </a:pPr>
                <a:endParaRPr lang="de-DE" dirty="0">
                  <a:solidFill>
                    <a:schemeClr val="bg2">
                      <a:lumMod val="40000"/>
                      <a:lumOff val="60000"/>
                    </a:schemeClr>
                  </a:solidFill>
                  <a:latin typeface="Calibri" panose="020F0502020204030204" pitchFamily="34" charset="0"/>
                </a:endParaRPr>
              </a:p>
              <a:p>
                <a:pPr marL="0" indent="0">
                  <a:buNone/>
                </a:pPr>
                <a:r>
                  <a:rPr lang="de-DE" dirty="0">
                    <a:latin typeface="Calibri" panose="020F0502020204030204" pitchFamily="34" charset="0"/>
                  </a:rPr>
                  <a:t>Trennen einer aussagenlogischen Formel f(a, b, …) in </a:t>
                </a:r>
                <a14:m>
                  <m:oMath xmlns:m="http://schemas.openxmlformats.org/officeDocument/2006/math">
                    <m:r>
                      <a:rPr lang="de-DE" b="0" i="1" dirty="0" smtClean="0">
                        <a:solidFill>
                          <a:schemeClr val="accent3">
                            <a:lumMod val="40000"/>
                            <a:lumOff val="60000"/>
                          </a:schemeClr>
                        </a:solidFill>
                        <a:latin typeface="Cambria Math" panose="02040503050406030204" pitchFamily="18" charset="0"/>
                      </a:rPr>
                      <m:t>𝑎</m:t>
                    </m:r>
                  </m:oMath>
                </a14:m>
                <a:r>
                  <a:rPr lang="de-DE" dirty="0">
                    <a:solidFill>
                      <a:schemeClr val="accent3">
                        <a:lumMod val="40000"/>
                        <a:lumOff val="60000"/>
                      </a:schemeClr>
                    </a:solidFill>
                    <a:latin typeface="Calibri" panose="020F0502020204030204" pitchFamily="34" charset="0"/>
                  </a:rPr>
                  <a:t>[ _ + _ + … ] +  </a:t>
                </a:r>
                <a14:m>
                  <m:oMath xmlns:m="http://schemas.openxmlformats.org/officeDocument/2006/math">
                    <m:acc>
                      <m:accPr>
                        <m:chr m:val="̅"/>
                        <m:ctrlPr>
                          <a:rPr lang="de-DE" i="1" dirty="0" smtClean="0">
                            <a:solidFill>
                              <a:schemeClr val="accent3">
                                <a:lumMod val="40000"/>
                                <a:lumOff val="60000"/>
                              </a:schemeClr>
                            </a:solidFill>
                            <a:latin typeface="Cambria Math" panose="02040503050406030204" pitchFamily="18" charset="0"/>
                          </a:rPr>
                        </m:ctrlPr>
                      </m:accPr>
                      <m:e>
                        <m:r>
                          <a:rPr lang="de-DE" b="0" i="1" dirty="0" smtClean="0">
                            <a:solidFill>
                              <a:schemeClr val="accent3">
                                <a:lumMod val="40000"/>
                                <a:lumOff val="60000"/>
                              </a:schemeClr>
                            </a:solidFill>
                            <a:latin typeface="Cambria Math" panose="02040503050406030204" pitchFamily="18" charset="0"/>
                          </a:rPr>
                          <m:t>𝑎</m:t>
                        </m:r>
                      </m:e>
                    </m:acc>
                  </m:oMath>
                </a14:m>
                <a:r>
                  <a:rPr lang="de-DE" dirty="0">
                    <a:solidFill>
                      <a:schemeClr val="accent3">
                        <a:lumMod val="40000"/>
                        <a:lumOff val="60000"/>
                      </a:schemeClr>
                    </a:solidFill>
                    <a:latin typeface="Calibri" panose="020F0502020204030204" pitchFamily="34" charset="0"/>
                  </a:rPr>
                  <a:t>[ _ + _ + … ].</a:t>
                </a:r>
                <a:endParaRPr lang="de-DE" dirty="0">
                  <a:latin typeface="Calibri" panose="020F0502020204030204" pitchFamily="34" charset="0"/>
                </a:endParaRPr>
              </a:p>
              <a:p>
                <a:pPr marL="0" indent="0">
                  <a:buNone/>
                </a:pPr>
                <a:r>
                  <a:rPr lang="de-DE" dirty="0">
                    <a:solidFill>
                      <a:schemeClr val="accent2">
                        <a:lumMod val="40000"/>
                        <a:lumOff val="60000"/>
                      </a:schemeClr>
                    </a:solidFill>
                    <a:latin typeface="Calibri" panose="020F0502020204030204" pitchFamily="34" charset="0"/>
                  </a:rPr>
                  <a:t>Fallunterscheidung:</a:t>
                </a:r>
              </a:p>
              <a:p>
                <a:pPr>
                  <a:buFont typeface="Courier New" panose="02070309020205020404" pitchFamily="49" charset="0"/>
                  <a:buChar char="o"/>
                </a:pPr>
                <a:r>
                  <a:rPr lang="de-DE" dirty="0">
                    <a:latin typeface="Calibri" panose="020F0502020204030204" pitchFamily="34" charset="0"/>
                  </a:rPr>
                  <a:t>	Jeder Term, der a enthält, wird exklusive a in </a:t>
                </a:r>
                <a14:m>
                  <m:oMath xmlns:m="http://schemas.openxmlformats.org/officeDocument/2006/math">
                    <m:r>
                      <a:rPr lang="de-DE" i="1" dirty="0">
                        <a:latin typeface="Cambria Math" panose="02040503050406030204" pitchFamily="18" charset="0"/>
                      </a:rPr>
                      <m:t>𝑎</m:t>
                    </m:r>
                  </m:oMath>
                </a14:m>
                <a:r>
                  <a:rPr lang="de-DE" dirty="0">
                    <a:latin typeface="Calibri" panose="020F0502020204030204" pitchFamily="34" charset="0"/>
                  </a:rPr>
                  <a:t>[…] hineingezogen.</a:t>
                </a:r>
              </a:p>
              <a:p>
                <a:pPr>
                  <a:buFont typeface="Courier New" panose="02070309020205020404" pitchFamily="49" charset="0"/>
                  <a:buChar char="o"/>
                </a:pPr>
                <a:r>
                  <a:rPr lang="de-DE" dirty="0">
                    <a:latin typeface="Calibri" panose="020F0502020204030204" pitchFamily="34" charset="0"/>
                  </a:rPr>
                  <a:t>	Jeder Term, der ein </a:t>
                </a:r>
                <a14:m>
                  <m:oMath xmlns:m="http://schemas.openxmlformats.org/officeDocument/2006/math">
                    <m:acc>
                      <m:accPr>
                        <m:chr m:val="̅"/>
                        <m:ctrlPr>
                          <a:rPr lang="de-DE" i="1" dirty="0">
                            <a:latin typeface="Cambria Math" panose="02040503050406030204" pitchFamily="18" charset="0"/>
                          </a:rPr>
                        </m:ctrlPr>
                      </m:accPr>
                      <m:e>
                        <m:r>
                          <a:rPr lang="de-DE" i="1" dirty="0">
                            <a:latin typeface="Cambria Math" panose="02040503050406030204" pitchFamily="18" charset="0"/>
                          </a:rPr>
                          <m:t>𝑎</m:t>
                        </m:r>
                      </m:e>
                    </m:acc>
                  </m:oMath>
                </a14:m>
                <a:r>
                  <a:rPr lang="de-DE" dirty="0">
                    <a:latin typeface="Calibri" panose="020F0502020204030204" pitchFamily="34" charset="0"/>
                  </a:rPr>
                  <a:t> enthält, wird exklusive </a:t>
                </a:r>
                <a14:m>
                  <m:oMath xmlns:m="http://schemas.openxmlformats.org/officeDocument/2006/math">
                    <m:acc>
                      <m:accPr>
                        <m:chr m:val="̅"/>
                        <m:ctrlPr>
                          <a:rPr lang="de-DE" i="1" dirty="0">
                            <a:latin typeface="Cambria Math" panose="02040503050406030204" pitchFamily="18" charset="0"/>
                          </a:rPr>
                        </m:ctrlPr>
                      </m:accPr>
                      <m:e>
                        <m:r>
                          <a:rPr lang="de-DE" i="1" dirty="0">
                            <a:latin typeface="Cambria Math" panose="02040503050406030204" pitchFamily="18" charset="0"/>
                          </a:rPr>
                          <m:t>𝑎</m:t>
                        </m:r>
                      </m:e>
                    </m:acc>
                  </m:oMath>
                </a14:m>
                <a:r>
                  <a:rPr lang="de-DE" dirty="0">
                    <a:latin typeface="Calibri" panose="020F0502020204030204" pitchFamily="34" charset="0"/>
                  </a:rPr>
                  <a:t> in </a:t>
                </a:r>
                <a14:m>
                  <m:oMath xmlns:m="http://schemas.openxmlformats.org/officeDocument/2006/math">
                    <m:acc>
                      <m:accPr>
                        <m:chr m:val="̅"/>
                        <m:ctrlPr>
                          <a:rPr lang="de-DE" i="1" dirty="0">
                            <a:latin typeface="Cambria Math" panose="02040503050406030204" pitchFamily="18" charset="0"/>
                          </a:rPr>
                        </m:ctrlPr>
                      </m:accPr>
                      <m:e>
                        <m:r>
                          <a:rPr lang="de-DE" i="1" dirty="0">
                            <a:latin typeface="Cambria Math" panose="02040503050406030204" pitchFamily="18" charset="0"/>
                          </a:rPr>
                          <m:t>𝑎</m:t>
                        </m:r>
                      </m:e>
                    </m:acc>
                  </m:oMath>
                </a14:m>
                <a:r>
                  <a:rPr lang="de-DE" dirty="0">
                    <a:latin typeface="Calibri" panose="020F0502020204030204" pitchFamily="34" charset="0"/>
                  </a:rPr>
                  <a:t>[…] hineingezogen.</a:t>
                </a:r>
              </a:p>
              <a:p>
                <a:pPr>
                  <a:buFont typeface="Courier New" panose="02070309020205020404" pitchFamily="49" charset="0"/>
                  <a:buChar char="o"/>
                </a:pPr>
                <a:r>
                  <a:rPr lang="de-DE" dirty="0">
                    <a:latin typeface="Calibri" panose="020F0502020204030204" pitchFamily="34" charset="0"/>
                  </a:rPr>
                  <a:t>	Jeder Term, der weder a noch </a:t>
                </a:r>
                <a14:m>
                  <m:oMath xmlns:m="http://schemas.openxmlformats.org/officeDocument/2006/math">
                    <m:acc>
                      <m:accPr>
                        <m:chr m:val="̅"/>
                        <m:ctrlPr>
                          <a:rPr lang="de-DE" i="1" dirty="0">
                            <a:latin typeface="Cambria Math" panose="02040503050406030204" pitchFamily="18" charset="0"/>
                          </a:rPr>
                        </m:ctrlPr>
                      </m:accPr>
                      <m:e>
                        <m:r>
                          <a:rPr lang="de-DE" i="1" dirty="0">
                            <a:latin typeface="Cambria Math" panose="02040503050406030204" pitchFamily="18" charset="0"/>
                          </a:rPr>
                          <m:t>𝑎</m:t>
                        </m:r>
                      </m:e>
                    </m:acc>
                  </m:oMath>
                </a14:m>
                <a:r>
                  <a:rPr lang="de-DE" dirty="0">
                    <a:latin typeface="Calibri" panose="020F0502020204030204" pitchFamily="34" charset="0"/>
                  </a:rPr>
                  <a:t> enthält, wird vollständig in </a:t>
                </a:r>
                <a14:m>
                  <m:oMath xmlns:m="http://schemas.openxmlformats.org/officeDocument/2006/math">
                    <m:acc>
                      <m:accPr>
                        <m:chr m:val="̅"/>
                        <m:ctrlPr>
                          <a:rPr lang="de-DE" i="1" dirty="0">
                            <a:latin typeface="Cambria Math" panose="02040503050406030204" pitchFamily="18" charset="0"/>
                          </a:rPr>
                        </m:ctrlPr>
                      </m:accPr>
                      <m:e>
                        <m:r>
                          <a:rPr lang="de-DE" i="1" dirty="0">
                            <a:latin typeface="Cambria Math" panose="02040503050406030204" pitchFamily="18" charset="0"/>
                          </a:rPr>
                          <m:t>𝑎</m:t>
                        </m:r>
                      </m:e>
                    </m:acc>
                  </m:oMath>
                </a14:m>
                <a:r>
                  <a:rPr lang="de-DE" dirty="0">
                    <a:latin typeface="Calibri" panose="020F0502020204030204" pitchFamily="34" charset="0"/>
                  </a:rPr>
                  <a:t>[…] und a[…] 	hineingezogen.</a:t>
                </a:r>
              </a:p>
              <a:p>
                <a:pPr marL="0" indent="0">
                  <a:buNone/>
                </a:pPr>
                <a:endParaRPr lang="de-DE" sz="800" dirty="0">
                  <a:latin typeface="Calibri" panose="020F0502020204030204" pitchFamily="34" charset="0"/>
                </a:endParaRPr>
              </a:p>
              <a:p>
                <a:pPr marL="0" indent="0">
                  <a:buNone/>
                </a:pPr>
                <a:r>
                  <a:rPr lang="de-DE" dirty="0">
                    <a:latin typeface="Calibri" panose="020F0502020204030204" pitchFamily="34" charset="0"/>
                  </a:rPr>
                  <a:t>Für die </a:t>
                </a:r>
                <a:r>
                  <a:rPr lang="de-DE" dirty="0">
                    <a:solidFill>
                      <a:schemeClr val="accent2">
                        <a:lumMod val="40000"/>
                        <a:lumOff val="60000"/>
                      </a:schemeClr>
                    </a:solidFill>
                    <a:latin typeface="Calibri" panose="020F0502020204030204" pitchFamily="34" charset="0"/>
                  </a:rPr>
                  <a:t>Restterme </a:t>
                </a:r>
                <a:r>
                  <a:rPr lang="de-DE" dirty="0">
                    <a:solidFill>
                      <a:schemeClr val="tx1"/>
                    </a:solidFill>
                    <a:latin typeface="Calibri" panose="020F0502020204030204" pitchFamily="34" charset="0"/>
                  </a:rPr>
                  <a:t>(abgekürzt mit </a:t>
                </a:r>
                <a14:m>
                  <m:oMath xmlns:m="http://schemas.openxmlformats.org/officeDocument/2006/math">
                    <m:sSub>
                      <m:sSubPr>
                        <m:ctrlPr>
                          <a:rPr lang="de-DE" i="1" dirty="0" smtClean="0">
                            <a:solidFill>
                              <a:schemeClr val="bg2">
                                <a:lumMod val="20000"/>
                                <a:lumOff val="80000"/>
                              </a:schemeClr>
                            </a:solidFill>
                            <a:latin typeface="Cambria Math" panose="02040503050406030204" pitchFamily="18" charset="0"/>
                          </a:rPr>
                        </m:ctrlPr>
                      </m:sSubPr>
                      <m:e>
                        <m:r>
                          <a:rPr lang="de-DE" i="1" dirty="0">
                            <a:solidFill>
                              <a:schemeClr val="bg2">
                                <a:lumMod val="20000"/>
                                <a:lumOff val="80000"/>
                              </a:schemeClr>
                            </a:solidFill>
                            <a:latin typeface="Cambria Math" panose="02040503050406030204" pitchFamily="18" charset="0"/>
                          </a:rPr>
                          <m:t>𝐹</m:t>
                        </m:r>
                      </m:e>
                      <m:sub>
                        <m:r>
                          <a:rPr lang="de-DE" b="0" i="1" dirty="0" smtClean="0">
                            <a:solidFill>
                              <a:schemeClr val="bg2">
                                <a:lumMod val="20000"/>
                                <a:lumOff val="80000"/>
                              </a:schemeClr>
                            </a:solidFill>
                            <a:latin typeface="Cambria Math" panose="02040503050406030204" pitchFamily="18" charset="0"/>
                          </a:rPr>
                          <m:t>𝑎</m:t>
                        </m:r>
                      </m:sub>
                    </m:sSub>
                  </m:oMath>
                </a14:m>
                <a:r>
                  <a:rPr lang="de-DE" dirty="0">
                    <a:solidFill>
                      <a:schemeClr val="tx1"/>
                    </a:solidFill>
                    <a:latin typeface="Calibri" panose="020F0502020204030204" pitchFamily="34" charset="0"/>
                  </a:rPr>
                  <a:t> und </a:t>
                </a:r>
                <a14:m>
                  <m:oMath xmlns:m="http://schemas.openxmlformats.org/officeDocument/2006/math">
                    <m:sSub>
                      <m:sSubPr>
                        <m:ctrlPr>
                          <a:rPr lang="de-DE" i="1" dirty="0" smtClean="0">
                            <a:solidFill>
                              <a:schemeClr val="bg2">
                                <a:lumMod val="20000"/>
                                <a:lumOff val="80000"/>
                              </a:schemeClr>
                            </a:solidFill>
                            <a:latin typeface="Cambria Math" panose="02040503050406030204" pitchFamily="18" charset="0"/>
                          </a:rPr>
                        </m:ctrlPr>
                      </m:sSubPr>
                      <m:e>
                        <m:r>
                          <a:rPr lang="de-DE" i="1" dirty="0">
                            <a:solidFill>
                              <a:schemeClr val="bg2">
                                <a:lumMod val="20000"/>
                                <a:lumOff val="80000"/>
                              </a:schemeClr>
                            </a:solidFill>
                            <a:latin typeface="Cambria Math" panose="02040503050406030204" pitchFamily="18" charset="0"/>
                          </a:rPr>
                          <m:t>𝐹</m:t>
                        </m:r>
                      </m:e>
                      <m:sub>
                        <m:acc>
                          <m:accPr>
                            <m:chr m:val="̅"/>
                            <m:ctrlPr>
                              <a:rPr lang="de-DE" i="1" dirty="0">
                                <a:solidFill>
                                  <a:schemeClr val="bg2">
                                    <a:lumMod val="20000"/>
                                    <a:lumOff val="80000"/>
                                  </a:schemeClr>
                                </a:solidFill>
                                <a:latin typeface="Cambria Math" panose="02040503050406030204" pitchFamily="18" charset="0"/>
                              </a:rPr>
                            </m:ctrlPr>
                          </m:accPr>
                          <m:e>
                            <m:r>
                              <a:rPr lang="de-DE" b="0" i="1" dirty="0" smtClean="0">
                                <a:solidFill>
                                  <a:schemeClr val="bg2">
                                    <a:lumMod val="20000"/>
                                    <a:lumOff val="80000"/>
                                  </a:schemeClr>
                                </a:solidFill>
                                <a:latin typeface="Cambria Math" panose="02040503050406030204" pitchFamily="18" charset="0"/>
                              </a:rPr>
                              <m:t>𝑎</m:t>
                            </m:r>
                          </m:e>
                        </m:acc>
                      </m:sub>
                    </m:sSub>
                  </m:oMath>
                </a14:m>
                <a:r>
                  <a:rPr lang="de-DE" dirty="0">
                    <a:latin typeface="Calibri" panose="020F0502020204030204" pitchFamily="34" charset="0"/>
                  </a:rPr>
                  <a:t>) innerhalb </a:t>
                </a:r>
                <a14:m>
                  <m:oMath xmlns:m="http://schemas.openxmlformats.org/officeDocument/2006/math">
                    <m:r>
                      <a:rPr lang="de-DE" i="1" dirty="0">
                        <a:latin typeface="Cambria Math" panose="02040503050406030204" pitchFamily="18" charset="0"/>
                      </a:rPr>
                      <m:t>𝑎</m:t>
                    </m:r>
                  </m:oMath>
                </a14:m>
                <a:r>
                  <a:rPr lang="de-DE" dirty="0">
                    <a:latin typeface="Calibri" panose="020F0502020204030204" pitchFamily="34" charset="0"/>
                  </a:rPr>
                  <a:t>[ </a:t>
                </a:r>
                <a:r>
                  <a:rPr lang="de-DE" dirty="0">
                    <a:solidFill>
                      <a:schemeClr val="accent2">
                        <a:lumMod val="40000"/>
                        <a:lumOff val="60000"/>
                      </a:schemeClr>
                    </a:solidFill>
                    <a:latin typeface="Calibri" panose="020F0502020204030204" pitchFamily="34" charset="0"/>
                  </a:rPr>
                  <a:t>… </a:t>
                </a:r>
                <a:r>
                  <a:rPr lang="de-DE" dirty="0">
                    <a:latin typeface="Calibri" panose="020F0502020204030204" pitchFamily="34" charset="0"/>
                  </a:rPr>
                  <a:t>] und  </a:t>
                </a:r>
                <a14:m>
                  <m:oMath xmlns:m="http://schemas.openxmlformats.org/officeDocument/2006/math">
                    <m:acc>
                      <m:accPr>
                        <m:chr m:val="̅"/>
                        <m:ctrlPr>
                          <a:rPr lang="de-DE" i="1" dirty="0">
                            <a:latin typeface="Cambria Math" panose="02040503050406030204" pitchFamily="18" charset="0"/>
                          </a:rPr>
                        </m:ctrlPr>
                      </m:accPr>
                      <m:e>
                        <m:r>
                          <a:rPr lang="de-DE" i="1" dirty="0">
                            <a:latin typeface="Cambria Math" panose="02040503050406030204" pitchFamily="18" charset="0"/>
                          </a:rPr>
                          <m:t>𝑎</m:t>
                        </m:r>
                      </m:e>
                    </m:acc>
                  </m:oMath>
                </a14:m>
                <a:r>
                  <a:rPr lang="de-DE" dirty="0">
                    <a:latin typeface="Calibri" panose="020F0502020204030204" pitchFamily="34" charset="0"/>
                  </a:rPr>
                  <a:t>[ </a:t>
                </a:r>
                <a:r>
                  <a:rPr lang="de-DE" dirty="0">
                    <a:solidFill>
                      <a:schemeClr val="accent2">
                        <a:lumMod val="40000"/>
                        <a:lumOff val="60000"/>
                      </a:schemeClr>
                    </a:solidFill>
                    <a:latin typeface="Calibri" panose="020F0502020204030204" pitchFamily="34" charset="0"/>
                  </a:rPr>
                  <a:t>… </a:t>
                </a:r>
                <a:r>
                  <a:rPr lang="de-DE" dirty="0">
                    <a:latin typeface="Calibri" panose="020F0502020204030204" pitchFamily="34" charset="0"/>
                  </a:rPr>
                  <a:t>] wird nach demselben Schema nach anderen Variablen b, c … entwickelt. </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4293" y="1608074"/>
                <a:ext cx="8946541" cy="4982196"/>
              </a:xfrm>
              <a:blipFill rotWithShape="0">
                <a:blip r:embed="rId3"/>
                <a:stretch>
                  <a:fillRect l="-681" t="-1591"/>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42</a:t>
            </a:fld>
            <a:endParaRPr lang="en-US" dirty="0"/>
          </a:p>
        </p:txBody>
      </p:sp>
    </p:spTree>
    <p:extLst>
      <p:ext uri="{BB962C8B-B14F-4D97-AF65-F5344CB8AC3E}">
        <p14:creationId xmlns:p14="http://schemas.microsoft.com/office/powerpoint/2010/main" val="2842625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4 – Entwicklungssatz</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4293" y="1608074"/>
                <a:ext cx="8946541" cy="4809202"/>
              </a:xfrm>
            </p:spPr>
            <p:txBody>
              <a:bodyPr>
                <a:normAutofit/>
              </a:bodyPr>
              <a:lstStyle/>
              <a:p>
                <a:r>
                  <a:rPr lang="de-DE" dirty="0"/>
                  <a:t>Entwickeln Sie die Schaltfunktion nach der Variablen b. Geben Sie alle Zwischenschritte an.</a:t>
                </a:r>
              </a:p>
              <a:p>
                <a:pPr marL="0" indent="0">
                  <a:buNone/>
                </a:pPr>
                <a:endParaRPr lang="de-DE" dirty="0">
                  <a:latin typeface="Calibri" panose="020F0502020204030204" pitchFamily="34" charset="0"/>
                </a:endParaRPr>
              </a:p>
              <a:p>
                <a:pPr marL="0" indent="0" algn="ctr">
                  <a:buNone/>
                </a:pPr>
                <a:r>
                  <a:rPr lang="de-DE" dirty="0"/>
                  <a:t>y = </a:t>
                </a:r>
                <a14:m>
                  <m:oMath xmlns:m="http://schemas.openxmlformats.org/officeDocument/2006/math">
                    <m:acc>
                      <m:accPr>
                        <m:chr m:val="̅"/>
                        <m:ctrlPr>
                          <a:rPr lang="de-DE" i="1">
                            <a:latin typeface="Cambria Math" panose="02040503050406030204" pitchFamily="18" charset="0"/>
                          </a:rPr>
                        </m:ctrlPr>
                      </m:accPr>
                      <m:e>
                        <m:r>
                          <a:rPr lang="de-DE" b="0" i="1" smtClean="0">
                            <a:latin typeface="Cambria Math" panose="02040503050406030204" pitchFamily="18" charset="0"/>
                          </a:rPr>
                          <m:t>𝑎</m:t>
                        </m:r>
                      </m:e>
                    </m:acc>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𝑐</m:t>
                        </m:r>
                      </m:e>
                    </m:acc>
                    <m:r>
                      <a:rPr lang="de-DE" i="1">
                        <a:latin typeface="Cambria Math" panose="02040503050406030204" pitchFamily="18" charset="0"/>
                      </a:rPr>
                      <m:t>+</m:t>
                    </m:r>
                    <m:r>
                      <a:rPr lang="de-DE" b="0" i="1" smtClean="0">
                        <a:latin typeface="Cambria Math" panose="02040503050406030204" pitchFamily="18" charset="0"/>
                      </a:rPr>
                      <m:t>𝑏</m:t>
                    </m:r>
                    <m:r>
                      <a:rPr lang="de-DE" b="0" i="1" smtClean="0">
                        <a:latin typeface="Cambria Math" panose="02040503050406030204" pitchFamily="18" charset="0"/>
                      </a:rPr>
                      <m:t>+</m:t>
                    </m:r>
                    <m:acc>
                      <m:accPr>
                        <m:chr m:val="̅"/>
                        <m:ctrlPr>
                          <a:rPr lang="de-DE" i="1">
                            <a:latin typeface="Cambria Math" panose="02040503050406030204" pitchFamily="18" charset="0"/>
                          </a:rPr>
                        </m:ctrlPr>
                      </m:accPr>
                      <m:e>
                        <m:r>
                          <a:rPr lang="de-DE" b="0" i="1" smtClean="0">
                            <a:latin typeface="Cambria Math" panose="02040503050406030204" pitchFamily="18" charset="0"/>
                          </a:rPr>
                          <m:t>𝑑</m:t>
                        </m:r>
                      </m:e>
                    </m:acc>
                    <m:acc>
                      <m:accPr>
                        <m:chr m:val="̅"/>
                        <m:ctrlPr>
                          <a:rPr lang="de-DE" i="1">
                            <a:latin typeface="Cambria Math" panose="02040503050406030204" pitchFamily="18" charset="0"/>
                          </a:rPr>
                        </m:ctrlPr>
                      </m:accPr>
                      <m:e>
                        <m:r>
                          <a:rPr lang="de-DE" i="1">
                            <a:latin typeface="Cambria Math" panose="02040503050406030204" pitchFamily="18" charset="0"/>
                          </a:rPr>
                          <m:t>𝑐</m:t>
                        </m:r>
                      </m:e>
                    </m:acc>
                    <m:r>
                      <a:rPr lang="de-DE" i="1">
                        <a:latin typeface="Cambria Math" panose="02040503050406030204" pitchFamily="18" charset="0"/>
                      </a:rPr>
                      <m:t>+</m:t>
                    </m:r>
                    <m:r>
                      <a:rPr lang="de-DE" b="0" i="1" smtClean="0">
                        <a:latin typeface="Cambria Math" panose="02040503050406030204" pitchFamily="18" charset="0"/>
                      </a:rPr>
                      <m:t>𝑎𝑑𝑐</m:t>
                    </m:r>
                  </m:oMath>
                </a14:m>
                <a:endParaRPr lang="de-DE" dirty="0">
                  <a:latin typeface="Calibri" panose="020F0502020204030204" pitchFamily="34" charset="0"/>
                </a:endParaRPr>
              </a:p>
              <a:p>
                <a:pPr marL="0" indent="0" algn="ctr">
                  <a:buNone/>
                </a:pPr>
                <a:endParaRPr lang="de-DE" dirty="0">
                  <a:latin typeface="Calibri" panose="020F0502020204030204" pitchFamily="34" charset="0"/>
                </a:endParaRPr>
              </a:p>
              <a:p>
                <a:pPr marL="0" indent="0">
                  <a:buNone/>
                </a:pPr>
                <a:r>
                  <a:rPr lang="de-DE" dirty="0">
                    <a:solidFill>
                      <a:schemeClr val="accent2">
                        <a:lumMod val="40000"/>
                        <a:lumOff val="60000"/>
                      </a:schemeClr>
                    </a:solidFill>
                    <a:latin typeface="Calibri" panose="020F0502020204030204" pitchFamily="34" charset="0"/>
                  </a:rPr>
                  <a:t>Hinweis:</a:t>
                </a:r>
                <a:r>
                  <a:rPr lang="de-DE" dirty="0">
                    <a:latin typeface="Calibri" panose="020F0502020204030204" pitchFamily="34" charset="0"/>
                  </a:rPr>
                  <a:t>		hier hilft die besprochene Fallunterscheidung</a:t>
                </a: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	</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4293" y="1608074"/>
                <a:ext cx="8946541" cy="4809202"/>
              </a:xfrm>
              <a:blipFill rotWithShape="0">
                <a:blip r:embed="rId3"/>
                <a:stretch>
                  <a:fillRect l="-681" t="-760"/>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43</a:t>
            </a:fld>
            <a:endParaRPr lang="en-US" dirty="0"/>
          </a:p>
        </p:txBody>
      </p:sp>
    </p:spTree>
    <p:extLst>
      <p:ext uri="{BB962C8B-B14F-4D97-AF65-F5344CB8AC3E}">
        <p14:creationId xmlns:p14="http://schemas.microsoft.com/office/powerpoint/2010/main" val="38028137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4 – Entwicklungssatz</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4293" y="1608074"/>
                <a:ext cx="8946541" cy="4652683"/>
              </a:xfrm>
            </p:spPr>
            <p:txBody>
              <a:bodyPr>
                <a:normAutofit lnSpcReduction="10000"/>
              </a:bodyPr>
              <a:lstStyle/>
              <a:p>
                <a:r>
                  <a:rPr lang="de-DE" dirty="0"/>
                  <a:t>Entwickeln Sie die Schaltfunktion nach der Variablen b. Geben Sie alle Zwischenschritte an.</a:t>
                </a:r>
              </a:p>
              <a:p>
                <a:pPr marL="0" indent="0">
                  <a:buNone/>
                </a:pPr>
                <a:endParaRPr lang="de-DE" dirty="0">
                  <a:latin typeface="Calibri" panose="020F0502020204030204" pitchFamily="34" charset="0"/>
                </a:endParaRPr>
              </a:p>
              <a:p>
                <a:pPr marL="0" indent="0" algn="ctr">
                  <a:buNone/>
                </a:pPr>
                <a:r>
                  <a:rPr lang="de-DE" dirty="0"/>
                  <a:t>y = </a:t>
                </a:r>
                <a14:m>
                  <m:oMath xmlns:m="http://schemas.openxmlformats.org/officeDocument/2006/math">
                    <m:acc>
                      <m:accPr>
                        <m:chr m:val="̅"/>
                        <m:ctrlPr>
                          <a:rPr lang="de-DE" i="1">
                            <a:latin typeface="Cambria Math" panose="02040503050406030204" pitchFamily="18" charset="0"/>
                          </a:rPr>
                        </m:ctrlPr>
                      </m:accPr>
                      <m:e>
                        <m:r>
                          <a:rPr lang="de-DE" b="0" i="1" smtClean="0">
                            <a:latin typeface="Cambria Math" panose="02040503050406030204" pitchFamily="18" charset="0"/>
                          </a:rPr>
                          <m:t>𝑎</m:t>
                        </m:r>
                      </m:e>
                    </m:acc>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𝑐</m:t>
                        </m:r>
                      </m:e>
                    </m:acc>
                    <m:r>
                      <a:rPr lang="de-DE" i="1">
                        <a:latin typeface="Cambria Math" panose="02040503050406030204" pitchFamily="18" charset="0"/>
                      </a:rPr>
                      <m:t>+</m:t>
                    </m:r>
                    <m:r>
                      <a:rPr lang="de-DE" b="0" i="1" smtClean="0">
                        <a:latin typeface="Cambria Math" panose="02040503050406030204" pitchFamily="18" charset="0"/>
                      </a:rPr>
                      <m:t>𝑏</m:t>
                    </m:r>
                    <m:r>
                      <a:rPr lang="de-DE" b="0" i="1" smtClean="0">
                        <a:latin typeface="Cambria Math" panose="02040503050406030204" pitchFamily="18" charset="0"/>
                      </a:rPr>
                      <m:t>+</m:t>
                    </m:r>
                    <m:acc>
                      <m:accPr>
                        <m:chr m:val="̅"/>
                        <m:ctrlPr>
                          <a:rPr lang="de-DE" i="1">
                            <a:latin typeface="Cambria Math" panose="02040503050406030204" pitchFamily="18" charset="0"/>
                          </a:rPr>
                        </m:ctrlPr>
                      </m:accPr>
                      <m:e>
                        <m:r>
                          <a:rPr lang="de-DE" b="0" i="1" smtClean="0">
                            <a:latin typeface="Cambria Math" panose="02040503050406030204" pitchFamily="18" charset="0"/>
                          </a:rPr>
                          <m:t>𝑑</m:t>
                        </m:r>
                      </m:e>
                    </m:acc>
                    <m:acc>
                      <m:accPr>
                        <m:chr m:val="̅"/>
                        <m:ctrlPr>
                          <a:rPr lang="de-DE" i="1">
                            <a:latin typeface="Cambria Math" panose="02040503050406030204" pitchFamily="18" charset="0"/>
                          </a:rPr>
                        </m:ctrlPr>
                      </m:accPr>
                      <m:e>
                        <m:r>
                          <a:rPr lang="de-DE" i="1">
                            <a:latin typeface="Cambria Math" panose="02040503050406030204" pitchFamily="18" charset="0"/>
                          </a:rPr>
                          <m:t>𝑐</m:t>
                        </m:r>
                      </m:e>
                    </m:acc>
                    <m:r>
                      <a:rPr lang="de-DE" i="1">
                        <a:latin typeface="Cambria Math" panose="02040503050406030204" pitchFamily="18" charset="0"/>
                      </a:rPr>
                      <m:t>+</m:t>
                    </m:r>
                    <m:r>
                      <a:rPr lang="de-DE" b="0" i="1" smtClean="0">
                        <a:latin typeface="Cambria Math" panose="02040503050406030204" pitchFamily="18" charset="0"/>
                      </a:rPr>
                      <m:t>𝑎𝑑𝑐</m:t>
                    </m:r>
                  </m:oMath>
                </a14:m>
                <a:endParaRPr lang="de-DE" dirty="0">
                  <a:latin typeface="Calibri" panose="020F0502020204030204" pitchFamily="34" charset="0"/>
                </a:endParaRPr>
              </a:p>
              <a:p>
                <a:pPr marL="0" indent="0" algn="ctr">
                  <a:buNone/>
                </a:pPr>
                <a:endParaRPr lang="de-DE" dirty="0">
                  <a:latin typeface="Calibri" panose="020F0502020204030204" pitchFamily="34" charset="0"/>
                </a:endParaRPr>
              </a:p>
              <a:p>
                <a:pPr marL="0" indent="0">
                  <a:buNone/>
                </a:pPr>
                <a:r>
                  <a:rPr lang="de-DE" dirty="0">
                    <a:latin typeface="Calibri" panose="020F0502020204030204" pitchFamily="34" charset="0"/>
                  </a:rPr>
                  <a:t>Terme mit b:			</a:t>
                </a:r>
                <a14:m>
                  <m:oMath xmlns:m="http://schemas.openxmlformats.org/officeDocument/2006/math">
                    <m:r>
                      <a:rPr lang="de-DE" i="1" smtClean="0">
                        <a:solidFill>
                          <a:schemeClr val="accent3">
                            <a:lumMod val="60000"/>
                            <a:lumOff val="40000"/>
                          </a:schemeClr>
                        </a:solidFill>
                        <a:latin typeface="Cambria Math" panose="02040503050406030204" pitchFamily="18" charset="0"/>
                      </a:rPr>
                      <m:t>𝑏</m:t>
                    </m:r>
                  </m:oMath>
                </a14:m>
                <a:r>
                  <a:rPr lang="de-DE" dirty="0">
                    <a:latin typeface="Calibri" panose="020F0502020204030204" pitchFamily="34" charset="0"/>
                  </a:rPr>
                  <a:t>				</a:t>
                </a:r>
                <a14:m>
                  <m:oMath xmlns:m="http://schemas.openxmlformats.org/officeDocument/2006/math">
                    <m:r>
                      <a:rPr lang="de-DE" b="0" i="1" smtClean="0">
                        <a:latin typeface="Cambria Math" panose="02040503050406030204" pitchFamily="18" charset="0"/>
                      </a:rPr>
                      <m:t>→</m:t>
                    </m:r>
                  </m:oMath>
                </a14:m>
                <a:r>
                  <a:rPr lang="de-DE" dirty="0">
                    <a:latin typeface="Calibri" panose="020F0502020204030204" pitchFamily="34" charset="0"/>
                  </a:rPr>
                  <a:t> 	</a:t>
                </a:r>
                <a14:m>
                  <m:oMath xmlns:m="http://schemas.openxmlformats.org/officeDocument/2006/math">
                    <m:r>
                      <a:rPr lang="de-DE" b="0" i="1" dirty="0" smtClean="0">
                        <a:solidFill>
                          <a:schemeClr val="accent3">
                            <a:lumMod val="40000"/>
                            <a:lumOff val="60000"/>
                          </a:schemeClr>
                        </a:solidFill>
                        <a:latin typeface="Cambria Math" panose="02040503050406030204" pitchFamily="18" charset="0"/>
                      </a:rPr>
                      <m:t>𝑏</m:t>
                    </m:r>
                  </m:oMath>
                </a14:m>
                <a:r>
                  <a:rPr lang="de-DE" dirty="0">
                    <a:solidFill>
                      <a:schemeClr val="accent3">
                        <a:lumMod val="40000"/>
                        <a:lumOff val="60000"/>
                      </a:schemeClr>
                    </a:solidFill>
                    <a:latin typeface="Calibri" panose="020F0502020204030204" pitchFamily="34" charset="0"/>
                  </a:rPr>
                  <a:t>[ _ + _ + … ] </a:t>
                </a:r>
                <a:r>
                  <a:rPr lang="de-DE" dirty="0">
                    <a:latin typeface="Calibri" panose="020F0502020204030204" pitchFamily="34" charset="0"/>
                  </a:rPr>
                  <a:t>exklusive b</a:t>
                </a:r>
              </a:p>
              <a:p>
                <a:pPr marL="0" indent="0">
                  <a:buNone/>
                </a:pPr>
                <a:r>
                  <a:rPr lang="de-DE" dirty="0">
                    <a:latin typeface="Calibri" panose="020F0502020204030204" pitchFamily="34" charset="0"/>
                  </a:rPr>
                  <a:t>Terme mit </a:t>
                </a:r>
                <a14:m>
                  <m:oMath xmlns:m="http://schemas.openxmlformats.org/officeDocument/2006/math">
                    <m:acc>
                      <m:accPr>
                        <m:chr m:val="̅"/>
                        <m:ctrlPr>
                          <a:rPr lang="de-DE" i="1">
                            <a:latin typeface="Cambria Math" panose="02040503050406030204" pitchFamily="18" charset="0"/>
                          </a:rPr>
                        </m:ctrlPr>
                      </m:accPr>
                      <m:e>
                        <m:r>
                          <a:rPr lang="de-DE" b="0" i="1" smtClean="0">
                            <a:latin typeface="Cambria Math" panose="02040503050406030204" pitchFamily="18" charset="0"/>
                          </a:rPr>
                          <m:t>𝑏</m:t>
                        </m:r>
                      </m:e>
                    </m:acc>
                  </m:oMath>
                </a14:m>
                <a:r>
                  <a:rPr lang="de-DE" dirty="0">
                    <a:latin typeface="Calibri" panose="020F0502020204030204" pitchFamily="34" charset="0"/>
                  </a:rPr>
                  <a:t>:			/				</a:t>
                </a:r>
                <a14:m>
                  <m:oMath xmlns:m="http://schemas.openxmlformats.org/officeDocument/2006/math">
                    <m:r>
                      <a:rPr lang="de-DE" i="1">
                        <a:latin typeface="Cambria Math" panose="02040503050406030204" pitchFamily="18" charset="0"/>
                      </a:rPr>
                      <m:t>→ </m:t>
                    </m:r>
                  </m:oMath>
                </a14:m>
                <a:r>
                  <a:rPr lang="de-DE" dirty="0">
                    <a:latin typeface="Calibri" panose="020F0502020204030204" pitchFamily="34" charset="0"/>
                  </a:rPr>
                  <a:t>	</a:t>
                </a:r>
                <a14:m>
                  <m:oMath xmlns:m="http://schemas.openxmlformats.org/officeDocument/2006/math">
                    <m:acc>
                      <m:accPr>
                        <m:chr m:val="̅"/>
                        <m:ctrlPr>
                          <a:rPr lang="de-DE" i="1" dirty="0" smtClean="0">
                            <a:solidFill>
                              <a:schemeClr val="accent3">
                                <a:lumMod val="40000"/>
                                <a:lumOff val="60000"/>
                              </a:schemeClr>
                            </a:solidFill>
                            <a:latin typeface="Cambria Math" panose="02040503050406030204" pitchFamily="18" charset="0"/>
                          </a:rPr>
                        </m:ctrlPr>
                      </m:accPr>
                      <m:e>
                        <m:r>
                          <a:rPr lang="de-DE" b="0" i="1" dirty="0" smtClean="0">
                            <a:solidFill>
                              <a:schemeClr val="accent3">
                                <a:lumMod val="40000"/>
                                <a:lumOff val="60000"/>
                              </a:schemeClr>
                            </a:solidFill>
                            <a:latin typeface="Cambria Math" panose="02040503050406030204" pitchFamily="18" charset="0"/>
                          </a:rPr>
                          <m:t>𝑏</m:t>
                        </m:r>
                      </m:e>
                    </m:acc>
                  </m:oMath>
                </a14:m>
                <a:r>
                  <a:rPr lang="de-DE" dirty="0">
                    <a:solidFill>
                      <a:schemeClr val="accent3">
                        <a:lumMod val="40000"/>
                        <a:lumOff val="60000"/>
                      </a:schemeClr>
                    </a:solidFill>
                    <a:latin typeface="Calibri" panose="020F0502020204030204" pitchFamily="34" charset="0"/>
                  </a:rPr>
                  <a:t>[ _ + _ + … ] </a:t>
                </a:r>
                <a:r>
                  <a:rPr lang="de-DE" dirty="0">
                    <a:latin typeface="Calibri" panose="020F0502020204030204" pitchFamily="34" charset="0"/>
                  </a:rPr>
                  <a:t>exklusive </a:t>
                </a:r>
                <a14:m>
                  <m:oMath xmlns:m="http://schemas.openxmlformats.org/officeDocument/2006/math">
                    <m:acc>
                      <m:accPr>
                        <m:chr m:val="̅"/>
                        <m:ctrlPr>
                          <a:rPr lang="de-DE" i="1">
                            <a:latin typeface="Cambria Math" panose="02040503050406030204" pitchFamily="18" charset="0"/>
                          </a:rPr>
                        </m:ctrlPr>
                      </m:accPr>
                      <m:e>
                        <m:r>
                          <a:rPr lang="de-DE" b="0" i="1" smtClean="0">
                            <a:latin typeface="Cambria Math" panose="02040503050406030204" pitchFamily="18" charset="0"/>
                          </a:rPr>
                          <m:t>𝑏</m:t>
                        </m:r>
                      </m:e>
                    </m:acc>
                  </m:oMath>
                </a14:m>
                <a:endParaRPr lang="de-DE" dirty="0">
                  <a:latin typeface="Calibri" panose="020F0502020204030204" pitchFamily="34" charset="0"/>
                </a:endParaRPr>
              </a:p>
              <a:p>
                <a:pPr marL="0" indent="0">
                  <a:buNone/>
                </a:pPr>
                <a:r>
                  <a:rPr lang="de-DE" dirty="0">
                    <a:latin typeface="Calibri" panose="020F0502020204030204" pitchFamily="34" charset="0"/>
                  </a:rPr>
                  <a:t>Terme ohne b/</a:t>
                </a:r>
                <a14:m>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𝑏</m:t>
                        </m:r>
                      </m:e>
                    </m:acc>
                  </m:oMath>
                </a14:m>
                <a:r>
                  <a:rPr lang="de-DE" dirty="0">
                    <a:latin typeface="Calibri" panose="020F0502020204030204" pitchFamily="34" charset="0"/>
                  </a:rPr>
                  <a:t>:	</a:t>
                </a:r>
                <a:r>
                  <a:rPr lang="de-DE" dirty="0"/>
                  <a:t> 	</a:t>
                </a:r>
                <a14:m>
                  <m:oMath xmlns:m="http://schemas.openxmlformats.org/officeDocument/2006/math">
                    <m:acc>
                      <m:accPr>
                        <m:chr m:val="̅"/>
                        <m:ctrlPr>
                          <a:rPr lang="de-DE" i="1" smtClean="0">
                            <a:solidFill>
                              <a:schemeClr val="accent2">
                                <a:lumMod val="40000"/>
                                <a:lumOff val="60000"/>
                              </a:schemeClr>
                            </a:solidFill>
                            <a:latin typeface="Cambria Math" panose="02040503050406030204" pitchFamily="18" charset="0"/>
                          </a:rPr>
                        </m:ctrlPr>
                      </m:accPr>
                      <m:e>
                        <m:r>
                          <a:rPr lang="de-DE" i="1">
                            <a:solidFill>
                              <a:schemeClr val="accent2">
                                <a:lumMod val="40000"/>
                                <a:lumOff val="60000"/>
                              </a:schemeClr>
                            </a:solidFill>
                            <a:latin typeface="Cambria Math" panose="02040503050406030204" pitchFamily="18" charset="0"/>
                          </a:rPr>
                          <m:t>𝑎</m:t>
                        </m:r>
                      </m:e>
                    </m:acc>
                    <m:acc>
                      <m:accPr>
                        <m:chr m:val="̅"/>
                        <m:ctrlPr>
                          <a:rPr lang="de-DE" i="1">
                            <a:solidFill>
                              <a:schemeClr val="accent2">
                                <a:lumMod val="40000"/>
                                <a:lumOff val="60000"/>
                              </a:schemeClr>
                            </a:solidFill>
                            <a:latin typeface="Cambria Math" panose="02040503050406030204" pitchFamily="18" charset="0"/>
                          </a:rPr>
                        </m:ctrlPr>
                      </m:accPr>
                      <m:e>
                        <m:r>
                          <a:rPr lang="de-DE" i="1">
                            <a:solidFill>
                              <a:schemeClr val="accent2">
                                <a:lumMod val="40000"/>
                                <a:lumOff val="60000"/>
                              </a:schemeClr>
                            </a:solidFill>
                            <a:latin typeface="Cambria Math" panose="02040503050406030204" pitchFamily="18" charset="0"/>
                          </a:rPr>
                          <m:t>𝑐</m:t>
                        </m:r>
                      </m:e>
                    </m:acc>
                    <m:r>
                      <a:rPr lang="de-DE" b="0" i="1" smtClean="0">
                        <a:solidFill>
                          <a:schemeClr val="accent2">
                            <a:lumMod val="40000"/>
                            <a:lumOff val="60000"/>
                          </a:schemeClr>
                        </a:solidFill>
                        <a:latin typeface="Cambria Math" panose="02040503050406030204" pitchFamily="18" charset="0"/>
                      </a:rPr>
                      <m:t>, </m:t>
                    </m:r>
                    <m:r>
                      <a:rPr lang="de-DE" i="1">
                        <a:solidFill>
                          <a:schemeClr val="accent2">
                            <a:lumMod val="40000"/>
                            <a:lumOff val="60000"/>
                          </a:schemeClr>
                        </a:solidFill>
                        <a:latin typeface="Cambria Math" panose="02040503050406030204" pitchFamily="18" charset="0"/>
                      </a:rPr>
                      <m:t>𝑎𝑑𝑐</m:t>
                    </m:r>
                    <m:r>
                      <m:rPr>
                        <m:nor/>
                      </m:rPr>
                      <a:rPr lang="de-DE" dirty="0">
                        <a:solidFill>
                          <a:schemeClr val="accent2">
                            <a:lumMod val="40000"/>
                            <a:lumOff val="60000"/>
                          </a:schemeClr>
                        </a:solidFill>
                        <a:latin typeface="Calibri" panose="020F0502020204030204" pitchFamily="34" charset="0"/>
                      </a:rPr>
                      <m:t>	</m:t>
                    </m:r>
                    <m:r>
                      <a:rPr lang="de-DE" b="0" i="1" smtClean="0">
                        <a:solidFill>
                          <a:schemeClr val="accent2">
                            <a:lumMod val="40000"/>
                            <a:lumOff val="60000"/>
                          </a:schemeClr>
                        </a:solidFill>
                        <a:latin typeface="Cambria Math" panose="02040503050406030204" pitchFamily="18" charset="0"/>
                      </a:rPr>
                      <m:t>,  </m:t>
                    </m:r>
                    <m:acc>
                      <m:accPr>
                        <m:chr m:val="̅"/>
                        <m:ctrlPr>
                          <a:rPr lang="de-DE" i="1">
                            <a:solidFill>
                              <a:schemeClr val="accent2">
                                <a:lumMod val="40000"/>
                                <a:lumOff val="60000"/>
                              </a:schemeClr>
                            </a:solidFill>
                            <a:latin typeface="Cambria Math" panose="02040503050406030204" pitchFamily="18" charset="0"/>
                          </a:rPr>
                        </m:ctrlPr>
                      </m:accPr>
                      <m:e>
                        <m:r>
                          <a:rPr lang="de-DE" i="1">
                            <a:solidFill>
                              <a:schemeClr val="accent2">
                                <a:lumMod val="40000"/>
                                <a:lumOff val="60000"/>
                              </a:schemeClr>
                            </a:solidFill>
                            <a:latin typeface="Cambria Math" panose="02040503050406030204" pitchFamily="18" charset="0"/>
                          </a:rPr>
                          <m:t>𝑑</m:t>
                        </m:r>
                      </m:e>
                    </m:acc>
                    <m:acc>
                      <m:accPr>
                        <m:chr m:val="̅"/>
                        <m:ctrlPr>
                          <a:rPr lang="de-DE" i="1">
                            <a:solidFill>
                              <a:schemeClr val="accent2">
                                <a:lumMod val="40000"/>
                                <a:lumOff val="60000"/>
                              </a:schemeClr>
                            </a:solidFill>
                            <a:latin typeface="Cambria Math" panose="02040503050406030204" pitchFamily="18" charset="0"/>
                          </a:rPr>
                        </m:ctrlPr>
                      </m:accPr>
                      <m:e>
                        <m:r>
                          <a:rPr lang="de-DE" i="1">
                            <a:solidFill>
                              <a:schemeClr val="accent2">
                                <a:lumMod val="40000"/>
                                <a:lumOff val="60000"/>
                              </a:schemeClr>
                            </a:solidFill>
                            <a:latin typeface="Cambria Math" panose="02040503050406030204" pitchFamily="18" charset="0"/>
                          </a:rPr>
                          <m:t>𝑐</m:t>
                        </m:r>
                      </m:e>
                    </m:acc>
                  </m:oMath>
                </a14:m>
                <a:r>
                  <a:rPr lang="de-DE" dirty="0">
                    <a:latin typeface="Calibri" panose="020F0502020204030204" pitchFamily="34" charset="0"/>
                  </a:rPr>
                  <a:t>		</a:t>
                </a:r>
                <a14:m>
                  <m:oMath xmlns:m="http://schemas.openxmlformats.org/officeDocument/2006/math">
                    <m:r>
                      <a:rPr lang="de-DE" i="1">
                        <a:latin typeface="Cambria Math" panose="02040503050406030204" pitchFamily="18" charset="0"/>
                      </a:rPr>
                      <m:t>→ </m:t>
                    </m:r>
                  </m:oMath>
                </a14:m>
                <a:r>
                  <a:rPr lang="de-DE" dirty="0">
                    <a:latin typeface="Calibri" panose="020F0502020204030204" pitchFamily="34" charset="0"/>
                  </a:rPr>
                  <a:t>	vollständig in </a:t>
                </a:r>
                <a14:m>
                  <m:oMath xmlns:m="http://schemas.openxmlformats.org/officeDocument/2006/math">
                    <m:r>
                      <m:rPr>
                        <m:sty m:val="p"/>
                      </m:rPr>
                      <a:rPr lang="de-DE" b="0" i="0" dirty="0" smtClean="0">
                        <a:solidFill>
                          <a:schemeClr val="accent3">
                            <a:lumMod val="40000"/>
                            <a:lumOff val="60000"/>
                          </a:schemeClr>
                        </a:solidFill>
                        <a:latin typeface="Cambria Math" panose="02040503050406030204" pitchFamily="18" charset="0"/>
                      </a:rPr>
                      <m:t>b</m:t>
                    </m:r>
                    <m:r>
                      <a:rPr lang="de-DE" b="0" i="1" dirty="0" smtClean="0">
                        <a:solidFill>
                          <a:schemeClr val="accent3">
                            <a:lumMod val="40000"/>
                            <a:lumOff val="60000"/>
                          </a:schemeClr>
                        </a:solidFill>
                        <a:latin typeface="Cambria Math" panose="02040503050406030204" pitchFamily="18" charset="0"/>
                      </a:rPr>
                      <m:t> </m:t>
                    </m:r>
                    <m:r>
                      <a:rPr lang="de-DE" b="0" i="1" dirty="0" smtClean="0">
                        <a:solidFill>
                          <a:schemeClr val="accent3">
                            <a:lumMod val="40000"/>
                            <a:lumOff val="60000"/>
                          </a:schemeClr>
                        </a:solidFill>
                        <a:latin typeface="Cambria Math" panose="02040503050406030204" pitchFamily="18" charset="0"/>
                      </a:rPr>
                      <m:t>𝑢𝑛𝑑</m:t>
                    </m:r>
                    <m:r>
                      <a:rPr lang="de-DE" b="0" i="1" dirty="0" smtClean="0">
                        <a:solidFill>
                          <a:schemeClr val="accent3">
                            <a:lumMod val="40000"/>
                            <a:lumOff val="60000"/>
                          </a:schemeClr>
                        </a:solidFill>
                        <a:latin typeface="Cambria Math" panose="02040503050406030204" pitchFamily="18" charset="0"/>
                      </a:rPr>
                      <m:t> </m:t>
                    </m:r>
                    <m:acc>
                      <m:accPr>
                        <m:chr m:val="̅"/>
                        <m:ctrlPr>
                          <a:rPr lang="de-DE" i="1" dirty="0">
                            <a:solidFill>
                              <a:schemeClr val="accent3">
                                <a:lumMod val="40000"/>
                                <a:lumOff val="60000"/>
                              </a:schemeClr>
                            </a:solidFill>
                            <a:latin typeface="Cambria Math" panose="02040503050406030204" pitchFamily="18" charset="0"/>
                          </a:rPr>
                        </m:ctrlPr>
                      </m:accPr>
                      <m:e>
                        <m:r>
                          <a:rPr lang="de-DE" b="0" i="1" dirty="0" smtClean="0">
                            <a:solidFill>
                              <a:schemeClr val="accent3">
                                <a:lumMod val="40000"/>
                                <a:lumOff val="60000"/>
                              </a:schemeClr>
                            </a:solidFill>
                            <a:latin typeface="Cambria Math" panose="02040503050406030204" pitchFamily="18" charset="0"/>
                          </a:rPr>
                          <m:t>𝑏</m:t>
                        </m:r>
                      </m:e>
                    </m:acc>
                  </m:oMath>
                </a14:m>
                <a:r>
                  <a:rPr lang="de-DE" dirty="0">
                    <a:solidFill>
                      <a:schemeClr val="accent3">
                        <a:lumMod val="40000"/>
                        <a:lumOff val="60000"/>
                      </a:schemeClr>
                    </a:solidFill>
                    <a:latin typeface="Calibri" panose="020F0502020204030204" pitchFamily="34" charset="0"/>
                  </a:rPr>
                  <a:t>[ _ + _ + … ]</a:t>
                </a:r>
                <a:endParaRPr lang="de-DE" dirty="0">
                  <a:latin typeface="Calibri" panose="020F0502020204030204" pitchFamily="34" charset="0"/>
                </a:endParaRPr>
              </a:p>
              <a:p>
                <a:pPr marL="0" indent="0" algn="ctr">
                  <a:buNone/>
                </a:pPr>
                <a:endParaRPr lang="de-DE" dirty="0">
                  <a:latin typeface="Calibri" panose="020F0502020204030204" pitchFamily="34" charset="0"/>
                </a:endParaRPr>
              </a:p>
              <a:p>
                <a:pPr marL="0" indent="0">
                  <a:buNone/>
                </a:pPr>
                <a:r>
                  <a:rPr lang="de-DE" dirty="0">
                    <a:latin typeface="Calibri" panose="020F0502020204030204" pitchFamily="34" charset="0"/>
                  </a:rPr>
                  <a:t>Y = </a:t>
                </a:r>
                <a14:m>
                  <m:oMath xmlns:m="http://schemas.openxmlformats.org/officeDocument/2006/math">
                    <m:r>
                      <a:rPr lang="de-DE" i="1" dirty="0" smtClean="0">
                        <a:solidFill>
                          <a:schemeClr val="tx1"/>
                        </a:solidFill>
                        <a:latin typeface="Cambria Math" panose="02040503050406030204" pitchFamily="18" charset="0"/>
                      </a:rPr>
                      <m:t>𝑏</m:t>
                    </m:r>
                  </m:oMath>
                </a14:m>
                <a:r>
                  <a:rPr lang="de-DE" dirty="0">
                    <a:solidFill>
                      <a:schemeClr val="tx1"/>
                    </a:solidFill>
                    <a:latin typeface="Calibri" panose="020F0502020204030204" pitchFamily="34" charset="0"/>
                  </a:rPr>
                  <a:t>[</a:t>
                </a:r>
                <a:r>
                  <a:rPr lang="de-DE" dirty="0">
                    <a:solidFill>
                      <a:schemeClr val="accent3">
                        <a:lumMod val="40000"/>
                        <a:lumOff val="60000"/>
                      </a:schemeClr>
                    </a:solidFill>
                    <a:latin typeface="Calibri" panose="020F0502020204030204" pitchFamily="34" charset="0"/>
                  </a:rPr>
                  <a:t>1</a:t>
                </a:r>
                <a:r>
                  <a:rPr lang="de-DE" dirty="0">
                    <a:latin typeface="Calibri" panose="020F0502020204030204" pitchFamily="34" charset="0"/>
                  </a:rPr>
                  <a:t>]</a:t>
                </a:r>
                <a:r>
                  <a:rPr lang="de-DE" dirty="0">
                    <a:solidFill>
                      <a:schemeClr val="accent3">
                        <a:lumMod val="40000"/>
                        <a:lumOff val="60000"/>
                      </a:schemeClr>
                    </a:solidFill>
                    <a:latin typeface="Calibri" panose="020F0502020204030204" pitchFamily="34" charset="0"/>
                  </a:rPr>
                  <a:t> + </a:t>
                </a:r>
                <a14:m>
                  <m:oMath xmlns:m="http://schemas.openxmlformats.org/officeDocument/2006/math">
                    <m:acc>
                      <m:accPr>
                        <m:chr m:val="̅"/>
                        <m:ctrlPr>
                          <a:rPr lang="de-DE" i="1" dirty="0" smtClean="0">
                            <a:solidFill>
                              <a:schemeClr val="tx1"/>
                            </a:solidFill>
                            <a:latin typeface="Cambria Math" panose="02040503050406030204" pitchFamily="18" charset="0"/>
                          </a:rPr>
                        </m:ctrlPr>
                      </m:accPr>
                      <m:e>
                        <m:r>
                          <a:rPr lang="de-DE" i="1" dirty="0">
                            <a:solidFill>
                              <a:schemeClr val="tx1"/>
                            </a:solidFill>
                            <a:latin typeface="Cambria Math" panose="02040503050406030204" pitchFamily="18" charset="0"/>
                          </a:rPr>
                          <m:t>𝑏</m:t>
                        </m:r>
                      </m:e>
                    </m:acc>
                  </m:oMath>
                </a14:m>
                <a:r>
                  <a:rPr lang="de-DE" dirty="0">
                    <a:solidFill>
                      <a:schemeClr val="tx1"/>
                    </a:solidFill>
                    <a:latin typeface="Calibri" panose="020F0502020204030204" pitchFamily="34" charset="0"/>
                  </a:rPr>
                  <a:t>[</a:t>
                </a:r>
                <a14:m>
                  <m:oMath xmlns:m="http://schemas.openxmlformats.org/officeDocument/2006/math">
                    <m:acc>
                      <m:accPr>
                        <m:chr m:val="̅"/>
                        <m:ctrlPr>
                          <a:rPr lang="de-DE" i="1" smtClean="0">
                            <a:solidFill>
                              <a:schemeClr val="accent2">
                                <a:lumMod val="40000"/>
                                <a:lumOff val="60000"/>
                              </a:schemeClr>
                            </a:solidFill>
                            <a:latin typeface="Cambria Math" panose="02040503050406030204" pitchFamily="18" charset="0"/>
                          </a:rPr>
                        </m:ctrlPr>
                      </m:accPr>
                      <m:e>
                        <m:r>
                          <a:rPr lang="de-DE" i="1">
                            <a:solidFill>
                              <a:schemeClr val="accent2">
                                <a:lumMod val="40000"/>
                                <a:lumOff val="60000"/>
                              </a:schemeClr>
                            </a:solidFill>
                            <a:latin typeface="Cambria Math" panose="02040503050406030204" pitchFamily="18" charset="0"/>
                          </a:rPr>
                          <m:t>𝑎</m:t>
                        </m:r>
                      </m:e>
                    </m:acc>
                    <m:acc>
                      <m:accPr>
                        <m:chr m:val="̅"/>
                        <m:ctrlPr>
                          <a:rPr lang="de-DE" i="1">
                            <a:solidFill>
                              <a:schemeClr val="accent2">
                                <a:lumMod val="40000"/>
                                <a:lumOff val="60000"/>
                              </a:schemeClr>
                            </a:solidFill>
                            <a:latin typeface="Cambria Math" panose="02040503050406030204" pitchFamily="18" charset="0"/>
                          </a:rPr>
                        </m:ctrlPr>
                      </m:accPr>
                      <m:e>
                        <m:r>
                          <a:rPr lang="de-DE" i="1">
                            <a:solidFill>
                              <a:schemeClr val="accent2">
                                <a:lumMod val="40000"/>
                                <a:lumOff val="60000"/>
                              </a:schemeClr>
                            </a:solidFill>
                            <a:latin typeface="Cambria Math" panose="02040503050406030204" pitchFamily="18" charset="0"/>
                          </a:rPr>
                          <m:t>𝑐</m:t>
                        </m:r>
                      </m:e>
                    </m:acc>
                    <m:r>
                      <a:rPr lang="de-DE" b="0" i="1" smtClean="0">
                        <a:solidFill>
                          <a:schemeClr val="accent2">
                            <a:lumMod val="40000"/>
                            <a:lumOff val="60000"/>
                          </a:schemeClr>
                        </a:solidFill>
                        <a:latin typeface="Cambria Math" panose="02040503050406030204" pitchFamily="18" charset="0"/>
                      </a:rPr>
                      <m:t>+</m:t>
                    </m:r>
                    <m:r>
                      <a:rPr lang="de-DE" i="1">
                        <a:solidFill>
                          <a:schemeClr val="accent2">
                            <a:lumMod val="40000"/>
                            <a:lumOff val="60000"/>
                          </a:schemeClr>
                        </a:solidFill>
                        <a:latin typeface="Cambria Math" panose="02040503050406030204" pitchFamily="18" charset="0"/>
                      </a:rPr>
                      <m:t>𝑎𝑑𝑐</m:t>
                    </m:r>
                    <m:r>
                      <m:rPr>
                        <m:nor/>
                      </m:rPr>
                      <a:rPr lang="de-DE" dirty="0">
                        <a:solidFill>
                          <a:schemeClr val="accent2">
                            <a:lumMod val="40000"/>
                            <a:lumOff val="60000"/>
                          </a:schemeClr>
                        </a:solidFill>
                        <a:latin typeface="Calibri" panose="020F0502020204030204" pitchFamily="34" charset="0"/>
                      </a:rPr>
                      <m:t>	</m:t>
                    </m:r>
                    <m:r>
                      <a:rPr lang="de-DE" b="0" i="1" dirty="0" smtClean="0">
                        <a:solidFill>
                          <a:schemeClr val="accent2">
                            <a:lumMod val="40000"/>
                            <a:lumOff val="60000"/>
                          </a:schemeClr>
                        </a:solidFill>
                        <a:latin typeface="Cambria Math" panose="02040503050406030204" pitchFamily="18" charset="0"/>
                      </a:rPr>
                      <m:t>+</m:t>
                    </m:r>
                    <m:acc>
                      <m:accPr>
                        <m:chr m:val="̅"/>
                        <m:ctrlPr>
                          <a:rPr lang="de-DE" i="1">
                            <a:solidFill>
                              <a:schemeClr val="accent2">
                                <a:lumMod val="40000"/>
                                <a:lumOff val="60000"/>
                              </a:schemeClr>
                            </a:solidFill>
                            <a:latin typeface="Cambria Math" panose="02040503050406030204" pitchFamily="18" charset="0"/>
                          </a:rPr>
                        </m:ctrlPr>
                      </m:accPr>
                      <m:e>
                        <m:r>
                          <a:rPr lang="de-DE" i="1">
                            <a:solidFill>
                              <a:schemeClr val="accent2">
                                <a:lumMod val="40000"/>
                                <a:lumOff val="60000"/>
                              </a:schemeClr>
                            </a:solidFill>
                            <a:latin typeface="Cambria Math" panose="02040503050406030204" pitchFamily="18" charset="0"/>
                          </a:rPr>
                          <m:t>𝑑</m:t>
                        </m:r>
                      </m:e>
                    </m:acc>
                    <m:acc>
                      <m:accPr>
                        <m:chr m:val="̅"/>
                        <m:ctrlPr>
                          <a:rPr lang="de-DE" i="1">
                            <a:solidFill>
                              <a:schemeClr val="accent2">
                                <a:lumMod val="40000"/>
                                <a:lumOff val="60000"/>
                              </a:schemeClr>
                            </a:solidFill>
                            <a:latin typeface="Cambria Math" panose="02040503050406030204" pitchFamily="18" charset="0"/>
                          </a:rPr>
                        </m:ctrlPr>
                      </m:accPr>
                      <m:e>
                        <m:r>
                          <a:rPr lang="de-DE" i="1">
                            <a:solidFill>
                              <a:schemeClr val="accent2">
                                <a:lumMod val="40000"/>
                                <a:lumOff val="60000"/>
                              </a:schemeClr>
                            </a:solidFill>
                            <a:latin typeface="Cambria Math" panose="02040503050406030204" pitchFamily="18" charset="0"/>
                          </a:rPr>
                          <m:t>𝑐</m:t>
                        </m:r>
                      </m:e>
                    </m:acc>
                  </m:oMath>
                </a14:m>
                <a:r>
                  <a:rPr lang="de-DE" dirty="0">
                    <a:latin typeface="Calibri" panose="020F0502020204030204" pitchFamily="34" charset="0"/>
                  </a:rPr>
                  <a:t>] = </a:t>
                </a:r>
                <a14:m>
                  <m:oMath xmlns:m="http://schemas.openxmlformats.org/officeDocument/2006/math">
                    <m:r>
                      <a:rPr lang="de-DE" i="1" dirty="0">
                        <a:latin typeface="Cambria Math" panose="02040503050406030204" pitchFamily="18" charset="0"/>
                      </a:rPr>
                      <m:t>𝑏</m:t>
                    </m:r>
                    <m:r>
                      <a:rPr lang="de-DE" b="0" i="0" dirty="0" smtClean="0">
                        <a:latin typeface="Cambria Math" panose="02040503050406030204" pitchFamily="18" charset="0"/>
                      </a:rPr>
                      <m:t> </m:t>
                    </m:r>
                    <m:r>
                      <m:rPr>
                        <m:sty m:val="p"/>
                      </m:rPr>
                      <a:rPr lang="de-DE" b="0" i="0" dirty="0" smtClean="0">
                        <a:solidFill>
                          <a:schemeClr val="accent3">
                            <a:lumMod val="40000"/>
                            <a:lumOff val="60000"/>
                          </a:schemeClr>
                        </a:solidFill>
                        <a:latin typeface="Cambria Math" panose="02040503050406030204" pitchFamily="18" charset="0"/>
                      </a:rPr>
                      <m:t>F</m:t>
                    </m:r>
                    <m:r>
                      <m:rPr>
                        <m:sty m:val="p"/>
                      </m:rPr>
                      <a:rPr lang="de-DE" b="0" i="0" baseline="-25000" dirty="0" smtClean="0">
                        <a:solidFill>
                          <a:schemeClr val="accent3">
                            <a:lumMod val="40000"/>
                            <a:lumOff val="60000"/>
                          </a:schemeClr>
                        </a:solidFill>
                        <a:latin typeface="Cambria Math" panose="02040503050406030204" pitchFamily="18" charset="0"/>
                      </a:rPr>
                      <m:t>b</m:t>
                    </m:r>
                  </m:oMath>
                </a14:m>
                <a:r>
                  <a:rPr lang="de-DE" dirty="0">
                    <a:solidFill>
                      <a:schemeClr val="accent3">
                        <a:lumMod val="40000"/>
                        <a:lumOff val="60000"/>
                      </a:schemeClr>
                    </a:solidFill>
                    <a:latin typeface="Calibri" panose="020F0502020204030204" pitchFamily="34" charset="0"/>
                  </a:rPr>
                  <a:t> </a:t>
                </a:r>
                <a:r>
                  <a:rPr lang="de-DE" dirty="0">
                    <a:latin typeface="Calibri" panose="020F0502020204030204" pitchFamily="34" charset="0"/>
                  </a:rPr>
                  <a:t>+ </a:t>
                </a:r>
                <a14:m>
                  <m:oMath xmlns:m="http://schemas.openxmlformats.org/officeDocument/2006/math">
                    <m:acc>
                      <m:accPr>
                        <m:chr m:val="̅"/>
                        <m:ctrlPr>
                          <a:rPr lang="de-DE" i="1" dirty="0">
                            <a:latin typeface="Cambria Math" panose="02040503050406030204" pitchFamily="18" charset="0"/>
                          </a:rPr>
                        </m:ctrlPr>
                      </m:accPr>
                      <m:e>
                        <m:r>
                          <a:rPr lang="de-DE" i="1" dirty="0">
                            <a:latin typeface="Cambria Math" panose="02040503050406030204" pitchFamily="18" charset="0"/>
                          </a:rPr>
                          <m:t>𝑏</m:t>
                        </m:r>
                      </m:e>
                    </m:acc>
                    <m:r>
                      <a:rPr lang="de-DE" b="0" i="1" dirty="0" smtClean="0">
                        <a:latin typeface="Cambria Math" panose="02040503050406030204" pitchFamily="18" charset="0"/>
                      </a:rPr>
                      <m:t> </m:t>
                    </m:r>
                    <m:sSub>
                      <m:sSubPr>
                        <m:ctrlPr>
                          <a:rPr lang="de-DE" b="0" i="1" dirty="0" smtClean="0">
                            <a:solidFill>
                              <a:schemeClr val="accent2">
                                <a:lumMod val="40000"/>
                                <a:lumOff val="60000"/>
                              </a:schemeClr>
                            </a:solidFill>
                            <a:latin typeface="Cambria Math" panose="02040503050406030204" pitchFamily="18" charset="0"/>
                          </a:rPr>
                        </m:ctrlPr>
                      </m:sSubPr>
                      <m:e>
                        <m:r>
                          <a:rPr lang="de-DE" b="0" i="1" dirty="0" smtClean="0">
                            <a:solidFill>
                              <a:schemeClr val="accent2">
                                <a:lumMod val="40000"/>
                                <a:lumOff val="60000"/>
                              </a:schemeClr>
                            </a:solidFill>
                            <a:latin typeface="Cambria Math" panose="02040503050406030204" pitchFamily="18" charset="0"/>
                          </a:rPr>
                          <m:t>𝐹</m:t>
                        </m:r>
                      </m:e>
                      <m:sub>
                        <m:acc>
                          <m:accPr>
                            <m:chr m:val="̅"/>
                            <m:ctrlPr>
                              <a:rPr lang="de-DE" i="1" dirty="0">
                                <a:solidFill>
                                  <a:schemeClr val="accent2">
                                    <a:lumMod val="40000"/>
                                    <a:lumOff val="60000"/>
                                  </a:schemeClr>
                                </a:solidFill>
                                <a:latin typeface="Cambria Math" panose="02040503050406030204" pitchFamily="18" charset="0"/>
                              </a:rPr>
                            </m:ctrlPr>
                          </m:accPr>
                          <m:e>
                            <m:r>
                              <a:rPr lang="de-DE" i="1" dirty="0">
                                <a:solidFill>
                                  <a:schemeClr val="accent2">
                                    <a:lumMod val="40000"/>
                                    <a:lumOff val="60000"/>
                                  </a:schemeClr>
                                </a:solidFill>
                                <a:latin typeface="Cambria Math" panose="02040503050406030204" pitchFamily="18" charset="0"/>
                              </a:rPr>
                              <m:t>𝑏</m:t>
                            </m:r>
                          </m:e>
                        </m:acc>
                      </m:sub>
                    </m:sSub>
                  </m:oMath>
                </a14:m>
                <a:endParaRPr lang="de-DE" baseline="-25000" dirty="0">
                  <a:latin typeface="Calibri" panose="020F0502020204030204" pitchFamily="34" charset="0"/>
                </a:endParaRPr>
              </a:p>
              <a:p>
                <a:pPr marL="0" indent="0">
                  <a:buNone/>
                </a:pPr>
                <a:r>
                  <a:rPr lang="de-DE" dirty="0">
                    <a:latin typeface="Calibri" panose="020F0502020204030204" pitchFamily="34" charset="0"/>
                  </a:rPr>
                  <a:t>	</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4293" y="1608074"/>
                <a:ext cx="8946541" cy="4652683"/>
              </a:xfrm>
              <a:blipFill rotWithShape="0">
                <a:blip r:embed="rId3"/>
                <a:stretch>
                  <a:fillRect l="-681" t="-1442"/>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44</a:t>
            </a:fld>
            <a:endParaRPr lang="en-US" dirty="0"/>
          </a:p>
        </p:txBody>
      </p:sp>
    </p:spTree>
    <p:extLst>
      <p:ext uri="{BB962C8B-B14F-4D97-AF65-F5344CB8AC3E}">
        <p14:creationId xmlns:p14="http://schemas.microsoft.com/office/powerpoint/2010/main" val="37912856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4 – Entwicklungssatz</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4293" y="1608074"/>
                <a:ext cx="8946541" cy="4809202"/>
              </a:xfrm>
            </p:spPr>
            <p:txBody>
              <a:bodyPr>
                <a:normAutofit/>
              </a:bodyPr>
              <a:lstStyle/>
              <a:p>
                <a:r>
                  <a:rPr lang="de-DE" dirty="0"/>
                  <a:t>Entwickeln Sie die </a:t>
                </a:r>
                <a:r>
                  <a:rPr lang="de-DE" dirty="0">
                    <a:solidFill>
                      <a:schemeClr val="accent2">
                        <a:lumMod val="40000"/>
                        <a:lumOff val="60000"/>
                      </a:schemeClr>
                    </a:solidFill>
                  </a:rPr>
                  <a:t>Restfunktion</a:t>
                </a:r>
                <a:r>
                  <a:rPr lang="de-DE" dirty="0"/>
                  <a:t> zuerst nach der Variablen c und dann, falls erforderlich nach den verbleibenden Variablen, so dass als Restfunktion </a:t>
                </a:r>
                <a:r>
                  <a:rPr lang="de-DE" dirty="0">
                    <a:solidFill>
                      <a:schemeClr val="accent2">
                        <a:lumMod val="40000"/>
                        <a:lumOff val="60000"/>
                      </a:schemeClr>
                    </a:solidFill>
                  </a:rPr>
                  <a:t>nur noch Konstanten (hier 0 oder 1) </a:t>
                </a:r>
                <a:r>
                  <a:rPr lang="de-DE" dirty="0"/>
                  <a:t>übrig bleiben. Geben Sie alle Zwischenschritte an.</a:t>
                </a:r>
                <a:endParaRPr lang="de-DE" dirty="0">
                  <a:latin typeface="Calibri" panose="020F0502020204030204" pitchFamily="34" charset="0"/>
                </a:endParaRPr>
              </a:p>
              <a:p>
                <a:pPr marL="0" indent="0" algn="ctr">
                  <a:buNone/>
                </a:pPr>
                <a:r>
                  <a:rPr lang="de-DE" dirty="0"/>
                  <a:t>y = </a:t>
                </a:r>
                <a14:m>
                  <m:oMath xmlns:m="http://schemas.openxmlformats.org/officeDocument/2006/math">
                    <m:acc>
                      <m:accPr>
                        <m:chr m:val="̅"/>
                        <m:ctrlPr>
                          <a:rPr lang="de-DE" i="1">
                            <a:latin typeface="Cambria Math" panose="02040503050406030204" pitchFamily="18" charset="0"/>
                          </a:rPr>
                        </m:ctrlPr>
                      </m:accPr>
                      <m:e>
                        <m:r>
                          <a:rPr lang="de-DE" b="0" i="1" smtClean="0">
                            <a:latin typeface="Cambria Math" panose="02040503050406030204" pitchFamily="18" charset="0"/>
                          </a:rPr>
                          <m:t>𝑎</m:t>
                        </m:r>
                      </m:e>
                    </m:acc>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𝑐</m:t>
                        </m:r>
                      </m:e>
                    </m:acc>
                    <m:r>
                      <a:rPr lang="de-DE" i="1">
                        <a:latin typeface="Cambria Math" panose="02040503050406030204" pitchFamily="18" charset="0"/>
                      </a:rPr>
                      <m:t>+</m:t>
                    </m:r>
                    <m:r>
                      <a:rPr lang="de-DE" b="0" i="1" smtClean="0">
                        <a:latin typeface="Cambria Math" panose="02040503050406030204" pitchFamily="18" charset="0"/>
                      </a:rPr>
                      <m:t>𝑏</m:t>
                    </m:r>
                    <m:r>
                      <a:rPr lang="de-DE" b="0" i="1" smtClean="0">
                        <a:latin typeface="Cambria Math" panose="02040503050406030204" pitchFamily="18" charset="0"/>
                      </a:rPr>
                      <m:t>+</m:t>
                    </m:r>
                    <m:acc>
                      <m:accPr>
                        <m:chr m:val="̅"/>
                        <m:ctrlPr>
                          <a:rPr lang="de-DE" i="1">
                            <a:latin typeface="Cambria Math" panose="02040503050406030204" pitchFamily="18" charset="0"/>
                          </a:rPr>
                        </m:ctrlPr>
                      </m:accPr>
                      <m:e>
                        <m:r>
                          <a:rPr lang="de-DE" b="0" i="1" smtClean="0">
                            <a:latin typeface="Cambria Math" panose="02040503050406030204" pitchFamily="18" charset="0"/>
                          </a:rPr>
                          <m:t>𝑑</m:t>
                        </m:r>
                      </m:e>
                    </m:acc>
                    <m:acc>
                      <m:accPr>
                        <m:chr m:val="̅"/>
                        <m:ctrlPr>
                          <a:rPr lang="de-DE" i="1">
                            <a:latin typeface="Cambria Math" panose="02040503050406030204" pitchFamily="18" charset="0"/>
                          </a:rPr>
                        </m:ctrlPr>
                      </m:accPr>
                      <m:e>
                        <m:r>
                          <a:rPr lang="de-DE" i="1">
                            <a:latin typeface="Cambria Math" panose="02040503050406030204" pitchFamily="18" charset="0"/>
                          </a:rPr>
                          <m:t>𝑐</m:t>
                        </m:r>
                      </m:e>
                    </m:acc>
                    <m:r>
                      <a:rPr lang="de-DE" i="1">
                        <a:latin typeface="Cambria Math" panose="02040503050406030204" pitchFamily="18" charset="0"/>
                      </a:rPr>
                      <m:t>+</m:t>
                    </m:r>
                    <m:r>
                      <a:rPr lang="de-DE" b="0" i="1" smtClean="0">
                        <a:latin typeface="Cambria Math" panose="02040503050406030204" pitchFamily="18" charset="0"/>
                      </a:rPr>
                      <m:t>𝑎𝑑𝑐</m:t>
                    </m:r>
                  </m:oMath>
                </a14:m>
                <a:endParaRPr lang="de-DE" dirty="0">
                  <a:latin typeface="Calibri" panose="020F0502020204030204" pitchFamily="34" charset="0"/>
                </a:endParaRPr>
              </a:p>
              <a:p>
                <a:pPr marL="0" indent="0" algn="ctr">
                  <a:buNone/>
                </a:pPr>
                <a:endParaRPr lang="de-DE" dirty="0">
                  <a:latin typeface="Calibri" panose="020F0502020204030204" pitchFamily="34" charset="0"/>
                </a:endParaRPr>
              </a:p>
              <a:p>
                <a:pPr marL="0" indent="0">
                  <a:buNone/>
                </a:pPr>
                <a:r>
                  <a:rPr lang="de-DE" dirty="0">
                    <a:solidFill>
                      <a:schemeClr val="accent2">
                        <a:lumMod val="40000"/>
                        <a:lumOff val="60000"/>
                      </a:schemeClr>
                    </a:solidFill>
                    <a:latin typeface="Calibri" panose="020F0502020204030204" pitchFamily="34" charset="0"/>
                  </a:rPr>
                  <a:t>Hinweis:</a:t>
                </a:r>
                <a:r>
                  <a:rPr lang="de-DE" dirty="0">
                    <a:latin typeface="Calibri" panose="020F0502020204030204" pitchFamily="34" charset="0"/>
                  </a:rPr>
                  <a:t>		die Restterme werden getrennt entwickelt und dann zusammengesetzt</a:t>
                </a: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	</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4293" y="1608074"/>
                <a:ext cx="8946541" cy="4809202"/>
              </a:xfrm>
              <a:blipFill rotWithShape="0">
                <a:blip r:embed="rId3"/>
                <a:stretch>
                  <a:fillRect l="-681" t="-760" r="-136"/>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45</a:t>
            </a:fld>
            <a:endParaRPr lang="en-US" dirty="0"/>
          </a:p>
        </p:txBody>
      </p:sp>
    </p:spTree>
    <p:extLst>
      <p:ext uri="{BB962C8B-B14F-4D97-AF65-F5344CB8AC3E}">
        <p14:creationId xmlns:p14="http://schemas.microsoft.com/office/powerpoint/2010/main" val="9368036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4 – Entwicklungssatz</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4293" y="1608074"/>
                <a:ext cx="8946541" cy="4652683"/>
              </a:xfrm>
            </p:spPr>
            <p:txBody>
              <a:bodyPr>
                <a:normAutofit/>
              </a:bodyPr>
              <a:lstStyle/>
              <a:p>
                <a:r>
                  <a:rPr lang="de-DE" dirty="0"/>
                  <a:t>Entwickeln nach c, dann weiter bis nur Konstanten übrig bleiben</a:t>
                </a:r>
                <a:endParaRPr lang="de-DE" dirty="0">
                  <a:latin typeface="Calibri" panose="020F0502020204030204" pitchFamily="34" charset="0"/>
                </a:endParaRPr>
              </a:p>
              <a:p>
                <a:pPr marL="0" indent="0">
                  <a:buNone/>
                </a:pPr>
                <a:r>
                  <a:rPr lang="de-DE" dirty="0">
                    <a:latin typeface="Calibri" panose="020F0502020204030204" pitchFamily="34" charset="0"/>
                  </a:rPr>
                  <a:t>				</a:t>
                </a:r>
                <a:r>
                  <a:rPr lang="de-DE" dirty="0"/>
                  <a:t>y = </a:t>
                </a:r>
                <a14:m>
                  <m:oMath xmlns:m="http://schemas.openxmlformats.org/officeDocument/2006/math">
                    <m:acc>
                      <m:accPr>
                        <m:chr m:val="̅"/>
                        <m:ctrlPr>
                          <a:rPr lang="de-DE" i="1">
                            <a:latin typeface="Cambria Math" panose="02040503050406030204" pitchFamily="18" charset="0"/>
                          </a:rPr>
                        </m:ctrlPr>
                      </m:accPr>
                      <m:e>
                        <m:r>
                          <a:rPr lang="de-DE" b="0" i="1" smtClean="0">
                            <a:latin typeface="Cambria Math" panose="02040503050406030204" pitchFamily="18" charset="0"/>
                          </a:rPr>
                          <m:t>𝑎</m:t>
                        </m:r>
                      </m:e>
                    </m:acc>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𝑐</m:t>
                        </m:r>
                      </m:e>
                    </m:acc>
                    <m:r>
                      <a:rPr lang="de-DE" i="1">
                        <a:latin typeface="Cambria Math" panose="02040503050406030204" pitchFamily="18" charset="0"/>
                      </a:rPr>
                      <m:t>+</m:t>
                    </m:r>
                    <m:r>
                      <a:rPr lang="de-DE" b="0" i="1" smtClean="0">
                        <a:latin typeface="Cambria Math" panose="02040503050406030204" pitchFamily="18" charset="0"/>
                      </a:rPr>
                      <m:t>𝑏</m:t>
                    </m:r>
                    <m:r>
                      <a:rPr lang="de-DE" b="0" i="1" smtClean="0">
                        <a:latin typeface="Cambria Math" panose="02040503050406030204" pitchFamily="18" charset="0"/>
                      </a:rPr>
                      <m:t>+</m:t>
                    </m:r>
                    <m:acc>
                      <m:accPr>
                        <m:chr m:val="̅"/>
                        <m:ctrlPr>
                          <a:rPr lang="de-DE" i="1">
                            <a:latin typeface="Cambria Math" panose="02040503050406030204" pitchFamily="18" charset="0"/>
                          </a:rPr>
                        </m:ctrlPr>
                      </m:accPr>
                      <m:e>
                        <m:r>
                          <a:rPr lang="de-DE" b="0" i="1" smtClean="0">
                            <a:latin typeface="Cambria Math" panose="02040503050406030204" pitchFamily="18" charset="0"/>
                          </a:rPr>
                          <m:t>𝑑</m:t>
                        </m:r>
                      </m:e>
                    </m:acc>
                    <m:acc>
                      <m:accPr>
                        <m:chr m:val="̅"/>
                        <m:ctrlPr>
                          <a:rPr lang="de-DE" i="1">
                            <a:latin typeface="Cambria Math" panose="02040503050406030204" pitchFamily="18" charset="0"/>
                          </a:rPr>
                        </m:ctrlPr>
                      </m:accPr>
                      <m:e>
                        <m:r>
                          <a:rPr lang="de-DE" i="1">
                            <a:latin typeface="Cambria Math" panose="02040503050406030204" pitchFamily="18" charset="0"/>
                          </a:rPr>
                          <m:t>𝑐</m:t>
                        </m:r>
                      </m:e>
                    </m:acc>
                    <m:r>
                      <a:rPr lang="de-DE" i="1">
                        <a:latin typeface="Cambria Math" panose="02040503050406030204" pitchFamily="18" charset="0"/>
                      </a:rPr>
                      <m:t>+</m:t>
                    </m:r>
                    <m:r>
                      <a:rPr lang="de-DE" b="0" i="1" smtClean="0">
                        <a:latin typeface="Cambria Math" panose="02040503050406030204" pitchFamily="18" charset="0"/>
                      </a:rPr>
                      <m:t>𝑎𝑑𝑐</m:t>
                    </m:r>
                  </m:oMath>
                </a14:m>
                <a:endParaRPr lang="de-DE" dirty="0">
                  <a:latin typeface="Calibri" panose="020F0502020204030204" pitchFamily="34" charset="0"/>
                </a:endParaRPr>
              </a:p>
              <a:p>
                <a:pPr marL="0" indent="0" algn="ctr">
                  <a:buNone/>
                </a:pPr>
                <a:endParaRPr lang="de-DE" sz="1200" dirty="0">
                  <a:latin typeface="Calibri" panose="020F0502020204030204" pitchFamily="34" charset="0"/>
                </a:endParaRPr>
              </a:p>
              <a:p>
                <a:pPr marL="0" indent="0">
                  <a:buNone/>
                </a:pPr>
                <a:r>
                  <a:rPr lang="de-DE" b="0" dirty="0">
                    <a:solidFill>
                      <a:schemeClr val="accent3">
                        <a:lumMod val="40000"/>
                        <a:lumOff val="60000"/>
                      </a:schemeClr>
                    </a:solidFill>
                  </a:rPr>
                  <a:t>	</a:t>
                </a:r>
                <a14:m>
                  <m:oMath xmlns:m="http://schemas.openxmlformats.org/officeDocument/2006/math">
                    <m:r>
                      <m:rPr>
                        <m:sty m:val="p"/>
                      </m:rPr>
                      <a:rPr lang="de-DE" b="0" i="0" dirty="0" smtClean="0">
                        <a:solidFill>
                          <a:schemeClr val="accent3">
                            <a:lumMod val="40000"/>
                            <a:lumOff val="60000"/>
                          </a:schemeClr>
                        </a:solidFill>
                        <a:latin typeface="Cambria Math" panose="02040503050406030204" pitchFamily="18" charset="0"/>
                      </a:rPr>
                      <m:t>F</m:t>
                    </m:r>
                    <m:r>
                      <m:rPr>
                        <m:sty m:val="p"/>
                      </m:rPr>
                      <a:rPr lang="de-DE" b="0" i="0" baseline="-25000" dirty="0" smtClean="0">
                        <a:solidFill>
                          <a:schemeClr val="accent3">
                            <a:lumMod val="40000"/>
                            <a:lumOff val="60000"/>
                          </a:schemeClr>
                        </a:solidFill>
                        <a:latin typeface="Cambria Math" panose="02040503050406030204" pitchFamily="18" charset="0"/>
                      </a:rPr>
                      <m:t>b</m:t>
                    </m:r>
                  </m:oMath>
                </a14:m>
                <a:r>
                  <a:rPr lang="de-DE" dirty="0">
                    <a:solidFill>
                      <a:schemeClr val="accent3">
                        <a:lumMod val="40000"/>
                        <a:lumOff val="60000"/>
                      </a:schemeClr>
                    </a:solidFill>
                    <a:latin typeface="Calibri" panose="020F0502020204030204" pitchFamily="34" charset="0"/>
                  </a:rPr>
                  <a:t> </a:t>
                </a:r>
                <a:r>
                  <a:rPr lang="de-DE" dirty="0">
                    <a:latin typeface="Calibri" panose="020F0502020204030204" pitchFamily="34" charset="0"/>
                  </a:rPr>
                  <a:t>= 1 							</a:t>
                </a:r>
                <a14:m>
                  <m:oMath xmlns:m="http://schemas.openxmlformats.org/officeDocument/2006/math">
                    <m:sSub>
                      <m:sSubPr>
                        <m:ctrlPr>
                          <a:rPr lang="de-DE" b="0" i="1" dirty="0" smtClean="0">
                            <a:solidFill>
                              <a:schemeClr val="accent2">
                                <a:lumMod val="40000"/>
                                <a:lumOff val="60000"/>
                              </a:schemeClr>
                            </a:solidFill>
                            <a:latin typeface="Cambria Math" panose="02040503050406030204" pitchFamily="18" charset="0"/>
                          </a:rPr>
                        </m:ctrlPr>
                      </m:sSubPr>
                      <m:e>
                        <m:r>
                          <a:rPr lang="de-DE" b="0" i="1" dirty="0" smtClean="0">
                            <a:solidFill>
                              <a:schemeClr val="accent2">
                                <a:lumMod val="40000"/>
                                <a:lumOff val="60000"/>
                              </a:schemeClr>
                            </a:solidFill>
                            <a:latin typeface="Cambria Math" panose="02040503050406030204" pitchFamily="18" charset="0"/>
                          </a:rPr>
                          <m:t>𝐹</m:t>
                        </m:r>
                      </m:e>
                      <m:sub>
                        <m:acc>
                          <m:accPr>
                            <m:chr m:val="̅"/>
                            <m:ctrlPr>
                              <a:rPr lang="de-DE" i="1" dirty="0">
                                <a:solidFill>
                                  <a:schemeClr val="accent2">
                                    <a:lumMod val="40000"/>
                                    <a:lumOff val="60000"/>
                                  </a:schemeClr>
                                </a:solidFill>
                                <a:latin typeface="Cambria Math" panose="02040503050406030204" pitchFamily="18" charset="0"/>
                              </a:rPr>
                            </m:ctrlPr>
                          </m:accPr>
                          <m:e>
                            <m:r>
                              <a:rPr lang="de-DE" i="1" dirty="0">
                                <a:solidFill>
                                  <a:schemeClr val="accent2">
                                    <a:lumMod val="40000"/>
                                    <a:lumOff val="60000"/>
                                  </a:schemeClr>
                                </a:solidFill>
                                <a:latin typeface="Cambria Math" panose="02040503050406030204" pitchFamily="18" charset="0"/>
                              </a:rPr>
                              <m:t>𝑏</m:t>
                            </m:r>
                          </m:e>
                        </m:acc>
                      </m:sub>
                    </m:sSub>
                  </m:oMath>
                </a14:m>
                <a:r>
                  <a:rPr lang="de-DE" baseline="-25000" dirty="0">
                    <a:latin typeface="Calibri" panose="020F0502020204030204" pitchFamily="34" charset="0"/>
                  </a:rPr>
                  <a:t> </a:t>
                </a:r>
                <a:r>
                  <a:rPr lang="de-DE" dirty="0">
                    <a:latin typeface="Calibri" panose="020F0502020204030204" pitchFamily="34" charset="0"/>
                  </a:rPr>
                  <a:t>= </a:t>
                </a:r>
                <a14:m>
                  <m:oMath xmlns:m="http://schemas.openxmlformats.org/officeDocument/2006/math">
                    <m:acc>
                      <m:accPr>
                        <m:chr m:val="̅"/>
                        <m:ctrlPr>
                          <a:rPr lang="de-DE" i="1">
                            <a:solidFill>
                              <a:schemeClr val="accent2">
                                <a:lumMod val="40000"/>
                                <a:lumOff val="60000"/>
                              </a:schemeClr>
                            </a:solidFill>
                            <a:latin typeface="Cambria Math" panose="02040503050406030204" pitchFamily="18" charset="0"/>
                          </a:rPr>
                        </m:ctrlPr>
                      </m:accPr>
                      <m:e>
                        <m:r>
                          <a:rPr lang="de-DE" i="1">
                            <a:solidFill>
                              <a:schemeClr val="accent2">
                                <a:lumMod val="40000"/>
                                <a:lumOff val="60000"/>
                              </a:schemeClr>
                            </a:solidFill>
                            <a:latin typeface="Cambria Math" panose="02040503050406030204" pitchFamily="18" charset="0"/>
                          </a:rPr>
                          <m:t>𝑎</m:t>
                        </m:r>
                      </m:e>
                    </m:acc>
                    <m:acc>
                      <m:accPr>
                        <m:chr m:val="̅"/>
                        <m:ctrlPr>
                          <a:rPr lang="de-DE" i="1">
                            <a:solidFill>
                              <a:schemeClr val="accent2">
                                <a:lumMod val="40000"/>
                                <a:lumOff val="60000"/>
                              </a:schemeClr>
                            </a:solidFill>
                            <a:latin typeface="Cambria Math" panose="02040503050406030204" pitchFamily="18" charset="0"/>
                          </a:rPr>
                        </m:ctrlPr>
                      </m:accPr>
                      <m:e>
                        <m:r>
                          <a:rPr lang="de-DE" i="1">
                            <a:solidFill>
                              <a:schemeClr val="accent2">
                                <a:lumMod val="40000"/>
                                <a:lumOff val="60000"/>
                              </a:schemeClr>
                            </a:solidFill>
                            <a:latin typeface="Cambria Math" panose="02040503050406030204" pitchFamily="18" charset="0"/>
                          </a:rPr>
                          <m:t>𝑐</m:t>
                        </m:r>
                      </m:e>
                    </m:acc>
                    <m:r>
                      <a:rPr lang="de-DE" i="1">
                        <a:solidFill>
                          <a:schemeClr val="accent2">
                            <a:lumMod val="40000"/>
                            <a:lumOff val="60000"/>
                          </a:schemeClr>
                        </a:solidFill>
                        <a:latin typeface="Cambria Math" panose="02040503050406030204" pitchFamily="18" charset="0"/>
                      </a:rPr>
                      <m:t>+</m:t>
                    </m:r>
                    <m:r>
                      <a:rPr lang="de-DE" i="1">
                        <a:solidFill>
                          <a:schemeClr val="accent2">
                            <a:lumMod val="40000"/>
                            <a:lumOff val="60000"/>
                          </a:schemeClr>
                        </a:solidFill>
                        <a:latin typeface="Cambria Math" panose="02040503050406030204" pitchFamily="18" charset="0"/>
                      </a:rPr>
                      <m:t>𝑎𝑑𝑐</m:t>
                    </m:r>
                    <m:r>
                      <m:rPr>
                        <m:nor/>
                      </m:rPr>
                      <a:rPr lang="de-DE" dirty="0">
                        <a:solidFill>
                          <a:schemeClr val="accent2">
                            <a:lumMod val="40000"/>
                            <a:lumOff val="60000"/>
                          </a:schemeClr>
                        </a:solidFill>
                        <a:latin typeface="Calibri" panose="020F0502020204030204" pitchFamily="34" charset="0"/>
                      </a:rPr>
                      <m:t>	</m:t>
                    </m:r>
                    <m:r>
                      <a:rPr lang="de-DE" i="1" dirty="0">
                        <a:solidFill>
                          <a:schemeClr val="accent2">
                            <a:lumMod val="40000"/>
                            <a:lumOff val="60000"/>
                          </a:schemeClr>
                        </a:solidFill>
                        <a:latin typeface="Cambria Math" panose="02040503050406030204" pitchFamily="18" charset="0"/>
                      </a:rPr>
                      <m:t>+</m:t>
                    </m:r>
                    <m:acc>
                      <m:accPr>
                        <m:chr m:val="̅"/>
                        <m:ctrlPr>
                          <a:rPr lang="de-DE" i="1">
                            <a:solidFill>
                              <a:schemeClr val="accent2">
                                <a:lumMod val="40000"/>
                                <a:lumOff val="60000"/>
                              </a:schemeClr>
                            </a:solidFill>
                            <a:latin typeface="Cambria Math" panose="02040503050406030204" pitchFamily="18" charset="0"/>
                          </a:rPr>
                        </m:ctrlPr>
                      </m:accPr>
                      <m:e>
                        <m:r>
                          <a:rPr lang="de-DE" i="1">
                            <a:solidFill>
                              <a:schemeClr val="accent2">
                                <a:lumMod val="40000"/>
                                <a:lumOff val="60000"/>
                              </a:schemeClr>
                            </a:solidFill>
                            <a:latin typeface="Cambria Math" panose="02040503050406030204" pitchFamily="18" charset="0"/>
                          </a:rPr>
                          <m:t>𝑑</m:t>
                        </m:r>
                      </m:e>
                    </m:acc>
                    <m:acc>
                      <m:accPr>
                        <m:chr m:val="̅"/>
                        <m:ctrlPr>
                          <a:rPr lang="de-DE" i="1">
                            <a:solidFill>
                              <a:schemeClr val="accent2">
                                <a:lumMod val="40000"/>
                                <a:lumOff val="60000"/>
                              </a:schemeClr>
                            </a:solidFill>
                            <a:latin typeface="Cambria Math" panose="02040503050406030204" pitchFamily="18" charset="0"/>
                          </a:rPr>
                        </m:ctrlPr>
                      </m:accPr>
                      <m:e>
                        <m:r>
                          <a:rPr lang="de-DE" i="1">
                            <a:solidFill>
                              <a:schemeClr val="accent2">
                                <a:lumMod val="40000"/>
                                <a:lumOff val="60000"/>
                              </a:schemeClr>
                            </a:solidFill>
                            <a:latin typeface="Cambria Math" panose="02040503050406030204" pitchFamily="18" charset="0"/>
                          </a:rPr>
                          <m:t>𝑐</m:t>
                        </m:r>
                      </m:e>
                    </m:acc>
                  </m:oMath>
                </a14:m>
                <a:endParaRPr lang="de-DE" baseline="-25000" dirty="0">
                  <a:latin typeface="Calibri" panose="020F0502020204030204" pitchFamily="34" charset="0"/>
                </a:endParaRPr>
              </a:p>
              <a:p>
                <a:pPr marL="0" indent="0">
                  <a:buNone/>
                </a:pPr>
                <a:endParaRPr lang="de-DE" baseline="-25000" dirty="0">
                  <a:latin typeface="Calibri" panose="020F0502020204030204" pitchFamily="34" charset="0"/>
                </a:endParaRPr>
              </a:p>
              <a:p>
                <a:pPr marL="0" indent="0">
                  <a:buNone/>
                </a:pPr>
                <a:r>
                  <a:rPr lang="de-DE" dirty="0">
                    <a:solidFill>
                      <a:schemeClr val="accent2">
                        <a:lumMod val="40000"/>
                        <a:lumOff val="60000"/>
                      </a:schemeClr>
                    </a:solidFill>
                  </a:rPr>
                  <a:t>							</a:t>
                </a:r>
                <a14:m>
                  <m:oMath xmlns:m="http://schemas.openxmlformats.org/officeDocument/2006/math">
                    <m:sSub>
                      <m:sSubPr>
                        <m:ctrlPr>
                          <a:rPr lang="de-DE" i="1" dirty="0" smtClean="0">
                            <a:solidFill>
                              <a:schemeClr val="accent4">
                                <a:lumMod val="40000"/>
                                <a:lumOff val="60000"/>
                              </a:schemeClr>
                            </a:solidFill>
                            <a:latin typeface="Cambria Math" panose="02040503050406030204" pitchFamily="18" charset="0"/>
                          </a:rPr>
                        </m:ctrlPr>
                      </m:sSubPr>
                      <m:e>
                        <m:r>
                          <a:rPr lang="de-DE" i="1" dirty="0">
                            <a:solidFill>
                              <a:schemeClr val="accent4">
                                <a:lumMod val="40000"/>
                                <a:lumOff val="60000"/>
                              </a:schemeClr>
                            </a:solidFill>
                            <a:latin typeface="Cambria Math" panose="02040503050406030204" pitchFamily="18" charset="0"/>
                          </a:rPr>
                          <m:t>𝐹</m:t>
                        </m:r>
                      </m:e>
                      <m:sub>
                        <m:acc>
                          <m:accPr>
                            <m:chr m:val="̅"/>
                            <m:ctrlPr>
                              <a:rPr lang="de-DE" i="1" dirty="0">
                                <a:solidFill>
                                  <a:schemeClr val="accent4">
                                    <a:lumMod val="40000"/>
                                    <a:lumOff val="60000"/>
                                  </a:schemeClr>
                                </a:solidFill>
                                <a:latin typeface="Cambria Math" panose="02040503050406030204" pitchFamily="18" charset="0"/>
                              </a:rPr>
                            </m:ctrlPr>
                          </m:accPr>
                          <m:e>
                            <m:r>
                              <a:rPr lang="de-DE" i="1" dirty="0">
                                <a:solidFill>
                                  <a:schemeClr val="accent4">
                                    <a:lumMod val="40000"/>
                                    <a:lumOff val="60000"/>
                                  </a:schemeClr>
                                </a:solidFill>
                                <a:latin typeface="Cambria Math" panose="02040503050406030204" pitchFamily="18" charset="0"/>
                              </a:rPr>
                              <m:t>𝑏</m:t>
                            </m:r>
                          </m:e>
                        </m:acc>
                        <m:r>
                          <a:rPr lang="de-DE" b="0" i="1" dirty="0" smtClean="0">
                            <a:solidFill>
                              <a:schemeClr val="accent4">
                                <a:lumMod val="40000"/>
                                <a:lumOff val="60000"/>
                              </a:schemeClr>
                            </a:solidFill>
                            <a:latin typeface="Cambria Math" panose="02040503050406030204" pitchFamily="18" charset="0"/>
                          </a:rPr>
                          <m:t>𝑐</m:t>
                        </m:r>
                      </m:sub>
                    </m:sSub>
                  </m:oMath>
                </a14:m>
                <a:r>
                  <a:rPr lang="de-DE" baseline="-25000" dirty="0">
                    <a:solidFill>
                      <a:schemeClr val="accent4">
                        <a:lumMod val="40000"/>
                        <a:lumOff val="60000"/>
                      </a:schemeClr>
                    </a:solidFill>
                    <a:latin typeface="Calibri" panose="020F0502020204030204" pitchFamily="34" charset="0"/>
                  </a:rPr>
                  <a:t> </a:t>
                </a:r>
                <a:r>
                  <a:rPr lang="de-DE" dirty="0">
                    <a:solidFill>
                      <a:schemeClr val="accent4">
                        <a:lumMod val="40000"/>
                        <a:lumOff val="60000"/>
                      </a:schemeClr>
                    </a:solidFill>
                    <a:latin typeface="Calibri" panose="020F0502020204030204" pitchFamily="34" charset="0"/>
                  </a:rPr>
                  <a:t>= </a:t>
                </a:r>
                <a14:m>
                  <m:oMath xmlns:m="http://schemas.openxmlformats.org/officeDocument/2006/math">
                    <m:r>
                      <a:rPr lang="de-DE" i="1">
                        <a:solidFill>
                          <a:schemeClr val="accent4">
                            <a:lumMod val="40000"/>
                            <a:lumOff val="60000"/>
                          </a:schemeClr>
                        </a:solidFill>
                        <a:latin typeface="Cambria Math" panose="02040503050406030204" pitchFamily="18" charset="0"/>
                      </a:rPr>
                      <m:t>𝑎𝑑</m:t>
                    </m:r>
                    <m:r>
                      <m:rPr>
                        <m:nor/>
                      </m:rPr>
                      <a:rPr lang="de-DE" dirty="0">
                        <a:solidFill>
                          <a:schemeClr val="accent4">
                            <a:lumMod val="40000"/>
                            <a:lumOff val="60000"/>
                          </a:schemeClr>
                        </a:solidFill>
                        <a:latin typeface="Calibri" panose="020F0502020204030204" pitchFamily="34" charset="0"/>
                      </a:rPr>
                      <m:t>	</m:t>
                    </m:r>
                  </m:oMath>
                </a14:m>
                <a:r>
                  <a:rPr lang="de-DE" baseline="-25000" dirty="0">
                    <a:solidFill>
                      <a:schemeClr val="accent4">
                        <a:lumMod val="40000"/>
                        <a:lumOff val="60000"/>
                      </a:schemeClr>
                    </a:solidFill>
                    <a:latin typeface="Calibri" panose="020F0502020204030204" pitchFamily="34" charset="0"/>
                  </a:rPr>
                  <a:t>	</a:t>
                </a:r>
                <a:r>
                  <a:rPr lang="de-DE" baseline="-25000" dirty="0">
                    <a:latin typeface="Calibri" panose="020F0502020204030204" pitchFamily="34" charset="0"/>
                  </a:rPr>
                  <a:t>				</a:t>
                </a:r>
                <a14:m>
                  <m:oMath xmlns:m="http://schemas.openxmlformats.org/officeDocument/2006/math">
                    <m:sSub>
                      <m:sSubPr>
                        <m:ctrlPr>
                          <a:rPr lang="de-DE" i="1" dirty="0" smtClean="0">
                            <a:solidFill>
                              <a:schemeClr val="accent4">
                                <a:lumMod val="40000"/>
                                <a:lumOff val="60000"/>
                              </a:schemeClr>
                            </a:solidFill>
                            <a:latin typeface="Cambria Math" panose="02040503050406030204" pitchFamily="18" charset="0"/>
                          </a:rPr>
                        </m:ctrlPr>
                      </m:sSubPr>
                      <m:e>
                        <m:r>
                          <a:rPr lang="de-DE" i="1" dirty="0">
                            <a:solidFill>
                              <a:schemeClr val="accent4">
                                <a:lumMod val="40000"/>
                                <a:lumOff val="60000"/>
                              </a:schemeClr>
                            </a:solidFill>
                            <a:latin typeface="Cambria Math" panose="02040503050406030204" pitchFamily="18" charset="0"/>
                          </a:rPr>
                          <m:t>𝐹</m:t>
                        </m:r>
                      </m:e>
                      <m:sub>
                        <m:acc>
                          <m:accPr>
                            <m:chr m:val="̅"/>
                            <m:ctrlPr>
                              <a:rPr lang="de-DE" i="1" dirty="0">
                                <a:solidFill>
                                  <a:schemeClr val="accent4">
                                    <a:lumMod val="40000"/>
                                    <a:lumOff val="60000"/>
                                  </a:schemeClr>
                                </a:solidFill>
                                <a:latin typeface="Cambria Math" panose="02040503050406030204" pitchFamily="18" charset="0"/>
                              </a:rPr>
                            </m:ctrlPr>
                          </m:accPr>
                          <m:e>
                            <m:r>
                              <a:rPr lang="de-DE" i="1" dirty="0">
                                <a:solidFill>
                                  <a:schemeClr val="accent4">
                                    <a:lumMod val="40000"/>
                                    <a:lumOff val="60000"/>
                                  </a:schemeClr>
                                </a:solidFill>
                                <a:latin typeface="Cambria Math" panose="02040503050406030204" pitchFamily="18" charset="0"/>
                              </a:rPr>
                              <m:t>𝑏</m:t>
                            </m:r>
                          </m:e>
                        </m:acc>
                        <m:acc>
                          <m:accPr>
                            <m:chr m:val="̅"/>
                            <m:ctrlPr>
                              <a:rPr lang="de-DE" i="1">
                                <a:solidFill>
                                  <a:schemeClr val="accent4">
                                    <a:lumMod val="40000"/>
                                    <a:lumOff val="60000"/>
                                  </a:schemeClr>
                                </a:solidFill>
                                <a:latin typeface="Cambria Math" panose="02040503050406030204" pitchFamily="18" charset="0"/>
                              </a:rPr>
                            </m:ctrlPr>
                          </m:accPr>
                          <m:e>
                            <m:r>
                              <a:rPr lang="de-DE" i="1">
                                <a:solidFill>
                                  <a:schemeClr val="accent4">
                                    <a:lumMod val="40000"/>
                                    <a:lumOff val="60000"/>
                                  </a:schemeClr>
                                </a:solidFill>
                                <a:latin typeface="Cambria Math" panose="02040503050406030204" pitchFamily="18" charset="0"/>
                              </a:rPr>
                              <m:t>𝑐</m:t>
                            </m:r>
                          </m:e>
                        </m:acc>
                      </m:sub>
                    </m:sSub>
                  </m:oMath>
                </a14:m>
                <a:r>
                  <a:rPr lang="de-DE" baseline="-25000" dirty="0">
                    <a:solidFill>
                      <a:schemeClr val="accent4">
                        <a:lumMod val="40000"/>
                        <a:lumOff val="60000"/>
                      </a:schemeClr>
                    </a:solidFill>
                    <a:latin typeface="Calibri" panose="020F0502020204030204" pitchFamily="34" charset="0"/>
                  </a:rPr>
                  <a:t> </a:t>
                </a:r>
                <a:r>
                  <a:rPr lang="de-DE" dirty="0">
                    <a:solidFill>
                      <a:schemeClr val="accent4">
                        <a:lumMod val="40000"/>
                        <a:lumOff val="60000"/>
                      </a:schemeClr>
                    </a:solidFill>
                    <a:latin typeface="Calibri" panose="020F0502020204030204" pitchFamily="34" charset="0"/>
                  </a:rPr>
                  <a:t>= </a:t>
                </a:r>
                <a14:m>
                  <m:oMath xmlns:m="http://schemas.openxmlformats.org/officeDocument/2006/math">
                    <m:acc>
                      <m:accPr>
                        <m:chr m:val="̅"/>
                        <m:ctrlPr>
                          <a:rPr lang="de-DE" i="1">
                            <a:solidFill>
                              <a:schemeClr val="accent4">
                                <a:lumMod val="40000"/>
                                <a:lumOff val="60000"/>
                              </a:schemeClr>
                            </a:solidFill>
                            <a:latin typeface="Cambria Math" panose="02040503050406030204" pitchFamily="18" charset="0"/>
                          </a:rPr>
                        </m:ctrlPr>
                      </m:accPr>
                      <m:e>
                        <m:r>
                          <a:rPr lang="de-DE" i="1">
                            <a:solidFill>
                              <a:schemeClr val="accent4">
                                <a:lumMod val="40000"/>
                                <a:lumOff val="60000"/>
                              </a:schemeClr>
                            </a:solidFill>
                            <a:latin typeface="Cambria Math" panose="02040503050406030204" pitchFamily="18" charset="0"/>
                          </a:rPr>
                          <m:t>𝑎</m:t>
                        </m:r>
                      </m:e>
                    </m:acc>
                    <m:r>
                      <a:rPr lang="de-DE" i="1">
                        <a:solidFill>
                          <a:schemeClr val="accent4">
                            <a:lumMod val="40000"/>
                            <a:lumOff val="60000"/>
                          </a:schemeClr>
                        </a:solidFill>
                        <a:latin typeface="Cambria Math" panose="02040503050406030204" pitchFamily="18" charset="0"/>
                      </a:rPr>
                      <m:t>+</m:t>
                    </m:r>
                    <m:acc>
                      <m:accPr>
                        <m:chr m:val="̅"/>
                        <m:ctrlPr>
                          <a:rPr lang="de-DE" i="1">
                            <a:solidFill>
                              <a:schemeClr val="accent4">
                                <a:lumMod val="40000"/>
                                <a:lumOff val="60000"/>
                              </a:schemeClr>
                            </a:solidFill>
                            <a:latin typeface="Cambria Math" panose="02040503050406030204" pitchFamily="18" charset="0"/>
                          </a:rPr>
                        </m:ctrlPr>
                      </m:accPr>
                      <m:e>
                        <m:r>
                          <a:rPr lang="de-DE" i="1">
                            <a:solidFill>
                              <a:schemeClr val="accent4">
                                <a:lumMod val="40000"/>
                                <a:lumOff val="60000"/>
                              </a:schemeClr>
                            </a:solidFill>
                            <a:latin typeface="Cambria Math" panose="02040503050406030204" pitchFamily="18" charset="0"/>
                          </a:rPr>
                          <m:t>𝑑</m:t>
                        </m:r>
                      </m:e>
                    </m:acc>
                  </m:oMath>
                </a14:m>
                <a:endParaRPr lang="de-DE" baseline="-25000" dirty="0">
                  <a:latin typeface="Calibri" panose="020F0502020204030204" pitchFamily="34" charset="0"/>
                </a:endParaRPr>
              </a:p>
              <a:p>
                <a:pPr marL="0" indent="0">
                  <a:buNone/>
                </a:pPr>
                <a:endParaRPr lang="de-DE" baseline="-25000" dirty="0">
                  <a:latin typeface="Calibri" panose="020F0502020204030204" pitchFamily="34" charset="0"/>
                </a:endParaRPr>
              </a:p>
              <a:p>
                <a:pPr marL="0" indent="0">
                  <a:buNone/>
                </a:pPr>
                <a:r>
                  <a:rPr lang="de-DE" dirty="0">
                    <a:solidFill>
                      <a:schemeClr val="accent2">
                        <a:lumMod val="40000"/>
                        <a:lumOff val="60000"/>
                      </a:schemeClr>
                    </a:solidFill>
                  </a:rPr>
                  <a:t>					</a:t>
                </a:r>
                <a14:m>
                  <m:oMath xmlns:m="http://schemas.openxmlformats.org/officeDocument/2006/math">
                    <m:sSub>
                      <m:sSubPr>
                        <m:ctrlPr>
                          <a:rPr lang="de-DE" i="1" dirty="0" smtClean="0">
                            <a:solidFill>
                              <a:schemeClr val="accent1">
                                <a:lumMod val="20000"/>
                                <a:lumOff val="80000"/>
                              </a:schemeClr>
                            </a:solidFill>
                            <a:latin typeface="Cambria Math" panose="02040503050406030204" pitchFamily="18" charset="0"/>
                          </a:rPr>
                        </m:ctrlPr>
                      </m:sSubPr>
                      <m:e>
                        <m:r>
                          <a:rPr lang="de-DE" i="1" dirty="0">
                            <a:solidFill>
                              <a:schemeClr val="accent1">
                                <a:lumMod val="20000"/>
                                <a:lumOff val="80000"/>
                              </a:schemeClr>
                            </a:solidFill>
                            <a:latin typeface="Cambria Math" panose="02040503050406030204" pitchFamily="18" charset="0"/>
                          </a:rPr>
                          <m:t>𝐹</m:t>
                        </m:r>
                      </m:e>
                      <m:sub>
                        <m:acc>
                          <m:accPr>
                            <m:chr m:val="̅"/>
                            <m:ctrlPr>
                              <a:rPr lang="de-DE" i="1" dirty="0">
                                <a:solidFill>
                                  <a:schemeClr val="accent1">
                                    <a:lumMod val="20000"/>
                                    <a:lumOff val="80000"/>
                                  </a:schemeClr>
                                </a:solidFill>
                                <a:latin typeface="Cambria Math" panose="02040503050406030204" pitchFamily="18" charset="0"/>
                              </a:rPr>
                            </m:ctrlPr>
                          </m:accPr>
                          <m:e>
                            <m:r>
                              <a:rPr lang="de-DE" i="1" dirty="0">
                                <a:solidFill>
                                  <a:schemeClr val="accent1">
                                    <a:lumMod val="20000"/>
                                    <a:lumOff val="80000"/>
                                  </a:schemeClr>
                                </a:solidFill>
                                <a:latin typeface="Cambria Math" panose="02040503050406030204" pitchFamily="18" charset="0"/>
                              </a:rPr>
                              <m:t>𝑏</m:t>
                            </m:r>
                          </m:e>
                        </m:acc>
                        <m:r>
                          <a:rPr lang="de-DE" i="1" dirty="0">
                            <a:solidFill>
                              <a:schemeClr val="accent1">
                                <a:lumMod val="20000"/>
                                <a:lumOff val="80000"/>
                              </a:schemeClr>
                            </a:solidFill>
                            <a:latin typeface="Cambria Math" panose="02040503050406030204" pitchFamily="18" charset="0"/>
                          </a:rPr>
                          <m:t>𝑐</m:t>
                        </m:r>
                        <m:r>
                          <a:rPr lang="de-DE" b="0" i="1" dirty="0" smtClean="0">
                            <a:solidFill>
                              <a:schemeClr val="accent1">
                                <a:lumMod val="20000"/>
                                <a:lumOff val="80000"/>
                              </a:schemeClr>
                            </a:solidFill>
                            <a:latin typeface="Cambria Math" panose="02040503050406030204" pitchFamily="18" charset="0"/>
                          </a:rPr>
                          <m:t>𝑎</m:t>
                        </m:r>
                      </m:sub>
                    </m:sSub>
                  </m:oMath>
                </a14:m>
                <a:r>
                  <a:rPr lang="de-DE" baseline="-25000" dirty="0">
                    <a:solidFill>
                      <a:schemeClr val="accent1">
                        <a:lumMod val="20000"/>
                        <a:lumOff val="80000"/>
                      </a:schemeClr>
                    </a:solidFill>
                    <a:latin typeface="Calibri" panose="020F0502020204030204" pitchFamily="34" charset="0"/>
                  </a:rPr>
                  <a:t> </a:t>
                </a:r>
                <a:r>
                  <a:rPr lang="de-DE" dirty="0">
                    <a:solidFill>
                      <a:schemeClr val="accent1">
                        <a:lumMod val="20000"/>
                        <a:lumOff val="80000"/>
                      </a:schemeClr>
                    </a:solidFill>
                    <a:latin typeface="Calibri" panose="020F0502020204030204" pitchFamily="34" charset="0"/>
                  </a:rPr>
                  <a:t>= </a:t>
                </a:r>
                <a14:m>
                  <m:oMath xmlns:m="http://schemas.openxmlformats.org/officeDocument/2006/math">
                    <m:r>
                      <a:rPr lang="de-DE" i="1">
                        <a:solidFill>
                          <a:schemeClr val="accent1">
                            <a:lumMod val="20000"/>
                            <a:lumOff val="80000"/>
                          </a:schemeClr>
                        </a:solidFill>
                        <a:latin typeface="Cambria Math" panose="02040503050406030204" pitchFamily="18" charset="0"/>
                      </a:rPr>
                      <m:t>𝑑</m:t>
                    </m:r>
                    <m:r>
                      <m:rPr>
                        <m:nor/>
                      </m:rPr>
                      <a:rPr lang="de-DE" dirty="0">
                        <a:solidFill>
                          <a:schemeClr val="accent1">
                            <a:lumMod val="20000"/>
                            <a:lumOff val="80000"/>
                          </a:schemeClr>
                        </a:solidFill>
                        <a:latin typeface="Calibri" panose="020F0502020204030204" pitchFamily="34" charset="0"/>
                      </a:rPr>
                      <m:t>	</m:t>
                    </m:r>
                  </m:oMath>
                </a14:m>
                <a:r>
                  <a:rPr lang="de-DE" baseline="-25000" dirty="0">
                    <a:solidFill>
                      <a:schemeClr val="accent1">
                        <a:lumMod val="20000"/>
                        <a:lumOff val="80000"/>
                      </a:schemeClr>
                    </a:solidFill>
                    <a:latin typeface="Calibri" panose="020F0502020204030204" pitchFamily="34" charset="0"/>
                  </a:rPr>
                  <a:t>			</a:t>
                </a:r>
                <a14:m>
                  <m:oMath xmlns:m="http://schemas.openxmlformats.org/officeDocument/2006/math">
                    <m:sSub>
                      <m:sSubPr>
                        <m:ctrlPr>
                          <a:rPr lang="de-DE" i="1" dirty="0">
                            <a:solidFill>
                              <a:schemeClr val="accent1">
                                <a:lumMod val="20000"/>
                                <a:lumOff val="80000"/>
                              </a:schemeClr>
                            </a:solidFill>
                            <a:latin typeface="Cambria Math" panose="02040503050406030204" pitchFamily="18" charset="0"/>
                          </a:rPr>
                        </m:ctrlPr>
                      </m:sSubPr>
                      <m:e>
                        <m:r>
                          <a:rPr lang="de-DE" i="1" dirty="0">
                            <a:solidFill>
                              <a:schemeClr val="accent1">
                                <a:lumMod val="20000"/>
                                <a:lumOff val="80000"/>
                              </a:schemeClr>
                            </a:solidFill>
                            <a:latin typeface="Cambria Math" panose="02040503050406030204" pitchFamily="18" charset="0"/>
                          </a:rPr>
                          <m:t>𝐹</m:t>
                        </m:r>
                      </m:e>
                      <m:sub>
                        <m:acc>
                          <m:accPr>
                            <m:chr m:val="̅"/>
                            <m:ctrlPr>
                              <a:rPr lang="de-DE" i="1" dirty="0">
                                <a:solidFill>
                                  <a:schemeClr val="accent1">
                                    <a:lumMod val="20000"/>
                                    <a:lumOff val="80000"/>
                                  </a:schemeClr>
                                </a:solidFill>
                                <a:latin typeface="Cambria Math" panose="02040503050406030204" pitchFamily="18" charset="0"/>
                              </a:rPr>
                            </m:ctrlPr>
                          </m:accPr>
                          <m:e>
                            <m:r>
                              <a:rPr lang="de-DE" i="1" dirty="0">
                                <a:solidFill>
                                  <a:schemeClr val="accent1">
                                    <a:lumMod val="20000"/>
                                    <a:lumOff val="80000"/>
                                  </a:schemeClr>
                                </a:solidFill>
                                <a:latin typeface="Cambria Math" panose="02040503050406030204" pitchFamily="18" charset="0"/>
                              </a:rPr>
                              <m:t>𝑏</m:t>
                            </m:r>
                          </m:e>
                        </m:acc>
                        <m:r>
                          <a:rPr lang="de-DE" i="1" dirty="0">
                            <a:solidFill>
                              <a:schemeClr val="accent1">
                                <a:lumMod val="20000"/>
                                <a:lumOff val="80000"/>
                              </a:schemeClr>
                            </a:solidFill>
                            <a:latin typeface="Cambria Math" panose="02040503050406030204" pitchFamily="18" charset="0"/>
                          </a:rPr>
                          <m:t>𝑐</m:t>
                        </m:r>
                        <m:acc>
                          <m:accPr>
                            <m:chr m:val="̅"/>
                            <m:ctrlPr>
                              <a:rPr lang="de-DE" i="1">
                                <a:solidFill>
                                  <a:schemeClr val="accent1">
                                    <a:lumMod val="20000"/>
                                    <a:lumOff val="80000"/>
                                  </a:schemeClr>
                                </a:solidFill>
                                <a:latin typeface="Cambria Math" panose="02040503050406030204" pitchFamily="18" charset="0"/>
                              </a:rPr>
                            </m:ctrlPr>
                          </m:accPr>
                          <m:e>
                            <m:r>
                              <a:rPr lang="de-DE" i="1">
                                <a:solidFill>
                                  <a:schemeClr val="accent1">
                                    <a:lumMod val="20000"/>
                                    <a:lumOff val="80000"/>
                                  </a:schemeClr>
                                </a:solidFill>
                                <a:latin typeface="Cambria Math" panose="02040503050406030204" pitchFamily="18" charset="0"/>
                              </a:rPr>
                              <m:t>𝑎</m:t>
                            </m:r>
                          </m:e>
                        </m:acc>
                      </m:sub>
                    </m:sSub>
                  </m:oMath>
                </a14:m>
                <a:r>
                  <a:rPr lang="de-DE" baseline="-25000" dirty="0">
                    <a:solidFill>
                      <a:schemeClr val="accent1">
                        <a:lumMod val="20000"/>
                        <a:lumOff val="80000"/>
                      </a:schemeClr>
                    </a:solidFill>
                    <a:latin typeface="Calibri" panose="020F0502020204030204" pitchFamily="34" charset="0"/>
                  </a:rPr>
                  <a:t> </a:t>
                </a:r>
                <a:r>
                  <a:rPr lang="de-DE" dirty="0">
                    <a:solidFill>
                      <a:schemeClr val="accent1">
                        <a:lumMod val="20000"/>
                        <a:lumOff val="80000"/>
                      </a:schemeClr>
                    </a:solidFill>
                    <a:latin typeface="Calibri" panose="020F0502020204030204" pitchFamily="34" charset="0"/>
                  </a:rPr>
                  <a:t>= 0</a:t>
                </a:r>
                <a:r>
                  <a:rPr lang="de-DE" baseline="-25000" dirty="0">
                    <a:solidFill>
                      <a:schemeClr val="accent1">
                        <a:lumMod val="20000"/>
                        <a:lumOff val="80000"/>
                      </a:schemeClr>
                    </a:solidFill>
                    <a:latin typeface="Calibri" panose="020F0502020204030204" pitchFamily="34" charset="0"/>
                  </a:rPr>
                  <a:t>		</a:t>
                </a:r>
                <a14:m>
                  <m:oMath xmlns:m="http://schemas.openxmlformats.org/officeDocument/2006/math">
                    <m:sSub>
                      <m:sSubPr>
                        <m:ctrlPr>
                          <a:rPr lang="de-DE" i="1" dirty="0">
                            <a:solidFill>
                              <a:schemeClr val="accent1">
                                <a:lumMod val="20000"/>
                                <a:lumOff val="80000"/>
                              </a:schemeClr>
                            </a:solidFill>
                            <a:latin typeface="Cambria Math" panose="02040503050406030204" pitchFamily="18" charset="0"/>
                          </a:rPr>
                        </m:ctrlPr>
                      </m:sSubPr>
                      <m:e>
                        <m:r>
                          <a:rPr lang="de-DE" i="1" dirty="0">
                            <a:solidFill>
                              <a:schemeClr val="accent1">
                                <a:lumMod val="20000"/>
                                <a:lumOff val="80000"/>
                              </a:schemeClr>
                            </a:solidFill>
                            <a:latin typeface="Cambria Math" panose="02040503050406030204" pitchFamily="18" charset="0"/>
                          </a:rPr>
                          <m:t>𝐹</m:t>
                        </m:r>
                      </m:e>
                      <m:sub>
                        <m:acc>
                          <m:accPr>
                            <m:chr m:val="̅"/>
                            <m:ctrlPr>
                              <a:rPr lang="de-DE" i="1" dirty="0">
                                <a:solidFill>
                                  <a:schemeClr val="accent1">
                                    <a:lumMod val="20000"/>
                                    <a:lumOff val="80000"/>
                                  </a:schemeClr>
                                </a:solidFill>
                                <a:latin typeface="Cambria Math" panose="02040503050406030204" pitchFamily="18" charset="0"/>
                              </a:rPr>
                            </m:ctrlPr>
                          </m:accPr>
                          <m:e>
                            <m:r>
                              <a:rPr lang="de-DE" i="1" dirty="0">
                                <a:solidFill>
                                  <a:schemeClr val="accent1">
                                    <a:lumMod val="20000"/>
                                    <a:lumOff val="80000"/>
                                  </a:schemeClr>
                                </a:solidFill>
                                <a:latin typeface="Cambria Math" panose="02040503050406030204" pitchFamily="18" charset="0"/>
                              </a:rPr>
                              <m:t>𝑏</m:t>
                            </m:r>
                          </m:e>
                        </m:acc>
                        <m:acc>
                          <m:accPr>
                            <m:chr m:val="̅"/>
                            <m:ctrlPr>
                              <a:rPr lang="de-DE" i="1">
                                <a:solidFill>
                                  <a:schemeClr val="accent1">
                                    <a:lumMod val="20000"/>
                                    <a:lumOff val="80000"/>
                                  </a:schemeClr>
                                </a:solidFill>
                                <a:latin typeface="Cambria Math" panose="02040503050406030204" pitchFamily="18" charset="0"/>
                              </a:rPr>
                            </m:ctrlPr>
                          </m:accPr>
                          <m:e>
                            <m:r>
                              <a:rPr lang="de-DE" i="1">
                                <a:solidFill>
                                  <a:schemeClr val="accent1">
                                    <a:lumMod val="20000"/>
                                    <a:lumOff val="80000"/>
                                  </a:schemeClr>
                                </a:solidFill>
                                <a:latin typeface="Cambria Math" panose="02040503050406030204" pitchFamily="18" charset="0"/>
                              </a:rPr>
                              <m:t>𝑐</m:t>
                            </m:r>
                          </m:e>
                        </m:acc>
                        <m:r>
                          <a:rPr lang="de-DE" b="0" i="1" smtClean="0">
                            <a:solidFill>
                              <a:schemeClr val="accent1">
                                <a:lumMod val="20000"/>
                                <a:lumOff val="80000"/>
                              </a:schemeClr>
                            </a:solidFill>
                            <a:latin typeface="Cambria Math" panose="02040503050406030204" pitchFamily="18" charset="0"/>
                          </a:rPr>
                          <m:t>𝑎</m:t>
                        </m:r>
                      </m:sub>
                    </m:sSub>
                  </m:oMath>
                </a14:m>
                <a:r>
                  <a:rPr lang="de-DE" baseline="-25000" dirty="0">
                    <a:solidFill>
                      <a:schemeClr val="accent1">
                        <a:lumMod val="20000"/>
                        <a:lumOff val="80000"/>
                      </a:schemeClr>
                    </a:solidFill>
                    <a:latin typeface="Calibri" panose="020F0502020204030204" pitchFamily="34" charset="0"/>
                  </a:rPr>
                  <a:t> </a:t>
                </a:r>
                <a:r>
                  <a:rPr lang="de-DE" dirty="0">
                    <a:solidFill>
                      <a:schemeClr val="accent1">
                        <a:lumMod val="20000"/>
                        <a:lumOff val="80000"/>
                      </a:schemeClr>
                    </a:solidFill>
                    <a:latin typeface="Calibri" panose="020F0502020204030204" pitchFamily="34" charset="0"/>
                  </a:rPr>
                  <a:t>= </a:t>
                </a:r>
                <a14:m>
                  <m:oMath xmlns:m="http://schemas.openxmlformats.org/officeDocument/2006/math">
                    <m:acc>
                      <m:accPr>
                        <m:chr m:val="̅"/>
                        <m:ctrlPr>
                          <a:rPr lang="de-DE" i="1">
                            <a:solidFill>
                              <a:schemeClr val="accent1">
                                <a:lumMod val="20000"/>
                                <a:lumOff val="80000"/>
                              </a:schemeClr>
                            </a:solidFill>
                            <a:latin typeface="Cambria Math" panose="02040503050406030204" pitchFamily="18" charset="0"/>
                          </a:rPr>
                        </m:ctrlPr>
                      </m:accPr>
                      <m:e>
                        <m:r>
                          <a:rPr lang="de-DE" i="1">
                            <a:solidFill>
                              <a:schemeClr val="accent1">
                                <a:lumMod val="20000"/>
                                <a:lumOff val="80000"/>
                              </a:schemeClr>
                            </a:solidFill>
                            <a:latin typeface="Cambria Math" panose="02040503050406030204" pitchFamily="18" charset="0"/>
                          </a:rPr>
                          <m:t>𝑑</m:t>
                        </m:r>
                      </m:e>
                    </m:acc>
                  </m:oMath>
                </a14:m>
                <a:r>
                  <a:rPr lang="de-DE" baseline="-25000" dirty="0">
                    <a:solidFill>
                      <a:schemeClr val="accent1">
                        <a:lumMod val="20000"/>
                        <a:lumOff val="80000"/>
                      </a:schemeClr>
                    </a:solidFill>
                    <a:latin typeface="Calibri" panose="020F0502020204030204" pitchFamily="34" charset="0"/>
                  </a:rPr>
                  <a:t>			</a:t>
                </a:r>
                <a14:m>
                  <m:oMath xmlns:m="http://schemas.openxmlformats.org/officeDocument/2006/math">
                    <m:sSub>
                      <m:sSubPr>
                        <m:ctrlPr>
                          <a:rPr lang="de-DE" i="1" dirty="0">
                            <a:solidFill>
                              <a:schemeClr val="accent1">
                                <a:lumMod val="20000"/>
                                <a:lumOff val="80000"/>
                              </a:schemeClr>
                            </a:solidFill>
                            <a:latin typeface="Cambria Math" panose="02040503050406030204" pitchFamily="18" charset="0"/>
                          </a:rPr>
                        </m:ctrlPr>
                      </m:sSubPr>
                      <m:e>
                        <m:r>
                          <a:rPr lang="de-DE" i="1" dirty="0">
                            <a:solidFill>
                              <a:schemeClr val="accent1">
                                <a:lumMod val="20000"/>
                                <a:lumOff val="80000"/>
                              </a:schemeClr>
                            </a:solidFill>
                            <a:latin typeface="Cambria Math" panose="02040503050406030204" pitchFamily="18" charset="0"/>
                          </a:rPr>
                          <m:t>𝐹</m:t>
                        </m:r>
                      </m:e>
                      <m:sub>
                        <m:acc>
                          <m:accPr>
                            <m:chr m:val="̅"/>
                            <m:ctrlPr>
                              <a:rPr lang="de-DE" i="1" dirty="0">
                                <a:solidFill>
                                  <a:schemeClr val="accent1">
                                    <a:lumMod val="20000"/>
                                    <a:lumOff val="80000"/>
                                  </a:schemeClr>
                                </a:solidFill>
                                <a:latin typeface="Cambria Math" panose="02040503050406030204" pitchFamily="18" charset="0"/>
                              </a:rPr>
                            </m:ctrlPr>
                          </m:accPr>
                          <m:e>
                            <m:r>
                              <a:rPr lang="de-DE" i="1" dirty="0">
                                <a:solidFill>
                                  <a:schemeClr val="accent1">
                                    <a:lumMod val="20000"/>
                                    <a:lumOff val="80000"/>
                                  </a:schemeClr>
                                </a:solidFill>
                                <a:latin typeface="Cambria Math" panose="02040503050406030204" pitchFamily="18" charset="0"/>
                              </a:rPr>
                              <m:t>𝑏</m:t>
                            </m:r>
                          </m:e>
                        </m:acc>
                        <m:acc>
                          <m:accPr>
                            <m:chr m:val="̅"/>
                            <m:ctrlPr>
                              <a:rPr lang="de-DE" i="1">
                                <a:solidFill>
                                  <a:schemeClr val="accent1">
                                    <a:lumMod val="20000"/>
                                    <a:lumOff val="80000"/>
                                  </a:schemeClr>
                                </a:solidFill>
                                <a:latin typeface="Cambria Math" panose="02040503050406030204" pitchFamily="18" charset="0"/>
                              </a:rPr>
                            </m:ctrlPr>
                          </m:accPr>
                          <m:e>
                            <m:r>
                              <a:rPr lang="de-DE" i="1">
                                <a:solidFill>
                                  <a:schemeClr val="accent1">
                                    <a:lumMod val="20000"/>
                                    <a:lumOff val="80000"/>
                                  </a:schemeClr>
                                </a:solidFill>
                                <a:latin typeface="Cambria Math" panose="02040503050406030204" pitchFamily="18" charset="0"/>
                              </a:rPr>
                              <m:t>𝑐</m:t>
                            </m:r>
                          </m:e>
                        </m:acc>
                        <m:acc>
                          <m:accPr>
                            <m:chr m:val="̅"/>
                            <m:ctrlPr>
                              <a:rPr lang="de-DE" i="1">
                                <a:solidFill>
                                  <a:schemeClr val="accent1">
                                    <a:lumMod val="20000"/>
                                    <a:lumOff val="80000"/>
                                  </a:schemeClr>
                                </a:solidFill>
                                <a:latin typeface="Cambria Math" panose="02040503050406030204" pitchFamily="18" charset="0"/>
                              </a:rPr>
                            </m:ctrlPr>
                          </m:accPr>
                          <m:e>
                            <m:r>
                              <a:rPr lang="de-DE" i="1">
                                <a:solidFill>
                                  <a:schemeClr val="accent1">
                                    <a:lumMod val="20000"/>
                                    <a:lumOff val="80000"/>
                                  </a:schemeClr>
                                </a:solidFill>
                                <a:latin typeface="Cambria Math" panose="02040503050406030204" pitchFamily="18" charset="0"/>
                              </a:rPr>
                              <m:t>𝑎</m:t>
                            </m:r>
                          </m:e>
                        </m:acc>
                      </m:sub>
                    </m:sSub>
                  </m:oMath>
                </a14:m>
                <a:r>
                  <a:rPr lang="de-DE" baseline="-25000" dirty="0">
                    <a:solidFill>
                      <a:schemeClr val="accent1">
                        <a:lumMod val="20000"/>
                        <a:lumOff val="80000"/>
                      </a:schemeClr>
                    </a:solidFill>
                    <a:latin typeface="Calibri" panose="020F0502020204030204" pitchFamily="34" charset="0"/>
                  </a:rPr>
                  <a:t> </a:t>
                </a:r>
                <a:r>
                  <a:rPr lang="de-DE" dirty="0">
                    <a:solidFill>
                      <a:schemeClr val="accent1">
                        <a:lumMod val="20000"/>
                        <a:lumOff val="80000"/>
                      </a:schemeClr>
                    </a:solidFill>
                    <a:latin typeface="Calibri" panose="020F0502020204030204" pitchFamily="34" charset="0"/>
                  </a:rPr>
                  <a:t>= 1</a:t>
                </a:r>
              </a:p>
              <a:p>
                <a:pPr marL="0" indent="0">
                  <a:buNone/>
                </a:pPr>
                <a:endParaRPr lang="de-DE" baseline="-25000" dirty="0">
                  <a:solidFill>
                    <a:schemeClr val="accent1">
                      <a:lumMod val="20000"/>
                      <a:lumOff val="80000"/>
                    </a:schemeClr>
                  </a:solidFill>
                  <a:latin typeface="Calibri" panose="020F0502020204030204" pitchFamily="34" charset="0"/>
                </a:endParaRPr>
              </a:p>
              <a:p>
                <a:pPr marL="0" indent="0">
                  <a:buNone/>
                </a:pPr>
                <a:r>
                  <a:rPr lang="de-DE" dirty="0">
                    <a:solidFill>
                      <a:schemeClr val="accent1">
                        <a:lumMod val="20000"/>
                        <a:lumOff val="80000"/>
                      </a:schemeClr>
                    </a:solidFill>
                  </a:rPr>
                  <a:t>			</a:t>
                </a:r>
                <a14:m>
                  <m:oMath xmlns:m="http://schemas.openxmlformats.org/officeDocument/2006/math">
                    <m:sSub>
                      <m:sSubPr>
                        <m:ctrlPr>
                          <a:rPr lang="de-DE" i="1" dirty="0" smtClean="0">
                            <a:solidFill>
                              <a:schemeClr val="tx1"/>
                            </a:solidFill>
                            <a:latin typeface="Cambria Math" panose="02040503050406030204" pitchFamily="18" charset="0"/>
                          </a:rPr>
                        </m:ctrlPr>
                      </m:sSubPr>
                      <m:e>
                        <m:r>
                          <a:rPr lang="de-DE" i="1" dirty="0">
                            <a:solidFill>
                              <a:schemeClr val="tx1"/>
                            </a:solidFill>
                            <a:latin typeface="Cambria Math" panose="02040503050406030204" pitchFamily="18" charset="0"/>
                          </a:rPr>
                          <m:t>𝐹</m:t>
                        </m:r>
                      </m:e>
                      <m:sub>
                        <m:acc>
                          <m:accPr>
                            <m:chr m:val="̅"/>
                            <m:ctrlPr>
                              <a:rPr lang="de-DE" i="1" dirty="0">
                                <a:solidFill>
                                  <a:schemeClr val="tx1"/>
                                </a:solidFill>
                                <a:latin typeface="Cambria Math" panose="02040503050406030204" pitchFamily="18" charset="0"/>
                              </a:rPr>
                            </m:ctrlPr>
                          </m:accPr>
                          <m:e>
                            <m:r>
                              <a:rPr lang="de-DE" i="1" dirty="0">
                                <a:solidFill>
                                  <a:schemeClr val="tx1"/>
                                </a:solidFill>
                                <a:latin typeface="Cambria Math" panose="02040503050406030204" pitchFamily="18" charset="0"/>
                              </a:rPr>
                              <m:t>𝑏</m:t>
                            </m:r>
                          </m:e>
                        </m:acc>
                        <m:r>
                          <a:rPr lang="de-DE" i="1" dirty="0">
                            <a:solidFill>
                              <a:schemeClr val="tx1"/>
                            </a:solidFill>
                            <a:latin typeface="Cambria Math" panose="02040503050406030204" pitchFamily="18" charset="0"/>
                          </a:rPr>
                          <m:t>𝑐𝑎</m:t>
                        </m:r>
                        <m:r>
                          <a:rPr lang="de-DE" b="0" i="1" dirty="0" smtClean="0">
                            <a:solidFill>
                              <a:schemeClr val="tx1"/>
                            </a:solidFill>
                            <a:latin typeface="Cambria Math" panose="02040503050406030204" pitchFamily="18" charset="0"/>
                          </a:rPr>
                          <m:t>𝑑</m:t>
                        </m:r>
                      </m:sub>
                    </m:sSub>
                  </m:oMath>
                </a14:m>
                <a:r>
                  <a:rPr lang="de-DE" baseline="-25000" dirty="0">
                    <a:solidFill>
                      <a:schemeClr val="tx1"/>
                    </a:solidFill>
                    <a:latin typeface="Calibri" panose="020F0502020204030204" pitchFamily="34" charset="0"/>
                  </a:rPr>
                  <a:t> </a:t>
                </a:r>
                <a:r>
                  <a:rPr lang="de-DE" dirty="0">
                    <a:solidFill>
                      <a:schemeClr val="tx1"/>
                    </a:solidFill>
                    <a:latin typeface="Calibri" panose="020F0502020204030204" pitchFamily="34" charset="0"/>
                  </a:rPr>
                  <a:t>= 1</a:t>
                </a:r>
                <a:r>
                  <a:rPr lang="de-DE" baseline="-25000" dirty="0">
                    <a:solidFill>
                      <a:schemeClr val="tx1"/>
                    </a:solidFill>
                    <a:latin typeface="Calibri" panose="020F0502020204030204" pitchFamily="34" charset="0"/>
                  </a:rPr>
                  <a:t>	</a:t>
                </a:r>
                <a14:m>
                  <m:oMath xmlns:m="http://schemas.openxmlformats.org/officeDocument/2006/math">
                    <m:sSub>
                      <m:sSubPr>
                        <m:ctrlPr>
                          <a:rPr lang="de-DE" i="1" dirty="0">
                            <a:solidFill>
                              <a:schemeClr val="tx1"/>
                            </a:solidFill>
                            <a:latin typeface="Cambria Math" panose="02040503050406030204" pitchFamily="18" charset="0"/>
                          </a:rPr>
                        </m:ctrlPr>
                      </m:sSubPr>
                      <m:e>
                        <m:r>
                          <a:rPr lang="de-DE" i="1" dirty="0">
                            <a:solidFill>
                              <a:schemeClr val="tx1"/>
                            </a:solidFill>
                            <a:latin typeface="Cambria Math" panose="02040503050406030204" pitchFamily="18" charset="0"/>
                          </a:rPr>
                          <m:t>𝐹</m:t>
                        </m:r>
                      </m:e>
                      <m:sub>
                        <m:acc>
                          <m:accPr>
                            <m:chr m:val="̅"/>
                            <m:ctrlPr>
                              <a:rPr lang="de-DE" i="1" dirty="0">
                                <a:solidFill>
                                  <a:schemeClr val="tx1"/>
                                </a:solidFill>
                                <a:latin typeface="Cambria Math" panose="02040503050406030204" pitchFamily="18" charset="0"/>
                              </a:rPr>
                            </m:ctrlPr>
                          </m:accPr>
                          <m:e>
                            <m:r>
                              <a:rPr lang="de-DE" i="1" dirty="0">
                                <a:solidFill>
                                  <a:schemeClr val="tx1"/>
                                </a:solidFill>
                                <a:latin typeface="Cambria Math" panose="02040503050406030204" pitchFamily="18" charset="0"/>
                              </a:rPr>
                              <m:t>𝑏</m:t>
                            </m:r>
                          </m:e>
                        </m:acc>
                        <m:r>
                          <a:rPr lang="de-DE" i="1" dirty="0">
                            <a:solidFill>
                              <a:schemeClr val="tx1"/>
                            </a:solidFill>
                            <a:latin typeface="Cambria Math" panose="02040503050406030204" pitchFamily="18" charset="0"/>
                          </a:rPr>
                          <m:t>𝑐𝑎</m:t>
                        </m:r>
                        <m:acc>
                          <m:accPr>
                            <m:chr m:val="̅"/>
                            <m:ctrlPr>
                              <a:rPr lang="de-DE" i="1">
                                <a:solidFill>
                                  <a:schemeClr val="tx1"/>
                                </a:solidFill>
                                <a:latin typeface="Cambria Math" panose="02040503050406030204" pitchFamily="18" charset="0"/>
                              </a:rPr>
                            </m:ctrlPr>
                          </m:accPr>
                          <m:e>
                            <m:r>
                              <a:rPr lang="de-DE" i="1">
                                <a:solidFill>
                                  <a:schemeClr val="tx1"/>
                                </a:solidFill>
                                <a:latin typeface="Cambria Math" panose="02040503050406030204" pitchFamily="18" charset="0"/>
                              </a:rPr>
                              <m:t>𝑑</m:t>
                            </m:r>
                          </m:e>
                        </m:acc>
                      </m:sub>
                    </m:sSub>
                  </m:oMath>
                </a14:m>
                <a:r>
                  <a:rPr lang="de-DE" baseline="-25000" dirty="0">
                    <a:solidFill>
                      <a:schemeClr val="tx1"/>
                    </a:solidFill>
                    <a:latin typeface="Calibri" panose="020F0502020204030204" pitchFamily="34" charset="0"/>
                  </a:rPr>
                  <a:t> </a:t>
                </a:r>
                <a:r>
                  <a:rPr lang="de-DE" dirty="0">
                    <a:solidFill>
                      <a:schemeClr val="tx1"/>
                    </a:solidFill>
                    <a:latin typeface="Calibri" panose="020F0502020204030204" pitchFamily="34" charset="0"/>
                  </a:rPr>
                  <a:t>= 0</a:t>
                </a:r>
                <a:r>
                  <a:rPr lang="de-DE" baseline="-25000" dirty="0">
                    <a:solidFill>
                      <a:schemeClr val="tx1"/>
                    </a:solidFill>
                    <a:latin typeface="Calibri" panose="020F0502020204030204" pitchFamily="34" charset="0"/>
                  </a:rPr>
                  <a:t>			</a:t>
                </a:r>
                <a14:m>
                  <m:oMath xmlns:m="http://schemas.openxmlformats.org/officeDocument/2006/math">
                    <m:sSub>
                      <m:sSubPr>
                        <m:ctrlPr>
                          <a:rPr lang="de-DE" i="1" dirty="0">
                            <a:solidFill>
                              <a:schemeClr val="tx1"/>
                            </a:solidFill>
                            <a:latin typeface="Cambria Math" panose="02040503050406030204" pitchFamily="18" charset="0"/>
                          </a:rPr>
                        </m:ctrlPr>
                      </m:sSubPr>
                      <m:e>
                        <m:r>
                          <a:rPr lang="de-DE" i="1" dirty="0">
                            <a:solidFill>
                              <a:schemeClr val="tx1"/>
                            </a:solidFill>
                            <a:latin typeface="Cambria Math" panose="02040503050406030204" pitchFamily="18" charset="0"/>
                          </a:rPr>
                          <m:t>𝐹</m:t>
                        </m:r>
                      </m:e>
                      <m:sub>
                        <m:acc>
                          <m:accPr>
                            <m:chr m:val="̅"/>
                            <m:ctrlPr>
                              <a:rPr lang="de-DE" i="1" dirty="0">
                                <a:solidFill>
                                  <a:schemeClr val="tx1"/>
                                </a:solidFill>
                                <a:latin typeface="Cambria Math" panose="02040503050406030204" pitchFamily="18" charset="0"/>
                              </a:rPr>
                            </m:ctrlPr>
                          </m:accPr>
                          <m:e>
                            <m:r>
                              <a:rPr lang="de-DE" i="1" dirty="0">
                                <a:solidFill>
                                  <a:schemeClr val="tx1"/>
                                </a:solidFill>
                                <a:latin typeface="Cambria Math" panose="02040503050406030204" pitchFamily="18" charset="0"/>
                              </a:rPr>
                              <m:t>𝑏</m:t>
                            </m:r>
                          </m:e>
                        </m:acc>
                        <m:acc>
                          <m:accPr>
                            <m:chr m:val="̅"/>
                            <m:ctrlPr>
                              <a:rPr lang="de-DE" i="1">
                                <a:solidFill>
                                  <a:schemeClr val="tx1"/>
                                </a:solidFill>
                                <a:latin typeface="Cambria Math" panose="02040503050406030204" pitchFamily="18" charset="0"/>
                              </a:rPr>
                            </m:ctrlPr>
                          </m:accPr>
                          <m:e>
                            <m:r>
                              <a:rPr lang="de-DE" i="1">
                                <a:solidFill>
                                  <a:schemeClr val="tx1"/>
                                </a:solidFill>
                                <a:latin typeface="Cambria Math" panose="02040503050406030204" pitchFamily="18" charset="0"/>
                              </a:rPr>
                              <m:t>𝑐</m:t>
                            </m:r>
                          </m:e>
                        </m:acc>
                        <m:r>
                          <a:rPr lang="de-DE" i="1">
                            <a:solidFill>
                              <a:schemeClr val="tx1"/>
                            </a:solidFill>
                            <a:latin typeface="Cambria Math" panose="02040503050406030204" pitchFamily="18" charset="0"/>
                          </a:rPr>
                          <m:t>𝑎</m:t>
                        </m:r>
                        <m:r>
                          <a:rPr lang="de-DE" b="0" i="1" smtClean="0">
                            <a:solidFill>
                              <a:schemeClr val="tx1"/>
                            </a:solidFill>
                            <a:latin typeface="Cambria Math" panose="02040503050406030204" pitchFamily="18" charset="0"/>
                          </a:rPr>
                          <m:t>𝑑</m:t>
                        </m:r>
                      </m:sub>
                    </m:sSub>
                  </m:oMath>
                </a14:m>
                <a:r>
                  <a:rPr lang="de-DE" baseline="-25000" dirty="0">
                    <a:solidFill>
                      <a:schemeClr val="tx1"/>
                    </a:solidFill>
                    <a:latin typeface="Calibri" panose="020F0502020204030204" pitchFamily="34" charset="0"/>
                  </a:rPr>
                  <a:t> </a:t>
                </a:r>
                <a:r>
                  <a:rPr lang="de-DE" dirty="0">
                    <a:solidFill>
                      <a:schemeClr val="tx1"/>
                    </a:solidFill>
                    <a:latin typeface="Calibri" panose="020F0502020204030204" pitchFamily="34" charset="0"/>
                  </a:rPr>
                  <a:t>= 0	</a:t>
                </a:r>
                <a14:m>
                  <m:oMath xmlns:m="http://schemas.openxmlformats.org/officeDocument/2006/math">
                    <m:sSub>
                      <m:sSubPr>
                        <m:ctrlPr>
                          <a:rPr lang="de-DE" i="1" dirty="0">
                            <a:solidFill>
                              <a:schemeClr val="tx1"/>
                            </a:solidFill>
                            <a:latin typeface="Cambria Math" panose="02040503050406030204" pitchFamily="18" charset="0"/>
                          </a:rPr>
                        </m:ctrlPr>
                      </m:sSubPr>
                      <m:e>
                        <m:r>
                          <a:rPr lang="de-DE" i="1" dirty="0">
                            <a:solidFill>
                              <a:schemeClr val="tx1"/>
                            </a:solidFill>
                            <a:latin typeface="Cambria Math" panose="02040503050406030204" pitchFamily="18" charset="0"/>
                          </a:rPr>
                          <m:t>𝐹</m:t>
                        </m:r>
                      </m:e>
                      <m:sub>
                        <m:acc>
                          <m:accPr>
                            <m:chr m:val="̅"/>
                            <m:ctrlPr>
                              <a:rPr lang="de-DE" i="1" dirty="0">
                                <a:solidFill>
                                  <a:schemeClr val="tx1"/>
                                </a:solidFill>
                                <a:latin typeface="Cambria Math" panose="02040503050406030204" pitchFamily="18" charset="0"/>
                              </a:rPr>
                            </m:ctrlPr>
                          </m:accPr>
                          <m:e>
                            <m:r>
                              <a:rPr lang="de-DE" i="1" dirty="0">
                                <a:solidFill>
                                  <a:schemeClr val="tx1"/>
                                </a:solidFill>
                                <a:latin typeface="Cambria Math" panose="02040503050406030204" pitchFamily="18" charset="0"/>
                              </a:rPr>
                              <m:t>𝑏</m:t>
                            </m:r>
                          </m:e>
                        </m:acc>
                        <m:acc>
                          <m:accPr>
                            <m:chr m:val="̅"/>
                            <m:ctrlPr>
                              <a:rPr lang="de-DE" i="1">
                                <a:solidFill>
                                  <a:schemeClr val="tx1"/>
                                </a:solidFill>
                                <a:latin typeface="Cambria Math" panose="02040503050406030204" pitchFamily="18" charset="0"/>
                              </a:rPr>
                            </m:ctrlPr>
                          </m:accPr>
                          <m:e>
                            <m:r>
                              <a:rPr lang="de-DE" i="1">
                                <a:solidFill>
                                  <a:schemeClr val="tx1"/>
                                </a:solidFill>
                                <a:latin typeface="Cambria Math" panose="02040503050406030204" pitchFamily="18" charset="0"/>
                              </a:rPr>
                              <m:t>𝑐</m:t>
                            </m:r>
                          </m:e>
                        </m:acc>
                        <m:r>
                          <a:rPr lang="de-DE" i="1">
                            <a:solidFill>
                              <a:schemeClr val="tx1"/>
                            </a:solidFill>
                            <a:latin typeface="Cambria Math" panose="02040503050406030204" pitchFamily="18" charset="0"/>
                          </a:rPr>
                          <m:t>𝑎</m:t>
                        </m:r>
                        <m:acc>
                          <m:accPr>
                            <m:chr m:val="̅"/>
                            <m:ctrlPr>
                              <a:rPr lang="de-DE" i="1">
                                <a:solidFill>
                                  <a:schemeClr val="tx1"/>
                                </a:solidFill>
                                <a:latin typeface="Cambria Math" panose="02040503050406030204" pitchFamily="18" charset="0"/>
                              </a:rPr>
                            </m:ctrlPr>
                          </m:accPr>
                          <m:e>
                            <m:r>
                              <a:rPr lang="de-DE" i="1" smtClean="0">
                                <a:solidFill>
                                  <a:schemeClr val="tx1"/>
                                </a:solidFill>
                                <a:latin typeface="Cambria Math" panose="02040503050406030204" pitchFamily="18" charset="0"/>
                              </a:rPr>
                              <m:t>𝑑</m:t>
                            </m:r>
                          </m:e>
                        </m:acc>
                      </m:sub>
                    </m:sSub>
                  </m:oMath>
                </a14:m>
                <a:r>
                  <a:rPr lang="de-DE" baseline="-25000" dirty="0">
                    <a:solidFill>
                      <a:schemeClr val="tx1"/>
                    </a:solidFill>
                    <a:latin typeface="Calibri" panose="020F0502020204030204" pitchFamily="34" charset="0"/>
                  </a:rPr>
                  <a:t> </a:t>
                </a:r>
                <a:r>
                  <a:rPr lang="de-DE" dirty="0">
                    <a:solidFill>
                      <a:schemeClr val="tx1"/>
                    </a:solidFill>
                    <a:latin typeface="Calibri" panose="020F0502020204030204" pitchFamily="34" charset="0"/>
                  </a:rPr>
                  <a:t>= 1</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4293" y="1608074"/>
                <a:ext cx="8946541" cy="4652683"/>
              </a:xfrm>
              <a:blipFill rotWithShape="0">
                <a:blip r:embed="rId3"/>
                <a:stretch>
                  <a:fillRect l="-272" t="-1048"/>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46</a:t>
            </a:fld>
            <a:endParaRPr lang="en-US" dirty="0"/>
          </a:p>
        </p:txBody>
      </p:sp>
      <p:cxnSp>
        <p:nvCxnSpPr>
          <p:cNvPr id="5" name="Gerade Verbindung mit Pfeil 4"/>
          <p:cNvCxnSpPr/>
          <p:nvPr/>
        </p:nvCxnSpPr>
        <p:spPr>
          <a:xfrm flipH="1">
            <a:off x="1935890" y="2413686"/>
            <a:ext cx="2183026" cy="420130"/>
          </a:xfrm>
          <a:prstGeom prst="straightConnector1">
            <a:avLst/>
          </a:prstGeom>
          <a:ln>
            <a:solidFill>
              <a:schemeClr val="accent3">
                <a:lumMod val="20000"/>
                <a:lumOff val="80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9" name="Gerade Verbindung mit Pfeil 8"/>
          <p:cNvCxnSpPr/>
          <p:nvPr/>
        </p:nvCxnSpPr>
        <p:spPr>
          <a:xfrm>
            <a:off x="4118916" y="2413686"/>
            <a:ext cx="1771135" cy="420130"/>
          </a:xfrm>
          <a:prstGeom prst="straightConnector1">
            <a:avLst/>
          </a:prstGeom>
          <a:ln>
            <a:solidFill>
              <a:schemeClr val="accent3">
                <a:lumMod val="20000"/>
                <a:lumOff val="80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12" name="Gerade Verbindung mit Pfeil 11"/>
          <p:cNvCxnSpPr/>
          <p:nvPr/>
        </p:nvCxnSpPr>
        <p:spPr>
          <a:xfrm flipH="1">
            <a:off x="4733184" y="3220995"/>
            <a:ext cx="1535809" cy="383324"/>
          </a:xfrm>
          <a:prstGeom prst="straightConnector1">
            <a:avLst/>
          </a:prstGeom>
          <a:ln>
            <a:solidFill>
              <a:schemeClr val="accent3">
                <a:lumMod val="20000"/>
                <a:lumOff val="80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14" name="Gerade Verbindung mit Pfeil 13"/>
          <p:cNvCxnSpPr/>
          <p:nvPr/>
        </p:nvCxnSpPr>
        <p:spPr>
          <a:xfrm>
            <a:off x="6268993" y="3220995"/>
            <a:ext cx="1334530" cy="383324"/>
          </a:xfrm>
          <a:prstGeom prst="straightConnector1">
            <a:avLst/>
          </a:prstGeom>
          <a:ln>
            <a:solidFill>
              <a:schemeClr val="accent3">
                <a:lumMod val="20000"/>
                <a:lumOff val="80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17" name="Gerade Verbindung mit Pfeil 16"/>
          <p:cNvCxnSpPr/>
          <p:nvPr/>
        </p:nvCxnSpPr>
        <p:spPr>
          <a:xfrm flipH="1">
            <a:off x="3847070" y="4008938"/>
            <a:ext cx="971573" cy="423019"/>
          </a:xfrm>
          <a:prstGeom prst="straightConnector1">
            <a:avLst/>
          </a:prstGeom>
          <a:ln>
            <a:solidFill>
              <a:schemeClr val="accent3">
                <a:lumMod val="20000"/>
                <a:lumOff val="80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18" name="Gerade Verbindung mit Pfeil 17"/>
          <p:cNvCxnSpPr/>
          <p:nvPr/>
        </p:nvCxnSpPr>
        <p:spPr>
          <a:xfrm>
            <a:off x="4817128" y="4009901"/>
            <a:ext cx="760435" cy="422056"/>
          </a:xfrm>
          <a:prstGeom prst="straightConnector1">
            <a:avLst/>
          </a:prstGeom>
          <a:ln>
            <a:solidFill>
              <a:schemeClr val="accent3">
                <a:lumMod val="20000"/>
                <a:lumOff val="80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23" name="Gerade Verbindung mit Pfeil 22"/>
          <p:cNvCxnSpPr/>
          <p:nvPr/>
        </p:nvCxnSpPr>
        <p:spPr>
          <a:xfrm flipH="1">
            <a:off x="6978257" y="4008938"/>
            <a:ext cx="815766" cy="414781"/>
          </a:xfrm>
          <a:prstGeom prst="straightConnector1">
            <a:avLst/>
          </a:prstGeom>
          <a:ln>
            <a:solidFill>
              <a:schemeClr val="accent3">
                <a:lumMod val="20000"/>
                <a:lumOff val="80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24" name="Gerade Verbindung mit Pfeil 23"/>
          <p:cNvCxnSpPr/>
          <p:nvPr/>
        </p:nvCxnSpPr>
        <p:spPr>
          <a:xfrm>
            <a:off x="7794023" y="4008937"/>
            <a:ext cx="880420" cy="423020"/>
          </a:xfrm>
          <a:prstGeom prst="straightConnector1">
            <a:avLst/>
          </a:prstGeom>
          <a:ln>
            <a:solidFill>
              <a:schemeClr val="accent3">
                <a:lumMod val="20000"/>
                <a:lumOff val="80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33" name="Gerade Verbindung mit Pfeil 32"/>
          <p:cNvCxnSpPr/>
          <p:nvPr/>
        </p:nvCxnSpPr>
        <p:spPr>
          <a:xfrm flipH="1">
            <a:off x="3027404" y="4836576"/>
            <a:ext cx="745526" cy="423019"/>
          </a:xfrm>
          <a:prstGeom prst="straightConnector1">
            <a:avLst/>
          </a:prstGeom>
          <a:ln>
            <a:solidFill>
              <a:schemeClr val="accent3">
                <a:lumMod val="20000"/>
                <a:lumOff val="80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35" name="Gerade Verbindung mit Pfeil 34"/>
          <p:cNvCxnSpPr/>
          <p:nvPr/>
        </p:nvCxnSpPr>
        <p:spPr>
          <a:xfrm>
            <a:off x="3772930" y="4836576"/>
            <a:ext cx="678236" cy="423019"/>
          </a:xfrm>
          <a:prstGeom prst="straightConnector1">
            <a:avLst/>
          </a:prstGeom>
          <a:ln>
            <a:solidFill>
              <a:schemeClr val="accent3">
                <a:lumMod val="20000"/>
                <a:lumOff val="80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37" name="Gerade Verbindung mit Pfeil 36"/>
          <p:cNvCxnSpPr/>
          <p:nvPr/>
        </p:nvCxnSpPr>
        <p:spPr>
          <a:xfrm flipH="1">
            <a:off x="6540486" y="4828338"/>
            <a:ext cx="745526" cy="423019"/>
          </a:xfrm>
          <a:prstGeom prst="straightConnector1">
            <a:avLst/>
          </a:prstGeom>
          <a:ln>
            <a:solidFill>
              <a:schemeClr val="accent3">
                <a:lumMod val="20000"/>
                <a:lumOff val="80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38" name="Gerade Verbindung mit Pfeil 37"/>
          <p:cNvCxnSpPr/>
          <p:nvPr/>
        </p:nvCxnSpPr>
        <p:spPr>
          <a:xfrm>
            <a:off x="7286012" y="4828338"/>
            <a:ext cx="678236" cy="423019"/>
          </a:xfrm>
          <a:prstGeom prst="straightConnector1">
            <a:avLst/>
          </a:prstGeom>
          <a:ln>
            <a:solidFill>
              <a:schemeClr val="accent3">
                <a:lumMod val="20000"/>
                <a:lumOff val="80000"/>
              </a:schemeClr>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6433880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4 – Entwicklungssatz</a:t>
            </a:r>
          </a:p>
        </p:txBody>
      </p:sp>
      <p:sp>
        <p:nvSpPr>
          <p:cNvPr id="3" name="Inhaltsplatzhalter 2"/>
          <p:cNvSpPr>
            <a:spLocks noGrp="1"/>
          </p:cNvSpPr>
          <p:nvPr>
            <p:ph idx="1"/>
          </p:nvPr>
        </p:nvSpPr>
        <p:spPr>
          <a:xfrm>
            <a:off x="1104293" y="1608074"/>
            <a:ext cx="8946541" cy="4809202"/>
          </a:xfrm>
        </p:spPr>
        <p:txBody>
          <a:bodyPr>
            <a:normAutofit/>
          </a:bodyPr>
          <a:lstStyle/>
          <a:p>
            <a:pPr marL="0" indent="0">
              <a:buNone/>
            </a:pPr>
            <a:r>
              <a:rPr lang="de-DE" dirty="0">
                <a:latin typeface="Calibri" panose="020F0502020204030204" pitchFamily="34" charset="0"/>
              </a:rPr>
              <a:t>Hier noch einmal rein rechnerisch:</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	</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47</a:t>
            </a:fld>
            <a:endParaRPr lang="en-US" dirty="0"/>
          </a:p>
        </p:txBody>
      </p:sp>
      <p:pic>
        <p:nvPicPr>
          <p:cNvPr id="4" name="Grafik 3"/>
          <p:cNvPicPr>
            <a:picLocks noChangeAspect="1"/>
          </p:cNvPicPr>
          <p:nvPr/>
        </p:nvPicPr>
        <p:blipFill>
          <a:blip r:embed="rId3"/>
          <a:stretch>
            <a:fillRect/>
          </a:stretch>
        </p:blipFill>
        <p:spPr>
          <a:xfrm>
            <a:off x="3018138" y="2319981"/>
            <a:ext cx="5562600" cy="2514600"/>
          </a:xfrm>
          <a:prstGeom prst="rect">
            <a:avLst/>
          </a:prstGeom>
          <a:effectLst>
            <a:outerShdw blurRad="114300" dist="38100" dir="8100000" sx="97000" sy="97000" algn="tr" rotWithShape="0">
              <a:prstClr val="black">
                <a:alpha val="34000"/>
              </a:prstClr>
            </a:outerShdw>
            <a:reflection blurRad="6350" stA="69000" endPos="21000" dir="5400000" sy="-100000" algn="bl" rotWithShape="0"/>
          </a:effectLst>
        </p:spPr>
      </p:pic>
    </p:spTree>
    <p:extLst>
      <p:ext uri="{BB962C8B-B14F-4D97-AF65-F5344CB8AC3E}">
        <p14:creationId xmlns:p14="http://schemas.microsoft.com/office/powerpoint/2010/main" val="22511219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4 – Entwicklungssatz</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4293" y="1608074"/>
                <a:ext cx="8946541" cy="4809202"/>
              </a:xfrm>
            </p:spPr>
            <p:txBody>
              <a:bodyPr>
                <a:normAutofit/>
              </a:bodyPr>
              <a:lstStyle/>
              <a:p>
                <a:r>
                  <a:rPr lang="de-DE" dirty="0"/>
                  <a:t>Zeichnen Sie das binäre Entscheidungsdiagramm zu folgender Funktion.</a:t>
                </a:r>
                <a:endParaRPr lang="de-DE" dirty="0">
                  <a:latin typeface="Calibri" panose="020F0502020204030204" pitchFamily="34" charset="0"/>
                </a:endParaRPr>
              </a:p>
              <a:p>
                <a:pPr marL="0" indent="0" algn="ctr">
                  <a:buNone/>
                </a:pPr>
                <a:r>
                  <a:rPr lang="de-DE" dirty="0"/>
                  <a:t>y = </a:t>
                </a:r>
                <a14:m>
                  <m:oMath xmlns:m="http://schemas.openxmlformats.org/officeDocument/2006/math">
                    <m:acc>
                      <m:accPr>
                        <m:chr m:val="̅"/>
                        <m:ctrlPr>
                          <a:rPr lang="de-DE" i="1">
                            <a:latin typeface="Cambria Math" panose="02040503050406030204" pitchFamily="18" charset="0"/>
                          </a:rPr>
                        </m:ctrlPr>
                      </m:accPr>
                      <m:e>
                        <m:r>
                          <a:rPr lang="de-DE" b="0" i="1" smtClean="0">
                            <a:latin typeface="Cambria Math" panose="02040503050406030204" pitchFamily="18" charset="0"/>
                          </a:rPr>
                          <m:t>𝑎</m:t>
                        </m:r>
                      </m:e>
                    </m:acc>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𝑐</m:t>
                        </m:r>
                      </m:e>
                    </m:acc>
                    <m:r>
                      <a:rPr lang="de-DE" i="1">
                        <a:latin typeface="Cambria Math" panose="02040503050406030204" pitchFamily="18" charset="0"/>
                      </a:rPr>
                      <m:t>+</m:t>
                    </m:r>
                    <m:r>
                      <a:rPr lang="de-DE" b="0" i="1" smtClean="0">
                        <a:latin typeface="Cambria Math" panose="02040503050406030204" pitchFamily="18" charset="0"/>
                      </a:rPr>
                      <m:t>𝑏</m:t>
                    </m:r>
                    <m:r>
                      <a:rPr lang="de-DE" b="0" i="1" smtClean="0">
                        <a:latin typeface="Cambria Math" panose="02040503050406030204" pitchFamily="18" charset="0"/>
                      </a:rPr>
                      <m:t>+</m:t>
                    </m:r>
                    <m:acc>
                      <m:accPr>
                        <m:chr m:val="̅"/>
                        <m:ctrlPr>
                          <a:rPr lang="de-DE" i="1">
                            <a:latin typeface="Cambria Math" panose="02040503050406030204" pitchFamily="18" charset="0"/>
                          </a:rPr>
                        </m:ctrlPr>
                      </m:accPr>
                      <m:e>
                        <m:r>
                          <a:rPr lang="de-DE" b="0" i="1" smtClean="0">
                            <a:latin typeface="Cambria Math" panose="02040503050406030204" pitchFamily="18" charset="0"/>
                          </a:rPr>
                          <m:t>𝑑</m:t>
                        </m:r>
                      </m:e>
                    </m:acc>
                    <m:acc>
                      <m:accPr>
                        <m:chr m:val="̅"/>
                        <m:ctrlPr>
                          <a:rPr lang="de-DE" i="1">
                            <a:latin typeface="Cambria Math" panose="02040503050406030204" pitchFamily="18" charset="0"/>
                          </a:rPr>
                        </m:ctrlPr>
                      </m:accPr>
                      <m:e>
                        <m:r>
                          <a:rPr lang="de-DE" i="1">
                            <a:latin typeface="Cambria Math" panose="02040503050406030204" pitchFamily="18" charset="0"/>
                          </a:rPr>
                          <m:t>𝑐</m:t>
                        </m:r>
                      </m:e>
                    </m:acc>
                    <m:r>
                      <a:rPr lang="de-DE" i="1">
                        <a:latin typeface="Cambria Math" panose="02040503050406030204" pitchFamily="18" charset="0"/>
                      </a:rPr>
                      <m:t>+</m:t>
                    </m:r>
                    <m:r>
                      <a:rPr lang="de-DE" b="0" i="1" smtClean="0">
                        <a:latin typeface="Cambria Math" panose="02040503050406030204" pitchFamily="18" charset="0"/>
                      </a:rPr>
                      <m:t>𝑎𝑑𝑐</m:t>
                    </m:r>
                  </m:oMath>
                </a14:m>
                <a:endParaRPr lang="de-DE" dirty="0">
                  <a:latin typeface="Calibri" panose="020F0502020204030204" pitchFamily="34" charset="0"/>
                </a:endParaRPr>
              </a:p>
              <a:p>
                <a:pPr marL="0" indent="0" algn="ctr">
                  <a:buNone/>
                </a:pPr>
                <a:endParaRPr lang="de-DE" dirty="0">
                  <a:latin typeface="Calibri" panose="020F0502020204030204" pitchFamily="34" charset="0"/>
                </a:endParaRPr>
              </a:p>
              <a:p>
                <a:pPr marL="0" indent="0">
                  <a:buNone/>
                </a:pPr>
                <a:r>
                  <a:rPr lang="de-DE" dirty="0">
                    <a:solidFill>
                      <a:schemeClr val="accent2">
                        <a:lumMod val="40000"/>
                        <a:lumOff val="60000"/>
                      </a:schemeClr>
                    </a:solidFill>
                    <a:latin typeface="Calibri" panose="020F0502020204030204" pitchFamily="34" charset="0"/>
                  </a:rPr>
                  <a:t>Hinweis:</a:t>
                </a:r>
                <a:r>
                  <a:rPr lang="de-DE" dirty="0">
                    <a:latin typeface="Calibri" panose="020F0502020204030204" pitchFamily="34" charset="0"/>
                  </a:rPr>
                  <a:t>		dies ist eine grafische Darstellung der entwickelten Form</a:t>
                </a:r>
              </a:p>
              <a:p>
                <a:pPr marL="0" indent="0">
                  <a:buNone/>
                </a:pPr>
                <a:r>
                  <a:rPr lang="de-DE" dirty="0">
                    <a:latin typeface="Calibri" panose="020F0502020204030204" pitchFamily="34" charset="0"/>
                  </a:rPr>
                  <a:t>	</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4293" y="1608074"/>
                <a:ext cx="8946541" cy="4809202"/>
              </a:xfrm>
              <a:blipFill rotWithShape="0">
                <a:blip r:embed="rId3"/>
                <a:stretch>
                  <a:fillRect l="-681" t="-760"/>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48</a:t>
            </a:fld>
            <a:endParaRPr lang="en-US" dirty="0"/>
          </a:p>
        </p:txBody>
      </p:sp>
    </p:spTree>
    <p:extLst>
      <p:ext uri="{BB962C8B-B14F-4D97-AF65-F5344CB8AC3E}">
        <p14:creationId xmlns:p14="http://schemas.microsoft.com/office/powerpoint/2010/main" val="32138510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4 – Entwicklungssatz</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4293" y="1608074"/>
                <a:ext cx="8946541" cy="4652683"/>
              </a:xfrm>
            </p:spPr>
            <p:txBody>
              <a:bodyPr>
                <a:normAutofit/>
              </a:bodyPr>
              <a:lstStyle/>
              <a:p>
                <a:r>
                  <a:rPr lang="de-DE"/>
                  <a:t>Zur Erinnerung die Teilaufgabe c</a:t>
                </a:r>
                <a:endParaRPr lang="de-DE" dirty="0">
                  <a:latin typeface="Calibri" panose="020F0502020204030204" pitchFamily="34" charset="0"/>
                </a:endParaRPr>
              </a:p>
              <a:p>
                <a:pPr marL="0" indent="0">
                  <a:buNone/>
                </a:pPr>
                <a:r>
                  <a:rPr lang="de-DE" dirty="0">
                    <a:latin typeface="Calibri" panose="020F0502020204030204" pitchFamily="34" charset="0"/>
                  </a:rPr>
                  <a:t>				</a:t>
                </a:r>
                <a:r>
                  <a:rPr lang="de-DE" dirty="0"/>
                  <a:t>y = </a:t>
                </a:r>
                <a14:m>
                  <m:oMath xmlns:m="http://schemas.openxmlformats.org/officeDocument/2006/math">
                    <m:acc>
                      <m:accPr>
                        <m:chr m:val="̅"/>
                        <m:ctrlPr>
                          <a:rPr lang="de-DE" i="1">
                            <a:latin typeface="Cambria Math" panose="02040503050406030204" pitchFamily="18" charset="0"/>
                          </a:rPr>
                        </m:ctrlPr>
                      </m:accPr>
                      <m:e>
                        <m:r>
                          <a:rPr lang="de-DE" b="0" i="1" smtClean="0">
                            <a:latin typeface="Cambria Math" panose="02040503050406030204" pitchFamily="18" charset="0"/>
                          </a:rPr>
                          <m:t>𝑎</m:t>
                        </m:r>
                      </m:e>
                    </m:acc>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𝑐</m:t>
                        </m:r>
                      </m:e>
                    </m:acc>
                    <m:r>
                      <a:rPr lang="de-DE" i="1">
                        <a:latin typeface="Cambria Math" panose="02040503050406030204" pitchFamily="18" charset="0"/>
                      </a:rPr>
                      <m:t>+</m:t>
                    </m:r>
                    <m:r>
                      <a:rPr lang="de-DE" b="0" i="1" smtClean="0">
                        <a:latin typeface="Cambria Math" panose="02040503050406030204" pitchFamily="18" charset="0"/>
                      </a:rPr>
                      <m:t>𝑏</m:t>
                    </m:r>
                    <m:r>
                      <a:rPr lang="de-DE" b="0" i="1" smtClean="0">
                        <a:latin typeface="Cambria Math" panose="02040503050406030204" pitchFamily="18" charset="0"/>
                      </a:rPr>
                      <m:t>+</m:t>
                    </m:r>
                    <m:acc>
                      <m:accPr>
                        <m:chr m:val="̅"/>
                        <m:ctrlPr>
                          <a:rPr lang="de-DE" i="1">
                            <a:latin typeface="Cambria Math" panose="02040503050406030204" pitchFamily="18" charset="0"/>
                          </a:rPr>
                        </m:ctrlPr>
                      </m:accPr>
                      <m:e>
                        <m:r>
                          <a:rPr lang="de-DE" b="0" i="1" smtClean="0">
                            <a:latin typeface="Cambria Math" panose="02040503050406030204" pitchFamily="18" charset="0"/>
                          </a:rPr>
                          <m:t>𝑑</m:t>
                        </m:r>
                      </m:e>
                    </m:acc>
                    <m:acc>
                      <m:accPr>
                        <m:chr m:val="̅"/>
                        <m:ctrlPr>
                          <a:rPr lang="de-DE" i="1">
                            <a:latin typeface="Cambria Math" panose="02040503050406030204" pitchFamily="18" charset="0"/>
                          </a:rPr>
                        </m:ctrlPr>
                      </m:accPr>
                      <m:e>
                        <m:r>
                          <a:rPr lang="de-DE" i="1">
                            <a:latin typeface="Cambria Math" panose="02040503050406030204" pitchFamily="18" charset="0"/>
                          </a:rPr>
                          <m:t>𝑐</m:t>
                        </m:r>
                      </m:e>
                    </m:acc>
                    <m:r>
                      <a:rPr lang="de-DE" i="1">
                        <a:latin typeface="Cambria Math" panose="02040503050406030204" pitchFamily="18" charset="0"/>
                      </a:rPr>
                      <m:t>+</m:t>
                    </m:r>
                    <m:r>
                      <a:rPr lang="de-DE" b="0" i="1" smtClean="0">
                        <a:latin typeface="Cambria Math" panose="02040503050406030204" pitchFamily="18" charset="0"/>
                      </a:rPr>
                      <m:t>𝑎𝑑𝑐</m:t>
                    </m:r>
                  </m:oMath>
                </a14:m>
                <a:endParaRPr lang="de-DE" dirty="0">
                  <a:latin typeface="Calibri" panose="020F0502020204030204" pitchFamily="34" charset="0"/>
                </a:endParaRPr>
              </a:p>
              <a:p>
                <a:pPr marL="0" indent="0" algn="ctr">
                  <a:buNone/>
                </a:pPr>
                <a:endParaRPr lang="de-DE" sz="1200" dirty="0">
                  <a:latin typeface="Calibri" panose="020F0502020204030204" pitchFamily="34" charset="0"/>
                </a:endParaRPr>
              </a:p>
              <a:p>
                <a:pPr marL="0" indent="0">
                  <a:buNone/>
                </a:pPr>
                <a:r>
                  <a:rPr lang="de-DE" b="0" dirty="0">
                    <a:solidFill>
                      <a:schemeClr val="accent3">
                        <a:lumMod val="40000"/>
                        <a:lumOff val="60000"/>
                      </a:schemeClr>
                    </a:solidFill>
                  </a:rPr>
                  <a:t>	</a:t>
                </a:r>
                <a14:m>
                  <m:oMath xmlns:m="http://schemas.openxmlformats.org/officeDocument/2006/math">
                    <m:r>
                      <m:rPr>
                        <m:sty m:val="p"/>
                      </m:rPr>
                      <a:rPr lang="de-DE" b="0" i="0" dirty="0" smtClean="0">
                        <a:solidFill>
                          <a:schemeClr val="accent3">
                            <a:lumMod val="40000"/>
                            <a:lumOff val="60000"/>
                          </a:schemeClr>
                        </a:solidFill>
                        <a:latin typeface="Cambria Math" panose="02040503050406030204" pitchFamily="18" charset="0"/>
                      </a:rPr>
                      <m:t>F</m:t>
                    </m:r>
                    <m:r>
                      <m:rPr>
                        <m:sty m:val="p"/>
                      </m:rPr>
                      <a:rPr lang="de-DE" b="0" i="0" baseline="-25000" dirty="0" smtClean="0">
                        <a:solidFill>
                          <a:schemeClr val="accent3">
                            <a:lumMod val="40000"/>
                            <a:lumOff val="60000"/>
                          </a:schemeClr>
                        </a:solidFill>
                        <a:latin typeface="Cambria Math" panose="02040503050406030204" pitchFamily="18" charset="0"/>
                      </a:rPr>
                      <m:t>b</m:t>
                    </m:r>
                  </m:oMath>
                </a14:m>
                <a:r>
                  <a:rPr lang="de-DE" dirty="0">
                    <a:solidFill>
                      <a:schemeClr val="accent3">
                        <a:lumMod val="40000"/>
                        <a:lumOff val="60000"/>
                      </a:schemeClr>
                    </a:solidFill>
                    <a:latin typeface="Calibri" panose="020F0502020204030204" pitchFamily="34" charset="0"/>
                  </a:rPr>
                  <a:t> </a:t>
                </a:r>
                <a:r>
                  <a:rPr lang="de-DE" dirty="0">
                    <a:latin typeface="Calibri" panose="020F0502020204030204" pitchFamily="34" charset="0"/>
                  </a:rPr>
                  <a:t>= 1 							</a:t>
                </a:r>
                <a14:m>
                  <m:oMath xmlns:m="http://schemas.openxmlformats.org/officeDocument/2006/math">
                    <m:sSub>
                      <m:sSubPr>
                        <m:ctrlPr>
                          <a:rPr lang="de-DE" b="0" i="1" dirty="0" smtClean="0">
                            <a:solidFill>
                              <a:schemeClr val="accent2">
                                <a:lumMod val="40000"/>
                                <a:lumOff val="60000"/>
                              </a:schemeClr>
                            </a:solidFill>
                            <a:latin typeface="Cambria Math" panose="02040503050406030204" pitchFamily="18" charset="0"/>
                          </a:rPr>
                        </m:ctrlPr>
                      </m:sSubPr>
                      <m:e>
                        <m:r>
                          <a:rPr lang="de-DE" b="0" i="1" dirty="0" smtClean="0">
                            <a:solidFill>
                              <a:schemeClr val="accent2">
                                <a:lumMod val="40000"/>
                                <a:lumOff val="60000"/>
                              </a:schemeClr>
                            </a:solidFill>
                            <a:latin typeface="Cambria Math" panose="02040503050406030204" pitchFamily="18" charset="0"/>
                          </a:rPr>
                          <m:t>𝐹</m:t>
                        </m:r>
                      </m:e>
                      <m:sub>
                        <m:acc>
                          <m:accPr>
                            <m:chr m:val="̅"/>
                            <m:ctrlPr>
                              <a:rPr lang="de-DE" i="1" dirty="0">
                                <a:solidFill>
                                  <a:schemeClr val="accent2">
                                    <a:lumMod val="40000"/>
                                    <a:lumOff val="60000"/>
                                  </a:schemeClr>
                                </a:solidFill>
                                <a:latin typeface="Cambria Math" panose="02040503050406030204" pitchFamily="18" charset="0"/>
                              </a:rPr>
                            </m:ctrlPr>
                          </m:accPr>
                          <m:e>
                            <m:r>
                              <a:rPr lang="de-DE" i="1" dirty="0">
                                <a:solidFill>
                                  <a:schemeClr val="accent2">
                                    <a:lumMod val="40000"/>
                                    <a:lumOff val="60000"/>
                                  </a:schemeClr>
                                </a:solidFill>
                                <a:latin typeface="Cambria Math" panose="02040503050406030204" pitchFamily="18" charset="0"/>
                              </a:rPr>
                              <m:t>𝑏</m:t>
                            </m:r>
                          </m:e>
                        </m:acc>
                      </m:sub>
                    </m:sSub>
                  </m:oMath>
                </a14:m>
                <a:r>
                  <a:rPr lang="de-DE" baseline="-25000" dirty="0">
                    <a:latin typeface="Calibri" panose="020F0502020204030204" pitchFamily="34" charset="0"/>
                  </a:rPr>
                  <a:t> </a:t>
                </a:r>
                <a:r>
                  <a:rPr lang="de-DE" dirty="0">
                    <a:latin typeface="Calibri" panose="020F0502020204030204" pitchFamily="34" charset="0"/>
                  </a:rPr>
                  <a:t>= </a:t>
                </a:r>
                <a14:m>
                  <m:oMath xmlns:m="http://schemas.openxmlformats.org/officeDocument/2006/math">
                    <m:acc>
                      <m:accPr>
                        <m:chr m:val="̅"/>
                        <m:ctrlPr>
                          <a:rPr lang="de-DE" i="1">
                            <a:solidFill>
                              <a:schemeClr val="accent2">
                                <a:lumMod val="40000"/>
                                <a:lumOff val="60000"/>
                              </a:schemeClr>
                            </a:solidFill>
                            <a:latin typeface="Cambria Math" panose="02040503050406030204" pitchFamily="18" charset="0"/>
                          </a:rPr>
                        </m:ctrlPr>
                      </m:accPr>
                      <m:e>
                        <m:r>
                          <a:rPr lang="de-DE" i="1">
                            <a:solidFill>
                              <a:schemeClr val="accent2">
                                <a:lumMod val="40000"/>
                                <a:lumOff val="60000"/>
                              </a:schemeClr>
                            </a:solidFill>
                            <a:latin typeface="Cambria Math" panose="02040503050406030204" pitchFamily="18" charset="0"/>
                          </a:rPr>
                          <m:t>𝑎</m:t>
                        </m:r>
                      </m:e>
                    </m:acc>
                    <m:acc>
                      <m:accPr>
                        <m:chr m:val="̅"/>
                        <m:ctrlPr>
                          <a:rPr lang="de-DE" i="1">
                            <a:solidFill>
                              <a:schemeClr val="accent2">
                                <a:lumMod val="40000"/>
                                <a:lumOff val="60000"/>
                              </a:schemeClr>
                            </a:solidFill>
                            <a:latin typeface="Cambria Math" panose="02040503050406030204" pitchFamily="18" charset="0"/>
                          </a:rPr>
                        </m:ctrlPr>
                      </m:accPr>
                      <m:e>
                        <m:r>
                          <a:rPr lang="de-DE" i="1">
                            <a:solidFill>
                              <a:schemeClr val="accent2">
                                <a:lumMod val="40000"/>
                                <a:lumOff val="60000"/>
                              </a:schemeClr>
                            </a:solidFill>
                            <a:latin typeface="Cambria Math" panose="02040503050406030204" pitchFamily="18" charset="0"/>
                          </a:rPr>
                          <m:t>𝑐</m:t>
                        </m:r>
                      </m:e>
                    </m:acc>
                    <m:r>
                      <a:rPr lang="de-DE" i="1">
                        <a:solidFill>
                          <a:schemeClr val="accent2">
                            <a:lumMod val="40000"/>
                            <a:lumOff val="60000"/>
                          </a:schemeClr>
                        </a:solidFill>
                        <a:latin typeface="Cambria Math" panose="02040503050406030204" pitchFamily="18" charset="0"/>
                      </a:rPr>
                      <m:t>+</m:t>
                    </m:r>
                    <m:r>
                      <a:rPr lang="de-DE" i="1">
                        <a:solidFill>
                          <a:schemeClr val="accent2">
                            <a:lumMod val="40000"/>
                            <a:lumOff val="60000"/>
                          </a:schemeClr>
                        </a:solidFill>
                        <a:latin typeface="Cambria Math" panose="02040503050406030204" pitchFamily="18" charset="0"/>
                      </a:rPr>
                      <m:t>𝑎𝑑𝑐</m:t>
                    </m:r>
                    <m:r>
                      <m:rPr>
                        <m:nor/>
                      </m:rPr>
                      <a:rPr lang="de-DE" dirty="0">
                        <a:solidFill>
                          <a:schemeClr val="accent2">
                            <a:lumMod val="40000"/>
                            <a:lumOff val="60000"/>
                          </a:schemeClr>
                        </a:solidFill>
                        <a:latin typeface="Calibri" panose="020F0502020204030204" pitchFamily="34" charset="0"/>
                      </a:rPr>
                      <m:t>	</m:t>
                    </m:r>
                    <m:r>
                      <a:rPr lang="de-DE" i="1" dirty="0">
                        <a:solidFill>
                          <a:schemeClr val="accent2">
                            <a:lumMod val="40000"/>
                            <a:lumOff val="60000"/>
                          </a:schemeClr>
                        </a:solidFill>
                        <a:latin typeface="Cambria Math" panose="02040503050406030204" pitchFamily="18" charset="0"/>
                      </a:rPr>
                      <m:t>+</m:t>
                    </m:r>
                    <m:acc>
                      <m:accPr>
                        <m:chr m:val="̅"/>
                        <m:ctrlPr>
                          <a:rPr lang="de-DE" i="1">
                            <a:solidFill>
                              <a:schemeClr val="accent2">
                                <a:lumMod val="40000"/>
                                <a:lumOff val="60000"/>
                              </a:schemeClr>
                            </a:solidFill>
                            <a:latin typeface="Cambria Math" panose="02040503050406030204" pitchFamily="18" charset="0"/>
                          </a:rPr>
                        </m:ctrlPr>
                      </m:accPr>
                      <m:e>
                        <m:r>
                          <a:rPr lang="de-DE" i="1">
                            <a:solidFill>
                              <a:schemeClr val="accent2">
                                <a:lumMod val="40000"/>
                                <a:lumOff val="60000"/>
                              </a:schemeClr>
                            </a:solidFill>
                            <a:latin typeface="Cambria Math" panose="02040503050406030204" pitchFamily="18" charset="0"/>
                          </a:rPr>
                          <m:t>𝑑</m:t>
                        </m:r>
                      </m:e>
                    </m:acc>
                    <m:acc>
                      <m:accPr>
                        <m:chr m:val="̅"/>
                        <m:ctrlPr>
                          <a:rPr lang="de-DE" i="1">
                            <a:solidFill>
                              <a:schemeClr val="accent2">
                                <a:lumMod val="40000"/>
                                <a:lumOff val="60000"/>
                              </a:schemeClr>
                            </a:solidFill>
                            <a:latin typeface="Cambria Math" panose="02040503050406030204" pitchFamily="18" charset="0"/>
                          </a:rPr>
                        </m:ctrlPr>
                      </m:accPr>
                      <m:e>
                        <m:r>
                          <a:rPr lang="de-DE" i="1">
                            <a:solidFill>
                              <a:schemeClr val="accent2">
                                <a:lumMod val="40000"/>
                                <a:lumOff val="60000"/>
                              </a:schemeClr>
                            </a:solidFill>
                            <a:latin typeface="Cambria Math" panose="02040503050406030204" pitchFamily="18" charset="0"/>
                          </a:rPr>
                          <m:t>𝑐</m:t>
                        </m:r>
                      </m:e>
                    </m:acc>
                  </m:oMath>
                </a14:m>
                <a:endParaRPr lang="de-DE" baseline="-25000" dirty="0">
                  <a:latin typeface="Calibri" panose="020F0502020204030204" pitchFamily="34" charset="0"/>
                </a:endParaRPr>
              </a:p>
              <a:p>
                <a:pPr marL="0" indent="0">
                  <a:buNone/>
                </a:pPr>
                <a:endParaRPr lang="de-DE" baseline="-25000" dirty="0">
                  <a:latin typeface="Calibri" panose="020F0502020204030204" pitchFamily="34" charset="0"/>
                </a:endParaRPr>
              </a:p>
              <a:p>
                <a:pPr marL="0" indent="0">
                  <a:buNone/>
                </a:pPr>
                <a:r>
                  <a:rPr lang="de-DE" dirty="0">
                    <a:solidFill>
                      <a:schemeClr val="accent2">
                        <a:lumMod val="40000"/>
                        <a:lumOff val="60000"/>
                      </a:schemeClr>
                    </a:solidFill>
                  </a:rPr>
                  <a:t>							</a:t>
                </a:r>
                <a14:m>
                  <m:oMath xmlns:m="http://schemas.openxmlformats.org/officeDocument/2006/math">
                    <m:sSub>
                      <m:sSubPr>
                        <m:ctrlPr>
                          <a:rPr lang="de-DE" i="1" dirty="0" smtClean="0">
                            <a:solidFill>
                              <a:schemeClr val="accent4">
                                <a:lumMod val="40000"/>
                                <a:lumOff val="60000"/>
                              </a:schemeClr>
                            </a:solidFill>
                            <a:latin typeface="Cambria Math" panose="02040503050406030204" pitchFamily="18" charset="0"/>
                          </a:rPr>
                        </m:ctrlPr>
                      </m:sSubPr>
                      <m:e>
                        <m:r>
                          <a:rPr lang="de-DE" i="1" dirty="0">
                            <a:solidFill>
                              <a:schemeClr val="accent4">
                                <a:lumMod val="40000"/>
                                <a:lumOff val="60000"/>
                              </a:schemeClr>
                            </a:solidFill>
                            <a:latin typeface="Cambria Math" panose="02040503050406030204" pitchFamily="18" charset="0"/>
                          </a:rPr>
                          <m:t>𝐹</m:t>
                        </m:r>
                      </m:e>
                      <m:sub>
                        <m:acc>
                          <m:accPr>
                            <m:chr m:val="̅"/>
                            <m:ctrlPr>
                              <a:rPr lang="de-DE" i="1" dirty="0">
                                <a:solidFill>
                                  <a:schemeClr val="accent4">
                                    <a:lumMod val="40000"/>
                                    <a:lumOff val="60000"/>
                                  </a:schemeClr>
                                </a:solidFill>
                                <a:latin typeface="Cambria Math" panose="02040503050406030204" pitchFamily="18" charset="0"/>
                              </a:rPr>
                            </m:ctrlPr>
                          </m:accPr>
                          <m:e>
                            <m:r>
                              <a:rPr lang="de-DE" i="1" dirty="0">
                                <a:solidFill>
                                  <a:schemeClr val="accent4">
                                    <a:lumMod val="40000"/>
                                    <a:lumOff val="60000"/>
                                  </a:schemeClr>
                                </a:solidFill>
                                <a:latin typeface="Cambria Math" panose="02040503050406030204" pitchFamily="18" charset="0"/>
                              </a:rPr>
                              <m:t>𝑏</m:t>
                            </m:r>
                          </m:e>
                        </m:acc>
                        <m:r>
                          <a:rPr lang="de-DE" b="0" i="1" dirty="0" smtClean="0">
                            <a:solidFill>
                              <a:schemeClr val="accent4">
                                <a:lumMod val="40000"/>
                                <a:lumOff val="60000"/>
                              </a:schemeClr>
                            </a:solidFill>
                            <a:latin typeface="Cambria Math" panose="02040503050406030204" pitchFamily="18" charset="0"/>
                          </a:rPr>
                          <m:t>𝑐</m:t>
                        </m:r>
                      </m:sub>
                    </m:sSub>
                  </m:oMath>
                </a14:m>
                <a:r>
                  <a:rPr lang="de-DE" baseline="-25000" dirty="0">
                    <a:solidFill>
                      <a:schemeClr val="accent4">
                        <a:lumMod val="40000"/>
                        <a:lumOff val="60000"/>
                      </a:schemeClr>
                    </a:solidFill>
                    <a:latin typeface="Calibri" panose="020F0502020204030204" pitchFamily="34" charset="0"/>
                  </a:rPr>
                  <a:t> </a:t>
                </a:r>
                <a:r>
                  <a:rPr lang="de-DE" dirty="0">
                    <a:solidFill>
                      <a:schemeClr val="accent4">
                        <a:lumMod val="40000"/>
                        <a:lumOff val="60000"/>
                      </a:schemeClr>
                    </a:solidFill>
                    <a:latin typeface="Calibri" panose="020F0502020204030204" pitchFamily="34" charset="0"/>
                  </a:rPr>
                  <a:t>= </a:t>
                </a:r>
                <a14:m>
                  <m:oMath xmlns:m="http://schemas.openxmlformats.org/officeDocument/2006/math">
                    <m:r>
                      <a:rPr lang="de-DE" i="1">
                        <a:solidFill>
                          <a:schemeClr val="accent4">
                            <a:lumMod val="40000"/>
                            <a:lumOff val="60000"/>
                          </a:schemeClr>
                        </a:solidFill>
                        <a:latin typeface="Cambria Math" panose="02040503050406030204" pitchFamily="18" charset="0"/>
                      </a:rPr>
                      <m:t>𝑎𝑑</m:t>
                    </m:r>
                    <m:r>
                      <m:rPr>
                        <m:nor/>
                      </m:rPr>
                      <a:rPr lang="de-DE" dirty="0">
                        <a:solidFill>
                          <a:schemeClr val="accent4">
                            <a:lumMod val="40000"/>
                            <a:lumOff val="60000"/>
                          </a:schemeClr>
                        </a:solidFill>
                        <a:latin typeface="Calibri" panose="020F0502020204030204" pitchFamily="34" charset="0"/>
                      </a:rPr>
                      <m:t>	</m:t>
                    </m:r>
                  </m:oMath>
                </a14:m>
                <a:r>
                  <a:rPr lang="de-DE" baseline="-25000" dirty="0">
                    <a:solidFill>
                      <a:schemeClr val="accent4">
                        <a:lumMod val="40000"/>
                        <a:lumOff val="60000"/>
                      </a:schemeClr>
                    </a:solidFill>
                    <a:latin typeface="Calibri" panose="020F0502020204030204" pitchFamily="34" charset="0"/>
                  </a:rPr>
                  <a:t>	</a:t>
                </a:r>
                <a:r>
                  <a:rPr lang="de-DE" baseline="-25000" dirty="0">
                    <a:latin typeface="Calibri" panose="020F0502020204030204" pitchFamily="34" charset="0"/>
                  </a:rPr>
                  <a:t>				</a:t>
                </a:r>
                <a14:m>
                  <m:oMath xmlns:m="http://schemas.openxmlformats.org/officeDocument/2006/math">
                    <m:sSub>
                      <m:sSubPr>
                        <m:ctrlPr>
                          <a:rPr lang="de-DE" i="1" dirty="0" smtClean="0">
                            <a:solidFill>
                              <a:schemeClr val="accent4">
                                <a:lumMod val="40000"/>
                                <a:lumOff val="60000"/>
                              </a:schemeClr>
                            </a:solidFill>
                            <a:latin typeface="Cambria Math" panose="02040503050406030204" pitchFamily="18" charset="0"/>
                          </a:rPr>
                        </m:ctrlPr>
                      </m:sSubPr>
                      <m:e>
                        <m:r>
                          <a:rPr lang="de-DE" i="1" dirty="0">
                            <a:solidFill>
                              <a:schemeClr val="accent4">
                                <a:lumMod val="40000"/>
                                <a:lumOff val="60000"/>
                              </a:schemeClr>
                            </a:solidFill>
                            <a:latin typeface="Cambria Math" panose="02040503050406030204" pitchFamily="18" charset="0"/>
                          </a:rPr>
                          <m:t>𝐹</m:t>
                        </m:r>
                      </m:e>
                      <m:sub>
                        <m:acc>
                          <m:accPr>
                            <m:chr m:val="̅"/>
                            <m:ctrlPr>
                              <a:rPr lang="de-DE" i="1" dirty="0">
                                <a:solidFill>
                                  <a:schemeClr val="accent4">
                                    <a:lumMod val="40000"/>
                                    <a:lumOff val="60000"/>
                                  </a:schemeClr>
                                </a:solidFill>
                                <a:latin typeface="Cambria Math" panose="02040503050406030204" pitchFamily="18" charset="0"/>
                              </a:rPr>
                            </m:ctrlPr>
                          </m:accPr>
                          <m:e>
                            <m:r>
                              <a:rPr lang="de-DE" i="1" dirty="0">
                                <a:solidFill>
                                  <a:schemeClr val="accent4">
                                    <a:lumMod val="40000"/>
                                    <a:lumOff val="60000"/>
                                  </a:schemeClr>
                                </a:solidFill>
                                <a:latin typeface="Cambria Math" panose="02040503050406030204" pitchFamily="18" charset="0"/>
                              </a:rPr>
                              <m:t>𝑏</m:t>
                            </m:r>
                          </m:e>
                        </m:acc>
                        <m:acc>
                          <m:accPr>
                            <m:chr m:val="̅"/>
                            <m:ctrlPr>
                              <a:rPr lang="de-DE" i="1">
                                <a:solidFill>
                                  <a:schemeClr val="accent4">
                                    <a:lumMod val="40000"/>
                                    <a:lumOff val="60000"/>
                                  </a:schemeClr>
                                </a:solidFill>
                                <a:latin typeface="Cambria Math" panose="02040503050406030204" pitchFamily="18" charset="0"/>
                              </a:rPr>
                            </m:ctrlPr>
                          </m:accPr>
                          <m:e>
                            <m:r>
                              <a:rPr lang="de-DE" i="1">
                                <a:solidFill>
                                  <a:schemeClr val="accent4">
                                    <a:lumMod val="40000"/>
                                    <a:lumOff val="60000"/>
                                  </a:schemeClr>
                                </a:solidFill>
                                <a:latin typeface="Cambria Math" panose="02040503050406030204" pitchFamily="18" charset="0"/>
                              </a:rPr>
                              <m:t>𝑐</m:t>
                            </m:r>
                          </m:e>
                        </m:acc>
                      </m:sub>
                    </m:sSub>
                  </m:oMath>
                </a14:m>
                <a:r>
                  <a:rPr lang="de-DE" baseline="-25000" dirty="0">
                    <a:solidFill>
                      <a:schemeClr val="accent4">
                        <a:lumMod val="40000"/>
                        <a:lumOff val="60000"/>
                      </a:schemeClr>
                    </a:solidFill>
                    <a:latin typeface="Calibri" panose="020F0502020204030204" pitchFamily="34" charset="0"/>
                  </a:rPr>
                  <a:t> </a:t>
                </a:r>
                <a:r>
                  <a:rPr lang="de-DE" dirty="0">
                    <a:solidFill>
                      <a:schemeClr val="accent4">
                        <a:lumMod val="40000"/>
                        <a:lumOff val="60000"/>
                      </a:schemeClr>
                    </a:solidFill>
                    <a:latin typeface="Calibri" panose="020F0502020204030204" pitchFamily="34" charset="0"/>
                  </a:rPr>
                  <a:t>= </a:t>
                </a:r>
                <a14:m>
                  <m:oMath xmlns:m="http://schemas.openxmlformats.org/officeDocument/2006/math">
                    <m:acc>
                      <m:accPr>
                        <m:chr m:val="̅"/>
                        <m:ctrlPr>
                          <a:rPr lang="de-DE" i="1">
                            <a:solidFill>
                              <a:schemeClr val="accent4">
                                <a:lumMod val="40000"/>
                                <a:lumOff val="60000"/>
                              </a:schemeClr>
                            </a:solidFill>
                            <a:latin typeface="Cambria Math" panose="02040503050406030204" pitchFamily="18" charset="0"/>
                          </a:rPr>
                        </m:ctrlPr>
                      </m:accPr>
                      <m:e>
                        <m:r>
                          <a:rPr lang="de-DE" i="1">
                            <a:solidFill>
                              <a:schemeClr val="accent4">
                                <a:lumMod val="40000"/>
                                <a:lumOff val="60000"/>
                              </a:schemeClr>
                            </a:solidFill>
                            <a:latin typeface="Cambria Math" panose="02040503050406030204" pitchFamily="18" charset="0"/>
                          </a:rPr>
                          <m:t>𝑎</m:t>
                        </m:r>
                      </m:e>
                    </m:acc>
                    <m:r>
                      <a:rPr lang="de-DE" i="1">
                        <a:solidFill>
                          <a:schemeClr val="accent4">
                            <a:lumMod val="40000"/>
                            <a:lumOff val="60000"/>
                          </a:schemeClr>
                        </a:solidFill>
                        <a:latin typeface="Cambria Math" panose="02040503050406030204" pitchFamily="18" charset="0"/>
                      </a:rPr>
                      <m:t>+</m:t>
                    </m:r>
                    <m:acc>
                      <m:accPr>
                        <m:chr m:val="̅"/>
                        <m:ctrlPr>
                          <a:rPr lang="de-DE" i="1">
                            <a:solidFill>
                              <a:schemeClr val="accent4">
                                <a:lumMod val="40000"/>
                                <a:lumOff val="60000"/>
                              </a:schemeClr>
                            </a:solidFill>
                            <a:latin typeface="Cambria Math" panose="02040503050406030204" pitchFamily="18" charset="0"/>
                          </a:rPr>
                        </m:ctrlPr>
                      </m:accPr>
                      <m:e>
                        <m:r>
                          <a:rPr lang="de-DE" i="1">
                            <a:solidFill>
                              <a:schemeClr val="accent4">
                                <a:lumMod val="40000"/>
                                <a:lumOff val="60000"/>
                              </a:schemeClr>
                            </a:solidFill>
                            <a:latin typeface="Cambria Math" panose="02040503050406030204" pitchFamily="18" charset="0"/>
                          </a:rPr>
                          <m:t>𝑑</m:t>
                        </m:r>
                      </m:e>
                    </m:acc>
                  </m:oMath>
                </a14:m>
                <a:endParaRPr lang="de-DE" baseline="-25000" dirty="0">
                  <a:latin typeface="Calibri" panose="020F0502020204030204" pitchFamily="34" charset="0"/>
                </a:endParaRPr>
              </a:p>
              <a:p>
                <a:pPr marL="0" indent="0">
                  <a:buNone/>
                </a:pPr>
                <a:endParaRPr lang="de-DE" baseline="-25000" dirty="0">
                  <a:latin typeface="Calibri" panose="020F0502020204030204" pitchFamily="34" charset="0"/>
                </a:endParaRPr>
              </a:p>
              <a:p>
                <a:pPr marL="0" indent="0">
                  <a:buNone/>
                </a:pPr>
                <a:r>
                  <a:rPr lang="de-DE" dirty="0">
                    <a:solidFill>
                      <a:schemeClr val="accent2">
                        <a:lumMod val="40000"/>
                        <a:lumOff val="60000"/>
                      </a:schemeClr>
                    </a:solidFill>
                  </a:rPr>
                  <a:t>					</a:t>
                </a:r>
                <a14:m>
                  <m:oMath xmlns:m="http://schemas.openxmlformats.org/officeDocument/2006/math">
                    <m:sSub>
                      <m:sSubPr>
                        <m:ctrlPr>
                          <a:rPr lang="de-DE" i="1" dirty="0" smtClean="0">
                            <a:solidFill>
                              <a:schemeClr val="accent1">
                                <a:lumMod val="20000"/>
                                <a:lumOff val="80000"/>
                              </a:schemeClr>
                            </a:solidFill>
                            <a:latin typeface="Cambria Math" panose="02040503050406030204" pitchFamily="18" charset="0"/>
                          </a:rPr>
                        </m:ctrlPr>
                      </m:sSubPr>
                      <m:e>
                        <m:r>
                          <a:rPr lang="de-DE" i="1" dirty="0">
                            <a:solidFill>
                              <a:schemeClr val="accent1">
                                <a:lumMod val="20000"/>
                                <a:lumOff val="80000"/>
                              </a:schemeClr>
                            </a:solidFill>
                            <a:latin typeface="Cambria Math" panose="02040503050406030204" pitchFamily="18" charset="0"/>
                          </a:rPr>
                          <m:t>𝐹</m:t>
                        </m:r>
                      </m:e>
                      <m:sub>
                        <m:acc>
                          <m:accPr>
                            <m:chr m:val="̅"/>
                            <m:ctrlPr>
                              <a:rPr lang="de-DE" i="1" dirty="0">
                                <a:solidFill>
                                  <a:schemeClr val="accent1">
                                    <a:lumMod val="20000"/>
                                    <a:lumOff val="80000"/>
                                  </a:schemeClr>
                                </a:solidFill>
                                <a:latin typeface="Cambria Math" panose="02040503050406030204" pitchFamily="18" charset="0"/>
                              </a:rPr>
                            </m:ctrlPr>
                          </m:accPr>
                          <m:e>
                            <m:r>
                              <a:rPr lang="de-DE" i="1" dirty="0">
                                <a:solidFill>
                                  <a:schemeClr val="accent1">
                                    <a:lumMod val="20000"/>
                                    <a:lumOff val="80000"/>
                                  </a:schemeClr>
                                </a:solidFill>
                                <a:latin typeface="Cambria Math" panose="02040503050406030204" pitchFamily="18" charset="0"/>
                              </a:rPr>
                              <m:t>𝑏</m:t>
                            </m:r>
                          </m:e>
                        </m:acc>
                        <m:r>
                          <a:rPr lang="de-DE" i="1" dirty="0">
                            <a:solidFill>
                              <a:schemeClr val="accent1">
                                <a:lumMod val="20000"/>
                                <a:lumOff val="80000"/>
                              </a:schemeClr>
                            </a:solidFill>
                            <a:latin typeface="Cambria Math" panose="02040503050406030204" pitchFamily="18" charset="0"/>
                          </a:rPr>
                          <m:t>𝑐</m:t>
                        </m:r>
                        <m:r>
                          <a:rPr lang="de-DE" b="0" i="1" dirty="0" smtClean="0">
                            <a:solidFill>
                              <a:schemeClr val="accent1">
                                <a:lumMod val="20000"/>
                                <a:lumOff val="80000"/>
                              </a:schemeClr>
                            </a:solidFill>
                            <a:latin typeface="Cambria Math" panose="02040503050406030204" pitchFamily="18" charset="0"/>
                          </a:rPr>
                          <m:t>𝑎</m:t>
                        </m:r>
                      </m:sub>
                    </m:sSub>
                  </m:oMath>
                </a14:m>
                <a:r>
                  <a:rPr lang="de-DE" baseline="-25000" dirty="0">
                    <a:solidFill>
                      <a:schemeClr val="accent1">
                        <a:lumMod val="20000"/>
                        <a:lumOff val="80000"/>
                      </a:schemeClr>
                    </a:solidFill>
                    <a:latin typeface="Calibri" panose="020F0502020204030204" pitchFamily="34" charset="0"/>
                  </a:rPr>
                  <a:t> </a:t>
                </a:r>
                <a:r>
                  <a:rPr lang="de-DE" dirty="0">
                    <a:solidFill>
                      <a:schemeClr val="accent1">
                        <a:lumMod val="20000"/>
                        <a:lumOff val="80000"/>
                      </a:schemeClr>
                    </a:solidFill>
                    <a:latin typeface="Calibri" panose="020F0502020204030204" pitchFamily="34" charset="0"/>
                  </a:rPr>
                  <a:t>= </a:t>
                </a:r>
                <a14:m>
                  <m:oMath xmlns:m="http://schemas.openxmlformats.org/officeDocument/2006/math">
                    <m:r>
                      <a:rPr lang="de-DE" i="1">
                        <a:solidFill>
                          <a:schemeClr val="accent1">
                            <a:lumMod val="20000"/>
                            <a:lumOff val="80000"/>
                          </a:schemeClr>
                        </a:solidFill>
                        <a:latin typeface="Cambria Math" panose="02040503050406030204" pitchFamily="18" charset="0"/>
                      </a:rPr>
                      <m:t>𝑑</m:t>
                    </m:r>
                    <m:r>
                      <m:rPr>
                        <m:nor/>
                      </m:rPr>
                      <a:rPr lang="de-DE" dirty="0">
                        <a:solidFill>
                          <a:schemeClr val="accent1">
                            <a:lumMod val="20000"/>
                            <a:lumOff val="80000"/>
                          </a:schemeClr>
                        </a:solidFill>
                        <a:latin typeface="Calibri" panose="020F0502020204030204" pitchFamily="34" charset="0"/>
                      </a:rPr>
                      <m:t>	</m:t>
                    </m:r>
                  </m:oMath>
                </a14:m>
                <a:r>
                  <a:rPr lang="de-DE" baseline="-25000" dirty="0">
                    <a:solidFill>
                      <a:schemeClr val="accent1">
                        <a:lumMod val="20000"/>
                        <a:lumOff val="80000"/>
                      </a:schemeClr>
                    </a:solidFill>
                    <a:latin typeface="Calibri" panose="020F0502020204030204" pitchFamily="34" charset="0"/>
                  </a:rPr>
                  <a:t>			</a:t>
                </a:r>
                <a14:m>
                  <m:oMath xmlns:m="http://schemas.openxmlformats.org/officeDocument/2006/math">
                    <m:sSub>
                      <m:sSubPr>
                        <m:ctrlPr>
                          <a:rPr lang="de-DE" i="1" dirty="0">
                            <a:solidFill>
                              <a:schemeClr val="accent1">
                                <a:lumMod val="20000"/>
                                <a:lumOff val="80000"/>
                              </a:schemeClr>
                            </a:solidFill>
                            <a:latin typeface="Cambria Math" panose="02040503050406030204" pitchFamily="18" charset="0"/>
                          </a:rPr>
                        </m:ctrlPr>
                      </m:sSubPr>
                      <m:e>
                        <m:r>
                          <a:rPr lang="de-DE" i="1" dirty="0">
                            <a:solidFill>
                              <a:schemeClr val="accent1">
                                <a:lumMod val="20000"/>
                                <a:lumOff val="80000"/>
                              </a:schemeClr>
                            </a:solidFill>
                            <a:latin typeface="Cambria Math" panose="02040503050406030204" pitchFamily="18" charset="0"/>
                          </a:rPr>
                          <m:t>𝐹</m:t>
                        </m:r>
                      </m:e>
                      <m:sub>
                        <m:acc>
                          <m:accPr>
                            <m:chr m:val="̅"/>
                            <m:ctrlPr>
                              <a:rPr lang="de-DE" i="1" dirty="0">
                                <a:solidFill>
                                  <a:schemeClr val="accent1">
                                    <a:lumMod val="20000"/>
                                    <a:lumOff val="80000"/>
                                  </a:schemeClr>
                                </a:solidFill>
                                <a:latin typeface="Cambria Math" panose="02040503050406030204" pitchFamily="18" charset="0"/>
                              </a:rPr>
                            </m:ctrlPr>
                          </m:accPr>
                          <m:e>
                            <m:r>
                              <a:rPr lang="de-DE" i="1" dirty="0">
                                <a:solidFill>
                                  <a:schemeClr val="accent1">
                                    <a:lumMod val="20000"/>
                                    <a:lumOff val="80000"/>
                                  </a:schemeClr>
                                </a:solidFill>
                                <a:latin typeface="Cambria Math" panose="02040503050406030204" pitchFamily="18" charset="0"/>
                              </a:rPr>
                              <m:t>𝑏</m:t>
                            </m:r>
                          </m:e>
                        </m:acc>
                        <m:r>
                          <a:rPr lang="de-DE" i="1" dirty="0">
                            <a:solidFill>
                              <a:schemeClr val="accent1">
                                <a:lumMod val="20000"/>
                                <a:lumOff val="80000"/>
                              </a:schemeClr>
                            </a:solidFill>
                            <a:latin typeface="Cambria Math" panose="02040503050406030204" pitchFamily="18" charset="0"/>
                          </a:rPr>
                          <m:t>𝑐</m:t>
                        </m:r>
                        <m:acc>
                          <m:accPr>
                            <m:chr m:val="̅"/>
                            <m:ctrlPr>
                              <a:rPr lang="de-DE" i="1">
                                <a:solidFill>
                                  <a:schemeClr val="accent1">
                                    <a:lumMod val="20000"/>
                                    <a:lumOff val="80000"/>
                                  </a:schemeClr>
                                </a:solidFill>
                                <a:latin typeface="Cambria Math" panose="02040503050406030204" pitchFamily="18" charset="0"/>
                              </a:rPr>
                            </m:ctrlPr>
                          </m:accPr>
                          <m:e>
                            <m:r>
                              <a:rPr lang="de-DE" i="1">
                                <a:solidFill>
                                  <a:schemeClr val="accent1">
                                    <a:lumMod val="20000"/>
                                    <a:lumOff val="80000"/>
                                  </a:schemeClr>
                                </a:solidFill>
                                <a:latin typeface="Cambria Math" panose="02040503050406030204" pitchFamily="18" charset="0"/>
                              </a:rPr>
                              <m:t>𝑎</m:t>
                            </m:r>
                          </m:e>
                        </m:acc>
                      </m:sub>
                    </m:sSub>
                  </m:oMath>
                </a14:m>
                <a:r>
                  <a:rPr lang="de-DE" baseline="-25000" dirty="0">
                    <a:solidFill>
                      <a:schemeClr val="accent1">
                        <a:lumMod val="20000"/>
                        <a:lumOff val="80000"/>
                      </a:schemeClr>
                    </a:solidFill>
                    <a:latin typeface="Calibri" panose="020F0502020204030204" pitchFamily="34" charset="0"/>
                  </a:rPr>
                  <a:t> </a:t>
                </a:r>
                <a:r>
                  <a:rPr lang="de-DE" dirty="0">
                    <a:solidFill>
                      <a:schemeClr val="accent1">
                        <a:lumMod val="20000"/>
                        <a:lumOff val="80000"/>
                      </a:schemeClr>
                    </a:solidFill>
                    <a:latin typeface="Calibri" panose="020F0502020204030204" pitchFamily="34" charset="0"/>
                  </a:rPr>
                  <a:t>= 0</a:t>
                </a:r>
                <a:r>
                  <a:rPr lang="de-DE" baseline="-25000" dirty="0">
                    <a:solidFill>
                      <a:schemeClr val="accent1">
                        <a:lumMod val="20000"/>
                        <a:lumOff val="80000"/>
                      </a:schemeClr>
                    </a:solidFill>
                    <a:latin typeface="Calibri" panose="020F0502020204030204" pitchFamily="34" charset="0"/>
                  </a:rPr>
                  <a:t>		</a:t>
                </a:r>
                <a14:m>
                  <m:oMath xmlns:m="http://schemas.openxmlformats.org/officeDocument/2006/math">
                    <m:sSub>
                      <m:sSubPr>
                        <m:ctrlPr>
                          <a:rPr lang="de-DE" i="1" dirty="0">
                            <a:solidFill>
                              <a:schemeClr val="accent1">
                                <a:lumMod val="20000"/>
                                <a:lumOff val="80000"/>
                              </a:schemeClr>
                            </a:solidFill>
                            <a:latin typeface="Cambria Math" panose="02040503050406030204" pitchFamily="18" charset="0"/>
                          </a:rPr>
                        </m:ctrlPr>
                      </m:sSubPr>
                      <m:e>
                        <m:r>
                          <a:rPr lang="de-DE" i="1" dirty="0">
                            <a:solidFill>
                              <a:schemeClr val="accent1">
                                <a:lumMod val="20000"/>
                                <a:lumOff val="80000"/>
                              </a:schemeClr>
                            </a:solidFill>
                            <a:latin typeface="Cambria Math" panose="02040503050406030204" pitchFamily="18" charset="0"/>
                          </a:rPr>
                          <m:t>𝐹</m:t>
                        </m:r>
                      </m:e>
                      <m:sub>
                        <m:acc>
                          <m:accPr>
                            <m:chr m:val="̅"/>
                            <m:ctrlPr>
                              <a:rPr lang="de-DE" i="1" dirty="0">
                                <a:solidFill>
                                  <a:schemeClr val="accent1">
                                    <a:lumMod val="20000"/>
                                    <a:lumOff val="80000"/>
                                  </a:schemeClr>
                                </a:solidFill>
                                <a:latin typeface="Cambria Math" panose="02040503050406030204" pitchFamily="18" charset="0"/>
                              </a:rPr>
                            </m:ctrlPr>
                          </m:accPr>
                          <m:e>
                            <m:r>
                              <a:rPr lang="de-DE" i="1" dirty="0">
                                <a:solidFill>
                                  <a:schemeClr val="accent1">
                                    <a:lumMod val="20000"/>
                                    <a:lumOff val="80000"/>
                                  </a:schemeClr>
                                </a:solidFill>
                                <a:latin typeface="Cambria Math" panose="02040503050406030204" pitchFamily="18" charset="0"/>
                              </a:rPr>
                              <m:t>𝑏</m:t>
                            </m:r>
                          </m:e>
                        </m:acc>
                        <m:acc>
                          <m:accPr>
                            <m:chr m:val="̅"/>
                            <m:ctrlPr>
                              <a:rPr lang="de-DE" i="1">
                                <a:solidFill>
                                  <a:schemeClr val="accent1">
                                    <a:lumMod val="20000"/>
                                    <a:lumOff val="80000"/>
                                  </a:schemeClr>
                                </a:solidFill>
                                <a:latin typeface="Cambria Math" panose="02040503050406030204" pitchFamily="18" charset="0"/>
                              </a:rPr>
                            </m:ctrlPr>
                          </m:accPr>
                          <m:e>
                            <m:r>
                              <a:rPr lang="de-DE" i="1">
                                <a:solidFill>
                                  <a:schemeClr val="accent1">
                                    <a:lumMod val="20000"/>
                                    <a:lumOff val="80000"/>
                                  </a:schemeClr>
                                </a:solidFill>
                                <a:latin typeface="Cambria Math" panose="02040503050406030204" pitchFamily="18" charset="0"/>
                              </a:rPr>
                              <m:t>𝑐</m:t>
                            </m:r>
                          </m:e>
                        </m:acc>
                        <m:r>
                          <a:rPr lang="de-DE" b="0" i="1" smtClean="0">
                            <a:solidFill>
                              <a:schemeClr val="accent1">
                                <a:lumMod val="20000"/>
                                <a:lumOff val="80000"/>
                              </a:schemeClr>
                            </a:solidFill>
                            <a:latin typeface="Cambria Math" panose="02040503050406030204" pitchFamily="18" charset="0"/>
                          </a:rPr>
                          <m:t>𝑎</m:t>
                        </m:r>
                      </m:sub>
                    </m:sSub>
                  </m:oMath>
                </a14:m>
                <a:r>
                  <a:rPr lang="de-DE" baseline="-25000" dirty="0">
                    <a:solidFill>
                      <a:schemeClr val="accent1">
                        <a:lumMod val="20000"/>
                        <a:lumOff val="80000"/>
                      </a:schemeClr>
                    </a:solidFill>
                    <a:latin typeface="Calibri" panose="020F0502020204030204" pitchFamily="34" charset="0"/>
                  </a:rPr>
                  <a:t> </a:t>
                </a:r>
                <a:r>
                  <a:rPr lang="de-DE" dirty="0">
                    <a:solidFill>
                      <a:schemeClr val="accent1">
                        <a:lumMod val="20000"/>
                        <a:lumOff val="80000"/>
                      </a:schemeClr>
                    </a:solidFill>
                    <a:latin typeface="Calibri" panose="020F0502020204030204" pitchFamily="34" charset="0"/>
                  </a:rPr>
                  <a:t>= </a:t>
                </a:r>
                <a14:m>
                  <m:oMath xmlns:m="http://schemas.openxmlformats.org/officeDocument/2006/math">
                    <m:acc>
                      <m:accPr>
                        <m:chr m:val="̅"/>
                        <m:ctrlPr>
                          <a:rPr lang="de-DE" i="1">
                            <a:solidFill>
                              <a:schemeClr val="accent1">
                                <a:lumMod val="20000"/>
                                <a:lumOff val="80000"/>
                              </a:schemeClr>
                            </a:solidFill>
                            <a:latin typeface="Cambria Math" panose="02040503050406030204" pitchFamily="18" charset="0"/>
                          </a:rPr>
                        </m:ctrlPr>
                      </m:accPr>
                      <m:e>
                        <m:r>
                          <a:rPr lang="de-DE" i="1">
                            <a:solidFill>
                              <a:schemeClr val="accent1">
                                <a:lumMod val="20000"/>
                                <a:lumOff val="80000"/>
                              </a:schemeClr>
                            </a:solidFill>
                            <a:latin typeface="Cambria Math" panose="02040503050406030204" pitchFamily="18" charset="0"/>
                          </a:rPr>
                          <m:t>𝑑</m:t>
                        </m:r>
                      </m:e>
                    </m:acc>
                  </m:oMath>
                </a14:m>
                <a:r>
                  <a:rPr lang="de-DE" baseline="-25000" dirty="0">
                    <a:solidFill>
                      <a:schemeClr val="accent1">
                        <a:lumMod val="20000"/>
                        <a:lumOff val="80000"/>
                      </a:schemeClr>
                    </a:solidFill>
                    <a:latin typeface="Calibri" panose="020F0502020204030204" pitchFamily="34" charset="0"/>
                  </a:rPr>
                  <a:t>			</a:t>
                </a:r>
                <a14:m>
                  <m:oMath xmlns:m="http://schemas.openxmlformats.org/officeDocument/2006/math">
                    <m:sSub>
                      <m:sSubPr>
                        <m:ctrlPr>
                          <a:rPr lang="de-DE" i="1" dirty="0">
                            <a:solidFill>
                              <a:schemeClr val="accent1">
                                <a:lumMod val="20000"/>
                                <a:lumOff val="80000"/>
                              </a:schemeClr>
                            </a:solidFill>
                            <a:latin typeface="Cambria Math" panose="02040503050406030204" pitchFamily="18" charset="0"/>
                          </a:rPr>
                        </m:ctrlPr>
                      </m:sSubPr>
                      <m:e>
                        <m:r>
                          <a:rPr lang="de-DE" i="1" dirty="0">
                            <a:solidFill>
                              <a:schemeClr val="accent1">
                                <a:lumMod val="20000"/>
                                <a:lumOff val="80000"/>
                              </a:schemeClr>
                            </a:solidFill>
                            <a:latin typeface="Cambria Math" panose="02040503050406030204" pitchFamily="18" charset="0"/>
                          </a:rPr>
                          <m:t>𝐹</m:t>
                        </m:r>
                      </m:e>
                      <m:sub>
                        <m:acc>
                          <m:accPr>
                            <m:chr m:val="̅"/>
                            <m:ctrlPr>
                              <a:rPr lang="de-DE" i="1" dirty="0">
                                <a:solidFill>
                                  <a:schemeClr val="accent1">
                                    <a:lumMod val="20000"/>
                                    <a:lumOff val="80000"/>
                                  </a:schemeClr>
                                </a:solidFill>
                                <a:latin typeface="Cambria Math" panose="02040503050406030204" pitchFamily="18" charset="0"/>
                              </a:rPr>
                            </m:ctrlPr>
                          </m:accPr>
                          <m:e>
                            <m:r>
                              <a:rPr lang="de-DE" i="1" dirty="0">
                                <a:solidFill>
                                  <a:schemeClr val="accent1">
                                    <a:lumMod val="20000"/>
                                    <a:lumOff val="80000"/>
                                  </a:schemeClr>
                                </a:solidFill>
                                <a:latin typeface="Cambria Math" panose="02040503050406030204" pitchFamily="18" charset="0"/>
                              </a:rPr>
                              <m:t>𝑏</m:t>
                            </m:r>
                          </m:e>
                        </m:acc>
                        <m:acc>
                          <m:accPr>
                            <m:chr m:val="̅"/>
                            <m:ctrlPr>
                              <a:rPr lang="de-DE" i="1">
                                <a:solidFill>
                                  <a:schemeClr val="accent1">
                                    <a:lumMod val="20000"/>
                                    <a:lumOff val="80000"/>
                                  </a:schemeClr>
                                </a:solidFill>
                                <a:latin typeface="Cambria Math" panose="02040503050406030204" pitchFamily="18" charset="0"/>
                              </a:rPr>
                            </m:ctrlPr>
                          </m:accPr>
                          <m:e>
                            <m:r>
                              <a:rPr lang="de-DE" i="1">
                                <a:solidFill>
                                  <a:schemeClr val="accent1">
                                    <a:lumMod val="20000"/>
                                    <a:lumOff val="80000"/>
                                  </a:schemeClr>
                                </a:solidFill>
                                <a:latin typeface="Cambria Math" panose="02040503050406030204" pitchFamily="18" charset="0"/>
                              </a:rPr>
                              <m:t>𝑐</m:t>
                            </m:r>
                          </m:e>
                        </m:acc>
                        <m:acc>
                          <m:accPr>
                            <m:chr m:val="̅"/>
                            <m:ctrlPr>
                              <a:rPr lang="de-DE" i="1">
                                <a:solidFill>
                                  <a:schemeClr val="accent1">
                                    <a:lumMod val="20000"/>
                                    <a:lumOff val="80000"/>
                                  </a:schemeClr>
                                </a:solidFill>
                                <a:latin typeface="Cambria Math" panose="02040503050406030204" pitchFamily="18" charset="0"/>
                              </a:rPr>
                            </m:ctrlPr>
                          </m:accPr>
                          <m:e>
                            <m:r>
                              <a:rPr lang="de-DE" i="1">
                                <a:solidFill>
                                  <a:schemeClr val="accent1">
                                    <a:lumMod val="20000"/>
                                    <a:lumOff val="80000"/>
                                  </a:schemeClr>
                                </a:solidFill>
                                <a:latin typeface="Cambria Math" panose="02040503050406030204" pitchFamily="18" charset="0"/>
                              </a:rPr>
                              <m:t>𝑎</m:t>
                            </m:r>
                          </m:e>
                        </m:acc>
                      </m:sub>
                    </m:sSub>
                  </m:oMath>
                </a14:m>
                <a:r>
                  <a:rPr lang="de-DE" baseline="-25000" dirty="0">
                    <a:solidFill>
                      <a:schemeClr val="accent1">
                        <a:lumMod val="20000"/>
                        <a:lumOff val="80000"/>
                      </a:schemeClr>
                    </a:solidFill>
                    <a:latin typeface="Calibri" panose="020F0502020204030204" pitchFamily="34" charset="0"/>
                  </a:rPr>
                  <a:t> </a:t>
                </a:r>
                <a:r>
                  <a:rPr lang="de-DE" dirty="0">
                    <a:solidFill>
                      <a:schemeClr val="accent1">
                        <a:lumMod val="20000"/>
                        <a:lumOff val="80000"/>
                      </a:schemeClr>
                    </a:solidFill>
                    <a:latin typeface="Calibri" panose="020F0502020204030204" pitchFamily="34" charset="0"/>
                  </a:rPr>
                  <a:t>= 1</a:t>
                </a:r>
              </a:p>
              <a:p>
                <a:pPr marL="0" indent="0">
                  <a:buNone/>
                </a:pPr>
                <a:endParaRPr lang="de-DE" baseline="-25000" dirty="0">
                  <a:solidFill>
                    <a:schemeClr val="accent1">
                      <a:lumMod val="20000"/>
                      <a:lumOff val="80000"/>
                    </a:schemeClr>
                  </a:solidFill>
                  <a:latin typeface="Calibri" panose="020F0502020204030204" pitchFamily="34" charset="0"/>
                </a:endParaRPr>
              </a:p>
              <a:p>
                <a:pPr marL="0" indent="0">
                  <a:buNone/>
                </a:pPr>
                <a:r>
                  <a:rPr lang="de-DE" dirty="0">
                    <a:solidFill>
                      <a:schemeClr val="accent1">
                        <a:lumMod val="20000"/>
                        <a:lumOff val="80000"/>
                      </a:schemeClr>
                    </a:solidFill>
                  </a:rPr>
                  <a:t>			</a:t>
                </a:r>
                <a14:m>
                  <m:oMath xmlns:m="http://schemas.openxmlformats.org/officeDocument/2006/math">
                    <m:sSub>
                      <m:sSubPr>
                        <m:ctrlPr>
                          <a:rPr lang="de-DE" i="1" dirty="0" smtClean="0">
                            <a:solidFill>
                              <a:schemeClr val="tx1"/>
                            </a:solidFill>
                            <a:latin typeface="Cambria Math" panose="02040503050406030204" pitchFamily="18" charset="0"/>
                          </a:rPr>
                        </m:ctrlPr>
                      </m:sSubPr>
                      <m:e>
                        <m:r>
                          <a:rPr lang="de-DE" i="1" dirty="0">
                            <a:solidFill>
                              <a:schemeClr val="tx1"/>
                            </a:solidFill>
                            <a:latin typeface="Cambria Math" panose="02040503050406030204" pitchFamily="18" charset="0"/>
                          </a:rPr>
                          <m:t>𝐹</m:t>
                        </m:r>
                      </m:e>
                      <m:sub>
                        <m:acc>
                          <m:accPr>
                            <m:chr m:val="̅"/>
                            <m:ctrlPr>
                              <a:rPr lang="de-DE" i="1" dirty="0">
                                <a:solidFill>
                                  <a:schemeClr val="tx1"/>
                                </a:solidFill>
                                <a:latin typeface="Cambria Math" panose="02040503050406030204" pitchFamily="18" charset="0"/>
                              </a:rPr>
                            </m:ctrlPr>
                          </m:accPr>
                          <m:e>
                            <m:r>
                              <a:rPr lang="de-DE" i="1" dirty="0">
                                <a:solidFill>
                                  <a:schemeClr val="tx1"/>
                                </a:solidFill>
                                <a:latin typeface="Cambria Math" panose="02040503050406030204" pitchFamily="18" charset="0"/>
                              </a:rPr>
                              <m:t>𝑏</m:t>
                            </m:r>
                          </m:e>
                        </m:acc>
                        <m:r>
                          <a:rPr lang="de-DE" i="1" dirty="0">
                            <a:solidFill>
                              <a:schemeClr val="tx1"/>
                            </a:solidFill>
                            <a:latin typeface="Cambria Math" panose="02040503050406030204" pitchFamily="18" charset="0"/>
                          </a:rPr>
                          <m:t>𝑐𝑎</m:t>
                        </m:r>
                        <m:r>
                          <a:rPr lang="de-DE" b="0" i="1" dirty="0" smtClean="0">
                            <a:solidFill>
                              <a:schemeClr val="tx1"/>
                            </a:solidFill>
                            <a:latin typeface="Cambria Math" panose="02040503050406030204" pitchFamily="18" charset="0"/>
                          </a:rPr>
                          <m:t>𝑑</m:t>
                        </m:r>
                      </m:sub>
                    </m:sSub>
                  </m:oMath>
                </a14:m>
                <a:r>
                  <a:rPr lang="de-DE" baseline="-25000" dirty="0">
                    <a:solidFill>
                      <a:schemeClr val="tx1"/>
                    </a:solidFill>
                    <a:latin typeface="Calibri" panose="020F0502020204030204" pitchFamily="34" charset="0"/>
                  </a:rPr>
                  <a:t> </a:t>
                </a:r>
                <a:r>
                  <a:rPr lang="de-DE" dirty="0">
                    <a:solidFill>
                      <a:schemeClr val="tx1"/>
                    </a:solidFill>
                    <a:latin typeface="Calibri" panose="020F0502020204030204" pitchFamily="34" charset="0"/>
                  </a:rPr>
                  <a:t>= 1</a:t>
                </a:r>
                <a:r>
                  <a:rPr lang="de-DE" baseline="-25000" dirty="0">
                    <a:solidFill>
                      <a:schemeClr val="tx1"/>
                    </a:solidFill>
                    <a:latin typeface="Calibri" panose="020F0502020204030204" pitchFamily="34" charset="0"/>
                  </a:rPr>
                  <a:t>	</a:t>
                </a:r>
                <a14:m>
                  <m:oMath xmlns:m="http://schemas.openxmlformats.org/officeDocument/2006/math">
                    <m:sSub>
                      <m:sSubPr>
                        <m:ctrlPr>
                          <a:rPr lang="de-DE" i="1" dirty="0">
                            <a:solidFill>
                              <a:schemeClr val="tx1"/>
                            </a:solidFill>
                            <a:latin typeface="Cambria Math" panose="02040503050406030204" pitchFamily="18" charset="0"/>
                          </a:rPr>
                        </m:ctrlPr>
                      </m:sSubPr>
                      <m:e>
                        <m:r>
                          <a:rPr lang="de-DE" i="1" dirty="0">
                            <a:solidFill>
                              <a:schemeClr val="tx1"/>
                            </a:solidFill>
                            <a:latin typeface="Cambria Math" panose="02040503050406030204" pitchFamily="18" charset="0"/>
                          </a:rPr>
                          <m:t>𝐹</m:t>
                        </m:r>
                      </m:e>
                      <m:sub>
                        <m:acc>
                          <m:accPr>
                            <m:chr m:val="̅"/>
                            <m:ctrlPr>
                              <a:rPr lang="de-DE" i="1" dirty="0">
                                <a:solidFill>
                                  <a:schemeClr val="tx1"/>
                                </a:solidFill>
                                <a:latin typeface="Cambria Math" panose="02040503050406030204" pitchFamily="18" charset="0"/>
                              </a:rPr>
                            </m:ctrlPr>
                          </m:accPr>
                          <m:e>
                            <m:r>
                              <a:rPr lang="de-DE" i="1" dirty="0">
                                <a:solidFill>
                                  <a:schemeClr val="tx1"/>
                                </a:solidFill>
                                <a:latin typeface="Cambria Math" panose="02040503050406030204" pitchFamily="18" charset="0"/>
                              </a:rPr>
                              <m:t>𝑏</m:t>
                            </m:r>
                          </m:e>
                        </m:acc>
                        <m:r>
                          <a:rPr lang="de-DE" i="1" dirty="0">
                            <a:solidFill>
                              <a:schemeClr val="tx1"/>
                            </a:solidFill>
                            <a:latin typeface="Cambria Math" panose="02040503050406030204" pitchFamily="18" charset="0"/>
                          </a:rPr>
                          <m:t>𝑐𝑎</m:t>
                        </m:r>
                        <m:acc>
                          <m:accPr>
                            <m:chr m:val="̅"/>
                            <m:ctrlPr>
                              <a:rPr lang="de-DE" i="1">
                                <a:solidFill>
                                  <a:schemeClr val="tx1"/>
                                </a:solidFill>
                                <a:latin typeface="Cambria Math" panose="02040503050406030204" pitchFamily="18" charset="0"/>
                              </a:rPr>
                            </m:ctrlPr>
                          </m:accPr>
                          <m:e>
                            <m:r>
                              <a:rPr lang="de-DE" i="1">
                                <a:solidFill>
                                  <a:schemeClr val="tx1"/>
                                </a:solidFill>
                                <a:latin typeface="Cambria Math" panose="02040503050406030204" pitchFamily="18" charset="0"/>
                              </a:rPr>
                              <m:t>𝑑</m:t>
                            </m:r>
                          </m:e>
                        </m:acc>
                      </m:sub>
                    </m:sSub>
                  </m:oMath>
                </a14:m>
                <a:r>
                  <a:rPr lang="de-DE" baseline="-25000" dirty="0">
                    <a:solidFill>
                      <a:schemeClr val="tx1"/>
                    </a:solidFill>
                    <a:latin typeface="Calibri" panose="020F0502020204030204" pitchFamily="34" charset="0"/>
                  </a:rPr>
                  <a:t> </a:t>
                </a:r>
                <a:r>
                  <a:rPr lang="de-DE" dirty="0">
                    <a:solidFill>
                      <a:schemeClr val="tx1"/>
                    </a:solidFill>
                    <a:latin typeface="Calibri" panose="020F0502020204030204" pitchFamily="34" charset="0"/>
                  </a:rPr>
                  <a:t>= 0</a:t>
                </a:r>
                <a:r>
                  <a:rPr lang="de-DE" baseline="-25000" dirty="0">
                    <a:solidFill>
                      <a:schemeClr val="tx1"/>
                    </a:solidFill>
                    <a:latin typeface="Calibri" panose="020F0502020204030204" pitchFamily="34" charset="0"/>
                  </a:rPr>
                  <a:t>			</a:t>
                </a:r>
                <a14:m>
                  <m:oMath xmlns:m="http://schemas.openxmlformats.org/officeDocument/2006/math">
                    <m:sSub>
                      <m:sSubPr>
                        <m:ctrlPr>
                          <a:rPr lang="de-DE" i="1" dirty="0">
                            <a:solidFill>
                              <a:schemeClr val="tx1"/>
                            </a:solidFill>
                            <a:latin typeface="Cambria Math" panose="02040503050406030204" pitchFamily="18" charset="0"/>
                          </a:rPr>
                        </m:ctrlPr>
                      </m:sSubPr>
                      <m:e>
                        <m:r>
                          <a:rPr lang="de-DE" i="1" dirty="0">
                            <a:solidFill>
                              <a:schemeClr val="tx1"/>
                            </a:solidFill>
                            <a:latin typeface="Cambria Math" panose="02040503050406030204" pitchFamily="18" charset="0"/>
                          </a:rPr>
                          <m:t>𝐹</m:t>
                        </m:r>
                      </m:e>
                      <m:sub>
                        <m:acc>
                          <m:accPr>
                            <m:chr m:val="̅"/>
                            <m:ctrlPr>
                              <a:rPr lang="de-DE" i="1" dirty="0">
                                <a:solidFill>
                                  <a:schemeClr val="tx1"/>
                                </a:solidFill>
                                <a:latin typeface="Cambria Math" panose="02040503050406030204" pitchFamily="18" charset="0"/>
                              </a:rPr>
                            </m:ctrlPr>
                          </m:accPr>
                          <m:e>
                            <m:r>
                              <a:rPr lang="de-DE" i="1" dirty="0">
                                <a:solidFill>
                                  <a:schemeClr val="tx1"/>
                                </a:solidFill>
                                <a:latin typeface="Cambria Math" panose="02040503050406030204" pitchFamily="18" charset="0"/>
                              </a:rPr>
                              <m:t>𝑏</m:t>
                            </m:r>
                          </m:e>
                        </m:acc>
                        <m:acc>
                          <m:accPr>
                            <m:chr m:val="̅"/>
                            <m:ctrlPr>
                              <a:rPr lang="de-DE" i="1">
                                <a:solidFill>
                                  <a:schemeClr val="tx1"/>
                                </a:solidFill>
                                <a:latin typeface="Cambria Math" panose="02040503050406030204" pitchFamily="18" charset="0"/>
                              </a:rPr>
                            </m:ctrlPr>
                          </m:accPr>
                          <m:e>
                            <m:r>
                              <a:rPr lang="de-DE" i="1">
                                <a:solidFill>
                                  <a:schemeClr val="tx1"/>
                                </a:solidFill>
                                <a:latin typeface="Cambria Math" panose="02040503050406030204" pitchFamily="18" charset="0"/>
                              </a:rPr>
                              <m:t>𝑐</m:t>
                            </m:r>
                          </m:e>
                        </m:acc>
                        <m:r>
                          <a:rPr lang="de-DE" i="1">
                            <a:solidFill>
                              <a:schemeClr val="tx1"/>
                            </a:solidFill>
                            <a:latin typeface="Cambria Math" panose="02040503050406030204" pitchFamily="18" charset="0"/>
                          </a:rPr>
                          <m:t>𝑎</m:t>
                        </m:r>
                        <m:r>
                          <a:rPr lang="de-DE" b="0" i="1" smtClean="0">
                            <a:solidFill>
                              <a:schemeClr val="tx1"/>
                            </a:solidFill>
                            <a:latin typeface="Cambria Math" panose="02040503050406030204" pitchFamily="18" charset="0"/>
                          </a:rPr>
                          <m:t>𝑑</m:t>
                        </m:r>
                      </m:sub>
                    </m:sSub>
                  </m:oMath>
                </a14:m>
                <a:r>
                  <a:rPr lang="de-DE" baseline="-25000" dirty="0">
                    <a:solidFill>
                      <a:schemeClr val="tx1"/>
                    </a:solidFill>
                    <a:latin typeface="Calibri" panose="020F0502020204030204" pitchFamily="34" charset="0"/>
                  </a:rPr>
                  <a:t> </a:t>
                </a:r>
                <a:r>
                  <a:rPr lang="de-DE" dirty="0">
                    <a:solidFill>
                      <a:schemeClr val="tx1"/>
                    </a:solidFill>
                    <a:latin typeface="Calibri" panose="020F0502020204030204" pitchFamily="34" charset="0"/>
                  </a:rPr>
                  <a:t>= 0	</a:t>
                </a:r>
                <a14:m>
                  <m:oMath xmlns:m="http://schemas.openxmlformats.org/officeDocument/2006/math">
                    <m:sSub>
                      <m:sSubPr>
                        <m:ctrlPr>
                          <a:rPr lang="de-DE" i="1" dirty="0">
                            <a:solidFill>
                              <a:schemeClr val="tx1"/>
                            </a:solidFill>
                            <a:latin typeface="Cambria Math" panose="02040503050406030204" pitchFamily="18" charset="0"/>
                          </a:rPr>
                        </m:ctrlPr>
                      </m:sSubPr>
                      <m:e>
                        <m:r>
                          <a:rPr lang="de-DE" i="1" dirty="0">
                            <a:solidFill>
                              <a:schemeClr val="tx1"/>
                            </a:solidFill>
                            <a:latin typeface="Cambria Math" panose="02040503050406030204" pitchFamily="18" charset="0"/>
                          </a:rPr>
                          <m:t>𝐹</m:t>
                        </m:r>
                      </m:e>
                      <m:sub>
                        <m:acc>
                          <m:accPr>
                            <m:chr m:val="̅"/>
                            <m:ctrlPr>
                              <a:rPr lang="de-DE" i="1" dirty="0">
                                <a:solidFill>
                                  <a:schemeClr val="tx1"/>
                                </a:solidFill>
                                <a:latin typeface="Cambria Math" panose="02040503050406030204" pitchFamily="18" charset="0"/>
                              </a:rPr>
                            </m:ctrlPr>
                          </m:accPr>
                          <m:e>
                            <m:r>
                              <a:rPr lang="de-DE" i="1" dirty="0">
                                <a:solidFill>
                                  <a:schemeClr val="tx1"/>
                                </a:solidFill>
                                <a:latin typeface="Cambria Math" panose="02040503050406030204" pitchFamily="18" charset="0"/>
                              </a:rPr>
                              <m:t>𝑏</m:t>
                            </m:r>
                          </m:e>
                        </m:acc>
                        <m:acc>
                          <m:accPr>
                            <m:chr m:val="̅"/>
                            <m:ctrlPr>
                              <a:rPr lang="de-DE" i="1">
                                <a:solidFill>
                                  <a:schemeClr val="tx1"/>
                                </a:solidFill>
                                <a:latin typeface="Cambria Math" panose="02040503050406030204" pitchFamily="18" charset="0"/>
                              </a:rPr>
                            </m:ctrlPr>
                          </m:accPr>
                          <m:e>
                            <m:r>
                              <a:rPr lang="de-DE" i="1">
                                <a:solidFill>
                                  <a:schemeClr val="tx1"/>
                                </a:solidFill>
                                <a:latin typeface="Cambria Math" panose="02040503050406030204" pitchFamily="18" charset="0"/>
                              </a:rPr>
                              <m:t>𝑐</m:t>
                            </m:r>
                          </m:e>
                        </m:acc>
                        <m:r>
                          <a:rPr lang="de-DE" i="1">
                            <a:solidFill>
                              <a:schemeClr val="tx1"/>
                            </a:solidFill>
                            <a:latin typeface="Cambria Math" panose="02040503050406030204" pitchFamily="18" charset="0"/>
                          </a:rPr>
                          <m:t>𝑎</m:t>
                        </m:r>
                        <m:acc>
                          <m:accPr>
                            <m:chr m:val="̅"/>
                            <m:ctrlPr>
                              <a:rPr lang="de-DE" i="1">
                                <a:solidFill>
                                  <a:schemeClr val="tx1"/>
                                </a:solidFill>
                                <a:latin typeface="Cambria Math" panose="02040503050406030204" pitchFamily="18" charset="0"/>
                              </a:rPr>
                            </m:ctrlPr>
                          </m:accPr>
                          <m:e>
                            <m:r>
                              <a:rPr lang="de-DE" i="1" smtClean="0">
                                <a:solidFill>
                                  <a:schemeClr val="tx1"/>
                                </a:solidFill>
                                <a:latin typeface="Cambria Math" panose="02040503050406030204" pitchFamily="18" charset="0"/>
                              </a:rPr>
                              <m:t>𝑑</m:t>
                            </m:r>
                          </m:e>
                        </m:acc>
                      </m:sub>
                    </m:sSub>
                  </m:oMath>
                </a14:m>
                <a:r>
                  <a:rPr lang="de-DE" baseline="-25000" dirty="0">
                    <a:solidFill>
                      <a:schemeClr val="tx1"/>
                    </a:solidFill>
                    <a:latin typeface="Calibri" panose="020F0502020204030204" pitchFamily="34" charset="0"/>
                  </a:rPr>
                  <a:t> </a:t>
                </a:r>
                <a:r>
                  <a:rPr lang="de-DE" dirty="0">
                    <a:solidFill>
                      <a:schemeClr val="tx1"/>
                    </a:solidFill>
                    <a:latin typeface="Calibri" panose="020F0502020204030204" pitchFamily="34" charset="0"/>
                  </a:rPr>
                  <a:t>= 1</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4293" y="1608074"/>
                <a:ext cx="8946541" cy="4652683"/>
              </a:xfrm>
              <a:blipFill rotWithShape="0">
                <a:blip r:embed="rId3"/>
                <a:stretch>
                  <a:fillRect l="-272" t="-1048"/>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49</a:t>
            </a:fld>
            <a:endParaRPr lang="en-US" dirty="0"/>
          </a:p>
        </p:txBody>
      </p:sp>
      <p:cxnSp>
        <p:nvCxnSpPr>
          <p:cNvPr id="5" name="Gerade Verbindung mit Pfeil 4"/>
          <p:cNvCxnSpPr/>
          <p:nvPr/>
        </p:nvCxnSpPr>
        <p:spPr>
          <a:xfrm flipH="1">
            <a:off x="1935890" y="2413686"/>
            <a:ext cx="2183026" cy="420130"/>
          </a:xfrm>
          <a:prstGeom prst="straightConnector1">
            <a:avLst/>
          </a:prstGeom>
          <a:ln>
            <a:solidFill>
              <a:schemeClr val="accent3">
                <a:lumMod val="20000"/>
                <a:lumOff val="80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9" name="Gerade Verbindung mit Pfeil 8"/>
          <p:cNvCxnSpPr/>
          <p:nvPr/>
        </p:nvCxnSpPr>
        <p:spPr>
          <a:xfrm>
            <a:off x="4118916" y="2413686"/>
            <a:ext cx="1771135" cy="420130"/>
          </a:xfrm>
          <a:prstGeom prst="straightConnector1">
            <a:avLst/>
          </a:prstGeom>
          <a:ln>
            <a:solidFill>
              <a:schemeClr val="accent3">
                <a:lumMod val="20000"/>
                <a:lumOff val="80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12" name="Gerade Verbindung mit Pfeil 11"/>
          <p:cNvCxnSpPr/>
          <p:nvPr/>
        </p:nvCxnSpPr>
        <p:spPr>
          <a:xfrm flipH="1">
            <a:off x="4733184" y="3220995"/>
            <a:ext cx="1535809" cy="383324"/>
          </a:xfrm>
          <a:prstGeom prst="straightConnector1">
            <a:avLst/>
          </a:prstGeom>
          <a:ln>
            <a:solidFill>
              <a:schemeClr val="accent3">
                <a:lumMod val="20000"/>
                <a:lumOff val="80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14" name="Gerade Verbindung mit Pfeil 13"/>
          <p:cNvCxnSpPr/>
          <p:nvPr/>
        </p:nvCxnSpPr>
        <p:spPr>
          <a:xfrm>
            <a:off x="6268993" y="3220995"/>
            <a:ext cx="1334530" cy="383324"/>
          </a:xfrm>
          <a:prstGeom prst="straightConnector1">
            <a:avLst/>
          </a:prstGeom>
          <a:ln>
            <a:solidFill>
              <a:schemeClr val="accent3">
                <a:lumMod val="20000"/>
                <a:lumOff val="80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17" name="Gerade Verbindung mit Pfeil 16"/>
          <p:cNvCxnSpPr/>
          <p:nvPr/>
        </p:nvCxnSpPr>
        <p:spPr>
          <a:xfrm flipH="1">
            <a:off x="3847070" y="4008938"/>
            <a:ext cx="971573" cy="423019"/>
          </a:xfrm>
          <a:prstGeom prst="straightConnector1">
            <a:avLst/>
          </a:prstGeom>
          <a:ln>
            <a:solidFill>
              <a:schemeClr val="accent3">
                <a:lumMod val="20000"/>
                <a:lumOff val="80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18" name="Gerade Verbindung mit Pfeil 17"/>
          <p:cNvCxnSpPr/>
          <p:nvPr/>
        </p:nvCxnSpPr>
        <p:spPr>
          <a:xfrm>
            <a:off x="4817128" y="4009901"/>
            <a:ext cx="760435" cy="422056"/>
          </a:xfrm>
          <a:prstGeom prst="straightConnector1">
            <a:avLst/>
          </a:prstGeom>
          <a:ln>
            <a:solidFill>
              <a:schemeClr val="accent3">
                <a:lumMod val="20000"/>
                <a:lumOff val="80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23" name="Gerade Verbindung mit Pfeil 22"/>
          <p:cNvCxnSpPr/>
          <p:nvPr/>
        </p:nvCxnSpPr>
        <p:spPr>
          <a:xfrm flipH="1">
            <a:off x="6978257" y="4008938"/>
            <a:ext cx="815766" cy="414781"/>
          </a:xfrm>
          <a:prstGeom prst="straightConnector1">
            <a:avLst/>
          </a:prstGeom>
          <a:ln>
            <a:solidFill>
              <a:schemeClr val="accent3">
                <a:lumMod val="20000"/>
                <a:lumOff val="80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24" name="Gerade Verbindung mit Pfeil 23"/>
          <p:cNvCxnSpPr/>
          <p:nvPr/>
        </p:nvCxnSpPr>
        <p:spPr>
          <a:xfrm>
            <a:off x="7794023" y="4008937"/>
            <a:ext cx="880420" cy="423020"/>
          </a:xfrm>
          <a:prstGeom prst="straightConnector1">
            <a:avLst/>
          </a:prstGeom>
          <a:ln>
            <a:solidFill>
              <a:schemeClr val="accent3">
                <a:lumMod val="20000"/>
                <a:lumOff val="80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33" name="Gerade Verbindung mit Pfeil 32"/>
          <p:cNvCxnSpPr/>
          <p:nvPr/>
        </p:nvCxnSpPr>
        <p:spPr>
          <a:xfrm flipH="1">
            <a:off x="3027404" y="4836576"/>
            <a:ext cx="745526" cy="423019"/>
          </a:xfrm>
          <a:prstGeom prst="straightConnector1">
            <a:avLst/>
          </a:prstGeom>
          <a:ln>
            <a:solidFill>
              <a:schemeClr val="accent3">
                <a:lumMod val="20000"/>
                <a:lumOff val="80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35" name="Gerade Verbindung mit Pfeil 34"/>
          <p:cNvCxnSpPr/>
          <p:nvPr/>
        </p:nvCxnSpPr>
        <p:spPr>
          <a:xfrm>
            <a:off x="3772930" y="4836576"/>
            <a:ext cx="678236" cy="423019"/>
          </a:xfrm>
          <a:prstGeom prst="straightConnector1">
            <a:avLst/>
          </a:prstGeom>
          <a:ln>
            <a:solidFill>
              <a:schemeClr val="accent3">
                <a:lumMod val="20000"/>
                <a:lumOff val="80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37" name="Gerade Verbindung mit Pfeil 36"/>
          <p:cNvCxnSpPr/>
          <p:nvPr/>
        </p:nvCxnSpPr>
        <p:spPr>
          <a:xfrm flipH="1">
            <a:off x="6540486" y="4828338"/>
            <a:ext cx="745526" cy="423019"/>
          </a:xfrm>
          <a:prstGeom prst="straightConnector1">
            <a:avLst/>
          </a:prstGeom>
          <a:ln>
            <a:solidFill>
              <a:schemeClr val="accent3">
                <a:lumMod val="20000"/>
                <a:lumOff val="80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38" name="Gerade Verbindung mit Pfeil 37"/>
          <p:cNvCxnSpPr/>
          <p:nvPr/>
        </p:nvCxnSpPr>
        <p:spPr>
          <a:xfrm>
            <a:off x="7286012" y="4828338"/>
            <a:ext cx="678236" cy="423019"/>
          </a:xfrm>
          <a:prstGeom prst="straightConnector1">
            <a:avLst/>
          </a:prstGeom>
          <a:ln>
            <a:solidFill>
              <a:schemeClr val="accent3">
                <a:lumMod val="20000"/>
                <a:lumOff val="80000"/>
              </a:schemeClr>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440589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6111" y="452718"/>
            <a:ext cx="9535857" cy="1400530"/>
          </a:xfrm>
        </p:spPr>
        <p:txBody>
          <a:bodyPr/>
          <a:lstStyle/>
          <a:p>
            <a:r>
              <a:rPr lang="de-DE" dirty="0"/>
              <a:t>Aufgabe 1 - Boolesche Algebra</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564541"/>
                <a:ext cx="9249228" cy="5042205"/>
              </a:xfrm>
            </p:spPr>
            <p:txBody>
              <a:bodyPr/>
              <a:lstStyle/>
              <a:p>
                <a14:m>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𝑥</m:t>
                        </m:r>
                        <m:r>
                          <a:rPr lang="de-DE" b="0" i="1" smtClean="0">
                            <a:latin typeface="Cambria Math" panose="02040503050406030204" pitchFamily="18" charset="0"/>
                          </a:rPr>
                          <m:t> </m:t>
                        </m:r>
                      </m:e>
                    </m:acc>
                    <m:nary>
                      <m:naryPr>
                        <m:chr m:val="⨁"/>
                        <m:subHide m:val="on"/>
                        <m:supHide m:val="on"/>
                        <m:ctrlPr>
                          <a:rPr lang="de-DE" b="0" i="1" smtClean="0">
                            <a:latin typeface="Cambria Math" panose="02040503050406030204" pitchFamily="18" charset="0"/>
                            <a:ea typeface="Cambria Math" panose="02040503050406030204" pitchFamily="18" charset="0"/>
                          </a:rPr>
                        </m:ctrlPr>
                      </m:naryPr>
                      <m:sub/>
                      <m:sup/>
                      <m:e>
                        <m:r>
                          <a:rPr lang="de-DE" b="0" i="1" smtClean="0">
                            <a:latin typeface="Cambria Math" panose="02040503050406030204" pitchFamily="18" charset="0"/>
                            <a:ea typeface="Cambria Math" panose="02040503050406030204" pitchFamily="18" charset="0"/>
                          </a:rPr>
                          <m:t> </m:t>
                        </m:r>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𝑥</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𝑦</m:t>
                            </m:r>
                          </m:e>
                        </m:d>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𝑥</m:t>
                        </m:r>
                        <m:r>
                          <a:rPr lang="de-DE" b="0" i="1" smtClean="0">
                            <a:latin typeface="Cambria Math" panose="02040503050406030204" pitchFamily="18" charset="0"/>
                            <a:ea typeface="Cambria Math" panose="02040503050406030204" pitchFamily="18" charset="0"/>
                          </a:rPr>
                          <m:t>+ </m:t>
                        </m:r>
                        <m:acc>
                          <m:accPr>
                            <m:chr m:val="̅"/>
                            <m:ctrlPr>
                              <a:rPr lang="de-DE" b="0" i="1" smtClean="0">
                                <a:latin typeface="Cambria Math" panose="02040503050406030204" pitchFamily="18" charset="0"/>
                                <a:ea typeface="Cambria Math" panose="02040503050406030204" pitchFamily="18" charset="0"/>
                              </a:rPr>
                            </m:ctrlPr>
                          </m:accPr>
                          <m:e>
                            <m:r>
                              <a:rPr lang="de-DE" b="0" i="1" smtClean="0">
                                <a:latin typeface="Cambria Math" panose="02040503050406030204" pitchFamily="18" charset="0"/>
                                <a:ea typeface="Cambria Math" panose="02040503050406030204" pitchFamily="18" charset="0"/>
                              </a:rPr>
                              <m:t>𝑦</m:t>
                            </m:r>
                          </m:e>
                        </m:acc>
                        <m:r>
                          <a:rPr lang="de-DE" b="0" i="1" smtClean="0">
                            <a:latin typeface="Cambria Math" panose="02040503050406030204" pitchFamily="18" charset="0"/>
                            <a:ea typeface="Cambria Math" panose="02040503050406030204" pitchFamily="18" charset="0"/>
                          </a:rPr>
                          <m:t> </m:t>
                        </m:r>
                      </m:e>
                    </m:nary>
                  </m:oMath>
                </a14:m>
                <a:r>
                  <a:rPr lang="de-DE" dirty="0"/>
                  <a:t> </a:t>
                </a:r>
              </a:p>
              <a:p>
                <a:pPr marL="0" indent="0">
                  <a:buNone/>
                </a:pPr>
                <a:endParaRPr lang="de-DE" dirty="0"/>
              </a:p>
              <a:p>
                <a:pPr marL="0" indent="0">
                  <a:buNone/>
                </a:pPr>
                <a:r>
                  <a:rPr lang="de-DE" dirty="0">
                    <a:solidFill>
                      <a:schemeClr val="bg2">
                        <a:lumMod val="20000"/>
                        <a:lumOff val="80000"/>
                      </a:schemeClr>
                    </a:solidFill>
                    <a:latin typeface="Calibri" panose="020F0502020204030204" pitchFamily="34" charset="0"/>
                  </a:rPr>
                  <a:t>Hinweis:</a:t>
                </a:r>
                <a:r>
                  <a:rPr lang="de-DE" dirty="0">
                    <a:latin typeface="Calibri" panose="020F0502020204030204" pitchFamily="34" charset="0"/>
                  </a:rPr>
                  <a:t>		XOR kann durch elementare Aussagenlogik wiedergegeben werden</a:t>
                </a: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564541"/>
                <a:ext cx="9249228" cy="5042205"/>
              </a:xfrm>
              <a:blipFill rotWithShape="0">
                <a:blip r:embed="rId2"/>
                <a:stretch>
                  <a:fillRect l="-725" t="-7376"/>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20506070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4 – Entwicklungssatz</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4293" y="1608074"/>
                <a:ext cx="8946541" cy="4652683"/>
              </a:xfrm>
            </p:spPr>
            <p:txBody>
              <a:bodyPr>
                <a:normAutofit/>
              </a:bodyPr>
              <a:lstStyle/>
              <a:p>
                <a:r>
                  <a:rPr lang="de-DE" dirty="0"/>
                  <a:t>Eine kürzere Darstellung der Aufgabe c</a:t>
                </a:r>
                <a:endParaRPr lang="de-DE" dirty="0">
                  <a:latin typeface="Calibri" panose="020F0502020204030204" pitchFamily="34" charset="0"/>
                </a:endParaRPr>
              </a:p>
              <a:p>
                <a:pPr marL="0" indent="0">
                  <a:buNone/>
                </a:pPr>
                <a:r>
                  <a:rPr lang="de-DE" dirty="0">
                    <a:latin typeface="Calibri" panose="020F0502020204030204" pitchFamily="34" charset="0"/>
                  </a:rPr>
                  <a:t>				</a:t>
                </a:r>
                <a:r>
                  <a:rPr lang="de-DE" dirty="0"/>
                  <a:t>y = </a:t>
                </a:r>
                <a14:m>
                  <m:oMath xmlns:m="http://schemas.openxmlformats.org/officeDocument/2006/math">
                    <m:acc>
                      <m:accPr>
                        <m:chr m:val="̅"/>
                        <m:ctrlPr>
                          <a:rPr lang="de-DE" i="1">
                            <a:latin typeface="Cambria Math" panose="02040503050406030204" pitchFamily="18" charset="0"/>
                          </a:rPr>
                        </m:ctrlPr>
                      </m:accPr>
                      <m:e>
                        <m:r>
                          <a:rPr lang="de-DE" b="0" i="1" smtClean="0">
                            <a:latin typeface="Cambria Math" panose="02040503050406030204" pitchFamily="18" charset="0"/>
                          </a:rPr>
                          <m:t>𝑎</m:t>
                        </m:r>
                      </m:e>
                    </m:acc>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𝑐</m:t>
                        </m:r>
                      </m:e>
                    </m:acc>
                    <m:r>
                      <a:rPr lang="de-DE" i="1">
                        <a:latin typeface="Cambria Math" panose="02040503050406030204" pitchFamily="18" charset="0"/>
                      </a:rPr>
                      <m:t>+</m:t>
                    </m:r>
                    <m:r>
                      <a:rPr lang="de-DE" b="0" i="1" smtClean="0">
                        <a:latin typeface="Cambria Math" panose="02040503050406030204" pitchFamily="18" charset="0"/>
                      </a:rPr>
                      <m:t>𝑏</m:t>
                    </m:r>
                    <m:r>
                      <a:rPr lang="de-DE" b="0" i="1" smtClean="0">
                        <a:latin typeface="Cambria Math" panose="02040503050406030204" pitchFamily="18" charset="0"/>
                      </a:rPr>
                      <m:t>+</m:t>
                    </m:r>
                    <m:acc>
                      <m:accPr>
                        <m:chr m:val="̅"/>
                        <m:ctrlPr>
                          <a:rPr lang="de-DE" i="1">
                            <a:latin typeface="Cambria Math" panose="02040503050406030204" pitchFamily="18" charset="0"/>
                          </a:rPr>
                        </m:ctrlPr>
                      </m:accPr>
                      <m:e>
                        <m:r>
                          <a:rPr lang="de-DE" b="0" i="1" smtClean="0">
                            <a:latin typeface="Cambria Math" panose="02040503050406030204" pitchFamily="18" charset="0"/>
                          </a:rPr>
                          <m:t>𝑑</m:t>
                        </m:r>
                      </m:e>
                    </m:acc>
                    <m:acc>
                      <m:accPr>
                        <m:chr m:val="̅"/>
                        <m:ctrlPr>
                          <a:rPr lang="de-DE" i="1">
                            <a:latin typeface="Cambria Math" panose="02040503050406030204" pitchFamily="18" charset="0"/>
                          </a:rPr>
                        </m:ctrlPr>
                      </m:accPr>
                      <m:e>
                        <m:r>
                          <a:rPr lang="de-DE" i="1">
                            <a:latin typeface="Cambria Math" panose="02040503050406030204" pitchFamily="18" charset="0"/>
                          </a:rPr>
                          <m:t>𝑐</m:t>
                        </m:r>
                      </m:e>
                    </m:acc>
                    <m:r>
                      <a:rPr lang="de-DE" i="1">
                        <a:latin typeface="Cambria Math" panose="02040503050406030204" pitchFamily="18" charset="0"/>
                      </a:rPr>
                      <m:t>+</m:t>
                    </m:r>
                    <m:r>
                      <a:rPr lang="de-DE" b="0" i="1" smtClean="0">
                        <a:latin typeface="Cambria Math" panose="02040503050406030204" pitchFamily="18" charset="0"/>
                      </a:rPr>
                      <m:t>𝑎𝑑𝑐</m:t>
                    </m:r>
                  </m:oMath>
                </a14:m>
                <a:endParaRPr lang="de-DE" dirty="0">
                  <a:latin typeface="Calibri" panose="020F0502020204030204" pitchFamily="34" charset="0"/>
                </a:endParaRPr>
              </a:p>
              <a:p>
                <a:pPr marL="0" indent="0" algn="ctr">
                  <a:buNone/>
                </a:pPr>
                <a:endParaRPr lang="de-DE" sz="1200" dirty="0">
                  <a:latin typeface="Calibri" panose="020F0502020204030204" pitchFamily="34" charset="0"/>
                </a:endParaRPr>
              </a:p>
              <a:p>
                <a:pPr marL="0" indent="0">
                  <a:buNone/>
                </a:pPr>
                <a:r>
                  <a:rPr lang="de-DE" b="0" dirty="0">
                    <a:solidFill>
                      <a:schemeClr val="accent3">
                        <a:lumMod val="40000"/>
                        <a:lumOff val="60000"/>
                      </a:schemeClr>
                    </a:solidFill>
                  </a:rPr>
                  <a:t>	  </a:t>
                </a:r>
                <a:r>
                  <a:rPr lang="de-DE" dirty="0">
                    <a:latin typeface="Calibri" panose="020F0502020204030204" pitchFamily="34" charset="0"/>
                  </a:rPr>
                  <a:t>1 							</a:t>
                </a:r>
                <a:endParaRPr lang="de-DE" baseline="-25000" dirty="0">
                  <a:latin typeface="Calibri" panose="020F0502020204030204" pitchFamily="34" charset="0"/>
                </a:endParaRPr>
              </a:p>
              <a:p>
                <a:pPr marL="0" indent="0">
                  <a:buNone/>
                </a:pPr>
                <a:endParaRPr lang="de-DE" baseline="-25000" dirty="0">
                  <a:latin typeface="Calibri" panose="020F0502020204030204" pitchFamily="34" charset="0"/>
                </a:endParaRPr>
              </a:p>
              <a:p>
                <a:pPr marL="0" indent="0">
                  <a:buNone/>
                </a:pPr>
                <a:r>
                  <a:rPr lang="de-DE" dirty="0">
                    <a:solidFill>
                      <a:schemeClr val="accent2">
                        <a:lumMod val="40000"/>
                        <a:lumOff val="60000"/>
                      </a:schemeClr>
                    </a:solidFill>
                  </a:rPr>
                  <a:t>							           0</a:t>
                </a:r>
                <a:r>
                  <a:rPr lang="de-DE" baseline="-25000" dirty="0">
                    <a:latin typeface="Calibri" panose="020F0502020204030204" pitchFamily="34" charset="0"/>
                  </a:rPr>
                  <a:t>							 </a:t>
                </a:r>
                <a:r>
                  <a:rPr lang="de-DE" dirty="0">
                    <a:latin typeface="Calibri" panose="020F0502020204030204" pitchFamily="34" charset="0"/>
                  </a:rPr>
                  <a:t>1</a:t>
                </a:r>
                <a:endParaRPr lang="de-DE" baseline="-25000" dirty="0">
                  <a:latin typeface="Calibri" panose="020F0502020204030204" pitchFamily="34" charset="0"/>
                </a:endParaRPr>
              </a:p>
              <a:p>
                <a:pPr marL="0" indent="0">
                  <a:buNone/>
                </a:pPr>
                <a:endParaRPr lang="de-DE" sz="500" baseline="-25000" dirty="0">
                  <a:latin typeface="Calibri" panose="020F0502020204030204" pitchFamily="34" charset="0"/>
                </a:endParaRPr>
              </a:p>
              <a:p>
                <a:pPr marL="0" indent="0">
                  <a:buNone/>
                </a:pPr>
                <a:r>
                  <a:rPr lang="de-DE" dirty="0">
                    <a:solidFill>
                      <a:schemeClr val="accent2">
                        <a:lumMod val="40000"/>
                        <a:lumOff val="60000"/>
                      </a:schemeClr>
                    </a:solidFill>
                  </a:rPr>
                  <a:t>			1			 0			   0		            1</a:t>
                </a:r>
              </a:p>
              <a:p>
                <a:pPr marL="0" indent="0">
                  <a:buNone/>
                </a:pPr>
                <a:endParaRPr lang="de-DE" dirty="0">
                  <a:solidFill>
                    <a:schemeClr val="accent2">
                      <a:lumMod val="40000"/>
                      <a:lumOff val="60000"/>
                    </a:schemeClr>
                  </a:solidFill>
                  <a:latin typeface="Calibri" panose="020F0502020204030204" pitchFamily="34" charset="0"/>
                </a:endParaRPr>
              </a:p>
              <a:p>
                <a:pPr marL="0" indent="0">
                  <a:buNone/>
                </a:pPr>
                <a:r>
                  <a:rPr lang="de-DE" dirty="0">
                    <a:solidFill>
                      <a:schemeClr val="accent2">
                        <a:lumMod val="40000"/>
                        <a:lumOff val="60000"/>
                      </a:schemeClr>
                    </a:solidFill>
                    <a:latin typeface="Calibri" panose="020F0502020204030204" pitchFamily="34" charset="0"/>
                  </a:rPr>
                  <a:t>Nun werden wir im nächsten Schritt durch Einführen von Knoten, die nächste Variable, nach der entwickelt wird, indizieren und durch Färbung der Äste kennzeichnen, ob zur negierten oder nicht negierten Form entwickelt wurde.</a:t>
                </a: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4293" y="1608074"/>
                <a:ext cx="8946541" cy="4652683"/>
              </a:xfrm>
              <a:blipFill rotWithShape="0">
                <a:blip r:embed="rId3"/>
                <a:stretch>
                  <a:fillRect l="-681" t="-1048"/>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50</a:t>
            </a:fld>
            <a:endParaRPr lang="en-US" dirty="0"/>
          </a:p>
        </p:txBody>
      </p:sp>
      <p:cxnSp>
        <p:nvCxnSpPr>
          <p:cNvPr id="5" name="Gerade Verbindung mit Pfeil 4"/>
          <p:cNvCxnSpPr/>
          <p:nvPr/>
        </p:nvCxnSpPr>
        <p:spPr>
          <a:xfrm flipH="1">
            <a:off x="1935890" y="2413686"/>
            <a:ext cx="2183026" cy="420130"/>
          </a:xfrm>
          <a:prstGeom prst="straightConnector1">
            <a:avLst/>
          </a:prstGeom>
          <a:ln>
            <a:solidFill>
              <a:schemeClr val="accent3">
                <a:lumMod val="20000"/>
                <a:lumOff val="80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9" name="Gerade Verbindung mit Pfeil 8"/>
          <p:cNvCxnSpPr/>
          <p:nvPr/>
        </p:nvCxnSpPr>
        <p:spPr>
          <a:xfrm>
            <a:off x="4118916" y="2413686"/>
            <a:ext cx="1771135" cy="420130"/>
          </a:xfrm>
          <a:prstGeom prst="straightConnector1">
            <a:avLst/>
          </a:prstGeom>
          <a:ln>
            <a:solidFill>
              <a:schemeClr val="accent3">
                <a:lumMod val="20000"/>
                <a:lumOff val="80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12" name="Gerade Verbindung mit Pfeil 11"/>
          <p:cNvCxnSpPr/>
          <p:nvPr/>
        </p:nvCxnSpPr>
        <p:spPr>
          <a:xfrm flipH="1">
            <a:off x="4332856" y="2844463"/>
            <a:ext cx="1535809" cy="383324"/>
          </a:xfrm>
          <a:prstGeom prst="straightConnector1">
            <a:avLst/>
          </a:prstGeom>
          <a:ln>
            <a:solidFill>
              <a:schemeClr val="accent3">
                <a:lumMod val="20000"/>
                <a:lumOff val="80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14" name="Gerade Verbindung mit Pfeil 13"/>
          <p:cNvCxnSpPr/>
          <p:nvPr/>
        </p:nvCxnSpPr>
        <p:spPr>
          <a:xfrm>
            <a:off x="5879636" y="2855111"/>
            <a:ext cx="1334530" cy="383324"/>
          </a:xfrm>
          <a:prstGeom prst="straightConnector1">
            <a:avLst/>
          </a:prstGeom>
          <a:ln>
            <a:solidFill>
              <a:schemeClr val="accent3">
                <a:lumMod val="20000"/>
                <a:lumOff val="80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17" name="Gerade Verbindung mit Pfeil 16"/>
          <p:cNvCxnSpPr/>
          <p:nvPr/>
        </p:nvCxnSpPr>
        <p:spPr>
          <a:xfrm flipH="1">
            <a:off x="3361283" y="3250527"/>
            <a:ext cx="971573" cy="423019"/>
          </a:xfrm>
          <a:prstGeom prst="straightConnector1">
            <a:avLst/>
          </a:prstGeom>
          <a:ln>
            <a:solidFill>
              <a:schemeClr val="accent3">
                <a:lumMod val="20000"/>
                <a:lumOff val="80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18" name="Gerade Verbindung mit Pfeil 17"/>
          <p:cNvCxnSpPr/>
          <p:nvPr/>
        </p:nvCxnSpPr>
        <p:spPr>
          <a:xfrm>
            <a:off x="4340325" y="3251490"/>
            <a:ext cx="760435" cy="422056"/>
          </a:xfrm>
          <a:prstGeom prst="straightConnector1">
            <a:avLst/>
          </a:prstGeom>
          <a:ln>
            <a:solidFill>
              <a:schemeClr val="accent3">
                <a:lumMod val="20000"/>
                <a:lumOff val="80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23" name="Gerade Verbindung mit Pfeil 22"/>
          <p:cNvCxnSpPr/>
          <p:nvPr/>
        </p:nvCxnSpPr>
        <p:spPr>
          <a:xfrm flipH="1">
            <a:off x="6400010" y="3259730"/>
            <a:ext cx="815766" cy="414781"/>
          </a:xfrm>
          <a:prstGeom prst="straightConnector1">
            <a:avLst/>
          </a:prstGeom>
          <a:ln>
            <a:solidFill>
              <a:schemeClr val="accent3">
                <a:lumMod val="20000"/>
                <a:lumOff val="80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24" name="Gerade Verbindung mit Pfeil 23"/>
          <p:cNvCxnSpPr/>
          <p:nvPr/>
        </p:nvCxnSpPr>
        <p:spPr>
          <a:xfrm>
            <a:off x="7196819" y="3238435"/>
            <a:ext cx="880420" cy="423020"/>
          </a:xfrm>
          <a:prstGeom prst="straightConnector1">
            <a:avLst/>
          </a:prstGeom>
          <a:ln>
            <a:solidFill>
              <a:schemeClr val="accent3">
                <a:lumMod val="20000"/>
                <a:lumOff val="80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33" name="Gerade Verbindung mit Pfeil 32"/>
          <p:cNvCxnSpPr/>
          <p:nvPr/>
        </p:nvCxnSpPr>
        <p:spPr>
          <a:xfrm flipH="1">
            <a:off x="2633863" y="3704402"/>
            <a:ext cx="745526" cy="423019"/>
          </a:xfrm>
          <a:prstGeom prst="straightConnector1">
            <a:avLst/>
          </a:prstGeom>
          <a:ln>
            <a:solidFill>
              <a:schemeClr val="accent3">
                <a:lumMod val="20000"/>
                <a:lumOff val="80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35" name="Gerade Verbindung mit Pfeil 34"/>
          <p:cNvCxnSpPr/>
          <p:nvPr/>
        </p:nvCxnSpPr>
        <p:spPr>
          <a:xfrm>
            <a:off x="3418945" y="3722905"/>
            <a:ext cx="678236" cy="423019"/>
          </a:xfrm>
          <a:prstGeom prst="straightConnector1">
            <a:avLst/>
          </a:prstGeom>
          <a:ln>
            <a:solidFill>
              <a:schemeClr val="accent3">
                <a:lumMod val="20000"/>
                <a:lumOff val="80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37" name="Gerade Verbindung mit Pfeil 36"/>
          <p:cNvCxnSpPr/>
          <p:nvPr/>
        </p:nvCxnSpPr>
        <p:spPr>
          <a:xfrm flipH="1">
            <a:off x="5654484" y="3722905"/>
            <a:ext cx="745526" cy="423019"/>
          </a:xfrm>
          <a:prstGeom prst="straightConnector1">
            <a:avLst/>
          </a:prstGeom>
          <a:ln>
            <a:solidFill>
              <a:schemeClr val="accent3">
                <a:lumMod val="20000"/>
                <a:lumOff val="80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38" name="Gerade Verbindung mit Pfeil 37"/>
          <p:cNvCxnSpPr/>
          <p:nvPr/>
        </p:nvCxnSpPr>
        <p:spPr>
          <a:xfrm>
            <a:off x="6400010" y="3722905"/>
            <a:ext cx="678236" cy="423019"/>
          </a:xfrm>
          <a:prstGeom prst="straightConnector1">
            <a:avLst/>
          </a:prstGeom>
          <a:ln>
            <a:solidFill>
              <a:schemeClr val="accent3">
                <a:lumMod val="20000"/>
                <a:lumOff val="80000"/>
              </a:schemeClr>
            </a:solidFill>
            <a:tailEnd type="triangle"/>
          </a:ln>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4" name="Textfeld 3"/>
              <p:cNvSpPr txBox="1"/>
              <p:nvPr/>
            </p:nvSpPr>
            <p:spPr>
              <a:xfrm>
                <a:off x="2514763" y="2352455"/>
                <a:ext cx="3788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dirty="0" smtClean="0">
                          <a:latin typeface="Cambria Math" panose="02040503050406030204" pitchFamily="18" charset="0"/>
                        </a:rPr>
                        <m:t>𝑏</m:t>
                      </m:r>
                    </m:oMath>
                  </m:oMathPara>
                </a14:m>
                <a:endParaRPr lang="de-DE" dirty="0"/>
              </a:p>
            </p:txBody>
          </p:sp>
        </mc:Choice>
        <mc:Fallback xmlns="">
          <p:sp>
            <p:nvSpPr>
              <p:cNvPr id="4" name="Textfeld 3"/>
              <p:cNvSpPr txBox="1">
                <a:spLocks noRot="1" noChangeAspect="1" noMove="1" noResize="1" noEditPoints="1" noAdjustHandles="1" noChangeArrowheads="1" noChangeShapeType="1" noTextEdit="1"/>
              </p:cNvSpPr>
              <p:nvPr/>
            </p:nvSpPr>
            <p:spPr>
              <a:xfrm>
                <a:off x="2514763" y="2352455"/>
                <a:ext cx="378886" cy="369332"/>
              </a:xfrm>
              <a:prstGeom prst="rect">
                <a:avLst/>
              </a:prstGeom>
              <a:blipFill rotWithShape="0">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 name="Textfeld 18"/>
              <p:cNvSpPr txBox="1"/>
              <p:nvPr/>
            </p:nvSpPr>
            <p:spPr>
              <a:xfrm>
                <a:off x="5381309" y="2403039"/>
                <a:ext cx="378886" cy="3754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i="1" dirty="0" smtClean="0">
                              <a:latin typeface="Cambria Math" panose="02040503050406030204" pitchFamily="18" charset="0"/>
                            </a:rPr>
                          </m:ctrlPr>
                        </m:accPr>
                        <m:e>
                          <m:r>
                            <a:rPr lang="de-DE" b="0" i="1" dirty="0" smtClean="0">
                              <a:latin typeface="Cambria Math" panose="02040503050406030204" pitchFamily="18" charset="0"/>
                            </a:rPr>
                            <m:t>𝑏</m:t>
                          </m:r>
                        </m:e>
                      </m:acc>
                    </m:oMath>
                  </m:oMathPara>
                </a14:m>
                <a:endParaRPr lang="de-DE" dirty="0"/>
              </a:p>
            </p:txBody>
          </p:sp>
        </mc:Choice>
        <mc:Fallback xmlns="">
          <p:sp>
            <p:nvSpPr>
              <p:cNvPr id="19" name="Textfeld 18"/>
              <p:cNvSpPr txBox="1">
                <a:spLocks noRot="1" noChangeAspect="1" noMove="1" noResize="1" noEditPoints="1" noAdjustHandles="1" noChangeArrowheads="1" noChangeShapeType="1" noTextEdit="1"/>
              </p:cNvSpPr>
              <p:nvPr/>
            </p:nvSpPr>
            <p:spPr>
              <a:xfrm>
                <a:off x="5381309" y="2403039"/>
                <a:ext cx="378886" cy="375424"/>
              </a:xfrm>
              <a:prstGeom prst="rect">
                <a:avLst/>
              </a:prstGeom>
              <a:blipFill rotWithShape="0">
                <a:blip r:embed="rId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0" name="Textfeld 19"/>
              <p:cNvSpPr txBox="1"/>
              <p:nvPr/>
            </p:nvSpPr>
            <p:spPr>
              <a:xfrm>
                <a:off x="4625597" y="2717977"/>
                <a:ext cx="36189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dirty="0" smtClean="0">
                          <a:latin typeface="Cambria Math" panose="02040503050406030204" pitchFamily="18" charset="0"/>
                        </a:rPr>
                        <m:t>𝑐</m:t>
                      </m:r>
                    </m:oMath>
                  </m:oMathPara>
                </a14:m>
                <a:endParaRPr lang="de-DE" dirty="0"/>
              </a:p>
            </p:txBody>
          </p:sp>
        </mc:Choice>
        <mc:Fallback xmlns="">
          <p:sp>
            <p:nvSpPr>
              <p:cNvPr id="20" name="Textfeld 19"/>
              <p:cNvSpPr txBox="1">
                <a:spLocks noRot="1" noChangeAspect="1" noMove="1" noResize="1" noEditPoints="1" noAdjustHandles="1" noChangeArrowheads="1" noChangeShapeType="1" noTextEdit="1"/>
              </p:cNvSpPr>
              <p:nvPr/>
            </p:nvSpPr>
            <p:spPr>
              <a:xfrm>
                <a:off x="4625597" y="2717977"/>
                <a:ext cx="361894" cy="369332"/>
              </a:xfrm>
              <a:prstGeom prst="rect">
                <a:avLst/>
              </a:prstGeom>
              <a:blipFill rotWithShape="0">
                <a:blip r:embed="rId6"/>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1" name="Textfeld 20"/>
              <p:cNvSpPr txBox="1"/>
              <p:nvPr/>
            </p:nvSpPr>
            <p:spPr>
              <a:xfrm>
                <a:off x="3614852" y="3117284"/>
                <a:ext cx="382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𝑎</m:t>
                      </m:r>
                    </m:oMath>
                  </m:oMathPara>
                </a14:m>
                <a:endParaRPr lang="de-DE" dirty="0"/>
              </a:p>
            </p:txBody>
          </p:sp>
        </mc:Choice>
        <mc:Fallback xmlns="">
          <p:sp>
            <p:nvSpPr>
              <p:cNvPr id="21" name="Textfeld 20"/>
              <p:cNvSpPr txBox="1">
                <a:spLocks noRot="1" noChangeAspect="1" noMove="1" noResize="1" noEditPoints="1" noAdjustHandles="1" noChangeArrowheads="1" noChangeShapeType="1" noTextEdit="1"/>
              </p:cNvSpPr>
              <p:nvPr/>
            </p:nvSpPr>
            <p:spPr>
              <a:xfrm>
                <a:off x="3614852" y="3117284"/>
                <a:ext cx="382669" cy="369332"/>
              </a:xfrm>
              <a:prstGeom prst="rect">
                <a:avLst/>
              </a:prstGeom>
              <a:blipFill rotWithShape="0">
                <a:blip r:embed="rId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2" name="Textfeld 21"/>
              <p:cNvSpPr txBox="1"/>
              <p:nvPr/>
            </p:nvSpPr>
            <p:spPr>
              <a:xfrm>
                <a:off x="2757921" y="3592373"/>
                <a:ext cx="3891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dirty="0" smtClean="0">
                          <a:latin typeface="Cambria Math" panose="02040503050406030204" pitchFamily="18" charset="0"/>
                        </a:rPr>
                        <m:t>𝑑</m:t>
                      </m:r>
                    </m:oMath>
                  </m:oMathPara>
                </a14:m>
                <a:endParaRPr lang="de-DE" dirty="0"/>
              </a:p>
            </p:txBody>
          </p:sp>
        </mc:Choice>
        <mc:Fallback xmlns="">
          <p:sp>
            <p:nvSpPr>
              <p:cNvPr id="22" name="Textfeld 21"/>
              <p:cNvSpPr txBox="1">
                <a:spLocks noRot="1" noChangeAspect="1" noMove="1" noResize="1" noEditPoints="1" noAdjustHandles="1" noChangeArrowheads="1" noChangeShapeType="1" noTextEdit="1"/>
              </p:cNvSpPr>
              <p:nvPr/>
            </p:nvSpPr>
            <p:spPr>
              <a:xfrm>
                <a:off x="2757921" y="3592373"/>
                <a:ext cx="389144" cy="369332"/>
              </a:xfrm>
              <a:prstGeom prst="rect">
                <a:avLst/>
              </a:prstGeom>
              <a:blipFill rotWithShape="0">
                <a:blip r:embed="rId8"/>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5" name="Textfeld 24"/>
              <p:cNvSpPr txBox="1"/>
              <p:nvPr/>
            </p:nvSpPr>
            <p:spPr>
              <a:xfrm>
                <a:off x="6402688" y="3144710"/>
                <a:ext cx="382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dirty="0" smtClean="0">
                          <a:latin typeface="Cambria Math" panose="02040503050406030204" pitchFamily="18" charset="0"/>
                        </a:rPr>
                        <m:t>𝑎</m:t>
                      </m:r>
                    </m:oMath>
                  </m:oMathPara>
                </a14:m>
                <a:endParaRPr lang="de-DE" dirty="0"/>
              </a:p>
            </p:txBody>
          </p:sp>
        </mc:Choice>
        <mc:Fallback xmlns="">
          <p:sp>
            <p:nvSpPr>
              <p:cNvPr id="25" name="Textfeld 24"/>
              <p:cNvSpPr txBox="1">
                <a:spLocks noRot="1" noChangeAspect="1" noMove="1" noResize="1" noEditPoints="1" noAdjustHandles="1" noChangeArrowheads="1" noChangeShapeType="1" noTextEdit="1"/>
              </p:cNvSpPr>
              <p:nvPr/>
            </p:nvSpPr>
            <p:spPr>
              <a:xfrm>
                <a:off x="6402688" y="3144710"/>
                <a:ext cx="382669" cy="369332"/>
              </a:xfrm>
              <a:prstGeom prst="rect">
                <a:avLst/>
              </a:prstGeom>
              <a:blipFill rotWithShape="0">
                <a:blip r:embed="rId9"/>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6" name="Textfeld 25"/>
              <p:cNvSpPr txBox="1"/>
              <p:nvPr/>
            </p:nvSpPr>
            <p:spPr>
              <a:xfrm>
                <a:off x="5766205" y="3619840"/>
                <a:ext cx="38914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dirty="0" smtClean="0">
                          <a:latin typeface="Cambria Math" panose="02040503050406030204" pitchFamily="18" charset="0"/>
                        </a:rPr>
                        <m:t>𝑑</m:t>
                      </m:r>
                    </m:oMath>
                  </m:oMathPara>
                </a14:m>
                <a:endParaRPr lang="de-DE" dirty="0"/>
              </a:p>
            </p:txBody>
          </p:sp>
        </mc:Choice>
        <mc:Fallback xmlns="">
          <p:sp>
            <p:nvSpPr>
              <p:cNvPr id="26" name="Textfeld 25"/>
              <p:cNvSpPr txBox="1">
                <a:spLocks noRot="1" noChangeAspect="1" noMove="1" noResize="1" noEditPoints="1" noAdjustHandles="1" noChangeArrowheads="1" noChangeShapeType="1" noTextEdit="1"/>
              </p:cNvSpPr>
              <p:nvPr/>
            </p:nvSpPr>
            <p:spPr>
              <a:xfrm>
                <a:off x="5766205" y="3619840"/>
                <a:ext cx="389145" cy="369332"/>
              </a:xfrm>
              <a:prstGeom prst="rect">
                <a:avLst/>
              </a:prstGeom>
              <a:blipFill rotWithShape="0">
                <a:blip r:embed="rId10"/>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7" name="Textfeld 26"/>
              <p:cNvSpPr txBox="1"/>
              <p:nvPr/>
            </p:nvSpPr>
            <p:spPr>
              <a:xfrm>
                <a:off x="6346456" y="2699496"/>
                <a:ext cx="36189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i="1" dirty="0" smtClean="0">
                              <a:latin typeface="Cambria Math" panose="02040503050406030204" pitchFamily="18" charset="0"/>
                            </a:rPr>
                          </m:ctrlPr>
                        </m:accPr>
                        <m:e>
                          <m:r>
                            <a:rPr lang="de-DE" b="0" i="1" dirty="0" smtClean="0">
                              <a:latin typeface="Cambria Math" panose="02040503050406030204" pitchFamily="18" charset="0"/>
                            </a:rPr>
                            <m:t>𝑐</m:t>
                          </m:r>
                        </m:e>
                      </m:acc>
                    </m:oMath>
                  </m:oMathPara>
                </a14:m>
                <a:endParaRPr lang="de-DE" dirty="0"/>
              </a:p>
            </p:txBody>
          </p:sp>
        </mc:Choice>
        <mc:Fallback xmlns="">
          <p:sp>
            <p:nvSpPr>
              <p:cNvPr id="27" name="Textfeld 26"/>
              <p:cNvSpPr txBox="1">
                <a:spLocks noRot="1" noChangeAspect="1" noMove="1" noResize="1" noEditPoints="1" noAdjustHandles="1" noChangeArrowheads="1" noChangeShapeType="1" noTextEdit="1"/>
              </p:cNvSpPr>
              <p:nvPr/>
            </p:nvSpPr>
            <p:spPr>
              <a:xfrm>
                <a:off x="6346456" y="2699496"/>
                <a:ext cx="361894" cy="369332"/>
              </a:xfrm>
              <a:prstGeom prst="rect">
                <a:avLst/>
              </a:prstGeom>
              <a:blipFill rotWithShape="0">
                <a:blip r:embed="rId11"/>
                <a:stretch>
                  <a:fillRect r="-2372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8" name="Textfeld 27"/>
              <p:cNvSpPr txBox="1"/>
              <p:nvPr/>
            </p:nvSpPr>
            <p:spPr>
              <a:xfrm>
                <a:off x="4621814" y="3126090"/>
                <a:ext cx="382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i="1" dirty="0" smtClean="0">
                              <a:latin typeface="Cambria Math" panose="02040503050406030204" pitchFamily="18" charset="0"/>
                            </a:rPr>
                          </m:ctrlPr>
                        </m:accPr>
                        <m:e>
                          <m:r>
                            <a:rPr lang="de-DE" b="0" i="1" dirty="0" smtClean="0">
                              <a:latin typeface="Cambria Math" panose="02040503050406030204" pitchFamily="18" charset="0"/>
                            </a:rPr>
                            <m:t>𝑎</m:t>
                          </m:r>
                        </m:e>
                      </m:acc>
                    </m:oMath>
                  </m:oMathPara>
                </a14:m>
                <a:endParaRPr lang="de-DE" dirty="0"/>
              </a:p>
            </p:txBody>
          </p:sp>
        </mc:Choice>
        <mc:Fallback xmlns="">
          <p:sp>
            <p:nvSpPr>
              <p:cNvPr id="28" name="Textfeld 27"/>
              <p:cNvSpPr txBox="1">
                <a:spLocks noRot="1" noChangeAspect="1" noMove="1" noResize="1" noEditPoints="1" noAdjustHandles="1" noChangeArrowheads="1" noChangeShapeType="1" noTextEdit="1"/>
              </p:cNvSpPr>
              <p:nvPr/>
            </p:nvSpPr>
            <p:spPr>
              <a:xfrm>
                <a:off x="4621814" y="3126090"/>
                <a:ext cx="382669" cy="369332"/>
              </a:xfrm>
              <a:prstGeom prst="rect">
                <a:avLst/>
              </a:prstGeom>
              <a:blipFill rotWithShape="0">
                <a:blip r:embed="rId1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9" name="Textfeld 28"/>
              <p:cNvSpPr txBox="1"/>
              <p:nvPr/>
            </p:nvSpPr>
            <p:spPr>
              <a:xfrm>
                <a:off x="3657626" y="3558990"/>
                <a:ext cx="389145" cy="3754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i="1" dirty="0" smtClean="0">
                              <a:latin typeface="Cambria Math" panose="02040503050406030204" pitchFamily="18" charset="0"/>
                            </a:rPr>
                          </m:ctrlPr>
                        </m:accPr>
                        <m:e>
                          <m:r>
                            <a:rPr lang="de-DE" b="0" i="1" dirty="0" smtClean="0">
                              <a:latin typeface="Cambria Math" panose="02040503050406030204" pitchFamily="18" charset="0"/>
                            </a:rPr>
                            <m:t>𝑑</m:t>
                          </m:r>
                        </m:e>
                      </m:acc>
                    </m:oMath>
                  </m:oMathPara>
                </a14:m>
                <a:endParaRPr lang="de-DE" dirty="0"/>
              </a:p>
            </p:txBody>
          </p:sp>
        </mc:Choice>
        <mc:Fallback xmlns="">
          <p:sp>
            <p:nvSpPr>
              <p:cNvPr id="29" name="Textfeld 28"/>
              <p:cNvSpPr txBox="1">
                <a:spLocks noRot="1" noChangeAspect="1" noMove="1" noResize="1" noEditPoints="1" noAdjustHandles="1" noChangeArrowheads="1" noChangeShapeType="1" noTextEdit="1"/>
              </p:cNvSpPr>
              <p:nvPr/>
            </p:nvSpPr>
            <p:spPr>
              <a:xfrm>
                <a:off x="3657626" y="3558990"/>
                <a:ext cx="389145" cy="375424"/>
              </a:xfrm>
              <a:prstGeom prst="rect">
                <a:avLst/>
              </a:prstGeom>
              <a:blipFill rotWithShape="0">
                <a:blip r:embed="rId13"/>
                <a:stretch>
                  <a:fillRect r="-2656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Textfeld 29"/>
              <p:cNvSpPr txBox="1"/>
              <p:nvPr/>
            </p:nvSpPr>
            <p:spPr>
              <a:xfrm>
                <a:off x="6739128" y="3619840"/>
                <a:ext cx="389145" cy="3754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i="1" dirty="0" smtClean="0">
                              <a:latin typeface="Cambria Math" panose="02040503050406030204" pitchFamily="18" charset="0"/>
                            </a:rPr>
                          </m:ctrlPr>
                        </m:accPr>
                        <m:e>
                          <m:r>
                            <a:rPr lang="de-DE" b="0" i="1" dirty="0" smtClean="0">
                              <a:latin typeface="Cambria Math" panose="02040503050406030204" pitchFamily="18" charset="0"/>
                            </a:rPr>
                            <m:t>𝑑</m:t>
                          </m:r>
                        </m:e>
                      </m:acc>
                    </m:oMath>
                  </m:oMathPara>
                </a14:m>
                <a:endParaRPr lang="de-DE" dirty="0"/>
              </a:p>
            </p:txBody>
          </p:sp>
        </mc:Choice>
        <mc:Fallback xmlns="">
          <p:sp>
            <p:nvSpPr>
              <p:cNvPr id="30" name="Textfeld 29"/>
              <p:cNvSpPr txBox="1">
                <a:spLocks noRot="1" noChangeAspect="1" noMove="1" noResize="1" noEditPoints="1" noAdjustHandles="1" noChangeArrowheads="1" noChangeShapeType="1" noTextEdit="1"/>
              </p:cNvSpPr>
              <p:nvPr/>
            </p:nvSpPr>
            <p:spPr>
              <a:xfrm>
                <a:off x="6739128" y="3619840"/>
                <a:ext cx="389145" cy="375424"/>
              </a:xfrm>
              <a:prstGeom prst="rect">
                <a:avLst/>
              </a:prstGeom>
              <a:blipFill rotWithShape="0">
                <a:blip r:embed="rId14"/>
                <a:stretch>
                  <a:fillRect r="-2698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1" name="Textfeld 30"/>
              <p:cNvSpPr txBox="1"/>
              <p:nvPr/>
            </p:nvSpPr>
            <p:spPr>
              <a:xfrm>
                <a:off x="7545883" y="3088249"/>
                <a:ext cx="382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i="1" dirty="0" smtClean="0">
                              <a:latin typeface="Cambria Math" panose="02040503050406030204" pitchFamily="18" charset="0"/>
                            </a:rPr>
                          </m:ctrlPr>
                        </m:accPr>
                        <m:e>
                          <m:r>
                            <a:rPr lang="de-DE" b="0" i="1" dirty="0" smtClean="0">
                              <a:latin typeface="Cambria Math" panose="02040503050406030204" pitchFamily="18" charset="0"/>
                            </a:rPr>
                            <m:t>𝑎</m:t>
                          </m:r>
                        </m:e>
                      </m:acc>
                    </m:oMath>
                  </m:oMathPara>
                </a14:m>
                <a:endParaRPr lang="de-DE" dirty="0"/>
              </a:p>
            </p:txBody>
          </p:sp>
        </mc:Choice>
        <mc:Fallback xmlns="">
          <p:sp>
            <p:nvSpPr>
              <p:cNvPr id="31" name="Textfeld 30"/>
              <p:cNvSpPr txBox="1">
                <a:spLocks noRot="1" noChangeAspect="1" noMove="1" noResize="1" noEditPoints="1" noAdjustHandles="1" noChangeArrowheads="1" noChangeShapeType="1" noTextEdit="1"/>
              </p:cNvSpPr>
              <p:nvPr/>
            </p:nvSpPr>
            <p:spPr>
              <a:xfrm>
                <a:off x="7545883" y="3088249"/>
                <a:ext cx="382669" cy="369332"/>
              </a:xfrm>
              <a:prstGeom prst="rect">
                <a:avLst/>
              </a:prstGeom>
              <a:blipFill rotWithShape="0">
                <a:blip r:embed="rId15"/>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21906004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4 – Entwicklungssatz</a:t>
            </a:r>
          </a:p>
        </p:txBody>
      </p:sp>
      <p:sp>
        <p:nvSpPr>
          <p:cNvPr id="3" name="Inhaltsplatzhalter 2"/>
          <p:cNvSpPr>
            <a:spLocks noGrp="1"/>
          </p:cNvSpPr>
          <p:nvPr>
            <p:ph idx="1"/>
          </p:nvPr>
        </p:nvSpPr>
        <p:spPr>
          <a:xfrm>
            <a:off x="1104293" y="1608074"/>
            <a:ext cx="8946541" cy="4652683"/>
          </a:xfrm>
        </p:spPr>
        <p:txBody>
          <a:bodyPr>
            <a:normAutofit/>
          </a:bodyPr>
          <a:lstStyle/>
          <a:p>
            <a:r>
              <a:rPr lang="de-DE" dirty="0"/>
              <a:t>Eine (noch) kürzere Darstellung der Aufgabe c</a:t>
            </a:r>
            <a:endParaRPr lang="de-DE" dirty="0">
              <a:latin typeface="Calibri" panose="020F0502020204030204" pitchFamily="34" charset="0"/>
            </a:endParaRPr>
          </a:p>
          <a:p>
            <a:pPr marL="0" indent="0">
              <a:buNone/>
            </a:pPr>
            <a:r>
              <a:rPr lang="de-DE" dirty="0">
                <a:latin typeface="Calibri" panose="020F0502020204030204" pitchFamily="34" charset="0"/>
              </a:rPr>
              <a:t>						  b</a:t>
            </a:r>
          </a:p>
          <a:p>
            <a:pPr marL="0" indent="0" algn="ctr">
              <a:buNone/>
            </a:pPr>
            <a:endParaRPr lang="de-DE" sz="1200" dirty="0">
              <a:latin typeface="Calibri" panose="020F0502020204030204" pitchFamily="34" charset="0"/>
            </a:endParaRPr>
          </a:p>
          <a:p>
            <a:pPr marL="0" indent="0">
              <a:buNone/>
            </a:pPr>
            <a:r>
              <a:rPr lang="de-DE" b="0" dirty="0">
                <a:solidFill>
                  <a:schemeClr val="accent3">
                    <a:lumMod val="40000"/>
                    <a:lumOff val="60000"/>
                  </a:schemeClr>
                </a:solidFill>
              </a:rPr>
              <a:t>	  </a:t>
            </a:r>
            <a:r>
              <a:rPr lang="de-DE" dirty="0">
                <a:latin typeface="Calibri" panose="020F0502020204030204" pitchFamily="34" charset="0"/>
              </a:rPr>
              <a:t>1 							                c</a:t>
            </a:r>
            <a:endParaRPr lang="de-DE" baseline="-25000" dirty="0">
              <a:latin typeface="Calibri" panose="020F0502020204030204" pitchFamily="34" charset="0"/>
            </a:endParaRPr>
          </a:p>
          <a:p>
            <a:pPr marL="0" indent="0">
              <a:buNone/>
            </a:pPr>
            <a:r>
              <a:rPr lang="de-DE" baseline="-25000" dirty="0">
                <a:latin typeface="Calibri" panose="020F0502020204030204" pitchFamily="34" charset="0"/>
              </a:rPr>
              <a:t>                                                                                </a:t>
            </a:r>
            <a:r>
              <a:rPr lang="de-DE" dirty="0">
                <a:latin typeface="Calibri" panose="020F0502020204030204" pitchFamily="34" charset="0"/>
              </a:rPr>
              <a:t> a						a</a:t>
            </a:r>
          </a:p>
          <a:p>
            <a:pPr marL="0" indent="0">
              <a:buNone/>
            </a:pPr>
            <a:r>
              <a:rPr lang="de-DE" dirty="0">
                <a:solidFill>
                  <a:schemeClr val="accent2">
                    <a:lumMod val="40000"/>
                    <a:lumOff val="60000"/>
                  </a:schemeClr>
                </a:solidFill>
              </a:rPr>
              <a:t>				    </a:t>
            </a:r>
            <a:r>
              <a:rPr lang="de-DE" dirty="0">
                <a:latin typeface="Calibri" panose="020F0502020204030204" pitchFamily="34" charset="0"/>
              </a:rPr>
              <a:t>d	</a:t>
            </a:r>
            <a:r>
              <a:rPr lang="de-DE" dirty="0">
                <a:solidFill>
                  <a:schemeClr val="accent2">
                    <a:lumMod val="40000"/>
                    <a:lumOff val="60000"/>
                  </a:schemeClr>
                </a:solidFill>
              </a:rPr>
              <a:t>	  	         0</a:t>
            </a:r>
            <a:r>
              <a:rPr lang="de-DE" baseline="-25000" dirty="0">
                <a:latin typeface="Calibri" panose="020F0502020204030204" pitchFamily="34" charset="0"/>
              </a:rPr>
              <a:t>			   </a:t>
            </a:r>
            <a:r>
              <a:rPr lang="de-DE" dirty="0">
                <a:latin typeface="Calibri" panose="020F0502020204030204" pitchFamily="34" charset="0"/>
              </a:rPr>
              <a:t>d</a:t>
            </a:r>
            <a:r>
              <a:rPr lang="de-DE" baseline="-25000" dirty="0">
                <a:latin typeface="Calibri" panose="020F0502020204030204" pitchFamily="34" charset="0"/>
              </a:rPr>
              <a:t>				 </a:t>
            </a:r>
            <a:r>
              <a:rPr lang="de-DE" dirty="0">
                <a:latin typeface="Calibri" panose="020F0502020204030204" pitchFamily="34" charset="0"/>
              </a:rPr>
              <a:t>1</a:t>
            </a:r>
            <a:endParaRPr lang="de-DE" baseline="-25000" dirty="0">
              <a:latin typeface="Calibri" panose="020F0502020204030204" pitchFamily="34" charset="0"/>
            </a:endParaRPr>
          </a:p>
          <a:p>
            <a:pPr marL="0" indent="0">
              <a:buNone/>
            </a:pPr>
            <a:endParaRPr lang="de-DE" sz="500" baseline="-25000" dirty="0">
              <a:latin typeface="Calibri" panose="020F0502020204030204" pitchFamily="34" charset="0"/>
            </a:endParaRPr>
          </a:p>
          <a:p>
            <a:pPr marL="0" indent="0">
              <a:buNone/>
            </a:pPr>
            <a:r>
              <a:rPr lang="de-DE" dirty="0">
                <a:solidFill>
                  <a:schemeClr val="accent2">
                    <a:lumMod val="40000"/>
                    <a:lumOff val="60000"/>
                  </a:schemeClr>
                </a:solidFill>
              </a:rPr>
              <a:t>			1			 0			   0		            1</a:t>
            </a:r>
          </a:p>
          <a:p>
            <a:pPr marL="0" indent="0">
              <a:buNone/>
            </a:pPr>
            <a:endParaRPr lang="de-DE" dirty="0">
              <a:solidFill>
                <a:schemeClr val="accent2">
                  <a:lumMod val="40000"/>
                  <a:lumOff val="60000"/>
                </a:schemeClr>
              </a:solidFill>
              <a:latin typeface="Calibri" panose="020F0502020204030204" pitchFamily="34" charset="0"/>
            </a:endParaRPr>
          </a:p>
          <a:p>
            <a:pPr marL="0" indent="0">
              <a:buNone/>
            </a:pPr>
            <a:r>
              <a:rPr lang="de-DE" dirty="0">
                <a:latin typeface="Calibri" panose="020F0502020204030204" pitchFamily="34" charset="0"/>
              </a:rPr>
              <a:t>Das können wir noch verkürzen, indem wir alle Nullen und Einsen zu einem Kasten zusammenfassen. Der entstehende Baum ist unser BDD.</a:t>
            </a: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51</a:t>
            </a:fld>
            <a:endParaRPr lang="en-US" dirty="0"/>
          </a:p>
        </p:txBody>
      </p:sp>
      <p:cxnSp>
        <p:nvCxnSpPr>
          <p:cNvPr id="5" name="Gerade Verbindung mit Pfeil 4"/>
          <p:cNvCxnSpPr/>
          <p:nvPr/>
        </p:nvCxnSpPr>
        <p:spPr>
          <a:xfrm flipH="1">
            <a:off x="1935890" y="2413686"/>
            <a:ext cx="2183026" cy="420130"/>
          </a:xfrm>
          <a:prstGeom prst="straightConnector1">
            <a:avLst/>
          </a:prstGeom>
          <a:ln>
            <a:solidFill>
              <a:schemeClr val="accent3">
                <a:lumMod val="60000"/>
                <a:lumOff val="40000"/>
              </a:schemeClr>
            </a:solidFill>
            <a:tailEnd type="triangle"/>
          </a:ln>
        </p:spPr>
        <p:style>
          <a:lnRef idx="1">
            <a:schemeClr val="accent4"/>
          </a:lnRef>
          <a:fillRef idx="0">
            <a:schemeClr val="accent4"/>
          </a:fillRef>
          <a:effectRef idx="0">
            <a:schemeClr val="accent4"/>
          </a:effectRef>
          <a:fontRef idx="minor">
            <a:schemeClr val="tx1"/>
          </a:fontRef>
        </p:style>
      </p:cxnSp>
      <p:cxnSp>
        <p:nvCxnSpPr>
          <p:cNvPr id="9" name="Gerade Verbindung mit Pfeil 8"/>
          <p:cNvCxnSpPr/>
          <p:nvPr/>
        </p:nvCxnSpPr>
        <p:spPr>
          <a:xfrm>
            <a:off x="4118916" y="2413686"/>
            <a:ext cx="1771135" cy="4201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H="1">
            <a:off x="4332856" y="2844463"/>
            <a:ext cx="1535809" cy="383324"/>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4" name="Gerade Verbindung mit Pfeil 13"/>
          <p:cNvCxnSpPr/>
          <p:nvPr/>
        </p:nvCxnSpPr>
        <p:spPr>
          <a:xfrm>
            <a:off x="5879636" y="2855111"/>
            <a:ext cx="1334530" cy="3833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flipH="1">
            <a:off x="3361283" y="3250527"/>
            <a:ext cx="971573" cy="423019"/>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8" name="Gerade Verbindung mit Pfeil 17"/>
          <p:cNvCxnSpPr/>
          <p:nvPr/>
        </p:nvCxnSpPr>
        <p:spPr>
          <a:xfrm>
            <a:off x="4340325" y="3251490"/>
            <a:ext cx="760435" cy="422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p:nvPr/>
        </p:nvCxnSpPr>
        <p:spPr>
          <a:xfrm flipH="1">
            <a:off x="6400010" y="3259730"/>
            <a:ext cx="815766" cy="414781"/>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4" name="Gerade Verbindung mit Pfeil 23"/>
          <p:cNvCxnSpPr/>
          <p:nvPr/>
        </p:nvCxnSpPr>
        <p:spPr>
          <a:xfrm>
            <a:off x="7214166" y="3272786"/>
            <a:ext cx="880420" cy="4230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Gerade Verbindung mit Pfeil 32"/>
          <p:cNvCxnSpPr/>
          <p:nvPr/>
        </p:nvCxnSpPr>
        <p:spPr>
          <a:xfrm flipH="1">
            <a:off x="2633863" y="3704402"/>
            <a:ext cx="745526" cy="423019"/>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35" name="Gerade Verbindung mit Pfeil 34"/>
          <p:cNvCxnSpPr/>
          <p:nvPr/>
        </p:nvCxnSpPr>
        <p:spPr>
          <a:xfrm>
            <a:off x="3418945" y="3722905"/>
            <a:ext cx="678236" cy="4230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Gerade Verbindung mit Pfeil 36"/>
          <p:cNvCxnSpPr/>
          <p:nvPr/>
        </p:nvCxnSpPr>
        <p:spPr>
          <a:xfrm flipH="1">
            <a:off x="5654484" y="3722905"/>
            <a:ext cx="745526" cy="423019"/>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38" name="Gerade Verbindung mit Pfeil 37"/>
          <p:cNvCxnSpPr/>
          <p:nvPr/>
        </p:nvCxnSpPr>
        <p:spPr>
          <a:xfrm>
            <a:off x="6400010" y="3722905"/>
            <a:ext cx="678236" cy="4230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5612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4 – Entwicklungssatz</a:t>
            </a:r>
          </a:p>
        </p:txBody>
      </p:sp>
      <p:sp>
        <p:nvSpPr>
          <p:cNvPr id="3" name="Inhaltsplatzhalter 2"/>
          <p:cNvSpPr>
            <a:spLocks noGrp="1"/>
          </p:cNvSpPr>
          <p:nvPr>
            <p:ph idx="1"/>
          </p:nvPr>
        </p:nvSpPr>
        <p:spPr>
          <a:xfrm>
            <a:off x="1104293" y="1608074"/>
            <a:ext cx="8946541" cy="4652683"/>
          </a:xfrm>
        </p:spPr>
        <p:txBody>
          <a:bodyPr>
            <a:normAutofit/>
          </a:bodyPr>
          <a:lstStyle/>
          <a:p>
            <a:r>
              <a:rPr lang="de-DE" dirty="0"/>
              <a:t>Eine (noch noch) kürzere Darstellung der Aufgabe c</a:t>
            </a:r>
            <a:endParaRPr lang="de-DE" dirty="0">
              <a:latin typeface="Calibri" panose="020F0502020204030204" pitchFamily="34" charset="0"/>
            </a:endParaRPr>
          </a:p>
          <a:p>
            <a:pPr marL="0" indent="0">
              <a:buNone/>
            </a:pPr>
            <a:r>
              <a:rPr lang="de-DE" dirty="0">
                <a:latin typeface="Calibri" panose="020F0502020204030204" pitchFamily="34" charset="0"/>
              </a:rPr>
              <a:t>						  b</a:t>
            </a:r>
          </a:p>
          <a:p>
            <a:pPr marL="0" indent="0" algn="ctr">
              <a:buNone/>
            </a:pPr>
            <a:endParaRPr lang="de-DE" sz="1200" dirty="0">
              <a:latin typeface="Calibri" panose="020F0502020204030204" pitchFamily="34" charset="0"/>
            </a:endParaRPr>
          </a:p>
          <a:p>
            <a:pPr marL="0" indent="0">
              <a:buNone/>
            </a:pPr>
            <a:r>
              <a:rPr lang="de-DE" b="0" dirty="0">
                <a:solidFill>
                  <a:schemeClr val="accent3">
                    <a:lumMod val="40000"/>
                    <a:lumOff val="60000"/>
                  </a:schemeClr>
                </a:solidFill>
              </a:rPr>
              <a:t>	  </a:t>
            </a:r>
            <a:r>
              <a:rPr lang="de-DE" dirty="0">
                <a:latin typeface="Calibri" panose="020F0502020204030204" pitchFamily="34" charset="0"/>
              </a:rPr>
              <a:t> 							                c</a:t>
            </a:r>
            <a:endParaRPr lang="de-DE" baseline="-25000" dirty="0">
              <a:latin typeface="Calibri" panose="020F0502020204030204" pitchFamily="34" charset="0"/>
            </a:endParaRPr>
          </a:p>
          <a:p>
            <a:pPr marL="0" indent="0">
              <a:buNone/>
            </a:pPr>
            <a:r>
              <a:rPr lang="de-DE" baseline="-25000" dirty="0">
                <a:latin typeface="Calibri" panose="020F0502020204030204" pitchFamily="34" charset="0"/>
              </a:rPr>
              <a:t>                                                                                </a:t>
            </a:r>
            <a:r>
              <a:rPr lang="de-DE" dirty="0">
                <a:latin typeface="Calibri" panose="020F0502020204030204" pitchFamily="34" charset="0"/>
              </a:rPr>
              <a:t> a						a</a:t>
            </a:r>
          </a:p>
          <a:p>
            <a:pPr marL="0" indent="0">
              <a:buNone/>
            </a:pPr>
            <a:r>
              <a:rPr lang="de-DE" dirty="0">
                <a:solidFill>
                  <a:schemeClr val="accent2">
                    <a:lumMod val="40000"/>
                    <a:lumOff val="60000"/>
                  </a:schemeClr>
                </a:solidFill>
              </a:rPr>
              <a:t>				    </a:t>
            </a:r>
            <a:r>
              <a:rPr lang="de-DE" dirty="0">
                <a:latin typeface="Calibri" panose="020F0502020204030204" pitchFamily="34" charset="0"/>
              </a:rPr>
              <a:t>d	</a:t>
            </a:r>
            <a:r>
              <a:rPr lang="de-DE" dirty="0">
                <a:solidFill>
                  <a:schemeClr val="accent2">
                    <a:lumMod val="40000"/>
                    <a:lumOff val="60000"/>
                  </a:schemeClr>
                </a:solidFill>
              </a:rPr>
              <a:t>	  	         </a:t>
            </a:r>
            <a:r>
              <a:rPr lang="de-DE" baseline="-25000" dirty="0">
                <a:latin typeface="Calibri" panose="020F0502020204030204" pitchFamily="34" charset="0"/>
              </a:rPr>
              <a:t>			   </a:t>
            </a:r>
            <a:r>
              <a:rPr lang="de-DE" dirty="0">
                <a:latin typeface="Calibri" panose="020F0502020204030204" pitchFamily="34" charset="0"/>
              </a:rPr>
              <a:t>d</a:t>
            </a:r>
            <a:r>
              <a:rPr lang="de-DE" baseline="-25000" dirty="0">
                <a:latin typeface="Calibri" panose="020F0502020204030204" pitchFamily="34" charset="0"/>
              </a:rPr>
              <a:t>				 </a:t>
            </a:r>
          </a:p>
          <a:p>
            <a:pPr marL="0" indent="0">
              <a:buNone/>
            </a:pPr>
            <a:endParaRPr lang="de-DE" sz="500" baseline="-25000" dirty="0">
              <a:latin typeface="Calibri" panose="020F0502020204030204" pitchFamily="34" charset="0"/>
            </a:endParaRPr>
          </a:p>
          <a:p>
            <a:pPr marL="0" indent="0">
              <a:buNone/>
            </a:pPr>
            <a:r>
              <a:rPr lang="de-DE" dirty="0">
                <a:solidFill>
                  <a:schemeClr val="accent2">
                    <a:lumMod val="40000"/>
                    <a:lumOff val="60000"/>
                  </a:schemeClr>
                </a:solidFill>
              </a:rPr>
              <a:t>						 			   	            </a:t>
            </a:r>
          </a:p>
          <a:p>
            <a:pPr marL="0" indent="0">
              <a:buNone/>
            </a:pPr>
            <a:endParaRPr lang="de-DE" dirty="0">
              <a:solidFill>
                <a:schemeClr val="accent2">
                  <a:lumMod val="40000"/>
                  <a:lumOff val="60000"/>
                </a:schemeClr>
              </a:solidFill>
              <a:latin typeface="Calibri" panose="020F0502020204030204" pitchFamily="34" charset="0"/>
            </a:endParaRPr>
          </a:p>
          <a:p>
            <a:pPr marL="0" indent="0">
              <a:buNone/>
            </a:pPr>
            <a:r>
              <a:rPr lang="de-DE" dirty="0">
                <a:latin typeface="Calibri" panose="020F0502020204030204" pitchFamily="34" charset="0"/>
              </a:rPr>
              <a:t>Dies ist unser binärer Entscheidungsbaum, wobei gelb für die Entwicklung zur nicht negierten und rot für die Entwicklung zur negierten Form steht.</a:t>
            </a: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52</a:t>
            </a:fld>
            <a:endParaRPr lang="en-US" dirty="0"/>
          </a:p>
        </p:txBody>
      </p:sp>
      <p:cxnSp>
        <p:nvCxnSpPr>
          <p:cNvPr id="5" name="Gerade Verbindung mit Pfeil 4"/>
          <p:cNvCxnSpPr/>
          <p:nvPr/>
        </p:nvCxnSpPr>
        <p:spPr>
          <a:xfrm>
            <a:off x="4118917" y="2413686"/>
            <a:ext cx="1960821" cy="1780632"/>
          </a:xfrm>
          <a:prstGeom prst="straightConnector1">
            <a:avLst/>
          </a:prstGeom>
          <a:ln>
            <a:solidFill>
              <a:schemeClr val="accent3">
                <a:lumMod val="60000"/>
                <a:lumOff val="40000"/>
              </a:schemeClr>
            </a:solidFill>
            <a:tailEnd type="triangle"/>
          </a:ln>
        </p:spPr>
        <p:style>
          <a:lnRef idx="1">
            <a:schemeClr val="accent4"/>
          </a:lnRef>
          <a:fillRef idx="0">
            <a:schemeClr val="accent4"/>
          </a:fillRef>
          <a:effectRef idx="0">
            <a:schemeClr val="accent4"/>
          </a:effectRef>
          <a:fontRef idx="minor">
            <a:schemeClr val="tx1"/>
          </a:fontRef>
        </p:style>
      </p:cxnSp>
      <p:cxnSp>
        <p:nvCxnSpPr>
          <p:cNvPr id="9" name="Gerade Verbindung mit Pfeil 8"/>
          <p:cNvCxnSpPr/>
          <p:nvPr/>
        </p:nvCxnSpPr>
        <p:spPr>
          <a:xfrm>
            <a:off x="4118916" y="2413686"/>
            <a:ext cx="1771135" cy="4201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H="1">
            <a:off x="4332856" y="2844463"/>
            <a:ext cx="1535809" cy="383324"/>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4" name="Gerade Verbindung mit Pfeil 13"/>
          <p:cNvCxnSpPr/>
          <p:nvPr/>
        </p:nvCxnSpPr>
        <p:spPr>
          <a:xfrm>
            <a:off x="5879636" y="2855111"/>
            <a:ext cx="1334530" cy="3833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flipH="1">
            <a:off x="3361283" y="3250527"/>
            <a:ext cx="971573" cy="423019"/>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8" name="Gerade Verbindung mit Pfeil 17"/>
          <p:cNvCxnSpPr/>
          <p:nvPr/>
        </p:nvCxnSpPr>
        <p:spPr>
          <a:xfrm>
            <a:off x="4340325" y="3251490"/>
            <a:ext cx="330400" cy="8759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p:nvPr/>
        </p:nvCxnSpPr>
        <p:spPr>
          <a:xfrm flipH="1">
            <a:off x="6400010" y="3259730"/>
            <a:ext cx="815766" cy="414781"/>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4" name="Gerade Verbindung mit Pfeil 23"/>
          <p:cNvCxnSpPr/>
          <p:nvPr/>
        </p:nvCxnSpPr>
        <p:spPr>
          <a:xfrm flipH="1">
            <a:off x="6474941" y="3272786"/>
            <a:ext cx="739225" cy="8731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Gerade Verbindung mit Pfeil 32"/>
          <p:cNvCxnSpPr/>
          <p:nvPr/>
        </p:nvCxnSpPr>
        <p:spPr>
          <a:xfrm>
            <a:off x="3379389" y="3704402"/>
            <a:ext cx="2543743" cy="423019"/>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35" name="Gerade Verbindung mit Pfeil 34"/>
          <p:cNvCxnSpPr/>
          <p:nvPr/>
        </p:nvCxnSpPr>
        <p:spPr>
          <a:xfrm>
            <a:off x="3418945" y="3722905"/>
            <a:ext cx="1128637" cy="4045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Gerade Verbindung mit Pfeil 36"/>
          <p:cNvCxnSpPr/>
          <p:nvPr/>
        </p:nvCxnSpPr>
        <p:spPr>
          <a:xfrm flipH="1">
            <a:off x="5100760" y="3722905"/>
            <a:ext cx="1299250" cy="423019"/>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38" name="Gerade Verbindung mit Pfeil 37"/>
          <p:cNvCxnSpPr/>
          <p:nvPr/>
        </p:nvCxnSpPr>
        <p:spPr>
          <a:xfrm flipH="1">
            <a:off x="6115556" y="3722905"/>
            <a:ext cx="284454" cy="4230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Rechteck 3"/>
          <p:cNvSpPr/>
          <p:nvPr/>
        </p:nvSpPr>
        <p:spPr>
          <a:xfrm>
            <a:off x="5907788" y="4194318"/>
            <a:ext cx="691979" cy="47753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1</a:t>
            </a:r>
          </a:p>
        </p:txBody>
      </p:sp>
      <p:sp>
        <p:nvSpPr>
          <p:cNvPr id="21" name="Rechteck 20"/>
          <p:cNvSpPr/>
          <p:nvPr/>
        </p:nvSpPr>
        <p:spPr>
          <a:xfrm>
            <a:off x="4441733" y="4145924"/>
            <a:ext cx="691979" cy="47753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0</a:t>
            </a:r>
          </a:p>
        </p:txBody>
      </p:sp>
    </p:spTree>
    <p:extLst>
      <p:ext uri="{BB962C8B-B14F-4D97-AF65-F5344CB8AC3E}">
        <p14:creationId xmlns:p14="http://schemas.microsoft.com/office/powerpoint/2010/main" val="27111371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4 – Entwicklungssatz</a:t>
            </a:r>
          </a:p>
        </p:txBody>
      </p:sp>
      <p:sp>
        <p:nvSpPr>
          <p:cNvPr id="3" name="Inhaltsplatzhalter 2"/>
          <p:cNvSpPr>
            <a:spLocks noGrp="1"/>
          </p:cNvSpPr>
          <p:nvPr>
            <p:ph idx="1"/>
          </p:nvPr>
        </p:nvSpPr>
        <p:spPr>
          <a:xfrm>
            <a:off x="1104293" y="1608074"/>
            <a:ext cx="8946541" cy="4652683"/>
          </a:xfrm>
        </p:spPr>
        <p:txBody>
          <a:bodyPr>
            <a:normAutofit/>
          </a:bodyPr>
          <a:lstStyle/>
          <a:p>
            <a:r>
              <a:rPr lang="de-DE" dirty="0"/>
              <a:t>Und noch einmal etwas geordneter:</a:t>
            </a:r>
            <a:r>
              <a:rPr lang="de-DE" dirty="0">
                <a:latin typeface="Calibri" panose="020F0502020204030204" pitchFamily="34" charset="0"/>
              </a:rPr>
              <a:t>						  </a:t>
            </a:r>
          </a:p>
          <a:p>
            <a:pPr marL="0" indent="0" algn="ctr">
              <a:buNone/>
            </a:pPr>
            <a:endParaRPr lang="de-DE" sz="1200" dirty="0">
              <a:latin typeface="Calibri" panose="020F0502020204030204" pitchFamily="34" charset="0"/>
            </a:endParaRPr>
          </a:p>
          <a:p>
            <a:pPr marL="0" indent="0">
              <a:buNone/>
            </a:pPr>
            <a:r>
              <a:rPr lang="de-DE" b="0" dirty="0">
                <a:solidFill>
                  <a:schemeClr val="accent3">
                    <a:lumMod val="40000"/>
                    <a:lumOff val="60000"/>
                  </a:schemeClr>
                </a:solidFill>
              </a:rPr>
              <a:t>	  </a:t>
            </a:r>
            <a:r>
              <a:rPr lang="de-DE" dirty="0">
                <a:latin typeface="Calibri" panose="020F0502020204030204" pitchFamily="34" charset="0"/>
              </a:rPr>
              <a:t> 	</a:t>
            </a: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53</a:t>
            </a:fld>
            <a:endParaRPr lang="en-US" dirty="0"/>
          </a:p>
        </p:txBody>
      </p:sp>
      <p:pic>
        <p:nvPicPr>
          <p:cNvPr id="8" name="Grafik 7"/>
          <p:cNvPicPr>
            <a:picLocks noChangeAspect="1"/>
          </p:cNvPicPr>
          <p:nvPr/>
        </p:nvPicPr>
        <p:blipFill>
          <a:blip r:embed="rId3"/>
          <a:stretch>
            <a:fillRect/>
          </a:stretch>
        </p:blipFill>
        <p:spPr>
          <a:xfrm>
            <a:off x="1200409" y="2310713"/>
            <a:ext cx="2948309" cy="3945280"/>
          </a:xfrm>
          <a:prstGeom prst="rect">
            <a:avLst/>
          </a:prstGeom>
        </p:spPr>
      </p:pic>
      <p:pic>
        <p:nvPicPr>
          <p:cNvPr id="4" name="Grafik 3"/>
          <p:cNvPicPr>
            <a:picLocks noChangeAspect="1"/>
          </p:cNvPicPr>
          <p:nvPr/>
        </p:nvPicPr>
        <p:blipFill>
          <a:blip r:embed="rId4"/>
          <a:stretch>
            <a:fillRect/>
          </a:stretch>
        </p:blipFill>
        <p:spPr>
          <a:xfrm>
            <a:off x="4497859" y="2611715"/>
            <a:ext cx="5486400" cy="3343275"/>
          </a:xfrm>
          <a:prstGeom prst="rect">
            <a:avLst/>
          </a:prstGeom>
        </p:spPr>
      </p:pic>
    </p:spTree>
    <p:extLst>
      <p:ext uri="{BB962C8B-B14F-4D97-AF65-F5344CB8AC3E}">
        <p14:creationId xmlns:p14="http://schemas.microsoft.com/office/powerpoint/2010/main" val="13143012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103312" y="452718"/>
            <a:ext cx="8947522" cy="1400530"/>
          </a:xfrm>
          <a:solidFill>
            <a:schemeClr val="bg1">
              <a:alpha val="41000"/>
            </a:schemeClr>
          </a:solidFill>
        </p:spPr>
        <p:txBody>
          <a:bodyPr/>
          <a:lstStyle/>
          <a:p>
            <a:r>
              <a:rPr lang="de-DE" dirty="0"/>
              <a:t>Vielen Dank für eure werte Aufmerksamkeit</a:t>
            </a:r>
          </a:p>
        </p:txBody>
      </p:sp>
      <p:sp>
        <p:nvSpPr>
          <p:cNvPr id="3" name="Inhaltsplatzhalter 2"/>
          <p:cNvSpPr>
            <a:spLocks noGrp="1"/>
          </p:cNvSpPr>
          <p:nvPr>
            <p:ph idx="1"/>
          </p:nvPr>
        </p:nvSpPr>
        <p:spPr>
          <a:solidFill>
            <a:schemeClr val="bg1">
              <a:alpha val="56000"/>
            </a:schemeClr>
          </a:solidFill>
        </p:spPr>
        <p:txBody>
          <a:bodyPr>
            <a:normAutofit/>
          </a:bodyPr>
          <a:lstStyle/>
          <a:p>
            <a:pPr marL="0" indent="0">
              <a:buNone/>
            </a:pPr>
            <a:r>
              <a:rPr lang="es-ES" sz="3200" dirty="0"/>
              <a:t>“La originalidad consiste en el retorno al origen; así pues, original es aquello que vuelve a la simplicidad de las primeras soluciones.”</a:t>
            </a:r>
          </a:p>
          <a:p>
            <a:pPr marL="0" indent="0">
              <a:buNone/>
            </a:pPr>
            <a:endParaRPr lang="es-ES" sz="3200" dirty="0"/>
          </a:p>
          <a:p>
            <a:pPr marL="0" indent="0">
              <a:buNone/>
            </a:pPr>
            <a:r>
              <a:rPr lang="de-DE" sz="3200" b="1" dirty="0"/>
              <a:t>Antoni Gaudi</a:t>
            </a:r>
          </a:p>
          <a:p>
            <a:pPr marL="0" indent="0">
              <a:buNone/>
            </a:pPr>
            <a:endParaRPr lang="de-DE" sz="3200" dirty="0"/>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54</a:t>
            </a:fld>
            <a:endParaRPr lang="en-US" dirty="0"/>
          </a:p>
        </p:txBody>
      </p:sp>
    </p:spTree>
    <p:extLst>
      <p:ext uri="{BB962C8B-B14F-4D97-AF65-F5344CB8AC3E}">
        <p14:creationId xmlns:p14="http://schemas.microsoft.com/office/powerpoint/2010/main" val="341850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6111" y="452718"/>
            <a:ext cx="9535857" cy="1400530"/>
          </a:xfrm>
        </p:spPr>
        <p:txBody>
          <a:bodyPr/>
          <a:lstStyle/>
          <a:p>
            <a:r>
              <a:rPr lang="de-DE" dirty="0"/>
              <a:t>Aufgabe 1 - Boolesche Algebra</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564541"/>
                <a:ext cx="9249228" cy="5042205"/>
              </a:xfrm>
            </p:spPr>
            <p:txBody>
              <a:bodyPr>
                <a:normAutofit/>
              </a:bodyPr>
              <a:lstStyle/>
              <a:p>
                <a14:m>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𝑥</m:t>
                        </m:r>
                        <m:r>
                          <a:rPr lang="de-DE" b="0" i="1" smtClean="0">
                            <a:latin typeface="Cambria Math" panose="02040503050406030204" pitchFamily="18" charset="0"/>
                          </a:rPr>
                          <m:t> </m:t>
                        </m:r>
                      </m:e>
                    </m:acc>
                    <m:nary>
                      <m:naryPr>
                        <m:chr m:val="⨁"/>
                        <m:subHide m:val="on"/>
                        <m:supHide m:val="on"/>
                        <m:ctrlPr>
                          <a:rPr lang="de-DE" b="0" i="1" smtClean="0">
                            <a:latin typeface="Cambria Math" panose="02040503050406030204" pitchFamily="18" charset="0"/>
                            <a:ea typeface="Cambria Math" panose="02040503050406030204" pitchFamily="18" charset="0"/>
                          </a:rPr>
                        </m:ctrlPr>
                      </m:naryPr>
                      <m:sub/>
                      <m:sup/>
                      <m:e>
                        <m:r>
                          <a:rPr lang="de-DE" b="0" i="1" smtClean="0">
                            <a:latin typeface="Cambria Math" panose="02040503050406030204" pitchFamily="18" charset="0"/>
                            <a:ea typeface="Cambria Math" panose="02040503050406030204" pitchFamily="18" charset="0"/>
                          </a:rPr>
                          <m:t> </m:t>
                        </m:r>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𝑥</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𝑦</m:t>
                            </m:r>
                          </m:e>
                        </m:d>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𝑥</m:t>
                        </m:r>
                        <m:r>
                          <a:rPr lang="de-DE" b="0" i="1" smtClean="0">
                            <a:latin typeface="Cambria Math" panose="02040503050406030204" pitchFamily="18" charset="0"/>
                            <a:ea typeface="Cambria Math" panose="02040503050406030204" pitchFamily="18" charset="0"/>
                          </a:rPr>
                          <m:t>+ </m:t>
                        </m:r>
                        <m:acc>
                          <m:accPr>
                            <m:chr m:val="̅"/>
                            <m:ctrlPr>
                              <a:rPr lang="de-DE" b="0" i="1" smtClean="0">
                                <a:latin typeface="Cambria Math" panose="02040503050406030204" pitchFamily="18" charset="0"/>
                                <a:ea typeface="Cambria Math" panose="02040503050406030204" pitchFamily="18" charset="0"/>
                              </a:rPr>
                            </m:ctrlPr>
                          </m:accPr>
                          <m:e>
                            <m:r>
                              <a:rPr lang="de-DE" b="0" i="1" smtClean="0">
                                <a:latin typeface="Cambria Math" panose="02040503050406030204" pitchFamily="18" charset="0"/>
                                <a:ea typeface="Cambria Math" panose="02040503050406030204" pitchFamily="18" charset="0"/>
                              </a:rPr>
                              <m:t>𝑦</m:t>
                            </m:r>
                          </m:e>
                        </m:acc>
                        <m:r>
                          <a:rPr lang="de-DE" b="0" i="1" smtClean="0">
                            <a:latin typeface="Cambria Math" panose="02040503050406030204" pitchFamily="18" charset="0"/>
                            <a:ea typeface="Cambria Math" panose="02040503050406030204" pitchFamily="18" charset="0"/>
                          </a:rPr>
                          <m:t> </m:t>
                        </m:r>
                      </m:e>
                    </m:nary>
                  </m:oMath>
                </a14:m>
                <a:r>
                  <a:rPr lang="de-DE" dirty="0"/>
                  <a:t> </a:t>
                </a:r>
              </a:p>
              <a:p>
                <a:pPr marL="0" indent="0">
                  <a:buNone/>
                </a:pPr>
                <a:endParaRPr lang="de-DE" dirty="0"/>
              </a:p>
              <a:p>
                <a:pPr marL="0" indent="0">
                  <a:buNone/>
                </a:pPr>
                <a14:m>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𝑥</m:t>
                        </m:r>
                        <m:r>
                          <a:rPr lang="de-DE" i="1">
                            <a:latin typeface="Cambria Math" panose="02040503050406030204" pitchFamily="18" charset="0"/>
                          </a:rPr>
                          <m:t> </m:t>
                        </m:r>
                      </m:e>
                    </m:acc>
                    <m:nary>
                      <m:naryPr>
                        <m:chr m:val="⨁"/>
                        <m:subHide m:val="on"/>
                        <m:supHide m:val="on"/>
                        <m:ctrlPr>
                          <a:rPr lang="de-DE" i="1" smtClean="0">
                            <a:latin typeface="Cambria Math" panose="02040503050406030204" pitchFamily="18" charset="0"/>
                            <a:ea typeface="Cambria Math" panose="02040503050406030204" pitchFamily="18" charset="0"/>
                          </a:rPr>
                        </m:ctrlPr>
                      </m:naryPr>
                      <m:sub/>
                      <m:sup/>
                      <m:e>
                        <m:r>
                          <a:rPr lang="de-DE" i="1">
                            <a:latin typeface="Cambria Math" panose="02040503050406030204" pitchFamily="18" charset="0"/>
                            <a:ea typeface="Cambria Math" panose="02040503050406030204" pitchFamily="18" charset="0"/>
                          </a:rPr>
                          <m:t> </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𝑥</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𝑦</m:t>
                            </m:r>
                          </m:e>
                        </m:d>
                        <m:r>
                          <a:rPr lang="de-DE" i="1">
                            <a:latin typeface="Cambria Math" panose="02040503050406030204" pitchFamily="18" charset="0"/>
                            <a:ea typeface="Cambria Math" panose="02040503050406030204" pitchFamily="18" charset="0"/>
                          </a:rPr>
                          <m:t> </m:t>
                        </m:r>
                      </m:e>
                    </m:nary>
                  </m:oMath>
                </a14:m>
                <a:r>
                  <a:rPr lang="de-DE" dirty="0"/>
                  <a:t>				| </a:t>
                </a:r>
                <a:r>
                  <a:rPr lang="de-DE" dirty="0">
                    <a:latin typeface="Calibri" panose="020F0502020204030204" pitchFamily="34" charset="0"/>
                  </a:rPr>
                  <a:t>Nutzen der Definition von XOR (</a:t>
                </a:r>
                <a14:m>
                  <m:oMath xmlns:m="http://schemas.openxmlformats.org/officeDocument/2006/math">
                    <m:d>
                      <m:dPr>
                        <m:ctrlPr>
                          <a:rPr lang="de-DE" i="1">
                            <a:latin typeface="Cambria Math" panose="02040503050406030204" pitchFamily="18" charset="0"/>
                          </a:rPr>
                        </m:ctrlPr>
                      </m:dPr>
                      <m:e>
                        <m:r>
                          <a:rPr lang="de-DE" i="1">
                            <a:latin typeface="Cambria Math" panose="02040503050406030204" pitchFamily="18" charset="0"/>
                          </a:rPr>
                          <m:t>𝐴</m:t>
                        </m:r>
                        <m:r>
                          <a:rPr lang="de-DE" i="1">
                            <a:latin typeface="Cambria Math" panose="02040503050406030204" pitchFamily="18" charset="0"/>
                          </a:rPr>
                          <m:t> ∙</m:t>
                        </m:r>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𝐵</m:t>
                            </m:r>
                          </m:e>
                        </m:acc>
                      </m:e>
                    </m:d>
                    <m:r>
                      <a:rPr lang="de-DE" i="1">
                        <a:latin typeface="Cambria Math" panose="02040503050406030204" pitchFamily="18" charset="0"/>
                        <a:ea typeface="Cambria Math" panose="02040503050406030204" pitchFamily="18" charset="0"/>
                      </a:rPr>
                      <m:t>+</m:t>
                    </m:r>
                    <m:d>
                      <m:dPr>
                        <m:ctrlPr>
                          <a:rPr lang="de-DE" i="1">
                            <a:latin typeface="Cambria Math" panose="02040503050406030204" pitchFamily="18" charset="0"/>
                          </a:rPr>
                        </m:ctrlPr>
                      </m:dPr>
                      <m:e>
                        <m:acc>
                          <m:accPr>
                            <m:chr m:val="̅"/>
                            <m:ctrlPr>
                              <a:rPr lang="de-DE" i="1">
                                <a:latin typeface="Cambria Math" panose="02040503050406030204" pitchFamily="18" charset="0"/>
                              </a:rPr>
                            </m:ctrlPr>
                          </m:accPr>
                          <m:e>
                            <m:r>
                              <a:rPr lang="de-DE" i="1">
                                <a:latin typeface="Cambria Math" panose="02040503050406030204" pitchFamily="18" charset="0"/>
                              </a:rPr>
                              <m:t>𝐴</m:t>
                            </m:r>
                          </m:e>
                        </m:acc>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𝐵</m:t>
                        </m:r>
                      </m:e>
                    </m:d>
                  </m:oMath>
                </a14:m>
                <a:r>
                  <a:rPr lang="de-DE" dirty="0">
                    <a:latin typeface="Calibri" panose="020F0502020204030204" pitchFamily="34" charset="0"/>
                  </a:rPr>
                  <a:t>)</a:t>
                </a:r>
              </a:p>
              <a:p>
                <a:pPr marL="0" indent="0">
                  <a:buNone/>
                </a:pPr>
                <a:r>
                  <a:rPr lang="de-DE" dirty="0"/>
                  <a:t>= </a:t>
                </a:r>
                <a14:m>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𝑥</m:t>
                        </m:r>
                        <m:r>
                          <a:rPr lang="de-DE" i="1">
                            <a:latin typeface="Cambria Math" panose="02040503050406030204" pitchFamily="18" charset="0"/>
                          </a:rPr>
                          <m:t> </m:t>
                        </m:r>
                      </m:e>
                    </m:acc>
                  </m:oMath>
                </a14:m>
                <a:r>
                  <a:rPr lang="de-DE" dirty="0"/>
                  <a:t> </a:t>
                </a:r>
                <a14:m>
                  <m:oMath xmlns:m="http://schemas.openxmlformats.org/officeDocument/2006/math">
                    <m:r>
                      <a:rPr lang="de-DE" i="1">
                        <a:latin typeface="Cambria Math" panose="02040503050406030204" pitchFamily="18" charset="0"/>
                      </a:rPr>
                      <m:t>∙</m:t>
                    </m:r>
                  </m:oMath>
                </a14:m>
                <a:r>
                  <a:rPr lang="de-DE" dirty="0"/>
                  <a:t> </a:t>
                </a:r>
                <a14:m>
                  <m:oMath xmlns:m="http://schemas.openxmlformats.org/officeDocument/2006/math">
                    <m:acc>
                      <m:accPr>
                        <m:chr m:val="̅"/>
                        <m:ctrlPr>
                          <a:rPr lang="de-DE" i="1" smtClean="0">
                            <a:latin typeface="Cambria Math" panose="02040503050406030204" pitchFamily="18" charset="0"/>
                            <a:ea typeface="Cambria Math" panose="02040503050406030204" pitchFamily="18" charset="0"/>
                          </a:rPr>
                        </m:ctrlPr>
                      </m:accPr>
                      <m:e>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𝑥</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𝑦</m:t>
                            </m:r>
                          </m:e>
                        </m:d>
                      </m:e>
                    </m:acc>
                  </m:oMath>
                </a14:m>
                <a:r>
                  <a:rPr lang="de-DE" dirty="0"/>
                  <a:t> + x </a:t>
                </a:r>
                <a14:m>
                  <m:oMath xmlns:m="http://schemas.openxmlformats.org/officeDocument/2006/math">
                    <m:r>
                      <a:rPr lang="de-DE" i="1">
                        <a:latin typeface="Cambria Math" panose="02040503050406030204" pitchFamily="18" charset="0"/>
                      </a:rPr>
                      <m:t>∙</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𝑥</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𝑦</m:t>
                        </m:r>
                      </m:e>
                    </m:d>
                  </m:oMath>
                </a14:m>
                <a:r>
                  <a:rPr lang="de-DE" dirty="0"/>
                  <a:t>	| </a:t>
                </a:r>
                <a:r>
                  <a:rPr lang="de-DE" dirty="0">
                    <a:latin typeface="Calibri" panose="020F0502020204030204" pitchFamily="34" charset="0"/>
                  </a:rPr>
                  <a:t>Nutzen der Absorptionsregel</a:t>
                </a:r>
              </a:p>
              <a:p>
                <a:pPr marL="0" indent="0">
                  <a:buNone/>
                </a:pPr>
                <a:r>
                  <a:rPr lang="de-DE" dirty="0"/>
                  <a:t>= </a:t>
                </a:r>
                <a14:m>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𝑥</m:t>
                        </m:r>
                        <m:r>
                          <a:rPr lang="de-DE" i="1">
                            <a:latin typeface="Cambria Math" panose="02040503050406030204" pitchFamily="18" charset="0"/>
                          </a:rPr>
                          <m:t> </m:t>
                        </m:r>
                      </m:e>
                    </m:acc>
                  </m:oMath>
                </a14:m>
                <a:r>
                  <a:rPr lang="de-DE" dirty="0"/>
                  <a:t> </a:t>
                </a:r>
                <a14:m>
                  <m:oMath xmlns:m="http://schemas.openxmlformats.org/officeDocument/2006/math">
                    <m:r>
                      <a:rPr lang="de-DE" i="1">
                        <a:latin typeface="Cambria Math" panose="02040503050406030204" pitchFamily="18" charset="0"/>
                      </a:rPr>
                      <m:t>∙</m:t>
                    </m:r>
                  </m:oMath>
                </a14:m>
                <a:r>
                  <a:rPr lang="de-DE" dirty="0"/>
                  <a:t> </a:t>
                </a:r>
                <a14:m>
                  <m:oMath xmlns:m="http://schemas.openxmlformats.org/officeDocument/2006/math">
                    <m:acc>
                      <m:accPr>
                        <m:chr m:val="̅"/>
                        <m:ctrlPr>
                          <a:rPr lang="de-DE" i="1">
                            <a:latin typeface="Cambria Math" panose="02040503050406030204" pitchFamily="18" charset="0"/>
                            <a:ea typeface="Cambria Math" panose="02040503050406030204" pitchFamily="18" charset="0"/>
                          </a:rPr>
                        </m:ctrlPr>
                      </m:accPr>
                      <m:e>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𝑥</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𝑦</m:t>
                            </m:r>
                          </m:e>
                        </m:d>
                      </m:e>
                    </m:acc>
                  </m:oMath>
                </a14:m>
                <a:r>
                  <a:rPr lang="de-DE" dirty="0"/>
                  <a:t> + x			| </a:t>
                </a:r>
                <a:r>
                  <a:rPr lang="de-DE" dirty="0">
                    <a:latin typeface="Calibri" panose="020F0502020204030204" pitchFamily="34" charset="0"/>
                  </a:rPr>
                  <a:t>Nutzen von De Morgan</a:t>
                </a:r>
              </a:p>
              <a:p>
                <a:pPr marL="0" indent="0">
                  <a:buNone/>
                </a:pPr>
                <a:r>
                  <a:rPr lang="de-DE" dirty="0"/>
                  <a:t>= </a:t>
                </a:r>
                <a14:m>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𝑥</m:t>
                        </m:r>
                        <m:r>
                          <a:rPr lang="de-DE" i="1">
                            <a:latin typeface="Cambria Math" panose="02040503050406030204" pitchFamily="18" charset="0"/>
                          </a:rPr>
                          <m:t> </m:t>
                        </m:r>
                      </m:e>
                    </m:acc>
                  </m:oMath>
                </a14:m>
                <a:r>
                  <a:rPr lang="de-DE" dirty="0"/>
                  <a:t> </a:t>
                </a:r>
                <a14:m>
                  <m:oMath xmlns:m="http://schemas.openxmlformats.org/officeDocument/2006/math">
                    <m:r>
                      <a:rPr lang="de-DE" i="1">
                        <a:latin typeface="Cambria Math" panose="02040503050406030204" pitchFamily="18" charset="0"/>
                      </a:rPr>
                      <m:t>∙</m:t>
                    </m:r>
                  </m:oMath>
                </a14:m>
                <a:r>
                  <a:rPr lang="de-DE" dirty="0"/>
                  <a:t> </a:t>
                </a:r>
                <a14:m>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𝑥</m:t>
                        </m:r>
                        <m:r>
                          <a:rPr lang="de-DE" i="1">
                            <a:latin typeface="Cambria Math" panose="02040503050406030204" pitchFamily="18" charset="0"/>
                          </a:rPr>
                          <m:t> </m:t>
                        </m:r>
                      </m:e>
                    </m:acc>
                  </m:oMath>
                </a14:m>
                <a:r>
                  <a:rPr lang="de-DE" dirty="0"/>
                  <a:t> </a:t>
                </a:r>
                <a14:m>
                  <m:oMath xmlns:m="http://schemas.openxmlformats.org/officeDocument/2006/math">
                    <m:r>
                      <a:rPr lang="de-DE" i="1">
                        <a:latin typeface="Cambria Math" panose="02040503050406030204" pitchFamily="18" charset="0"/>
                      </a:rPr>
                      <m:t>∙</m:t>
                    </m:r>
                  </m:oMath>
                </a14:m>
                <a:r>
                  <a:rPr lang="de-DE" dirty="0"/>
                  <a:t> </a:t>
                </a:r>
                <a14:m>
                  <m:oMath xmlns:m="http://schemas.openxmlformats.org/officeDocument/2006/math">
                    <m:acc>
                      <m:accPr>
                        <m:chr m:val="̅"/>
                        <m:ctrlPr>
                          <a:rPr lang="de-DE" i="1">
                            <a:latin typeface="Cambria Math" panose="02040503050406030204" pitchFamily="18" charset="0"/>
                          </a:rPr>
                        </m:ctrlPr>
                      </m:accPr>
                      <m:e>
                        <m:r>
                          <a:rPr lang="de-DE" b="0" i="1" smtClean="0">
                            <a:latin typeface="Cambria Math" panose="02040503050406030204" pitchFamily="18" charset="0"/>
                          </a:rPr>
                          <m:t>𝑦</m:t>
                        </m:r>
                        <m:r>
                          <a:rPr lang="de-DE" i="1">
                            <a:latin typeface="Cambria Math" panose="02040503050406030204" pitchFamily="18" charset="0"/>
                          </a:rPr>
                          <m:t> </m:t>
                        </m:r>
                      </m:e>
                    </m:acc>
                  </m:oMath>
                </a14:m>
                <a:r>
                  <a:rPr lang="de-DE" dirty="0"/>
                  <a:t>+ x				</a:t>
                </a:r>
                <a:r>
                  <a:rPr lang="de-DE" dirty="0">
                    <a:latin typeface="Calibri" panose="020F0502020204030204" pitchFamily="34" charset="0"/>
                  </a:rPr>
                  <a:t>| </a:t>
                </a:r>
                <a:r>
                  <a:rPr lang="de-DE" dirty="0" err="1">
                    <a:latin typeface="Calibri" panose="020F0502020204030204" pitchFamily="34" charset="0"/>
                  </a:rPr>
                  <a:t>Idempotenz</a:t>
                </a:r>
                <a:endParaRPr lang="de-DE" dirty="0">
                  <a:latin typeface="Calibri" panose="020F0502020204030204" pitchFamily="34" charset="0"/>
                </a:endParaRPr>
              </a:p>
              <a:p>
                <a:pPr marL="0" indent="0">
                  <a:buNone/>
                </a:pPr>
                <a:r>
                  <a:rPr lang="de-DE" dirty="0"/>
                  <a:t>= </a:t>
                </a:r>
                <a14:m>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𝑥</m:t>
                        </m:r>
                        <m:r>
                          <a:rPr lang="de-DE" i="1">
                            <a:latin typeface="Cambria Math" panose="02040503050406030204" pitchFamily="18" charset="0"/>
                          </a:rPr>
                          <m:t> </m:t>
                        </m:r>
                      </m:e>
                    </m:acc>
                  </m:oMath>
                </a14:m>
                <a:r>
                  <a:rPr lang="de-DE" dirty="0"/>
                  <a:t> </a:t>
                </a:r>
                <a14:m>
                  <m:oMath xmlns:m="http://schemas.openxmlformats.org/officeDocument/2006/math">
                    <m:r>
                      <a:rPr lang="de-DE" i="1">
                        <a:latin typeface="Cambria Math" panose="02040503050406030204" pitchFamily="18" charset="0"/>
                      </a:rPr>
                      <m:t>∙</m:t>
                    </m:r>
                  </m:oMath>
                </a14:m>
                <a:r>
                  <a:rPr lang="de-DE" dirty="0"/>
                  <a:t> </a:t>
                </a:r>
                <a14:m>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𝑦</m:t>
                        </m:r>
                        <m:r>
                          <a:rPr lang="de-DE" i="1">
                            <a:latin typeface="Cambria Math" panose="02040503050406030204" pitchFamily="18" charset="0"/>
                          </a:rPr>
                          <m:t> </m:t>
                        </m:r>
                      </m:e>
                    </m:acc>
                  </m:oMath>
                </a14:m>
                <a:r>
                  <a:rPr lang="de-DE" dirty="0"/>
                  <a:t>+ x					</a:t>
                </a:r>
                <a:r>
                  <a:rPr lang="de-DE" dirty="0">
                    <a:latin typeface="Calibri" panose="020F0502020204030204" pitchFamily="34" charset="0"/>
                  </a:rPr>
                  <a:t>| Jetzt kommt ein doppelter Negationstrick</a:t>
                </a:r>
              </a:p>
              <a:p>
                <a:pPr marL="0" indent="0">
                  <a:buNone/>
                </a:pPr>
                <a:r>
                  <a:rPr lang="de-DE" dirty="0">
                    <a:latin typeface="Calibri" panose="020F0502020204030204" pitchFamily="34" charset="0"/>
                  </a:rPr>
                  <a:t>= </a:t>
                </a:r>
                <a14:m>
                  <m:oMath xmlns:m="http://schemas.openxmlformats.org/officeDocument/2006/math">
                    <m:acc>
                      <m:accPr>
                        <m:chr m:val="̅"/>
                        <m:ctrlPr>
                          <a:rPr lang="de-DE" i="1">
                            <a:latin typeface="Cambria Math" panose="02040503050406030204" pitchFamily="18" charset="0"/>
                          </a:rPr>
                        </m:ctrlPr>
                      </m:accPr>
                      <m:e>
                        <m:acc>
                          <m:accPr>
                            <m:chr m:val="̅"/>
                            <m:ctrlPr>
                              <a:rPr lang="de-DE" i="1">
                                <a:latin typeface="Cambria Math" panose="02040503050406030204" pitchFamily="18" charset="0"/>
                              </a:rPr>
                            </m:ctrlPr>
                          </m:accPr>
                          <m:e>
                            <m:acc>
                              <m:accPr>
                                <m:chr m:val="̅"/>
                                <m:ctrlPr>
                                  <a:rPr lang="de-DE" i="1">
                                    <a:latin typeface="Cambria Math" panose="02040503050406030204" pitchFamily="18" charset="0"/>
                                  </a:rPr>
                                </m:ctrlPr>
                              </m:accPr>
                              <m:e>
                                <m:r>
                                  <a:rPr lang="de-DE" i="1">
                                    <a:latin typeface="Cambria Math" panose="02040503050406030204" pitchFamily="18" charset="0"/>
                                  </a:rPr>
                                  <m:t>𝑥</m:t>
                                </m:r>
                                <m:r>
                                  <a:rPr lang="de-DE" i="1">
                                    <a:latin typeface="Cambria Math" panose="02040503050406030204" pitchFamily="18" charset="0"/>
                                  </a:rPr>
                                  <m:t> </m:t>
                                </m:r>
                              </m:e>
                            </m:acc>
                            <m:r>
                              <a:rPr lang="de-DE" i="1">
                                <a:latin typeface="Cambria Math" panose="02040503050406030204" pitchFamily="18" charset="0"/>
                              </a:rPr>
                              <m:t>∙</m:t>
                            </m:r>
                            <m:r>
                              <m:rPr>
                                <m:nor/>
                              </m:rPr>
                              <a:rPr lang="de-DE" dirty="0"/>
                              <m:t> </m:t>
                            </m:r>
                            <m:acc>
                              <m:accPr>
                                <m:chr m:val="̅"/>
                                <m:ctrlPr>
                                  <a:rPr lang="de-DE" i="1">
                                    <a:latin typeface="Cambria Math" panose="02040503050406030204" pitchFamily="18" charset="0"/>
                                  </a:rPr>
                                </m:ctrlPr>
                              </m:accPr>
                              <m:e>
                                <m:r>
                                  <a:rPr lang="de-DE" i="1">
                                    <a:latin typeface="Cambria Math" panose="02040503050406030204" pitchFamily="18" charset="0"/>
                                  </a:rPr>
                                  <m:t>𝑦</m:t>
                                </m:r>
                                <m:r>
                                  <a:rPr lang="de-DE" i="1">
                                    <a:latin typeface="Cambria Math" panose="02040503050406030204" pitchFamily="18" charset="0"/>
                                  </a:rPr>
                                  <m:t> </m:t>
                                </m:r>
                              </m:e>
                            </m:acc>
                            <m:r>
                              <m:rPr>
                                <m:nor/>
                              </m:rPr>
                              <a:rPr lang="de-DE" dirty="0"/>
                              <m:t>+ </m:t>
                            </m:r>
                            <m:r>
                              <m:rPr>
                                <m:nor/>
                              </m:rPr>
                              <a:rPr lang="de-DE" dirty="0"/>
                              <m:t>x</m:t>
                            </m:r>
                            <m:r>
                              <m:rPr>
                                <m:nor/>
                              </m:rPr>
                              <a:rPr lang="de-DE" dirty="0">
                                <a:latin typeface="Calibri" panose="020F0502020204030204" pitchFamily="34" charset="0"/>
                              </a:rPr>
                              <m:t> </m:t>
                            </m:r>
                          </m:e>
                        </m:acc>
                      </m:e>
                    </m:acc>
                    <m:r>
                      <a:rPr lang="de-DE" i="1">
                        <a:latin typeface="Cambria Math" panose="02040503050406030204" pitchFamily="18" charset="0"/>
                      </a:rPr>
                      <m:t> </m:t>
                    </m:r>
                  </m:oMath>
                </a14:m>
                <a:r>
                  <a:rPr lang="de-DE" dirty="0">
                    <a:latin typeface="Calibri" panose="020F0502020204030204" pitchFamily="34" charset="0"/>
                  </a:rPr>
                  <a:t>					| 2 x De Morgan</a:t>
                </a:r>
              </a:p>
              <a:p>
                <a:pPr marL="0" indent="0">
                  <a:buNone/>
                </a:pPr>
                <a:r>
                  <a:rPr lang="de-DE" dirty="0">
                    <a:latin typeface="Calibri" panose="020F0502020204030204" pitchFamily="34" charset="0"/>
                  </a:rPr>
                  <a:t>= </a:t>
                </a:r>
                <a14:m>
                  <m:oMath xmlns:m="http://schemas.openxmlformats.org/officeDocument/2006/math">
                    <m:acc>
                      <m:accPr>
                        <m:chr m:val="̅"/>
                        <m:ctrlPr>
                          <a:rPr lang="de-DE" i="1">
                            <a:latin typeface="Cambria Math" panose="02040503050406030204" pitchFamily="18" charset="0"/>
                          </a:rPr>
                        </m:ctrlPr>
                      </m:accPr>
                      <m:e>
                        <m:d>
                          <m:dPr>
                            <m:ctrlPr>
                              <a:rPr lang="de-DE" b="0" i="1" smtClean="0">
                                <a:latin typeface="Cambria Math" panose="02040503050406030204" pitchFamily="18" charset="0"/>
                              </a:rPr>
                            </m:ctrlPr>
                          </m:dPr>
                          <m:e>
                            <m:r>
                              <a:rPr lang="de-DE" b="0" i="1" smtClean="0">
                                <a:latin typeface="Cambria Math" panose="02040503050406030204" pitchFamily="18" charset="0"/>
                              </a:rPr>
                              <m:t>𝑥</m:t>
                            </m:r>
                            <m:r>
                              <a:rPr lang="de-DE" b="0" i="1" smtClean="0">
                                <a:latin typeface="Cambria Math" panose="02040503050406030204" pitchFamily="18" charset="0"/>
                              </a:rPr>
                              <m:t>+</m:t>
                            </m:r>
                            <m:r>
                              <a:rPr lang="de-DE" b="0" i="1" smtClean="0">
                                <a:latin typeface="Cambria Math" panose="02040503050406030204" pitchFamily="18" charset="0"/>
                              </a:rPr>
                              <m:t>𝑦</m:t>
                            </m:r>
                          </m:e>
                        </m:d>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𝑥</m:t>
                            </m:r>
                            <m:r>
                              <a:rPr lang="de-DE" i="1">
                                <a:latin typeface="Cambria Math" panose="02040503050406030204" pitchFamily="18" charset="0"/>
                              </a:rPr>
                              <m:t> </m:t>
                            </m:r>
                          </m:e>
                        </m:acc>
                      </m:e>
                    </m:acc>
                  </m:oMath>
                </a14:m>
                <a:r>
                  <a:rPr lang="de-DE" dirty="0">
                    <a:latin typeface="Calibri" panose="020F0502020204030204" pitchFamily="34" charset="0"/>
                  </a:rPr>
                  <a:t>					| Distributivgesetz</a:t>
                </a:r>
              </a:p>
              <a:p>
                <a:pPr marL="0" indent="0">
                  <a:buNone/>
                </a:pPr>
                <a:r>
                  <a:rPr lang="de-DE" dirty="0">
                    <a:latin typeface="Calibri" panose="020F0502020204030204" pitchFamily="34" charset="0"/>
                  </a:rPr>
                  <a:t>= </a:t>
                </a:r>
                <a14:m>
                  <m:oMath xmlns:m="http://schemas.openxmlformats.org/officeDocument/2006/math">
                    <m:acc>
                      <m:accPr>
                        <m:chr m:val="̅"/>
                        <m:ctrlPr>
                          <a:rPr lang="de-DE" i="1">
                            <a:latin typeface="Cambria Math" panose="02040503050406030204" pitchFamily="18" charset="0"/>
                          </a:rPr>
                        </m:ctrlPr>
                      </m:accPr>
                      <m:e>
                        <m:d>
                          <m:dPr>
                            <m:ctrlPr>
                              <a:rPr lang="de-DE" i="1">
                                <a:latin typeface="Cambria Math" panose="02040503050406030204" pitchFamily="18" charset="0"/>
                              </a:rPr>
                            </m:ctrlPr>
                          </m:dPr>
                          <m:e>
                            <m:r>
                              <a:rPr lang="de-DE" i="1">
                                <a:latin typeface="Cambria Math" panose="02040503050406030204" pitchFamily="18" charset="0"/>
                              </a:rPr>
                              <m:t>𝑥</m:t>
                            </m:r>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𝑥</m:t>
                                </m:r>
                                <m:r>
                                  <a:rPr lang="de-DE" i="1">
                                    <a:latin typeface="Cambria Math" panose="02040503050406030204" pitchFamily="18" charset="0"/>
                                  </a:rPr>
                                  <m:t> </m:t>
                                </m:r>
                              </m:e>
                            </m:acc>
                            <m:r>
                              <a:rPr lang="de-DE" i="1">
                                <a:latin typeface="Cambria Math" panose="02040503050406030204" pitchFamily="18" charset="0"/>
                              </a:rPr>
                              <m:t>+</m:t>
                            </m:r>
                            <m:r>
                              <a:rPr lang="de-DE" i="1">
                                <a:latin typeface="Cambria Math" panose="02040503050406030204" pitchFamily="18" charset="0"/>
                              </a:rPr>
                              <m:t>𝑦</m:t>
                            </m:r>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𝑥</m:t>
                                </m:r>
                                <m:r>
                                  <a:rPr lang="de-DE" i="1">
                                    <a:latin typeface="Cambria Math" panose="02040503050406030204" pitchFamily="18" charset="0"/>
                                  </a:rPr>
                                  <m:t> </m:t>
                                </m:r>
                              </m:e>
                            </m:acc>
                          </m:e>
                        </m:d>
                      </m:e>
                    </m:acc>
                  </m:oMath>
                </a14:m>
                <a:r>
                  <a:rPr lang="de-DE" dirty="0">
                    <a:latin typeface="Calibri" panose="020F0502020204030204" pitchFamily="34" charset="0"/>
                  </a:rPr>
                  <a:t>				| </a:t>
                </a:r>
                <a14:m>
                  <m:oMath xmlns:m="http://schemas.openxmlformats.org/officeDocument/2006/math">
                    <m:r>
                      <a:rPr lang="de-DE" i="1">
                        <a:latin typeface="Cambria Math" panose="02040503050406030204" pitchFamily="18" charset="0"/>
                      </a:rPr>
                      <m:t>𝑥</m:t>
                    </m:r>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𝑥</m:t>
                        </m:r>
                        <m:r>
                          <a:rPr lang="de-DE" i="1">
                            <a:latin typeface="Cambria Math" panose="02040503050406030204" pitchFamily="18" charset="0"/>
                          </a:rPr>
                          <m:t> </m:t>
                        </m:r>
                      </m:e>
                    </m:acc>
                  </m:oMath>
                </a14:m>
                <a:r>
                  <a:rPr lang="de-DE" dirty="0">
                    <a:latin typeface="Calibri" panose="020F0502020204030204" pitchFamily="34" charset="0"/>
                  </a:rPr>
                  <a:t> ist immer falsch, dann De Morgan </a:t>
                </a:r>
              </a:p>
              <a:p>
                <a:pPr marL="0" indent="0">
                  <a:buNone/>
                </a:pPr>
                <a:r>
                  <a:rPr lang="de-DE" dirty="0">
                    <a:latin typeface="Calibri" panose="020F0502020204030204" pitchFamily="34" charset="0"/>
                  </a:rPr>
                  <a:t>= </a:t>
                </a:r>
                <a14:m>
                  <m:oMath xmlns:m="http://schemas.openxmlformats.org/officeDocument/2006/math">
                    <m:acc>
                      <m:accPr>
                        <m:chr m:val="̅"/>
                        <m:ctrlPr>
                          <a:rPr lang="de-DE" i="1">
                            <a:latin typeface="Cambria Math" panose="02040503050406030204" pitchFamily="18" charset="0"/>
                          </a:rPr>
                        </m:ctrlPr>
                      </m:accPr>
                      <m:e>
                        <m:d>
                          <m:dPr>
                            <m:ctrlPr>
                              <a:rPr lang="de-DE" i="1">
                                <a:latin typeface="Cambria Math" panose="02040503050406030204" pitchFamily="18" charset="0"/>
                              </a:rPr>
                            </m:ctrlPr>
                          </m:dPr>
                          <m:e>
                            <m:r>
                              <a:rPr lang="de-DE" i="1">
                                <a:latin typeface="Cambria Math" panose="02040503050406030204" pitchFamily="18" charset="0"/>
                              </a:rPr>
                              <m:t>𝑦</m:t>
                            </m:r>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𝑥</m:t>
                                </m:r>
                                <m:r>
                                  <a:rPr lang="de-DE" i="1">
                                    <a:latin typeface="Cambria Math" panose="02040503050406030204" pitchFamily="18" charset="0"/>
                                  </a:rPr>
                                  <m:t> </m:t>
                                </m:r>
                              </m:e>
                            </m:acc>
                          </m:e>
                        </m:d>
                      </m:e>
                    </m:acc>
                  </m:oMath>
                </a14:m>
                <a:r>
                  <a:rPr lang="de-DE" dirty="0">
                    <a:latin typeface="Calibri" panose="020F0502020204030204" pitchFamily="34" charset="0"/>
                  </a:rPr>
                  <a:t>	= </a:t>
                </a:r>
                <a14:m>
                  <m:oMath xmlns:m="http://schemas.openxmlformats.org/officeDocument/2006/math">
                    <m:r>
                      <a:rPr lang="de-DE" i="1">
                        <a:latin typeface="Cambria Math" panose="02040503050406030204" pitchFamily="18" charset="0"/>
                        <a:ea typeface="Cambria Math" panose="02040503050406030204" pitchFamily="18" charset="0"/>
                      </a:rPr>
                      <m:t>𝑥</m:t>
                    </m:r>
                    <m:r>
                      <a:rPr lang="de-DE" i="1">
                        <a:latin typeface="Cambria Math" panose="02040503050406030204" pitchFamily="18" charset="0"/>
                        <a:ea typeface="Cambria Math" panose="02040503050406030204" pitchFamily="18" charset="0"/>
                      </a:rPr>
                      <m:t>+ </m:t>
                    </m:r>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𝑦</m:t>
                        </m:r>
                      </m:e>
                    </m:acc>
                  </m:oMath>
                </a14:m>
                <a:r>
                  <a:rPr lang="de-DE" dirty="0">
                    <a:latin typeface="Calibri" panose="020F0502020204030204" pitchFamily="34" charset="0"/>
                  </a:rPr>
                  <a:t>	-&gt; ok!</a:t>
                </a: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564541"/>
                <a:ext cx="9249228" cy="5042205"/>
              </a:xfrm>
              <a:blipFill rotWithShape="0">
                <a:blip r:embed="rId2"/>
                <a:stretch>
                  <a:fillRect l="-725" t="-7376"/>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4018431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6111" y="452718"/>
            <a:ext cx="9535857" cy="1400530"/>
          </a:xfrm>
        </p:spPr>
        <p:txBody>
          <a:bodyPr/>
          <a:lstStyle/>
          <a:p>
            <a:r>
              <a:rPr lang="de-DE" dirty="0"/>
              <a:t>Aufgabe 1 - Boolesche Algebra</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564541"/>
                <a:ext cx="8946541" cy="4893924"/>
              </a:xfrm>
            </p:spPr>
            <p:txBody>
              <a:bodyPr>
                <a:normAutofit/>
              </a:bodyPr>
              <a:lstStyle/>
              <a:p>
                <a14:m>
                  <m:oMath xmlns:m="http://schemas.openxmlformats.org/officeDocument/2006/math">
                    <m:d>
                      <m:dPr>
                        <m:ctrlPr>
                          <a:rPr lang="de-DE" i="1" smtClean="0">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𝑥</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𝑦</m:t>
                        </m:r>
                      </m:e>
                    </m:d>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𝑥</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𝑦</m:t>
                        </m:r>
                        <m:r>
                          <a:rPr lang="de-DE" b="0" i="1" smtClean="0">
                            <a:latin typeface="Cambria Math" panose="02040503050406030204" pitchFamily="18" charset="0"/>
                            <a:ea typeface="Cambria Math" panose="02040503050406030204" pitchFamily="18" charset="0"/>
                          </a:rPr>
                          <m:t> ∙</m:t>
                        </m:r>
                        <m:r>
                          <a:rPr lang="de-DE" b="0" i="1" smtClean="0">
                            <a:latin typeface="Cambria Math" panose="02040503050406030204" pitchFamily="18" charset="0"/>
                            <a:ea typeface="Cambria Math" panose="02040503050406030204" pitchFamily="18" charset="0"/>
                          </a:rPr>
                          <m:t>𝑧</m:t>
                        </m:r>
                      </m:e>
                    </m:d>
                    <m:r>
                      <a:rPr lang="de-DE" i="1">
                        <a:latin typeface="Cambria Math" panose="02040503050406030204" pitchFamily="18" charset="0"/>
                        <a:ea typeface="Cambria Math" panose="02040503050406030204" pitchFamily="18" charset="0"/>
                      </a:rPr>
                      <m:t>=</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𝑥</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𝑦</m:t>
                        </m:r>
                        <m:r>
                          <a:rPr lang="de-DE" i="1">
                            <a:latin typeface="Cambria Math" panose="02040503050406030204" pitchFamily="18" charset="0"/>
                            <a:ea typeface="Cambria Math" panose="02040503050406030204" pitchFamily="18" charset="0"/>
                          </a:rPr>
                          <m:t> ∙</m:t>
                        </m:r>
                        <m:r>
                          <a:rPr lang="de-DE" i="1">
                            <a:latin typeface="Cambria Math" panose="02040503050406030204" pitchFamily="18" charset="0"/>
                            <a:ea typeface="Cambria Math" panose="02040503050406030204" pitchFamily="18" charset="0"/>
                          </a:rPr>
                          <m:t>𝑧</m:t>
                        </m:r>
                      </m:e>
                    </m:d>
                  </m:oMath>
                </a14:m>
                <a:endParaRPr lang="de-DE" baseline="-25000" dirty="0"/>
              </a:p>
              <a:p>
                <a:pPr marL="0" indent="0">
                  <a:buNone/>
                </a:pPr>
                <a:endParaRPr lang="de-DE" baseline="-25000" dirty="0"/>
              </a:p>
              <a:p>
                <a:pPr marL="0" indent="0">
                  <a:buNone/>
                </a:pPr>
                <a:r>
                  <a:rPr lang="de-DE" dirty="0">
                    <a:solidFill>
                      <a:schemeClr val="bg2">
                        <a:lumMod val="20000"/>
                        <a:lumOff val="80000"/>
                      </a:schemeClr>
                    </a:solidFill>
                    <a:latin typeface="Calibri" panose="020F0502020204030204" pitchFamily="34" charset="0"/>
                  </a:rPr>
                  <a:t>Hinweis:</a:t>
                </a:r>
                <a:r>
                  <a:rPr lang="de-DE" dirty="0">
                    <a:latin typeface="Calibri" panose="020F0502020204030204" pitchFamily="34" charset="0"/>
                  </a:rPr>
                  <a:t>		Weiß reflektiert das sichtbare Spektrum des Lichts zur Gänze, während 			die Farbe Schwarz …</a:t>
                </a:r>
              </a:p>
              <a:p>
                <a:pPr marL="0" indent="0">
                  <a:buNone/>
                </a:pPr>
                <a:endParaRPr lang="de-DE" baseline="-25000"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564541"/>
                <a:ext cx="8946541" cy="4893924"/>
              </a:xfrm>
              <a:blipFill rotWithShape="0">
                <a:blip r:embed="rId2"/>
                <a:stretch>
                  <a:fillRect l="-749" r="-68"/>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1038823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6111" y="452718"/>
            <a:ext cx="9535857" cy="1400530"/>
          </a:xfrm>
        </p:spPr>
        <p:txBody>
          <a:bodyPr/>
          <a:lstStyle/>
          <a:p>
            <a:r>
              <a:rPr lang="de-DE" dirty="0"/>
              <a:t>Aufgabe 1 - Boolesche Algebra</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564541"/>
                <a:ext cx="8946541" cy="4893924"/>
              </a:xfrm>
            </p:spPr>
            <p:txBody>
              <a:bodyPr>
                <a:normAutofit/>
              </a:bodyPr>
              <a:lstStyle/>
              <a:p>
                <a14:m>
                  <m:oMath xmlns:m="http://schemas.openxmlformats.org/officeDocument/2006/math">
                    <m:d>
                      <m:dPr>
                        <m:ctrlPr>
                          <a:rPr lang="de-DE" i="1" smtClean="0">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𝑥</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𝑦</m:t>
                        </m:r>
                      </m:e>
                    </m:d>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𝑥</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𝑦</m:t>
                        </m:r>
                        <m:r>
                          <a:rPr lang="de-DE" b="0" i="1" smtClean="0">
                            <a:latin typeface="Cambria Math" panose="02040503050406030204" pitchFamily="18" charset="0"/>
                            <a:ea typeface="Cambria Math" panose="02040503050406030204" pitchFamily="18" charset="0"/>
                          </a:rPr>
                          <m:t> ∙</m:t>
                        </m:r>
                        <m:r>
                          <a:rPr lang="de-DE" b="0" i="1" smtClean="0">
                            <a:latin typeface="Cambria Math" panose="02040503050406030204" pitchFamily="18" charset="0"/>
                            <a:ea typeface="Cambria Math" panose="02040503050406030204" pitchFamily="18" charset="0"/>
                          </a:rPr>
                          <m:t>𝑧</m:t>
                        </m:r>
                      </m:e>
                    </m:d>
                    <m:r>
                      <a:rPr lang="de-DE" i="1">
                        <a:latin typeface="Cambria Math" panose="02040503050406030204" pitchFamily="18" charset="0"/>
                        <a:ea typeface="Cambria Math" panose="02040503050406030204" pitchFamily="18" charset="0"/>
                      </a:rPr>
                      <m:t>=</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𝑥</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𝑦</m:t>
                        </m:r>
                        <m:r>
                          <a:rPr lang="de-DE" i="1">
                            <a:latin typeface="Cambria Math" panose="02040503050406030204" pitchFamily="18" charset="0"/>
                            <a:ea typeface="Cambria Math" panose="02040503050406030204" pitchFamily="18" charset="0"/>
                          </a:rPr>
                          <m:t> ∙</m:t>
                        </m:r>
                        <m:r>
                          <a:rPr lang="de-DE" i="1">
                            <a:latin typeface="Cambria Math" panose="02040503050406030204" pitchFamily="18" charset="0"/>
                            <a:ea typeface="Cambria Math" panose="02040503050406030204" pitchFamily="18" charset="0"/>
                          </a:rPr>
                          <m:t>𝑧</m:t>
                        </m:r>
                      </m:e>
                    </m:d>
                  </m:oMath>
                </a14:m>
                <a:endParaRPr lang="de-DE" baseline="-25000" dirty="0"/>
              </a:p>
              <a:p>
                <a:endParaRPr lang="de-DE" baseline="-25000" dirty="0"/>
              </a:p>
              <a:p>
                <a:pPr marL="0" indent="0">
                  <a:buNone/>
                </a:pPr>
                <a:r>
                  <a:rPr lang="de-DE" dirty="0">
                    <a:latin typeface="Calibri" panose="020F0502020204030204" pitchFamily="34" charset="0"/>
                  </a:rPr>
                  <a:t>Hier greift eine Variante der </a:t>
                </a:r>
                <a:r>
                  <a:rPr lang="de-DE" dirty="0">
                    <a:solidFill>
                      <a:schemeClr val="bg2">
                        <a:lumMod val="60000"/>
                        <a:lumOff val="40000"/>
                      </a:schemeClr>
                    </a:solidFill>
                    <a:latin typeface="Calibri" panose="020F0502020204030204" pitchFamily="34" charset="0"/>
                  </a:rPr>
                  <a:t>Absorptionsregel</a:t>
                </a:r>
                <a:r>
                  <a:rPr lang="de-DE" dirty="0">
                    <a:latin typeface="Calibri" panose="020F0502020204030204" pitchFamily="34" charset="0"/>
                  </a:rPr>
                  <a:t>, da </a:t>
                </a:r>
                <a14:m>
                  <m:oMath xmlns:m="http://schemas.openxmlformats.org/officeDocument/2006/math">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𝑥</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𝑦</m:t>
                        </m:r>
                        <m:r>
                          <a:rPr lang="de-DE" i="1">
                            <a:latin typeface="Cambria Math" panose="02040503050406030204" pitchFamily="18" charset="0"/>
                            <a:ea typeface="Cambria Math" panose="02040503050406030204" pitchFamily="18" charset="0"/>
                          </a:rPr>
                          <m:t> ∙</m:t>
                        </m:r>
                        <m:r>
                          <a:rPr lang="de-DE" i="1">
                            <a:latin typeface="Cambria Math" panose="02040503050406030204" pitchFamily="18" charset="0"/>
                            <a:ea typeface="Cambria Math" panose="02040503050406030204" pitchFamily="18" charset="0"/>
                          </a:rPr>
                          <m:t>𝑧</m:t>
                        </m:r>
                      </m:e>
                    </m:d>
                    <m:r>
                      <a:rPr lang="de-DE" b="0" i="1" smtClean="0">
                        <a:latin typeface="Cambria Math" panose="02040503050406030204" pitchFamily="18" charset="0"/>
                        <a:ea typeface="Cambria Math" panose="02040503050406030204" pitchFamily="18" charset="0"/>
                      </a:rPr>
                      <m:t>≥</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𝑥</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𝑦</m:t>
                        </m:r>
                      </m:e>
                    </m:d>
                  </m:oMath>
                </a14:m>
                <a:endParaRPr lang="de-DE" dirty="0">
                  <a:latin typeface="Calibri" panose="020F0502020204030204" pitchFamily="34" charset="0"/>
                </a:endParaRPr>
              </a:p>
              <a:p>
                <a:pPr marL="0" indent="0">
                  <a:buNone/>
                </a:pPr>
                <a:r>
                  <a:rPr lang="de-DE" dirty="0">
                    <a:latin typeface="Calibri" panose="020F0502020204030204" pitchFamily="34" charset="0"/>
                  </a:rPr>
                  <a:t>Sprich </a:t>
                </a:r>
                <a14:m>
                  <m:oMath xmlns:m="http://schemas.openxmlformats.org/officeDocument/2006/math">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𝑥</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𝑦</m:t>
                        </m:r>
                        <m:r>
                          <a:rPr lang="de-DE" i="1">
                            <a:latin typeface="Cambria Math" panose="02040503050406030204" pitchFamily="18" charset="0"/>
                            <a:ea typeface="Cambria Math" panose="02040503050406030204" pitchFamily="18" charset="0"/>
                          </a:rPr>
                          <m:t> ∙</m:t>
                        </m:r>
                        <m:r>
                          <a:rPr lang="de-DE" i="1">
                            <a:latin typeface="Cambria Math" panose="02040503050406030204" pitchFamily="18" charset="0"/>
                            <a:ea typeface="Cambria Math" panose="02040503050406030204" pitchFamily="18" charset="0"/>
                          </a:rPr>
                          <m:t>𝑧</m:t>
                        </m:r>
                      </m:e>
                    </m:d>
                  </m:oMath>
                </a14:m>
                <a:r>
                  <a:rPr lang="de-DE" dirty="0">
                    <a:latin typeface="Calibri" panose="020F0502020204030204" pitchFamily="34" charset="0"/>
                  </a:rPr>
                  <a:t> ist eine </a:t>
                </a:r>
                <a:r>
                  <a:rPr lang="de-DE" dirty="0">
                    <a:solidFill>
                      <a:schemeClr val="bg2">
                        <a:lumMod val="60000"/>
                        <a:lumOff val="40000"/>
                      </a:schemeClr>
                    </a:solidFill>
                    <a:latin typeface="Calibri" panose="020F0502020204030204" pitchFamily="34" charset="0"/>
                  </a:rPr>
                  <a:t>stärkere</a:t>
                </a:r>
                <a:r>
                  <a:rPr lang="de-DE" dirty="0">
                    <a:latin typeface="Calibri" panose="020F0502020204030204" pitchFamily="34" charset="0"/>
                  </a:rPr>
                  <a:t> Bedingung als </a:t>
                </a:r>
                <a14:m>
                  <m:oMath xmlns:m="http://schemas.openxmlformats.org/officeDocument/2006/math">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𝑥</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𝑦</m:t>
                        </m:r>
                      </m:e>
                    </m:d>
                  </m:oMath>
                </a14:m>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Man kann auch sagen, dass </a:t>
                </a:r>
              </a:p>
              <a:p>
                <a:pPr marL="0" indent="0">
                  <a:buNone/>
                </a:pPr>
                <a14:m>
                  <m:oMath xmlns:m="http://schemas.openxmlformats.org/officeDocument/2006/math">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𝑥</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𝑦</m:t>
                        </m:r>
                        <m:r>
                          <a:rPr lang="de-DE" i="1">
                            <a:latin typeface="Cambria Math" panose="02040503050406030204" pitchFamily="18" charset="0"/>
                            <a:ea typeface="Cambria Math" panose="02040503050406030204" pitchFamily="18" charset="0"/>
                          </a:rPr>
                          <m:t> </m:t>
                        </m:r>
                      </m:e>
                    </m:d>
                  </m:oMath>
                </a14:m>
                <a:r>
                  <a:rPr lang="de-DE" dirty="0">
                    <a:latin typeface="Calibri" panose="020F0502020204030204" pitchFamily="34" charset="0"/>
                  </a:rPr>
                  <a:t> ein </a:t>
                </a:r>
                <a:r>
                  <a:rPr lang="de-DE" dirty="0">
                    <a:solidFill>
                      <a:schemeClr val="bg2">
                        <a:lumMod val="60000"/>
                        <a:lumOff val="40000"/>
                      </a:schemeClr>
                    </a:solidFill>
                    <a:latin typeface="Calibri" panose="020F0502020204030204" pitchFamily="34" charset="0"/>
                  </a:rPr>
                  <a:t>Spezialfall</a:t>
                </a:r>
                <a:r>
                  <a:rPr lang="de-DE" dirty="0">
                    <a:latin typeface="Calibri" panose="020F0502020204030204" pitchFamily="34" charset="0"/>
                  </a:rPr>
                  <a:t> von </a:t>
                </a:r>
              </a:p>
              <a:p>
                <a:pPr marL="0" indent="0">
                  <a:buNone/>
                </a:pPr>
                <a14:m>
                  <m:oMath xmlns:m="http://schemas.openxmlformats.org/officeDocument/2006/math">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𝑥</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𝑦</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𝑧</m:t>
                        </m:r>
                      </m:e>
                    </m:d>
                  </m:oMath>
                </a14:m>
                <a:r>
                  <a:rPr lang="de-DE" dirty="0">
                    <a:latin typeface="Calibri" panose="020F0502020204030204" pitchFamily="34" charset="0"/>
                  </a:rPr>
                  <a:t> ist. </a:t>
                </a:r>
              </a:p>
              <a:p>
                <a:pPr marL="0" indent="0">
                  <a:buNone/>
                </a:pPr>
                <a:r>
                  <a:rPr lang="de-DE" dirty="0">
                    <a:latin typeface="Calibri" panose="020F0502020204030204" pitchFamily="34" charset="0"/>
                  </a:rPr>
                  <a:t>Nämlich der Fall das z = 1.</a:t>
                </a: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Es muss beides erfüllt sein! </a:t>
                </a: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564541"/>
                <a:ext cx="8946541" cy="4893924"/>
              </a:xfrm>
              <a:blipFill rotWithShape="0">
                <a:blip r:embed="rId2"/>
                <a:stretch>
                  <a:fillRect l="-749"/>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8</a:t>
            </a:fld>
            <a:endParaRPr lang="en-US" dirty="0"/>
          </a:p>
        </p:txBody>
      </p:sp>
      <mc:AlternateContent xmlns:mc="http://schemas.openxmlformats.org/markup-compatibility/2006" xmlns:a14="http://schemas.microsoft.com/office/drawing/2010/main">
        <mc:Choice Requires="a14">
          <p:graphicFrame>
            <p:nvGraphicFramePr>
              <p:cNvPr id="6" name="Tabelle 5"/>
              <p:cNvGraphicFramePr>
                <a:graphicFrameLocks noGrp="1"/>
              </p:cNvGraphicFramePr>
              <p:nvPr>
                <p:extLst/>
              </p:nvPr>
            </p:nvGraphicFramePr>
            <p:xfrm>
              <a:off x="4975653" y="3311611"/>
              <a:ext cx="3871785" cy="3291840"/>
            </p:xfrm>
            <a:graphic>
              <a:graphicData uri="http://schemas.openxmlformats.org/drawingml/2006/table">
                <a:tbl>
                  <a:tblPr firstRow="1" bandRow="1">
                    <a:tableStyleId>{7DF18680-E054-41AD-8BC1-D1AEF772440D}</a:tableStyleId>
                  </a:tblPr>
                  <a:tblGrid>
                    <a:gridCol w="401955">
                      <a:extLst>
                        <a:ext uri="{9D8B030D-6E8A-4147-A177-3AD203B41FA5}">
                          <a16:colId xmlns:a16="http://schemas.microsoft.com/office/drawing/2014/main" val="20000"/>
                        </a:ext>
                      </a:extLst>
                    </a:gridCol>
                    <a:gridCol w="387668">
                      <a:extLst>
                        <a:ext uri="{9D8B030D-6E8A-4147-A177-3AD203B41FA5}">
                          <a16:colId xmlns:a16="http://schemas.microsoft.com/office/drawing/2014/main" val="20001"/>
                        </a:ext>
                      </a:extLst>
                    </a:gridCol>
                    <a:gridCol w="373380">
                      <a:extLst>
                        <a:ext uri="{9D8B030D-6E8A-4147-A177-3AD203B41FA5}">
                          <a16:colId xmlns:a16="http://schemas.microsoft.com/office/drawing/2014/main" val="20002"/>
                        </a:ext>
                      </a:extLst>
                    </a:gridCol>
                    <a:gridCol w="1041263">
                      <a:extLst>
                        <a:ext uri="{9D8B030D-6E8A-4147-A177-3AD203B41FA5}">
                          <a16:colId xmlns:a16="http://schemas.microsoft.com/office/drawing/2014/main" val="20003"/>
                        </a:ext>
                      </a:extLst>
                    </a:gridCol>
                    <a:gridCol w="1667519">
                      <a:extLst>
                        <a:ext uri="{9D8B030D-6E8A-4147-A177-3AD203B41FA5}">
                          <a16:colId xmlns:a16="http://schemas.microsoft.com/office/drawing/2014/main" val="20004"/>
                        </a:ext>
                      </a:extLst>
                    </a:gridCol>
                  </a:tblGrid>
                  <a:tr h="193589">
                    <a:tc>
                      <a:txBody>
                        <a:bodyPr/>
                        <a:lstStyle/>
                        <a:p>
                          <a:r>
                            <a:rPr lang="de-DE" dirty="0"/>
                            <a:t>X</a:t>
                          </a:r>
                        </a:p>
                      </a:txBody>
                      <a:tcPr/>
                    </a:tc>
                    <a:tc>
                      <a:txBody>
                        <a:bodyPr/>
                        <a:lstStyle/>
                        <a:p>
                          <a:r>
                            <a:rPr lang="de-DE" dirty="0"/>
                            <a:t>Y</a:t>
                          </a:r>
                        </a:p>
                      </a:txBody>
                      <a:tcPr/>
                    </a:tc>
                    <a:tc>
                      <a:txBody>
                        <a:bodyPr/>
                        <a:lstStyle/>
                        <a:p>
                          <a:r>
                            <a:rPr lang="de-DE" dirty="0"/>
                            <a:t>Z</a:t>
                          </a:r>
                        </a:p>
                      </a:txBody>
                      <a:tcPr/>
                    </a:tc>
                    <a:tc>
                      <a:txBody>
                        <a:bodyPr/>
                        <a:lstStyle/>
                        <a:p>
                          <a:pPr/>
                          <a14:m>
                            <m:oMathPara xmlns:m="http://schemas.openxmlformats.org/officeDocument/2006/math">
                              <m:oMathParaPr>
                                <m:jc m:val="centerGroup"/>
                              </m:oMathParaPr>
                              <m:oMath xmlns:m="http://schemas.openxmlformats.org/officeDocument/2006/math">
                                <m:d>
                                  <m:dPr>
                                    <m:ctrlPr>
                                      <a:rPr lang="de-DE" i="1" smtClean="0">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𝑥</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𝑦</m:t>
                                    </m:r>
                                  </m:e>
                                </m:d>
                              </m:oMath>
                            </m:oMathPara>
                          </a14:m>
                          <a:endParaRPr lang="de-DE" dirty="0"/>
                        </a:p>
                      </a:txBody>
                      <a:tcPr/>
                    </a:tc>
                    <a:tc>
                      <a:txBody>
                        <a:bodyPr/>
                        <a:lstStyle/>
                        <a:p>
                          <a:pPr/>
                          <a14:m>
                            <m:oMathPara xmlns:m="http://schemas.openxmlformats.org/officeDocument/2006/math">
                              <m:oMathParaPr>
                                <m:jc m:val="centerGroup"/>
                              </m:oMathParaPr>
                              <m:oMath xmlns:m="http://schemas.openxmlformats.org/officeDocument/2006/math">
                                <m:d>
                                  <m:dPr>
                                    <m:ctrlPr>
                                      <a:rPr lang="de-DE" i="1" smtClean="0">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𝑥</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𝑦</m:t>
                                    </m:r>
                                    <m:r>
                                      <a:rPr lang="de-DE" i="1">
                                        <a:latin typeface="Cambria Math" panose="02040503050406030204" pitchFamily="18" charset="0"/>
                                        <a:ea typeface="Cambria Math" panose="02040503050406030204" pitchFamily="18" charset="0"/>
                                      </a:rPr>
                                      <m:t> ∙</m:t>
                                    </m:r>
                                    <m:r>
                                      <a:rPr lang="de-DE" i="1">
                                        <a:latin typeface="Cambria Math" panose="02040503050406030204" pitchFamily="18" charset="0"/>
                                        <a:ea typeface="Cambria Math" panose="02040503050406030204" pitchFamily="18" charset="0"/>
                                      </a:rPr>
                                      <m:t>𝑧</m:t>
                                    </m:r>
                                  </m:e>
                                </m:d>
                              </m:oMath>
                            </m:oMathPara>
                          </a14:m>
                          <a:endParaRPr lang="de-DE" dirty="0"/>
                        </a:p>
                      </a:txBody>
                      <a:tcPr/>
                    </a:tc>
                    <a:extLst>
                      <a:ext uri="{0D108BD9-81ED-4DB2-BD59-A6C34878D82A}">
                        <a16:rowId xmlns:a16="http://schemas.microsoft.com/office/drawing/2014/main" val="10000"/>
                      </a:ext>
                    </a:extLst>
                  </a:tr>
                  <a:tr h="193589">
                    <a:tc>
                      <a:txBody>
                        <a:bodyPr/>
                        <a:lstStyle/>
                        <a:p>
                          <a:r>
                            <a:rPr lang="de-DE" dirty="0"/>
                            <a:t>0</a:t>
                          </a:r>
                        </a:p>
                      </a:txBody>
                      <a:tcPr/>
                    </a:tc>
                    <a:tc>
                      <a:txBody>
                        <a:bodyPr/>
                        <a:lstStyle/>
                        <a:p>
                          <a:r>
                            <a:rPr lang="de-DE" dirty="0"/>
                            <a:t>0</a:t>
                          </a:r>
                        </a:p>
                      </a:txBody>
                      <a:tcPr/>
                    </a:tc>
                    <a:tc>
                      <a:txBody>
                        <a:bodyPr/>
                        <a:lstStyle/>
                        <a:p>
                          <a:r>
                            <a:rPr lang="de-DE" dirty="0"/>
                            <a:t>0</a:t>
                          </a:r>
                        </a:p>
                      </a:txBody>
                      <a:tcPr/>
                    </a:tc>
                    <a:tc>
                      <a:txBody>
                        <a:bodyPr/>
                        <a:lstStyle/>
                        <a:p>
                          <a:pPr algn="ctr"/>
                          <a:r>
                            <a:rPr lang="de-DE" dirty="0"/>
                            <a:t>0</a:t>
                          </a:r>
                        </a:p>
                      </a:txBody>
                      <a:tcPr/>
                    </a:tc>
                    <a:tc>
                      <a:txBody>
                        <a:bodyPr/>
                        <a:lstStyle/>
                        <a:p>
                          <a:pPr algn="ctr"/>
                          <a:r>
                            <a:rPr lang="de-DE" dirty="0"/>
                            <a:t>0</a:t>
                          </a:r>
                        </a:p>
                      </a:txBody>
                      <a:tcPr/>
                    </a:tc>
                    <a:extLst>
                      <a:ext uri="{0D108BD9-81ED-4DB2-BD59-A6C34878D82A}">
                        <a16:rowId xmlns:a16="http://schemas.microsoft.com/office/drawing/2014/main" val="10001"/>
                      </a:ext>
                    </a:extLst>
                  </a:tr>
                  <a:tr h="193589">
                    <a:tc>
                      <a:txBody>
                        <a:bodyPr/>
                        <a:lstStyle/>
                        <a:p>
                          <a:r>
                            <a:rPr lang="de-DE" dirty="0"/>
                            <a:t>0</a:t>
                          </a:r>
                        </a:p>
                      </a:txBody>
                      <a:tcPr/>
                    </a:tc>
                    <a:tc>
                      <a:txBody>
                        <a:bodyPr/>
                        <a:lstStyle/>
                        <a:p>
                          <a:r>
                            <a:rPr lang="de-DE" dirty="0"/>
                            <a:t>0</a:t>
                          </a:r>
                        </a:p>
                      </a:txBody>
                      <a:tcPr/>
                    </a:tc>
                    <a:tc>
                      <a:txBody>
                        <a:bodyPr/>
                        <a:lstStyle/>
                        <a:p>
                          <a:r>
                            <a:rPr lang="de-DE" dirty="0"/>
                            <a:t>1</a:t>
                          </a:r>
                        </a:p>
                      </a:txBody>
                      <a:tcPr/>
                    </a:tc>
                    <a:tc>
                      <a:txBody>
                        <a:bodyPr/>
                        <a:lstStyle/>
                        <a:p>
                          <a:pPr algn="ctr"/>
                          <a:r>
                            <a:rPr lang="de-DE" dirty="0"/>
                            <a:t>0</a:t>
                          </a:r>
                        </a:p>
                      </a:txBody>
                      <a:tcPr/>
                    </a:tc>
                    <a:tc>
                      <a:txBody>
                        <a:bodyPr/>
                        <a:lstStyle/>
                        <a:p>
                          <a:pPr algn="ctr"/>
                          <a:r>
                            <a:rPr lang="de-DE" dirty="0"/>
                            <a:t>0</a:t>
                          </a:r>
                        </a:p>
                      </a:txBody>
                      <a:tcPr/>
                    </a:tc>
                    <a:extLst>
                      <a:ext uri="{0D108BD9-81ED-4DB2-BD59-A6C34878D82A}">
                        <a16:rowId xmlns:a16="http://schemas.microsoft.com/office/drawing/2014/main" val="10002"/>
                      </a:ext>
                    </a:extLst>
                  </a:tr>
                  <a:tr h="193589">
                    <a:tc>
                      <a:txBody>
                        <a:bodyPr/>
                        <a:lstStyle/>
                        <a:p>
                          <a:r>
                            <a:rPr lang="de-DE" dirty="0"/>
                            <a:t>0</a:t>
                          </a:r>
                        </a:p>
                      </a:txBody>
                      <a:tcPr/>
                    </a:tc>
                    <a:tc>
                      <a:txBody>
                        <a:bodyPr/>
                        <a:lstStyle/>
                        <a:p>
                          <a:r>
                            <a:rPr lang="de-DE" dirty="0"/>
                            <a:t>1</a:t>
                          </a:r>
                        </a:p>
                      </a:txBody>
                      <a:tcPr/>
                    </a:tc>
                    <a:tc>
                      <a:txBody>
                        <a:bodyPr/>
                        <a:lstStyle/>
                        <a:p>
                          <a:r>
                            <a:rPr lang="de-DE" dirty="0"/>
                            <a:t>0</a:t>
                          </a:r>
                        </a:p>
                      </a:txBody>
                      <a:tcPr/>
                    </a:tc>
                    <a:tc>
                      <a:txBody>
                        <a:bodyPr/>
                        <a:lstStyle/>
                        <a:p>
                          <a:pPr algn="ctr"/>
                          <a:r>
                            <a:rPr lang="de-DE" dirty="0"/>
                            <a:t>1</a:t>
                          </a:r>
                        </a:p>
                      </a:txBody>
                      <a:tcPr>
                        <a:solidFill>
                          <a:schemeClr val="accent2"/>
                        </a:solidFill>
                      </a:tcPr>
                    </a:tc>
                    <a:tc>
                      <a:txBody>
                        <a:bodyPr/>
                        <a:lstStyle/>
                        <a:p>
                          <a:pPr algn="ctr"/>
                          <a:r>
                            <a:rPr lang="de-DE" dirty="0"/>
                            <a:t>0</a:t>
                          </a:r>
                        </a:p>
                      </a:txBody>
                      <a:tcPr/>
                    </a:tc>
                    <a:extLst>
                      <a:ext uri="{0D108BD9-81ED-4DB2-BD59-A6C34878D82A}">
                        <a16:rowId xmlns:a16="http://schemas.microsoft.com/office/drawing/2014/main" val="10003"/>
                      </a:ext>
                    </a:extLst>
                  </a:tr>
                  <a:tr h="193589">
                    <a:tc>
                      <a:txBody>
                        <a:bodyPr/>
                        <a:lstStyle/>
                        <a:p>
                          <a:r>
                            <a:rPr lang="de-DE" dirty="0"/>
                            <a:t>0</a:t>
                          </a:r>
                        </a:p>
                      </a:txBody>
                      <a:tcPr/>
                    </a:tc>
                    <a:tc>
                      <a:txBody>
                        <a:bodyPr/>
                        <a:lstStyle/>
                        <a:p>
                          <a:r>
                            <a:rPr lang="de-DE" dirty="0"/>
                            <a:t>1</a:t>
                          </a:r>
                        </a:p>
                      </a:txBody>
                      <a:tcPr/>
                    </a:tc>
                    <a:tc>
                      <a:txBody>
                        <a:bodyPr/>
                        <a:lstStyle/>
                        <a:p>
                          <a:r>
                            <a:rPr lang="de-DE" dirty="0"/>
                            <a:t>1</a:t>
                          </a:r>
                        </a:p>
                      </a:txBody>
                      <a:tcPr/>
                    </a:tc>
                    <a:tc>
                      <a:txBody>
                        <a:bodyPr/>
                        <a:lstStyle/>
                        <a:p>
                          <a:pPr algn="ctr"/>
                          <a:r>
                            <a:rPr lang="de-DE" dirty="0"/>
                            <a:t>1</a:t>
                          </a:r>
                        </a:p>
                      </a:txBody>
                      <a:tcPr/>
                    </a:tc>
                    <a:tc>
                      <a:txBody>
                        <a:bodyPr/>
                        <a:lstStyle/>
                        <a:p>
                          <a:pPr algn="ctr"/>
                          <a:r>
                            <a:rPr lang="de-DE" dirty="0"/>
                            <a:t>1</a:t>
                          </a:r>
                        </a:p>
                      </a:txBody>
                      <a:tcPr/>
                    </a:tc>
                    <a:extLst>
                      <a:ext uri="{0D108BD9-81ED-4DB2-BD59-A6C34878D82A}">
                        <a16:rowId xmlns:a16="http://schemas.microsoft.com/office/drawing/2014/main" val="10004"/>
                      </a:ext>
                    </a:extLst>
                  </a:tr>
                  <a:tr h="193589">
                    <a:tc>
                      <a:txBody>
                        <a:bodyPr/>
                        <a:lstStyle/>
                        <a:p>
                          <a:r>
                            <a:rPr lang="de-DE" dirty="0"/>
                            <a:t>1</a:t>
                          </a:r>
                        </a:p>
                      </a:txBody>
                      <a:tcPr/>
                    </a:tc>
                    <a:tc>
                      <a:txBody>
                        <a:bodyPr/>
                        <a:lstStyle/>
                        <a:p>
                          <a:r>
                            <a:rPr lang="de-DE" dirty="0"/>
                            <a:t>0</a:t>
                          </a:r>
                        </a:p>
                      </a:txBody>
                      <a:tcPr/>
                    </a:tc>
                    <a:tc>
                      <a:txBody>
                        <a:bodyPr/>
                        <a:lstStyle/>
                        <a:p>
                          <a:r>
                            <a:rPr lang="de-DE" dirty="0"/>
                            <a:t>0</a:t>
                          </a:r>
                        </a:p>
                      </a:txBody>
                      <a:tcPr/>
                    </a:tc>
                    <a:tc>
                      <a:txBody>
                        <a:bodyPr/>
                        <a:lstStyle/>
                        <a:p>
                          <a:pPr algn="ctr"/>
                          <a:r>
                            <a:rPr lang="de-DE" dirty="0"/>
                            <a:t>1</a:t>
                          </a:r>
                        </a:p>
                      </a:txBody>
                      <a:tcPr/>
                    </a:tc>
                    <a:tc>
                      <a:txBody>
                        <a:bodyPr/>
                        <a:lstStyle/>
                        <a:p>
                          <a:pPr algn="ctr"/>
                          <a:r>
                            <a:rPr lang="de-DE" dirty="0"/>
                            <a:t>1</a:t>
                          </a:r>
                        </a:p>
                      </a:txBody>
                      <a:tcPr/>
                    </a:tc>
                    <a:extLst>
                      <a:ext uri="{0D108BD9-81ED-4DB2-BD59-A6C34878D82A}">
                        <a16:rowId xmlns:a16="http://schemas.microsoft.com/office/drawing/2014/main" val="10005"/>
                      </a:ext>
                    </a:extLst>
                  </a:tr>
                  <a:tr h="193589">
                    <a:tc>
                      <a:txBody>
                        <a:bodyPr/>
                        <a:lstStyle/>
                        <a:p>
                          <a:r>
                            <a:rPr lang="de-DE" dirty="0"/>
                            <a:t>1</a:t>
                          </a:r>
                        </a:p>
                      </a:txBody>
                      <a:tcPr/>
                    </a:tc>
                    <a:tc>
                      <a:txBody>
                        <a:bodyPr/>
                        <a:lstStyle/>
                        <a:p>
                          <a:r>
                            <a:rPr lang="de-DE" dirty="0"/>
                            <a:t>0</a:t>
                          </a:r>
                        </a:p>
                      </a:txBody>
                      <a:tcPr/>
                    </a:tc>
                    <a:tc>
                      <a:txBody>
                        <a:bodyPr/>
                        <a:lstStyle/>
                        <a:p>
                          <a:r>
                            <a:rPr lang="de-DE" dirty="0"/>
                            <a:t>1</a:t>
                          </a:r>
                        </a:p>
                      </a:txBody>
                      <a:tcPr/>
                    </a:tc>
                    <a:tc>
                      <a:txBody>
                        <a:bodyPr/>
                        <a:lstStyle/>
                        <a:p>
                          <a:pPr algn="ctr"/>
                          <a:r>
                            <a:rPr lang="de-DE" dirty="0"/>
                            <a:t>1</a:t>
                          </a:r>
                        </a:p>
                      </a:txBody>
                      <a:tcPr/>
                    </a:tc>
                    <a:tc>
                      <a:txBody>
                        <a:bodyPr/>
                        <a:lstStyle/>
                        <a:p>
                          <a:pPr algn="ctr"/>
                          <a:r>
                            <a:rPr lang="de-DE" dirty="0"/>
                            <a:t>1</a:t>
                          </a:r>
                        </a:p>
                      </a:txBody>
                      <a:tcPr/>
                    </a:tc>
                    <a:extLst>
                      <a:ext uri="{0D108BD9-81ED-4DB2-BD59-A6C34878D82A}">
                        <a16:rowId xmlns:a16="http://schemas.microsoft.com/office/drawing/2014/main" val="10006"/>
                      </a:ext>
                    </a:extLst>
                  </a:tr>
                  <a:tr h="193589">
                    <a:tc>
                      <a:txBody>
                        <a:bodyPr/>
                        <a:lstStyle/>
                        <a:p>
                          <a:r>
                            <a:rPr lang="de-DE" dirty="0"/>
                            <a:t>1</a:t>
                          </a:r>
                        </a:p>
                      </a:txBody>
                      <a:tcPr/>
                    </a:tc>
                    <a:tc>
                      <a:txBody>
                        <a:bodyPr/>
                        <a:lstStyle/>
                        <a:p>
                          <a:r>
                            <a:rPr lang="de-DE" dirty="0"/>
                            <a:t>1</a:t>
                          </a:r>
                        </a:p>
                      </a:txBody>
                      <a:tcPr/>
                    </a:tc>
                    <a:tc>
                      <a:txBody>
                        <a:bodyPr/>
                        <a:lstStyle/>
                        <a:p>
                          <a:r>
                            <a:rPr lang="de-DE" dirty="0"/>
                            <a:t>0</a:t>
                          </a:r>
                        </a:p>
                      </a:txBody>
                      <a:tcPr/>
                    </a:tc>
                    <a:tc>
                      <a:txBody>
                        <a:bodyPr/>
                        <a:lstStyle/>
                        <a:p>
                          <a:pPr algn="ctr"/>
                          <a:r>
                            <a:rPr lang="de-DE" dirty="0"/>
                            <a:t>1</a:t>
                          </a:r>
                        </a:p>
                      </a:txBody>
                      <a:tcPr/>
                    </a:tc>
                    <a:tc>
                      <a:txBody>
                        <a:bodyPr/>
                        <a:lstStyle/>
                        <a:p>
                          <a:pPr algn="ctr"/>
                          <a:r>
                            <a:rPr lang="de-DE" dirty="0"/>
                            <a:t>1</a:t>
                          </a:r>
                        </a:p>
                      </a:txBody>
                      <a:tcPr/>
                    </a:tc>
                    <a:extLst>
                      <a:ext uri="{0D108BD9-81ED-4DB2-BD59-A6C34878D82A}">
                        <a16:rowId xmlns:a16="http://schemas.microsoft.com/office/drawing/2014/main" val="10007"/>
                      </a:ext>
                    </a:extLst>
                  </a:tr>
                  <a:tr h="193589">
                    <a:tc>
                      <a:txBody>
                        <a:bodyPr/>
                        <a:lstStyle/>
                        <a:p>
                          <a:r>
                            <a:rPr lang="de-DE" dirty="0"/>
                            <a:t>1</a:t>
                          </a:r>
                        </a:p>
                      </a:txBody>
                      <a:tcPr/>
                    </a:tc>
                    <a:tc>
                      <a:txBody>
                        <a:bodyPr/>
                        <a:lstStyle/>
                        <a:p>
                          <a:r>
                            <a:rPr lang="de-DE" dirty="0"/>
                            <a:t>1</a:t>
                          </a:r>
                        </a:p>
                      </a:txBody>
                      <a:tcPr/>
                    </a:tc>
                    <a:tc>
                      <a:txBody>
                        <a:bodyPr/>
                        <a:lstStyle/>
                        <a:p>
                          <a:r>
                            <a:rPr lang="de-DE" dirty="0"/>
                            <a:t>1</a:t>
                          </a:r>
                        </a:p>
                      </a:txBody>
                      <a:tcPr/>
                    </a:tc>
                    <a:tc>
                      <a:txBody>
                        <a:bodyPr/>
                        <a:lstStyle/>
                        <a:p>
                          <a:pPr algn="ctr"/>
                          <a:r>
                            <a:rPr lang="de-DE" dirty="0"/>
                            <a:t>1</a:t>
                          </a:r>
                        </a:p>
                      </a:txBody>
                      <a:tcPr/>
                    </a:tc>
                    <a:tc>
                      <a:txBody>
                        <a:bodyPr/>
                        <a:lstStyle/>
                        <a:p>
                          <a:pPr algn="ctr"/>
                          <a:r>
                            <a:rPr lang="de-DE" dirty="0"/>
                            <a:t>1</a:t>
                          </a:r>
                        </a:p>
                      </a:txBody>
                      <a:tcPr/>
                    </a:tc>
                    <a:extLst>
                      <a:ext uri="{0D108BD9-81ED-4DB2-BD59-A6C34878D82A}">
                        <a16:rowId xmlns:a16="http://schemas.microsoft.com/office/drawing/2014/main" val="10008"/>
                      </a:ext>
                    </a:extLst>
                  </a:tr>
                </a:tbl>
              </a:graphicData>
            </a:graphic>
          </p:graphicFrame>
        </mc:Choice>
        <mc:Fallback xmlns="">
          <p:graphicFrame>
            <p:nvGraphicFramePr>
              <p:cNvPr id="6" name="Tabelle 5"/>
              <p:cNvGraphicFramePr>
                <a:graphicFrameLocks noGrp="1"/>
              </p:cNvGraphicFramePr>
              <p:nvPr>
                <p:extLst>
                  <p:ext uri="{D42A27DB-BD31-4B8C-83A1-F6EECF244321}">
                    <p14:modId xmlns:p14="http://schemas.microsoft.com/office/powerpoint/2010/main" val="3571684772"/>
                  </p:ext>
                </p:extLst>
              </p:nvPr>
            </p:nvGraphicFramePr>
            <p:xfrm>
              <a:off x="4975653" y="3311611"/>
              <a:ext cx="3871785" cy="3291840"/>
            </p:xfrm>
            <a:graphic>
              <a:graphicData uri="http://schemas.openxmlformats.org/drawingml/2006/table">
                <a:tbl>
                  <a:tblPr firstRow="1" bandRow="1">
                    <a:tableStyleId>{7DF18680-E054-41AD-8BC1-D1AEF772440D}</a:tableStyleId>
                  </a:tblPr>
                  <a:tblGrid>
                    <a:gridCol w="401955"/>
                    <a:gridCol w="387668"/>
                    <a:gridCol w="373380"/>
                    <a:gridCol w="1041263"/>
                    <a:gridCol w="1667519"/>
                  </a:tblGrid>
                  <a:tr h="365760">
                    <a:tc>
                      <a:txBody>
                        <a:bodyPr/>
                        <a:lstStyle/>
                        <a:p>
                          <a:r>
                            <a:rPr lang="de-DE" dirty="0" smtClean="0"/>
                            <a:t>X</a:t>
                          </a:r>
                          <a:endParaRPr lang="de-DE" dirty="0"/>
                        </a:p>
                      </a:txBody>
                      <a:tcPr/>
                    </a:tc>
                    <a:tc>
                      <a:txBody>
                        <a:bodyPr/>
                        <a:lstStyle/>
                        <a:p>
                          <a:r>
                            <a:rPr lang="de-DE" dirty="0" smtClean="0"/>
                            <a:t>Y</a:t>
                          </a:r>
                          <a:endParaRPr lang="de-DE" dirty="0"/>
                        </a:p>
                      </a:txBody>
                      <a:tcPr/>
                    </a:tc>
                    <a:tc>
                      <a:txBody>
                        <a:bodyPr/>
                        <a:lstStyle/>
                        <a:p>
                          <a:r>
                            <a:rPr lang="de-DE" dirty="0" smtClean="0"/>
                            <a:t>Z</a:t>
                          </a:r>
                          <a:endParaRPr lang="de-DE" dirty="0"/>
                        </a:p>
                      </a:txBody>
                      <a:tcPr/>
                    </a:tc>
                    <a:tc>
                      <a:txBody>
                        <a:bodyPr/>
                        <a:lstStyle/>
                        <a:p>
                          <a:endParaRPr lang="de-DE"/>
                        </a:p>
                      </a:txBody>
                      <a:tcPr>
                        <a:blipFill rotWithShape="0">
                          <a:blip r:embed="rId3"/>
                          <a:stretch>
                            <a:fillRect l="-112281" t="-8333" r="-162573" b="-826667"/>
                          </a:stretch>
                        </a:blipFill>
                      </a:tcPr>
                    </a:tc>
                    <a:tc>
                      <a:txBody>
                        <a:bodyPr/>
                        <a:lstStyle/>
                        <a:p>
                          <a:endParaRPr lang="de-DE"/>
                        </a:p>
                      </a:txBody>
                      <a:tcPr>
                        <a:blipFill rotWithShape="0">
                          <a:blip r:embed="rId3"/>
                          <a:stretch>
                            <a:fillRect l="-132482" t="-8333" r="-1460" b="-826667"/>
                          </a:stretch>
                        </a:blipFill>
                      </a:tcPr>
                    </a:tc>
                  </a:tr>
                  <a:tr h="365760">
                    <a:tc>
                      <a:txBody>
                        <a:bodyPr/>
                        <a:lstStyle/>
                        <a:p>
                          <a:r>
                            <a:rPr lang="de-DE" dirty="0" smtClean="0"/>
                            <a:t>0</a:t>
                          </a:r>
                          <a:endParaRPr lang="de-DE" dirty="0"/>
                        </a:p>
                      </a:txBody>
                      <a:tcPr/>
                    </a:tc>
                    <a:tc>
                      <a:txBody>
                        <a:bodyPr/>
                        <a:lstStyle/>
                        <a:p>
                          <a:r>
                            <a:rPr lang="de-DE" dirty="0" smtClean="0"/>
                            <a:t>0</a:t>
                          </a:r>
                          <a:endParaRPr lang="de-DE" dirty="0"/>
                        </a:p>
                      </a:txBody>
                      <a:tcPr/>
                    </a:tc>
                    <a:tc>
                      <a:txBody>
                        <a:bodyPr/>
                        <a:lstStyle/>
                        <a:p>
                          <a:r>
                            <a:rPr lang="de-DE" dirty="0" smtClean="0"/>
                            <a:t>0</a:t>
                          </a:r>
                          <a:endParaRPr lang="de-DE" dirty="0"/>
                        </a:p>
                      </a:txBody>
                      <a:tcPr/>
                    </a:tc>
                    <a:tc>
                      <a:txBody>
                        <a:bodyPr/>
                        <a:lstStyle/>
                        <a:p>
                          <a:pPr algn="ctr"/>
                          <a:r>
                            <a:rPr lang="de-DE" dirty="0" smtClean="0"/>
                            <a:t>0</a:t>
                          </a:r>
                          <a:endParaRPr lang="de-DE" dirty="0"/>
                        </a:p>
                      </a:txBody>
                      <a:tcPr/>
                    </a:tc>
                    <a:tc>
                      <a:txBody>
                        <a:bodyPr/>
                        <a:lstStyle/>
                        <a:p>
                          <a:pPr algn="ctr"/>
                          <a:r>
                            <a:rPr lang="de-DE" dirty="0" smtClean="0"/>
                            <a:t>0</a:t>
                          </a:r>
                          <a:endParaRPr lang="de-DE" dirty="0"/>
                        </a:p>
                      </a:txBody>
                      <a:tcPr/>
                    </a:tc>
                  </a:tr>
                  <a:tr h="365760">
                    <a:tc>
                      <a:txBody>
                        <a:bodyPr/>
                        <a:lstStyle/>
                        <a:p>
                          <a:r>
                            <a:rPr lang="de-DE" dirty="0" smtClean="0"/>
                            <a:t>0</a:t>
                          </a:r>
                          <a:endParaRPr lang="de-DE" dirty="0"/>
                        </a:p>
                      </a:txBody>
                      <a:tcPr/>
                    </a:tc>
                    <a:tc>
                      <a:txBody>
                        <a:bodyPr/>
                        <a:lstStyle/>
                        <a:p>
                          <a:r>
                            <a:rPr lang="de-DE" dirty="0" smtClean="0"/>
                            <a:t>0</a:t>
                          </a:r>
                          <a:endParaRPr lang="de-DE" dirty="0"/>
                        </a:p>
                      </a:txBody>
                      <a:tcPr/>
                    </a:tc>
                    <a:tc>
                      <a:txBody>
                        <a:bodyPr/>
                        <a:lstStyle/>
                        <a:p>
                          <a:r>
                            <a:rPr lang="de-DE" dirty="0" smtClean="0"/>
                            <a:t>1</a:t>
                          </a:r>
                          <a:endParaRPr lang="de-DE" dirty="0"/>
                        </a:p>
                      </a:txBody>
                      <a:tcPr/>
                    </a:tc>
                    <a:tc>
                      <a:txBody>
                        <a:bodyPr/>
                        <a:lstStyle/>
                        <a:p>
                          <a:pPr algn="ctr"/>
                          <a:r>
                            <a:rPr lang="de-DE" dirty="0" smtClean="0"/>
                            <a:t>0</a:t>
                          </a:r>
                          <a:endParaRPr lang="de-DE" dirty="0"/>
                        </a:p>
                      </a:txBody>
                      <a:tcPr/>
                    </a:tc>
                    <a:tc>
                      <a:txBody>
                        <a:bodyPr/>
                        <a:lstStyle/>
                        <a:p>
                          <a:pPr algn="ctr"/>
                          <a:r>
                            <a:rPr lang="de-DE" dirty="0" smtClean="0"/>
                            <a:t>0</a:t>
                          </a:r>
                          <a:endParaRPr lang="de-DE" dirty="0"/>
                        </a:p>
                      </a:txBody>
                      <a:tcPr/>
                    </a:tc>
                  </a:tr>
                  <a:tr h="365760">
                    <a:tc>
                      <a:txBody>
                        <a:bodyPr/>
                        <a:lstStyle/>
                        <a:p>
                          <a:r>
                            <a:rPr lang="de-DE" dirty="0" smtClean="0"/>
                            <a:t>0</a:t>
                          </a:r>
                          <a:endParaRPr lang="de-DE" dirty="0"/>
                        </a:p>
                      </a:txBody>
                      <a:tcPr/>
                    </a:tc>
                    <a:tc>
                      <a:txBody>
                        <a:bodyPr/>
                        <a:lstStyle/>
                        <a:p>
                          <a:r>
                            <a:rPr lang="de-DE" dirty="0" smtClean="0"/>
                            <a:t>1</a:t>
                          </a:r>
                          <a:endParaRPr lang="de-DE" dirty="0"/>
                        </a:p>
                      </a:txBody>
                      <a:tcPr/>
                    </a:tc>
                    <a:tc>
                      <a:txBody>
                        <a:bodyPr/>
                        <a:lstStyle/>
                        <a:p>
                          <a:r>
                            <a:rPr lang="de-DE" dirty="0" smtClean="0"/>
                            <a:t>0</a:t>
                          </a:r>
                          <a:endParaRPr lang="de-DE" dirty="0"/>
                        </a:p>
                      </a:txBody>
                      <a:tcPr/>
                    </a:tc>
                    <a:tc>
                      <a:txBody>
                        <a:bodyPr/>
                        <a:lstStyle/>
                        <a:p>
                          <a:pPr algn="ctr"/>
                          <a:r>
                            <a:rPr lang="de-DE" dirty="0" smtClean="0"/>
                            <a:t>1</a:t>
                          </a:r>
                          <a:endParaRPr lang="de-DE" dirty="0"/>
                        </a:p>
                      </a:txBody>
                      <a:tcPr>
                        <a:solidFill>
                          <a:schemeClr val="accent2"/>
                        </a:solidFill>
                      </a:tcPr>
                    </a:tc>
                    <a:tc>
                      <a:txBody>
                        <a:bodyPr/>
                        <a:lstStyle/>
                        <a:p>
                          <a:pPr algn="ctr"/>
                          <a:r>
                            <a:rPr lang="de-DE" dirty="0" smtClean="0"/>
                            <a:t>0</a:t>
                          </a:r>
                          <a:endParaRPr lang="de-DE" dirty="0"/>
                        </a:p>
                      </a:txBody>
                      <a:tcPr/>
                    </a:tc>
                  </a:tr>
                  <a:tr h="365760">
                    <a:tc>
                      <a:txBody>
                        <a:bodyPr/>
                        <a:lstStyle/>
                        <a:p>
                          <a:r>
                            <a:rPr lang="de-DE" dirty="0" smtClean="0"/>
                            <a:t>0</a:t>
                          </a:r>
                          <a:endParaRPr lang="de-DE" dirty="0"/>
                        </a:p>
                      </a:txBody>
                      <a:tcPr/>
                    </a:tc>
                    <a:tc>
                      <a:txBody>
                        <a:bodyPr/>
                        <a:lstStyle/>
                        <a:p>
                          <a:r>
                            <a:rPr lang="de-DE" dirty="0" smtClean="0"/>
                            <a:t>1</a:t>
                          </a:r>
                          <a:endParaRPr lang="de-DE" dirty="0"/>
                        </a:p>
                      </a:txBody>
                      <a:tcPr/>
                    </a:tc>
                    <a:tc>
                      <a:txBody>
                        <a:bodyPr/>
                        <a:lstStyle/>
                        <a:p>
                          <a:r>
                            <a:rPr lang="de-DE" dirty="0" smtClean="0"/>
                            <a:t>1</a:t>
                          </a:r>
                          <a:endParaRPr lang="de-DE" dirty="0"/>
                        </a:p>
                      </a:txBody>
                      <a:tcPr/>
                    </a:tc>
                    <a:tc>
                      <a:txBody>
                        <a:bodyPr/>
                        <a:lstStyle/>
                        <a:p>
                          <a:pPr algn="ctr"/>
                          <a:r>
                            <a:rPr lang="de-DE" dirty="0" smtClean="0"/>
                            <a:t>1</a:t>
                          </a:r>
                          <a:endParaRPr lang="de-DE" dirty="0"/>
                        </a:p>
                      </a:txBody>
                      <a:tcPr/>
                    </a:tc>
                    <a:tc>
                      <a:txBody>
                        <a:bodyPr/>
                        <a:lstStyle/>
                        <a:p>
                          <a:pPr algn="ctr"/>
                          <a:r>
                            <a:rPr lang="de-DE" dirty="0" smtClean="0"/>
                            <a:t>1</a:t>
                          </a:r>
                          <a:endParaRPr lang="de-DE" dirty="0"/>
                        </a:p>
                      </a:txBody>
                      <a:tcPr/>
                    </a:tc>
                  </a:tr>
                  <a:tr h="365760">
                    <a:tc>
                      <a:txBody>
                        <a:bodyPr/>
                        <a:lstStyle/>
                        <a:p>
                          <a:r>
                            <a:rPr lang="de-DE" dirty="0" smtClean="0"/>
                            <a:t>1</a:t>
                          </a:r>
                          <a:endParaRPr lang="de-DE" dirty="0"/>
                        </a:p>
                      </a:txBody>
                      <a:tcPr/>
                    </a:tc>
                    <a:tc>
                      <a:txBody>
                        <a:bodyPr/>
                        <a:lstStyle/>
                        <a:p>
                          <a:r>
                            <a:rPr lang="de-DE" dirty="0" smtClean="0"/>
                            <a:t>0</a:t>
                          </a:r>
                          <a:endParaRPr lang="de-DE" dirty="0"/>
                        </a:p>
                      </a:txBody>
                      <a:tcPr/>
                    </a:tc>
                    <a:tc>
                      <a:txBody>
                        <a:bodyPr/>
                        <a:lstStyle/>
                        <a:p>
                          <a:r>
                            <a:rPr lang="de-DE" dirty="0" smtClean="0"/>
                            <a:t>0</a:t>
                          </a:r>
                          <a:endParaRPr lang="de-DE" dirty="0"/>
                        </a:p>
                      </a:txBody>
                      <a:tcPr/>
                    </a:tc>
                    <a:tc>
                      <a:txBody>
                        <a:bodyPr/>
                        <a:lstStyle/>
                        <a:p>
                          <a:pPr algn="ctr"/>
                          <a:r>
                            <a:rPr lang="de-DE" dirty="0" smtClean="0"/>
                            <a:t>1</a:t>
                          </a:r>
                          <a:endParaRPr lang="de-DE" dirty="0"/>
                        </a:p>
                      </a:txBody>
                      <a:tcPr/>
                    </a:tc>
                    <a:tc>
                      <a:txBody>
                        <a:bodyPr/>
                        <a:lstStyle/>
                        <a:p>
                          <a:pPr algn="ctr"/>
                          <a:r>
                            <a:rPr lang="de-DE" dirty="0" smtClean="0"/>
                            <a:t>1</a:t>
                          </a:r>
                          <a:endParaRPr lang="de-DE" dirty="0"/>
                        </a:p>
                      </a:txBody>
                      <a:tcPr/>
                    </a:tc>
                  </a:tr>
                  <a:tr h="365760">
                    <a:tc>
                      <a:txBody>
                        <a:bodyPr/>
                        <a:lstStyle/>
                        <a:p>
                          <a:r>
                            <a:rPr lang="de-DE" dirty="0" smtClean="0"/>
                            <a:t>1</a:t>
                          </a:r>
                          <a:endParaRPr lang="de-DE" dirty="0"/>
                        </a:p>
                      </a:txBody>
                      <a:tcPr/>
                    </a:tc>
                    <a:tc>
                      <a:txBody>
                        <a:bodyPr/>
                        <a:lstStyle/>
                        <a:p>
                          <a:r>
                            <a:rPr lang="de-DE" dirty="0" smtClean="0"/>
                            <a:t>0</a:t>
                          </a:r>
                          <a:endParaRPr lang="de-DE" dirty="0"/>
                        </a:p>
                      </a:txBody>
                      <a:tcPr/>
                    </a:tc>
                    <a:tc>
                      <a:txBody>
                        <a:bodyPr/>
                        <a:lstStyle/>
                        <a:p>
                          <a:r>
                            <a:rPr lang="de-DE" dirty="0" smtClean="0"/>
                            <a:t>1</a:t>
                          </a:r>
                          <a:endParaRPr lang="de-DE" dirty="0"/>
                        </a:p>
                      </a:txBody>
                      <a:tcPr/>
                    </a:tc>
                    <a:tc>
                      <a:txBody>
                        <a:bodyPr/>
                        <a:lstStyle/>
                        <a:p>
                          <a:pPr algn="ctr"/>
                          <a:r>
                            <a:rPr lang="de-DE" dirty="0" smtClean="0"/>
                            <a:t>1</a:t>
                          </a:r>
                          <a:endParaRPr lang="de-DE" dirty="0"/>
                        </a:p>
                      </a:txBody>
                      <a:tcPr/>
                    </a:tc>
                    <a:tc>
                      <a:txBody>
                        <a:bodyPr/>
                        <a:lstStyle/>
                        <a:p>
                          <a:pPr algn="ctr"/>
                          <a:r>
                            <a:rPr lang="de-DE" dirty="0" smtClean="0"/>
                            <a:t>1</a:t>
                          </a:r>
                          <a:endParaRPr lang="de-DE" dirty="0"/>
                        </a:p>
                      </a:txBody>
                      <a:tcPr/>
                    </a:tc>
                  </a:tr>
                  <a:tr h="365760">
                    <a:tc>
                      <a:txBody>
                        <a:bodyPr/>
                        <a:lstStyle/>
                        <a:p>
                          <a:r>
                            <a:rPr lang="de-DE" dirty="0" smtClean="0"/>
                            <a:t>1</a:t>
                          </a:r>
                          <a:endParaRPr lang="de-DE" dirty="0"/>
                        </a:p>
                      </a:txBody>
                      <a:tcPr/>
                    </a:tc>
                    <a:tc>
                      <a:txBody>
                        <a:bodyPr/>
                        <a:lstStyle/>
                        <a:p>
                          <a:r>
                            <a:rPr lang="de-DE" dirty="0" smtClean="0"/>
                            <a:t>1</a:t>
                          </a:r>
                          <a:endParaRPr lang="de-DE" dirty="0"/>
                        </a:p>
                      </a:txBody>
                      <a:tcPr/>
                    </a:tc>
                    <a:tc>
                      <a:txBody>
                        <a:bodyPr/>
                        <a:lstStyle/>
                        <a:p>
                          <a:r>
                            <a:rPr lang="de-DE" dirty="0" smtClean="0"/>
                            <a:t>0</a:t>
                          </a:r>
                          <a:endParaRPr lang="de-DE" dirty="0"/>
                        </a:p>
                      </a:txBody>
                      <a:tcPr/>
                    </a:tc>
                    <a:tc>
                      <a:txBody>
                        <a:bodyPr/>
                        <a:lstStyle/>
                        <a:p>
                          <a:pPr algn="ctr"/>
                          <a:r>
                            <a:rPr lang="de-DE" dirty="0" smtClean="0"/>
                            <a:t>1</a:t>
                          </a:r>
                          <a:endParaRPr lang="de-DE" dirty="0"/>
                        </a:p>
                      </a:txBody>
                      <a:tcPr/>
                    </a:tc>
                    <a:tc>
                      <a:txBody>
                        <a:bodyPr/>
                        <a:lstStyle/>
                        <a:p>
                          <a:pPr algn="ctr"/>
                          <a:r>
                            <a:rPr lang="de-DE" dirty="0" smtClean="0"/>
                            <a:t>1</a:t>
                          </a:r>
                          <a:endParaRPr lang="de-DE" dirty="0"/>
                        </a:p>
                      </a:txBody>
                      <a:tcPr/>
                    </a:tc>
                  </a:tr>
                  <a:tr h="365760">
                    <a:tc>
                      <a:txBody>
                        <a:bodyPr/>
                        <a:lstStyle/>
                        <a:p>
                          <a:r>
                            <a:rPr lang="de-DE" dirty="0" smtClean="0"/>
                            <a:t>1</a:t>
                          </a:r>
                          <a:endParaRPr lang="de-DE" dirty="0"/>
                        </a:p>
                      </a:txBody>
                      <a:tcPr/>
                    </a:tc>
                    <a:tc>
                      <a:txBody>
                        <a:bodyPr/>
                        <a:lstStyle/>
                        <a:p>
                          <a:r>
                            <a:rPr lang="de-DE" dirty="0" smtClean="0"/>
                            <a:t>1</a:t>
                          </a:r>
                          <a:endParaRPr lang="de-DE" dirty="0"/>
                        </a:p>
                      </a:txBody>
                      <a:tcPr/>
                    </a:tc>
                    <a:tc>
                      <a:txBody>
                        <a:bodyPr/>
                        <a:lstStyle/>
                        <a:p>
                          <a:r>
                            <a:rPr lang="de-DE" dirty="0" smtClean="0"/>
                            <a:t>1</a:t>
                          </a:r>
                          <a:endParaRPr lang="de-DE" dirty="0"/>
                        </a:p>
                      </a:txBody>
                      <a:tcPr/>
                    </a:tc>
                    <a:tc>
                      <a:txBody>
                        <a:bodyPr/>
                        <a:lstStyle/>
                        <a:p>
                          <a:pPr algn="ctr"/>
                          <a:r>
                            <a:rPr lang="de-DE" dirty="0" smtClean="0"/>
                            <a:t>1</a:t>
                          </a:r>
                          <a:endParaRPr lang="de-DE" dirty="0"/>
                        </a:p>
                      </a:txBody>
                      <a:tcPr/>
                    </a:tc>
                    <a:tc>
                      <a:txBody>
                        <a:bodyPr/>
                        <a:lstStyle/>
                        <a:p>
                          <a:pPr algn="ctr"/>
                          <a:r>
                            <a:rPr lang="de-DE" dirty="0" smtClean="0"/>
                            <a:t>1</a:t>
                          </a:r>
                          <a:endParaRPr lang="de-DE" dirty="0"/>
                        </a:p>
                      </a:txBody>
                      <a:tcPr/>
                    </a:tc>
                  </a:tr>
                </a:tbl>
              </a:graphicData>
            </a:graphic>
          </p:graphicFrame>
        </mc:Fallback>
      </mc:AlternateContent>
    </p:spTree>
    <p:extLst>
      <p:ext uri="{BB962C8B-B14F-4D97-AF65-F5344CB8AC3E}">
        <p14:creationId xmlns:p14="http://schemas.microsoft.com/office/powerpoint/2010/main" val="2031289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6111" y="452718"/>
            <a:ext cx="9577046" cy="1400530"/>
          </a:xfrm>
        </p:spPr>
        <p:txBody>
          <a:bodyPr/>
          <a:lstStyle/>
          <a:p>
            <a:r>
              <a:rPr lang="de-DE" dirty="0"/>
              <a:t>Aufgabe 1 - Boolesche Algebra</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lstStyle/>
              <a:p>
                <a14:m>
                  <m:oMath xmlns:m="http://schemas.openxmlformats.org/officeDocument/2006/math">
                    <m:r>
                      <a:rPr lang="de-DE" b="0" i="1" smtClean="0">
                        <a:latin typeface="Cambria Math" panose="02040503050406030204" pitchFamily="18" charset="0"/>
                        <a:ea typeface="Cambria Math" panose="02040503050406030204" pitchFamily="18" charset="0"/>
                      </a:rPr>
                      <m:t>𝑎𝑏</m:t>
                    </m:r>
                    <m:r>
                      <a:rPr lang="de-DE" b="0" i="1" smtClean="0">
                        <a:latin typeface="Cambria Math" panose="02040503050406030204" pitchFamily="18" charset="0"/>
                        <a:ea typeface="Cambria Math" panose="02040503050406030204" pitchFamily="18" charset="0"/>
                      </a:rPr>
                      <m:t>+</m:t>
                    </m:r>
                    <m:acc>
                      <m:accPr>
                        <m:chr m:val="̅"/>
                        <m:ctrlPr>
                          <a:rPr lang="de-DE" b="0" i="1" smtClean="0">
                            <a:latin typeface="Cambria Math" panose="02040503050406030204" pitchFamily="18" charset="0"/>
                            <a:ea typeface="Cambria Math" panose="02040503050406030204" pitchFamily="18" charset="0"/>
                          </a:rPr>
                        </m:ctrlPr>
                      </m:accPr>
                      <m:e>
                        <m:r>
                          <a:rPr lang="de-DE" b="0" i="1" smtClean="0">
                            <a:latin typeface="Cambria Math" panose="02040503050406030204" pitchFamily="18" charset="0"/>
                            <a:ea typeface="Cambria Math" panose="02040503050406030204" pitchFamily="18" charset="0"/>
                          </a:rPr>
                          <m:t>𝑏</m:t>
                        </m:r>
                      </m:e>
                    </m:acc>
                    <m:r>
                      <a:rPr lang="de-DE" b="0" i="1" smtClean="0">
                        <a:latin typeface="Cambria Math" panose="02040503050406030204" pitchFamily="18" charset="0"/>
                        <a:ea typeface="Cambria Math" panose="02040503050406030204" pitchFamily="18" charset="0"/>
                      </a:rPr>
                      <m:t>𝑐</m:t>
                    </m:r>
                    <m:acc>
                      <m:accPr>
                        <m:chr m:val="̅"/>
                        <m:ctrlPr>
                          <a:rPr lang="de-DE" i="1">
                            <a:latin typeface="Cambria Math" panose="02040503050406030204" pitchFamily="18" charset="0"/>
                            <a:ea typeface="Cambria Math" panose="02040503050406030204" pitchFamily="18" charset="0"/>
                          </a:rPr>
                        </m:ctrlPr>
                      </m:accPr>
                      <m:e>
                        <m:r>
                          <a:rPr lang="de-DE" b="0" i="1" smtClean="0">
                            <a:latin typeface="Cambria Math" panose="02040503050406030204" pitchFamily="18" charset="0"/>
                            <a:ea typeface="Cambria Math" panose="02040503050406030204" pitchFamily="18" charset="0"/>
                          </a:rPr>
                          <m:t>𝑑</m:t>
                        </m:r>
                      </m:e>
                    </m:acc>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𝑎𝑐</m:t>
                    </m:r>
                    <m:acc>
                      <m:accPr>
                        <m:chr m:val="̅"/>
                        <m:ctrlPr>
                          <a:rPr lang="de-DE" i="1">
                            <a:latin typeface="Cambria Math" panose="02040503050406030204" pitchFamily="18" charset="0"/>
                            <a:ea typeface="Cambria Math" panose="02040503050406030204" pitchFamily="18" charset="0"/>
                          </a:rPr>
                        </m:ctrlPr>
                      </m:accPr>
                      <m:e>
                        <m:r>
                          <a:rPr lang="de-DE" b="0" i="1" smtClean="0">
                            <a:latin typeface="Cambria Math" panose="02040503050406030204" pitchFamily="18" charset="0"/>
                            <a:ea typeface="Cambria Math" panose="02040503050406030204" pitchFamily="18" charset="0"/>
                          </a:rPr>
                          <m:t>𝑑</m:t>
                        </m:r>
                      </m:e>
                    </m:acc>
                    <m:r>
                      <a:rPr lang="de-DE" b="0" i="1" smtClean="0">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𝑎𝑏</m:t>
                    </m:r>
                    <m:r>
                      <a:rPr lang="de-DE" i="1">
                        <a:latin typeface="Cambria Math" panose="02040503050406030204" pitchFamily="18" charset="0"/>
                        <a:ea typeface="Cambria Math" panose="02040503050406030204" pitchFamily="18" charset="0"/>
                      </a:rPr>
                      <m:t>+</m:t>
                    </m:r>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𝑏</m:t>
                        </m:r>
                      </m:e>
                    </m:acc>
                    <m:r>
                      <a:rPr lang="de-DE" i="1">
                        <a:latin typeface="Cambria Math" panose="02040503050406030204" pitchFamily="18" charset="0"/>
                        <a:ea typeface="Cambria Math" panose="02040503050406030204" pitchFamily="18" charset="0"/>
                      </a:rPr>
                      <m:t>𝑐</m:t>
                    </m:r>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𝑑</m:t>
                        </m:r>
                      </m:e>
                    </m:acc>
                  </m:oMath>
                </a14:m>
                <a:endParaRPr lang="de-DE" dirty="0"/>
              </a:p>
              <a:p>
                <a:pPr marL="0" indent="0">
                  <a:buNone/>
                </a:pPr>
                <a:endParaRPr lang="de-DE" dirty="0"/>
              </a:p>
              <a:p>
                <a:pPr marL="0" indent="0">
                  <a:buNone/>
                </a:pPr>
                <a:r>
                  <a:rPr lang="de-DE" dirty="0">
                    <a:solidFill>
                      <a:schemeClr val="bg2">
                        <a:lumMod val="20000"/>
                        <a:lumOff val="80000"/>
                      </a:schemeClr>
                    </a:solidFill>
                    <a:latin typeface="Calibri" panose="020F0502020204030204" pitchFamily="34" charset="0"/>
                  </a:rPr>
                  <a:t>Hinweis:</a:t>
                </a:r>
                <a:r>
                  <a:rPr lang="de-DE" dirty="0">
                    <a:latin typeface="Calibri" panose="020F0502020204030204" pitchFamily="34" charset="0"/>
                  </a:rPr>
                  <a:t>		Zustimmung bzw. Mitgefühl sind hier gefragt</a:t>
                </a: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0">
                <a:blip r:embed="rId2"/>
                <a:stretch>
                  <a:fillRect l="-749"/>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15291094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1787</Words>
  <Application>Microsoft Office PowerPoint</Application>
  <PresentationFormat>Breitbild</PresentationFormat>
  <Paragraphs>728</Paragraphs>
  <Slides>54</Slides>
  <Notes>28</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54</vt:i4>
      </vt:variant>
    </vt:vector>
  </HeadingPairs>
  <TitlesOfParts>
    <vt:vector size="62" baseType="lpstr">
      <vt:lpstr>Arial</vt:lpstr>
      <vt:lpstr>Calibri</vt:lpstr>
      <vt:lpstr>Cambria Math</vt:lpstr>
      <vt:lpstr>Century Gothic</vt:lpstr>
      <vt:lpstr>Courier New</vt:lpstr>
      <vt:lpstr>Wingdings</vt:lpstr>
      <vt:lpstr>Wingdings 3</vt:lpstr>
      <vt:lpstr>Ion</vt:lpstr>
      <vt:lpstr>GTI – ÜBUNG 6</vt:lpstr>
      <vt:lpstr>Aufgabe 1 - Boolesche Algebra</vt:lpstr>
      <vt:lpstr>Aufgabe 1 - Boolesche Algebra</vt:lpstr>
      <vt:lpstr>Aufgabe 1 - Boolesche Algebra</vt:lpstr>
      <vt:lpstr>Aufgabe 1 - Boolesche Algebra</vt:lpstr>
      <vt:lpstr>Aufgabe 1 - Boolesche Algebra</vt:lpstr>
      <vt:lpstr>Aufgabe 1 - Boolesche Algebra</vt:lpstr>
      <vt:lpstr>Aufgabe 1 - Boolesche Algebra</vt:lpstr>
      <vt:lpstr>Aufgabe 1 - Boolesche Algebra</vt:lpstr>
      <vt:lpstr>Aufgabe 1 - Boolesche Algebra</vt:lpstr>
      <vt:lpstr>Aufgabe 1 - Boolesche Algebra</vt:lpstr>
      <vt:lpstr>Aufgabe 1 - Boolesche Algebra</vt:lpstr>
      <vt:lpstr>Aufgabe 1 - Boolesche Algebra</vt:lpstr>
      <vt:lpstr>Aufgabe 1 - Boolesche Algebra</vt:lpstr>
      <vt:lpstr>Aufgabe 2 – DNF, SOP, POS</vt:lpstr>
      <vt:lpstr>Aufgabe 2 – DNF, SOP, POS</vt:lpstr>
      <vt:lpstr>Aufgabe 2 – DNF, SOP, POS</vt:lpstr>
      <vt:lpstr>Aufgabe 2 – DNF, SOP, POS</vt:lpstr>
      <vt:lpstr>Aufgabe 2 – DNF, SOP, POS</vt:lpstr>
      <vt:lpstr>Aufgabe 2 – DNF, SOP, POS</vt:lpstr>
      <vt:lpstr>Aufgabe 2 – DNF, SOP, POS</vt:lpstr>
      <vt:lpstr>Aufgabe 2 – DNF, SOP, POS</vt:lpstr>
      <vt:lpstr>Aufgabe 2 – DNF, SOP, POS</vt:lpstr>
      <vt:lpstr>Aufgabe 2 – DNF, SOP, POS</vt:lpstr>
      <vt:lpstr>Aufgabe 2 – DNF, SOP, POS</vt:lpstr>
      <vt:lpstr>Aufgabe 2 – DNF, SOP, POS</vt:lpstr>
      <vt:lpstr>Aufgabe 2 – DNF, SOP, POS</vt:lpstr>
      <vt:lpstr>Aufgabe 2 – DNF, SOP, POS</vt:lpstr>
      <vt:lpstr>Aufgabe 2 – DNF, SOP, POS</vt:lpstr>
      <vt:lpstr>Aufgabe 2 – DNF, SOP, POS</vt:lpstr>
      <vt:lpstr>Denkpause</vt:lpstr>
      <vt:lpstr>Denkpause</vt:lpstr>
      <vt:lpstr>Aufgabe 3 – Relaisschaltnetz</vt:lpstr>
      <vt:lpstr>Aufgabe 3 – Relaisschaltnetz</vt:lpstr>
      <vt:lpstr>Aufgabe 3 – Relaisschaltnetz</vt:lpstr>
      <vt:lpstr>Aufgabe 3 – Relaisschaltnetz</vt:lpstr>
      <vt:lpstr>Aufgabe 3 – Relaisschaltnetz</vt:lpstr>
      <vt:lpstr>Aufgabe 3 – Relaisschaltnetz</vt:lpstr>
      <vt:lpstr>Aufgabe 3 – Relaisschaltnetz</vt:lpstr>
      <vt:lpstr>Aufgabe 4 – Entwicklungssatz</vt:lpstr>
      <vt:lpstr>Aufgabe 4 – Entwicklungssatz</vt:lpstr>
      <vt:lpstr>Aufgabe 4 – Entwicklungssatz</vt:lpstr>
      <vt:lpstr>Aufgabe 4 – Entwicklungssatz</vt:lpstr>
      <vt:lpstr>Aufgabe 4 – Entwicklungssatz</vt:lpstr>
      <vt:lpstr>Aufgabe 4 – Entwicklungssatz</vt:lpstr>
      <vt:lpstr>Aufgabe 4 – Entwicklungssatz</vt:lpstr>
      <vt:lpstr>Aufgabe 4 – Entwicklungssatz</vt:lpstr>
      <vt:lpstr>Aufgabe 4 – Entwicklungssatz</vt:lpstr>
      <vt:lpstr>Aufgabe 4 – Entwicklungssatz</vt:lpstr>
      <vt:lpstr>Aufgabe 4 – Entwicklungssatz</vt:lpstr>
      <vt:lpstr>Aufgabe 4 – Entwicklungssatz</vt:lpstr>
      <vt:lpstr>Aufgabe 4 – Entwicklungssatz</vt:lpstr>
      <vt:lpstr>Aufgabe 4 – Entwicklungssatz</vt:lpstr>
      <vt:lpstr>Vielen Dank für eure werte Aufmerksamkeit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GTI – ÜBUNG 1</dc:title>
  <dc:creator>an92elam</dc:creator>
  <cp:lastModifiedBy>Jan Spieck</cp:lastModifiedBy>
  <cp:revision>271</cp:revision>
  <dcterms:created xsi:type="dcterms:W3CDTF">2014-10-07T14:19:11Z</dcterms:created>
  <dcterms:modified xsi:type="dcterms:W3CDTF">2016-12-09T07:25:26Z</dcterms:modified>
</cp:coreProperties>
</file>