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57" r:id="rId3"/>
    <p:sldId id="258" r:id="rId4"/>
    <p:sldId id="358" r:id="rId5"/>
    <p:sldId id="331" r:id="rId6"/>
    <p:sldId id="368" r:id="rId7"/>
    <p:sldId id="362" r:id="rId8"/>
    <p:sldId id="364" r:id="rId9"/>
    <p:sldId id="365" r:id="rId10"/>
    <p:sldId id="366" r:id="rId11"/>
    <p:sldId id="367" r:id="rId12"/>
    <p:sldId id="369" r:id="rId13"/>
    <p:sldId id="372" r:id="rId14"/>
    <p:sldId id="375" r:id="rId15"/>
    <p:sldId id="376" r:id="rId16"/>
    <p:sldId id="377" r:id="rId17"/>
    <p:sldId id="378" r:id="rId18"/>
    <p:sldId id="379" r:id="rId19"/>
    <p:sldId id="380" r:id="rId20"/>
    <p:sldId id="381" r:id="rId21"/>
    <p:sldId id="400" r:id="rId22"/>
    <p:sldId id="401" r:id="rId23"/>
    <p:sldId id="384" r:id="rId24"/>
    <p:sldId id="383" r:id="rId25"/>
    <p:sldId id="388" r:id="rId26"/>
    <p:sldId id="385" r:id="rId27"/>
    <p:sldId id="386" r:id="rId28"/>
    <p:sldId id="387" r:id="rId29"/>
    <p:sldId id="389" r:id="rId30"/>
    <p:sldId id="390" r:id="rId31"/>
    <p:sldId id="391" r:id="rId32"/>
    <p:sldId id="392" r:id="rId33"/>
    <p:sldId id="394" r:id="rId34"/>
    <p:sldId id="395" r:id="rId35"/>
    <p:sldId id="396" r:id="rId36"/>
    <p:sldId id="393" r:id="rId37"/>
    <p:sldId id="397" r:id="rId38"/>
    <p:sldId id="399" r:id="rId39"/>
    <p:sldId id="402" r:id="rId40"/>
    <p:sldId id="352" r:id="rId41"/>
    <p:sldId id="353" r:id="rId42"/>
    <p:sldId id="354" r:id="rId43"/>
    <p:sldId id="355" r:id="rId44"/>
    <p:sldId id="356" r:id="rId45"/>
    <p:sldId id="36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6433" autoAdjust="0"/>
  </p:normalViewPr>
  <p:slideViewPr>
    <p:cSldViewPr snapToGrid="0">
      <p:cViewPr varScale="1">
        <p:scale>
          <a:sx n="114" d="100"/>
          <a:sy n="114" d="100"/>
        </p:scale>
        <p:origin x="46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E938B-CB66-47F3-97C0-8ACF93BC66B8}" type="datetimeFigureOut">
              <a:rPr lang="de-DE" smtClean="0"/>
              <a:t>15.11.2017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521B7-6CE9-48A5-9510-21D8EFE6DBF0}" type="slidenum">
              <a:rPr lang="de-DE" smtClean="0"/>
              <a:t>‹Nr.›</a:t>
            </a:fld>
            <a:endParaRPr lang="de-DE"/>
          </a:p>
        </p:txBody>
      </p:sp>
    </p:spTree>
    <p:extLst>
      <p:ext uri="{BB962C8B-B14F-4D97-AF65-F5344CB8AC3E}">
        <p14:creationId xmlns:p14="http://schemas.microsoft.com/office/powerpoint/2010/main" val="131163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a:t>
            </a:fld>
            <a:endParaRPr lang="de-DE"/>
          </a:p>
        </p:txBody>
      </p:sp>
    </p:spTree>
    <p:extLst>
      <p:ext uri="{BB962C8B-B14F-4D97-AF65-F5344CB8AC3E}">
        <p14:creationId xmlns:p14="http://schemas.microsoft.com/office/powerpoint/2010/main" val="335326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15</a:t>
            </a:fld>
            <a:endParaRPr lang="de-DE"/>
          </a:p>
        </p:txBody>
      </p:sp>
    </p:spTree>
    <p:extLst>
      <p:ext uri="{BB962C8B-B14F-4D97-AF65-F5344CB8AC3E}">
        <p14:creationId xmlns:p14="http://schemas.microsoft.com/office/powerpoint/2010/main" val="426475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16</a:t>
            </a:fld>
            <a:endParaRPr lang="de-DE"/>
          </a:p>
        </p:txBody>
      </p:sp>
    </p:spTree>
    <p:extLst>
      <p:ext uri="{BB962C8B-B14F-4D97-AF65-F5344CB8AC3E}">
        <p14:creationId xmlns:p14="http://schemas.microsoft.com/office/powerpoint/2010/main" val="6333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17</a:t>
            </a:fld>
            <a:endParaRPr lang="de-DE"/>
          </a:p>
        </p:txBody>
      </p:sp>
    </p:spTree>
    <p:extLst>
      <p:ext uri="{BB962C8B-B14F-4D97-AF65-F5344CB8AC3E}">
        <p14:creationId xmlns:p14="http://schemas.microsoft.com/office/powerpoint/2010/main" val="104079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18</a:t>
            </a:fld>
            <a:endParaRPr lang="de-DE"/>
          </a:p>
        </p:txBody>
      </p:sp>
    </p:spTree>
    <p:extLst>
      <p:ext uri="{BB962C8B-B14F-4D97-AF65-F5344CB8AC3E}">
        <p14:creationId xmlns:p14="http://schemas.microsoft.com/office/powerpoint/2010/main" val="4110393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19</a:t>
            </a:fld>
            <a:endParaRPr lang="de-DE"/>
          </a:p>
        </p:txBody>
      </p:sp>
    </p:spTree>
    <p:extLst>
      <p:ext uri="{BB962C8B-B14F-4D97-AF65-F5344CB8AC3E}">
        <p14:creationId xmlns:p14="http://schemas.microsoft.com/office/powerpoint/2010/main" val="177054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26</a:t>
            </a:fld>
            <a:endParaRPr lang="de-DE"/>
          </a:p>
        </p:txBody>
      </p:sp>
    </p:spTree>
    <p:extLst>
      <p:ext uri="{BB962C8B-B14F-4D97-AF65-F5344CB8AC3E}">
        <p14:creationId xmlns:p14="http://schemas.microsoft.com/office/powerpoint/2010/main" val="314927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27</a:t>
            </a:fld>
            <a:endParaRPr lang="de-DE"/>
          </a:p>
        </p:txBody>
      </p:sp>
    </p:spTree>
    <p:extLst>
      <p:ext uri="{BB962C8B-B14F-4D97-AF65-F5344CB8AC3E}">
        <p14:creationId xmlns:p14="http://schemas.microsoft.com/office/powerpoint/2010/main" val="405101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28</a:t>
            </a:fld>
            <a:endParaRPr lang="de-DE"/>
          </a:p>
        </p:txBody>
      </p:sp>
    </p:spTree>
    <p:extLst>
      <p:ext uri="{BB962C8B-B14F-4D97-AF65-F5344CB8AC3E}">
        <p14:creationId xmlns:p14="http://schemas.microsoft.com/office/powerpoint/2010/main" val="118542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33</a:t>
            </a:fld>
            <a:endParaRPr lang="de-DE"/>
          </a:p>
        </p:txBody>
      </p:sp>
    </p:spTree>
    <p:extLst>
      <p:ext uri="{BB962C8B-B14F-4D97-AF65-F5344CB8AC3E}">
        <p14:creationId xmlns:p14="http://schemas.microsoft.com/office/powerpoint/2010/main" val="421415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34</a:t>
            </a:fld>
            <a:endParaRPr lang="de-DE"/>
          </a:p>
        </p:txBody>
      </p:sp>
    </p:spTree>
    <p:extLst>
      <p:ext uri="{BB962C8B-B14F-4D97-AF65-F5344CB8AC3E}">
        <p14:creationId xmlns:p14="http://schemas.microsoft.com/office/powerpoint/2010/main" val="311610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2</a:t>
            </a:fld>
            <a:endParaRPr lang="de-DE"/>
          </a:p>
        </p:txBody>
      </p:sp>
    </p:spTree>
    <p:extLst>
      <p:ext uri="{BB962C8B-B14F-4D97-AF65-F5344CB8AC3E}">
        <p14:creationId xmlns:p14="http://schemas.microsoft.com/office/powerpoint/2010/main" val="369492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35</a:t>
            </a:fld>
            <a:endParaRPr lang="de-DE"/>
          </a:p>
        </p:txBody>
      </p:sp>
    </p:spTree>
    <p:extLst>
      <p:ext uri="{BB962C8B-B14F-4D97-AF65-F5344CB8AC3E}">
        <p14:creationId xmlns:p14="http://schemas.microsoft.com/office/powerpoint/2010/main" val="112301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36</a:t>
            </a:fld>
            <a:endParaRPr lang="de-DE"/>
          </a:p>
        </p:txBody>
      </p:sp>
    </p:spTree>
    <p:extLst>
      <p:ext uri="{BB962C8B-B14F-4D97-AF65-F5344CB8AC3E}">
        <p14:creationId xmlns:p14="http://schemas.microsoft.com/office/powerpoint/2010/main" val="304740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37</a:t>
            </a:fld>
            <a:endParaRPr lang="de-DE"/>
          </a:p>
        </p:txBody>
      </p:sp>
    </p:spTree>
    <p:extLst>
      <p:ext uri="{BB962C8B-B14F-4D97-AF65-F5344CB8AC3E}">
        <p14:creationId xmlns:p14="http://schemas.microsoft.com/office/powerpoint/2010/main" val="65283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38</a:t>
            </a:fld>
            <a:endParaRPr lang="de-DE"/>
          </a:p>
        </p:txBody>
      </p:sp>
    </p:spTree>
    <p:extLst>
      <p:ext uri="{BB962C8B-B14F-4D97-AF65-F5344CB8AC3E}">
        <p14:creationId xmlns:p14="http://schemas.microsoft.com/office/powerpoint/2010/main" val="290184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5</a:t>
            </a:fld>
            <a:endParaRPr lang="de-DE"/>
          </a:p>
        </p:txBody>
      </p:sp>
    </p:spTree>
    <p:extLst>
      <p:ext uri="{BB962C8B-B14F-4D97-AF65-F5344CB8AC3E}">
        <p14:creationId xmlns:p14="http://schemas.microsoft.com/office/powerpoint/2010/main" val="399927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6</a:t>
            </a:fld>
            <a:endParaRPr lang="de-DE"/>
          </a:p>
        </p:txBody>
      </p:sp>
    </p:spTree>
    <p:extLst>
      <p:ext uri="{BB962C8B-B14F-4D97-AF65-F5344CB8AC3E}">
        <p14:creationId xmlns:p14="http://schemas.microsoft.com/office/powerpoint/2010/main" val="161940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7</a:t>
            </a:fld>
            <a:endParaRPr lang="de-DE"/>
          </a:p>
        </p:txBody>
      </p:sp>
    </p:spTree>
    <p:extLst>
      <p:ext uri="{BB962C8B-B14F-4D97-AF65-F5344CB8AC3E}">
        <p14:creationId xmlns:p14="http://schemas.microsoft.com/office/powerpoint/2010/main" val="146857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8</a:t>
            </a:fld>
            <a:endParaRPr lang="de-DE"/>
          </a:p>
        </p:txBody>
      </p:sp>
    </p:spTree>
    <p:extLst>
      <p:ext uri="{BB962C8B-B14F-4D97-AF65-F5344CB8AC3E}">
        <p14:creationId xmlns:p14="http://schemas.microsoft.com/office/powerpoint/2010/main" val="297935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12</a:t>
            </a:fld>
            <a:endParaRPr lang="de-DE"/>
          </a:p>
        </p:txBody>
      </p:sp>
    </p:spTree>
    <p:extLst>
      <p:ext uri="{BB962C8B-B14F-4D97-AF65-F5344CB8AC3E}">
        <p14:creationId xmlns:p14="http://schemas.microsoft.com/office/powerpoint/2010/main" val="194909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13</a:t>
            </a:fld>
            <a:endParaRPr lang="de-DE"/>
          </a:p>
        </p:txBody>
      </p:sp>
    </p:spTree>
    <p:extLst>
      <p:ext uri="{BB962C8B-B14F-4D97-AF65-F5344CB8AC3E}">
        <p14:creationId xmlns:p14="http://schemas.microsoft.com/office/powerpoint/2010/main" val="60929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57521B7-6CE9-48A5-9510-21D8EFE6DBF0}" type="slidenum">
              <a:rPr lang="de-DE" smtClean="0"/>
              <a:t>14</a:t>
            </a:fld>
            <a:endParaRPr lang="de-DE"/>
          </a:p>
        </p:txBody>
      </p:sp>
    </p:spTree>
    <p:extLst>
      <p:ext uri="{BB962C8B-B14F-4D97-AF65-F5344CB8AC3E}">
        <p14:creationId xmlns:p14="http://schemas.microsoft.com/office/powerpoint/2010/main" val="422564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BBF8146-CE03-4D2E-90A5-091F31F50A43}" type="datetime1">
              <a:rPr lang="en-US" smtClean="0"/>
              <a:t>11/15/2017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8938DE-7610-4B04-9571-FCD363E37FD1}" type="datetime1">
              <a:rPr lang="en-US" smtClean="0"/>
              <a:t>11/15/2017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3C51DA00-78CC-49BA-8192-B26F3DD16809}" type="datetime1">
              <a:rPr lang="en-US" smtClean="0"/>
              <a:t>11/15/2017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62313F5D-9A0D-45E6-AD3A-A4A364817247}" type="datetime1">
              <a:rPr lang="en-US" smtClean="0"/>
              <a:t>11/15/2017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8DC95F1-0DF2-4FAF-BBA0-068B37F1D8DB}" type="datetime1">
              <a:rPr lang="en-US" smtClean="0"/>
              <a:t>11/15/2017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8A3127-3627-4D75-9EF5-38052F96E724}" type="datetime1">
              <a:rPr lang="en-US" smtClean="0"/>
              <a:t>11/15/2017</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4D9016-E361-4C26-81E4-2E442C76CF40}" type="datetime1">
              <a:rPr lang="en-US" smtClean="0"/>
              <a:t>11/15/2017</a:t>
            </a:fld>
            <a:endParaRPr lang="en-US" dirty="0"/>
          </a:p>
        </p:txBody>
      </p:sp>
      <p:sp>
        <p:nvSpPr>
          <p:cNvPr id="4"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90AD78C-3F53-4F7C-AABF-66CDF1E3C6FB}" type="datetime1">
              <a:rPr lang="en-US" smtClean="0"/>
              <a:t>11/15/2017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6A9320-819E-4C5B-9170-207F1245EAB4}" type="datetime1">
              <a:rPr lang="en-US" smtClean="0"/>
              <a:t>11/15/2017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165DAFFF-69FE-497D-82C6-1B5D93420A0A}" type="datetime1">
              <a:rPr lang="en-US" smtClean="0"/>
              <a:t>11/15/2017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E56F09EB-8EA5-464E-92C4-96E5A6C37948}" type="datetime1">
              <a:rPr lang="en-US" smtClean="0"/>
              <a:t>11/15/2017</a:t>
            </a:fld>
            <a:endParaRPr lang="en-US" dirty="0"/>
          </a:p>
        </p:txBody>
      </p:sp>
      <p:sp>
        <p:nvSpPr>
          <p:cNvPr id="5" name="Footer Placeholder 4"/>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1342E36-5B46-4824-B3AA-16DE75FA5A2E}" type="datetime1">
              <a:rPr lang="en-US" smtClean="0"/>
              <a:t>11/15/2017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56F1ECD-25A9-4E74-A886-8B92CAADEA1E}" type="datetime1">
              <a:rPr lang="en-US" smtClean="0"/>
              <a:t>11/15/2017</a:t>
            </a:fld>
            <a:endParaRPr lang="en-US" dirty="0"/>
          </a:p>
        </p:txBody>
      </p:sp>
      <p:sp>
        <p:nvSpPr>
          <p:cNvPr id="8" name="Footer Placeholder 7"/>
          <p:cNvSpPr>
            <a:spLocks noGrp="1"/>
          </p:cNvSpPr>
          <p:nvPr>
            <p:ph type="ftr" sz="quarter" idx="11"/>
          </p:nvPr>
        </p:nvSpPr>
        <p:spPr/>
        <p:txBody>
          <a:bodyPr/>
          <a:lstStyle/>
          <a:p>
            <a:r>
              <a:rPr lang="de-DE"/>
              <a:t>Friedrich-Alexander Universität Erlangen-Nürnberg                      Jan Spieck</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53773B6F-D133-44D1-98C0-5384956B7536}" type="datetime1">
              <a:rPr lang="en-US" smtClean="0"/>
              <a:t>11/15/2017</a:t>
            </a:fld>
            <a:endParaRPr lang="en-US" dirty="0"/>
          </a:p>
        </p:txBody>
      </p:sp>
      <p:sp>
        <p:nvSpPr>
          <p:cNvPr id="5" name="Footer Placeholder 3"/>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1CED0A-922A-4641-BF10-85A4BB769A9E}" type="datetime1">
              <a:rPr lang="en-US" smtClean="0"/>
              <a:t>11/15/2017</a:t>
            </a:fld>
            <a:endParaRPr lang="en-US" dirty="0"/>
          </a:p>
        </p:txBody>
      </p:sp>
      <p:sp>
        <p:nvSpPr>
          <p:cNvPr id="5" name="Footer Placeholder 2"/>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BA6B4FE1-F81E-441D-96BF-BAAD590C2414}" type="datetime1">
              <a:rPr lang="en-US" smtClean="0"/>
              <a:t>11/15/2017</a:t>
            </a:fld>
            <a:endParaRPr lang="en-US" dirty="0"/>
          </a:p>
        </p:txBody>
      </p:sp>
      <p:sp>
        <p:nvSpPr>
          <p:cNvPr id="5"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32DB6A11-5140-455B-BFDA-6B108E8EF857}" type="datetime1">
              <a:rPr lang="en-US" smtClean="0"/>
              <a:t>11/15/2017</a:t>
            </a:fld>
            <a:endParaRPr lang="en-US" dirty="0"/>
          </a:p>
        </p:txBody>
      </p:sp>
      <p:sp>
        <p:nvSpPr>
          <p:cNvPr id="6" name="Footer Placeholder 5"/>
          <p:cNvSpPr>
            <a:spLocks noGrp="1"/>
          </p:cNvSpPr>
          <p:nvPr>
            <p:ph type="ftr" sz="quarter" idx="11"/>
          </p:nvPr>
        </p:nvSpPr>
        <p:spPr/>
        <p:txBody>
          <a:bodyPr/>
          <a:lstStyle/>
          <a:p>
            <a:r>
              <a:rPr lang="de-DE"/>
              <a:t>Friedrich-Alexander Universität Erlangen-Nürnberg                      Jan Spieck</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17FB43-EE47-45D2-B876-771BC433A0AA}" type="datetime1">
              <a:rPr lang="en-US" smtClean="0"/>
              <a:t>11/15/2017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de-DE"/>
              <a:t>Friedrich-Alexander Universität Erlangen-Nürnberg                      Jan Spieck</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GTI – ÜBUNG 5</a:t>
            </a:r>
          </a:p>
        </p:txBody>
      </p:sp>
      <p:sp>
        <p:nvSpPr>
          <p:cNvPr id="3" name="Untertitel 2"/>
          <p:cNvSpPr>
            <a:spLocks noGrp="1"/>
          </p:cNvSpPr>
          <p:nvPr>
            <p:ph type="subTitle" idx="1"/>
          </p:nvPr>
        </p:nvSpPr>
        <p:spPr/>
        <p:txBody>
          <a:bodyPr/>
          <a:lstStyle/>
          <a:p>
            <a:r>
              <a:rPr lang="de-DE" dirty="0"/>
              <a:t>Schaltfunktionen und Logik</a:t>
            </a:r>
          </a:p>
          <a:p>
            <a:endParaRPr lang="de-DE" dirty="0"/>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71383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8029"/>
                <a:ext cx="8946541" cy="5006912"/>
              </a:xfrm>
            </p:spPr>
            <p:txBody>
              <a:bodyPr>
                <a:normAutofit/>
              </a:bodyPr>
              <a:lstStyle/>
              <a:p>
                <a:r>
                  <a:rPr lang="de-DE" dirty="0"/>
                  <a:t>Füllen von Symmetriediagrammen anhand von Tabellen</a:t>
                </a:r>
              </a:p>
              <a:p>
                <a:pPr marL="0" indent="0">
                  <a:buNone/>
                </a:pPr>
                <a:endParaRPr lang="de-DE" sz="1600" dirty="0"/>
              </a:p>
              <a:p>
                <a:pPr marL="0" indent="0">
                  <a:buNone/>
                </a:pPr>
                <a:r>
                  <a:rPr lang="de-DE" sz="1600" dirty="0">
                    <a:solidFill>
                      <a:schemeClr val="accent2">
                        <a:lumMod val="40000"/>
                        <a:lumOff val="60000"/>
                      </a:schemeClr>
                    </a:solidFill>
                  </a:rPr>
                  <a:t>Variante 1:</a:t>
                </a:r>
              </a:p>
              <a:p>
                <a:pPr marL="0" indent="0">
                  <a:buNone/>
                </a:pPr>
                <a:r>
                  <a:rPr lang="de-DE" dirty="0">
                    <a:solidFill>
                      <a:schemeClr val="accent2">
                        <a:lumMod val="40000"/>
                        <a:lumOff val="60000"/>
                      </a:schemeClr>
                    </a:solidFill>
                    <a:latin typeface="Calibri" panose="020F0502020204030204" pitchFamily="34" charset="0"/>
                  </a:rPr>
                  <a:t>1:</a:t>
                </a:r>
                <a:r>
                  <a:rPr lang="de-DE" dirty="0">
                    <a:latin typeface="Calibri" panose="020F0502020204030204" pitchFamily="34" charset="0"/>
                  </a:rPr>
                  <a:t>	Lesen der Belegung der Komponenten der Funktion aus der Tabelle</a:t>
                </a:r>
              </a:p>
              <a:p>
                <a:pPr marL="0" indent="0">
                  <a:buNone/>
                </a:pPr>
                <a:r>
                  <a:rPr lang="de-DE" dirty="0">
                    <a:latin typeface="Calibri" panose="020F0502020204030204" pitchFamily="34" charset="0"/>
                  </a:rPr>
                  <a:t>									A = 1, B = 0, C = 1, D = 0	-&gt;	</a:t>
                </a:r>
                <a14:m>
                  <m:oMath xmlns:m="http://schemas.openxmlformats.org/officeDocument/2006/math">
                    <m:r>
                      <a:rPr lang="de-DE" b="0" i="1" smtClean="0">
                        <a:latin typeface="Cambria Math" panose="02040503050406030204" pitchFamily="18" charset="0"/>
                      </a:rPr>
                      <m:t>𝐴</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𝐵</m:t>
                        </m:r>
                      </m:e>
                    </m:acc>
                    <m:r>
                      <a:rPr lang="de-DE" b="0" i="1" smtClean="0">
                        <a:latin typeface="Cambria Math" panose="02040503050406030204" pitchFamily="18" charset="0"/>
                      </a:rPr>
                      <m:t>𝐶</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𝐷</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t>
                </a:r>
                <a:r>
                  <a:rPr lang="de-DE" dirty="0">
                    <a:solidFill>
                      <a:schemeClr val="accent2">
                        <a:lumMod val="40000"/>
                        <a:lumOff val="60000"/>
                      </a:schemeClr>
                    </a:solidFill>
                    <a:latin typeface="Calibri" panose="020F0502020204030204" pitchFamily="34" charset="0"/>
                  </a:rPr>
                  <a:t>2: </a:t>
                </a:r>
                <a:r>
                  <a:rPr lang="de-DE" dirty="0">
                    <a:latin typeface="Calibri" panose="020F0502020204030204" pitchFamily="34" charset="0"/>
                  </a:rPr>
                  <a:t>Eintragen des zugehörigen 								    					Funktionswertes</a:t>
                </a:r>
              </a:p>
              <a:p>
                <a:pPr marL="0" indent="0">
                  <a:buNone/>
                </a:pPr>
                <a:r>
                  <a:rPr lang="de-DE" dirty="0">
                    <a:latin typeface="Calibri" panose="020F0502020204030204" pitchFamily="34" charset="0"/>
                  </a:rPr>
                  <a:t>									y</a:t>
                </a:r>
                <a:r>
                  <a:rPr lang="de-DE" baseline="-25000" dirty="0">
                    <a:latin typeface="Calibri" panose="020F0502020204030204" pitchFamily="34" charset="0"/>
                  </a:rPr>
                  <a:t>1</a:t>
                </a:r>
                <a:r>
                  <a:rPr lang="de-DE" dirty="0">
                    <a:latin typeface="Calibri" panose="020F0502020204030204" pitchFamily="34" charset="0"/>
                  </a:rPr>
                  <a:t>(x) = 0</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8029"/>
                <a:ext cx="8946541" cy="5006912"/>
              </a:xfrm>
              <a:blipFill rotWithShape="0">
                <a:blip r:embed="rId2"/>
                <a:stretch>
                  <a:fillRect l="-749" t="-73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10</a:t>
            </a:fld>
            <a:endParaRPr lang="en-US" dirty="0"/>
          </a:p>
        </p:txBody>
      </p:sp>
      <p:sp>
        <p:nvSpPr>
          <p:cNvPr id="6" name="Rechteck 5"/>
          <p:cNvSpPr/>
          <p:nvPr/>
        </p:nvSpPr>
        <p:spPr>
          <a:xfrm>
            <a:off x="2075936"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578444"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080952"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583460" y="3847070"/>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075936"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578444"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080952"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583460" y="434957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075936"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578444"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3080952"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583460" y="4856071"/>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075936"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578444"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3080952"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3583460" y="536256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flipV="1">
            <a:off x="2578444" y="3690551"/>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V="1">
            <a:off x="1824682" y="4364897"/>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V="1">
            <a:off x="4226012" y="4852087"/>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V="1">
            <a:off x="3060358" y="6038335"/>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26" name="Textfeld 25"/>
          <p:cNvSpPr txBox="1"/>
          <p:nvPr/>
        </p:nvSpPr>
        <p:spPr>
          <a:xfrm>
            <a:off x="2889478" y="3304608"/>
            <a:ext cx="341760" cy="369332"/>
          </a:xfrm>
          <a:prstGeom prst="rect">
            <a:avLst/>
          </a:prstGeom>
          <a:noFill/>
        </p:spPr>
        <p:txBody>
          <a:bodyPr wrap="none" rtlCol="0">
            <a:spAutoFit/>
          </a:bodyPr>
          <a:lstStyle/>
          <a:p>
            <a:r>
              <a:rPr lang="de-DE" dirty="0"/>
              <a:t>a</a:t>
            </a:r>
          </a:p>
        </p:txBody>
      </p:sp>
      <p:sp>
        <p:nvSpPr>
          <p:cNvPr id="27" name="Textfeld 26"/>
          <p:cNvSpPr txBox="1"/>
          <p:nvPr/>
        </p:nvSpPr>
        <p:spPr>
          <a:xfrm>
            <a:off x="1447656" y="4667421"/>
            <a:ext cx="341760" cy="369332"/>
          </a:xfrm>
          <a:prstGeom prst="rect">
            <a:avLst/>
          </a:prstGeom>
          <a:noFill/>
        </p:spPr>
        <p:txBody>
          <a:bodyPr wrap="none" rtlCol="0">
            <a:spAutoFit/>
          </a:bodyPr>
          <a:lstStyle/>
          <a:p>
            <a:r>
              <a:rPr lang="de-DE" dirty="0"/>
              <a:t>b</a:t>
            </a:r>
          </a:p>
        </p:txBody>
      </p:sp>
      <p:sp>
        <p:nvSpPr>
          <p:cNvPr id="28" name="Textfeld 27"/>
          <p:cNvSpPr txBox="1"/>
          <p:nvPr/>
        </p:nvSpPr>
        <p:spPr>
          <a:xfrm>
            <a:off x="4271826" y="5122929"/>
            <a:ext cx="343364" cy="369332"/>
          </a:xfrm>
          <a:prstGeom prst="rect">
            <a:avLst/>
          </a:prstGeom>
          <a:noFill/>
        </p:spPr>
        <p:txBody>
          <a:bodyPr wrap="none" rtlCol="0">
            <a:spAutoFit/>
          </a:bodyPr>
          <a:lstStyle/>
          <a:p>
            <a:r>
              <a:rPr lang="de-DE" dirty="0"/>
              <a:t>d</a:t>
            </a:r>
          </a:p>
        </p:txBody>
      </p:sp>
      <p:sp>
        <p:nvSpPr>
          <p:cNvPr id="29" name="Textfeld 28"/>
          <p:cNvSpPr txBox="1"/>
          <p:nvPr/>
        </p:nvSpPr>
        <p:spPr>
          <a:xfrm>
            <a:off x="3435823" y="6054811"/>
            <a:ext cx="333746" cy="369332"/>
          </a:xfrm>
          <a:prstGeom prst="rect">
            <a:avLst/>
          </a:prstGeom>
          <a:noFill/>
        </p:spPr>
        <p:txBody>
          <a:bodyPr wrap="none" rtlCol="0">
            <a:spAutoFit/>
          </a:bodyPr>
          <a:lstStyle/>
          <a:p>
            <a:r>
              <a:rPr lang="de-DE" dirty="0"/>
              <a:t>c</a:t>
            </a:r>
          </a:p>
        </p:txBody>
      </p:sp>
      <p:cxnSp>
        <p:nvCxnSpPr>
          <p:cNvPr id="41" name="Gerade Verbindung mit Pfeil 40"/>
          <p:cNvCxnSpPr/>
          <p:nvPr/>
        </p:nvCxnSpPr>
        <p:spPr>
          <a:xfrm flipH="1">
            <a:off x="3435823" y="3468130"/>
            <a:ext cx="5040912" cy="527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175753" y="3905534"/>
            <a:ext cx="312906" cy="369332"/>
          </a:xfrm>
          <a:prstGeom prst="rect">
            <a:avLst/>
          </a:prstGeom>
          <a:noFill/>
        </p:spPr>
        <p:txBody>
          <a:bodyPr wrap="none" rtlCol="0">
            <a:spAutoFit/>
          </a:bodyPr>
          <a:lstStyle/>
          <a:p>
            <a:r>
              <a:rPr lang="de-DE" dirty="0">
                <a:solidFill>
                  <a:schemeClr val="accent1">
                    <a:lumMod val="40000"/>
                    <a:lumOff val="60000"/>
                  </a:schemeClr>
                </a:solidFill>
              </a:rPr>
              <a:t>0</a:t>
            </a:r>
          </a:p>
        </p:txBody>
      </p:sp>
    </p:spTree>
    <p:extLst>
      <p:ext uri="{BB962C8B-B14F-4D97-AF65-F5344CB8AC3E}">
        <p14:creationId xmlns:p14="http://schemas.microsoft.com/office/powerpoint/2010/main" val="421916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3" name="Inhaltsplatzhalter 2"/>
          <p:cNvSpPr>
            <a:spLocks noGrp="1"/>
          </p:cNvSpPr>
          <p:nvPr>
            <p:ph idx="1"/>
          </p:nvPr>
        </p:nvSpPr>
        <p:spPr>
          <a:xfrm>
            <a:off x="1103312" y="1468029"/>
            <a:ext cx="8946541" cy="5006912"/>
          </a:xfrm>
        </p:spPr>
        <p:txBody>
          <a:bodyPr>
            <a:normAutofit/>
          </a:bodyPr>
          <a:lstStyle/>
          <a:p>
            <a:r>
              <a:rPr lang="de-DE" dirty="0"/>
              <a:t>Füllen von Symmetriediagrammen anhand von Tabellen</a:t>
            </a:r>
          </a:p>
          <a:p>
            <a:pPr marL="0" indent="0">
              <a:buNone/>
            </a:pPr>
            <a:endParaRPr lang="de-DE" sz="1600" dirty="0"/>
          </a:p>
          <a:p>
            <a:pPr marL="0" indent="0">
              <a:buNone/>
            </a:pPr>
            <a:r>
              <a:rPr lang="de-DE" dirty="0">
                <a:solidFill>
                  <a:schemeClr val="accent2">
                    <a:lumMod val="40000"/>
                    <a:lumOff val="60000"/>
                  </a:schemeClr>
                </a:solidFill>
                <a:latin typeface="Calibri" panose="020F0502020204030204" pitchFamily="34" charset="0"/>
              </a:rPr>
              <a:t>Variante 2:</a:t>
            </a:r>
          </a:p>
          <a:p>
            <a:pPr marL="0" indent="0">
              <a:buNone/>
            </a:pPr>
            <a:endParaRPr lang="de-DE" sz="600" dirty="0">
              <a:solidFill>
                <a:schemeClr val="accent2">
                  <a:lumMod val="40000"/>
                  <a:lumOff val="60000"/>
                </a:schemeClr>
              </a:solidFill>
              <a:latin typeface="Calibri" panose="020F0502020204030204" pitchFamily="34" charset="0"/>
            </a:endParaRPr>
          </a:p>
          <a:p>
            <a:pPr marL="0" indent="0">
              <a:buNone/>
            </a:pPr>
            <a:r>
              <a:rPr lang="de-DE" dirty="0">
                <a:latin typeface="Calibri" panose="020F0502020204030204" pitchFamily="34" charset="0"/>
              </a:rPr>
              <a:t>Jede Zelle eines Symmetriediagramms wird durch eine </a:t>
            </a:r>
            <a:r>
              <a:rPr lang="de-DE" dirty="0">
                <a:solidFill>
                  <a:schemeClr val="accent2">
                    <a:lumMod val="40000"/>
                    <a:lumOff val="60000"/>
                  </a:schemeClr>
                </a:solidFill>
                <a:latin typeface="Calibri" panose="020F0502020204030204" pitchFamily="34" charset="0"/>
              </a:rPr>
              <a:t>eindeutige </a:t>
            </a:r>
            <a:r>
              <a:rPr lang="de-DE" dirty="0" err="1">
                <a:solidFill>
                  <a:schemeClr val="accent2">
                    <a:lumMod val="40000"/>
                    <a:lumOff val="60000"/>
                  </a:schemeClr>
                </a:solidFill>
                <a:latin typeface="Calibri" panose="020F0502020204030204" pitchFamily="34" charset="0"/>
              </a:rPr>
              <a:t>Oktalzahl</a:t>
            </a:r>
            <a:r>
              <a:rPr lang="de-DE" dirty="0">
                <a:solidFill>
                  <a:schemeClr val="accent2">
                    <a:lumMod val="40000"/>
                    <a:lumOff val="60000"/>
                  </a:schemeClr>
                </a:solidFill>
                <a:latin typeface="Calibri" panose="020F0502020204030204" pitchFamily="34" charset="0"/>
              </a:rPr>
              <a:t> </a:t>
            </a:r>
            <a:r>
              <a:rPr lang="de-DE" dirty="0">
                <a:latin typeface="Calibri" panose="020F0502020204030204" pitchFamily="34" charset="0"/>
              </a:rPr>
              <a:t>										beschrieben. Diese wir am unteren rechten Rand								vermerkt. Ist die </a:t>
            </a:r>
            <a:r>
              <a:rPr lang="de-DE" dirty="0" err="1">
                <a:latin typeface="Calibri" panose="020F0502020204030204" pitchFamily="34" charset="0"/>
              </a:rPr>
              <a:t>Oktalzahl</a:t>
            </a:r>
            <a:r>
              <a:rPr lang="de-DE" dirty="0">
                <a:latin typeface="Calibri" panose="020F0502020204030204" pitchFamily="34" charset="0"/>
              </a:rPr>
              <a:t> in der Tabelle 										gegeben, so kann der Funktionswert einfach in 									die korrespondierende Zelle eingetragen werden.</a:t>
            </a:r>
          </a:p>
          <a:p>
            <a:pPr marL="0" indent="0">
              <a:buNone/>
            </a:pPr>
            <a:r>
              <a:rPr lang="de-DE" dirty="0">
                <a:latin typeface="Calibri" panose="020F0502020204030204" pitchFamily="34" charset="0"/>
              </a:rPr>
              <a:t>		</a:t>
            </a:r>
          </a:p>
          <a:p>
            <a:pPr marL="0" indent="0">
              <a:buNone/>
            </a:pPr>
            <a:r>
              <a:rPr lang="de-DE" dirty="0">
                <a:latin typeface="Calibri" panose="020F0502020204030204" pitchFamily="34" charset="0"/>
              </a:rPr>
              <a:t>								Aus Übersichtlichkeitsgründen werde ich auf die									Durchnummerierung manchmal verzichten! 										Trotzdem ist es hilfreich sich diese zu vermerken.</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11</a:t>
            </a:fld>
            <a:endParaRPr lang="en-US" dirty="0"/>
          </a:p>
        </p:txBody>
      </p:sp>
      <p:sp>
        <p:nvSpPr>
          <p:cNvPr id="6" name="Rechteck 5"/>
          <p:cNvSpPr/>
          <p:nvPr/>
        </p:nvSpPr>
        <p:spPr>
          <a:xfrm>
            <a:off x="2075936"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578444"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080952"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583460" y="3847070"/>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075936"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578444"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080952"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583460" y="434957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075936"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578444"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3080952"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583460" y="4856071"/>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075936"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578444"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3080952"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flipV="1">
            <a:off x="2578444" y="3690551"/>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V="1">
            <a:off x="1824682" y="4364897"/>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V="1">
            <a:off x="4226012" y="4852087"/>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V="1">
            <a:off x="3060358" y="6038335"/>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26" name="Textfeld 25"/>
          <p:cNvSpPr txBox="1"/>
          <p:nvPr/>
        </p:nvSpPr>
        <p:spPr>
          <a:xfrm>
            <a:off x="2889478" y="3304608"/>
            <a:ext cx="341760" cy="369332"/>
          </a:xfrm>
          <a:prstGeom prst="rect">
            <a:avLst/>
          </a:prstGeom>
          <a:noFill/>
        </p:spPr>
        <p:txBody>
          <a:bodyPr wrap="none" rtlCol="0">
            <a:spAutoFit/>
          </a:bodyPr>
          <a:lstStyle/>
          <a:p>
            <a:r>
              <a:rPr lang="de-DE" dirty="0"/>
              <a:t>a</a:t>
            </a:r>
          </a:p>
        </p:txBody>
      </p:sp>
      <p:sp>
        <p:nvSpPr>
          <p:cNvPr id="27" name="Textfeld 26"/>
          <p:cNvSpPr txBox="1"/>
          <p:nvPr/>
        </p:nvSpPr>
        <p:spPr>
          <a:xfrm>
            <a:off x="1447656" y="4667421"/>
            <a:ext cx="341760" cy="369332"/>
          </a:xfrm>
          <a:prstGeom prst="rect">
            <a:avLst/>
          </a:prstGeom>
          <a:noFill/>
        </p:spPr>
        <p:txBody>
          <a:bodyPr wrap="none" rtlCol="0">
            <a:spAutoFit/>
          </a:bodyPr>
          <a:lstStyle/>
          <a:p>
            <a:r>
              <a:rPr lang="de-DE" dirty="0"/>
              <a:t>b</a:t>
            </a:r>
          </a:p>
        </p:txBody>
      </p:sp>
      <p:sp>
        <p:nvSpPr>
          <p:cNvPr id="28" name="Textfeld 27"/>
          <p:cNvSpPr txBox="1"/>
          <p:nvPr/>
        </p:nvSpPr>
        <p:spPr>
          <a:xfrm>
            <a:off x="4271826" y="5122929"/>
            <a:ext cx="343364" cy="369332"/>
          </a:xfrm>
          <a:prstGeom prst="rect">
            <a:avLst/>
          </a:prstGeom>
          <a:noFill/>
        </p:spPr>
        <p:txBody>
          <a:bodyPr wrap="none" rtlCol="0">
            <a:spAutoFit/>
          </a:bodyPr>
          <a:lstStyle/>
          <a:p>
            <a:r>
              <a:rPr lang="de-DE" dirty="0"/>
              <a:t>d</a:t>
            </a:r>
          </a:p>
        </p:txBody>
      </p:sp>
      <p:sp>
        <p:nvSpPr>
          <p:cNvPr id="29" name="Textfeld 28"/>
          <p:cNvSpPr txBox="1"/>
          <p:nvPr/>
        </p:nvSpPr>
        <p:spPr>
          <a:xfrm>
            <a:off x="3435823" y="6054811"/>
            <a:ext cx="333746" cy="369332"/>
          </a:xfrm>
          <a:prstGeom prst="rect">
            <a:avLst/>
          </a:prstGeom>
          <a:noFill/>
        </p:spPr>
        <p:txBody>
          <a:bodyPr wrap="none" rtlCol="0">
            <a:spAutoFit/>
          </a:bodyPr>
          <a:lstStyle/>
          <a:p>
            <a:r>
              <a:rPr lang="de-DE" dirty="0"/>
              <a:t>c</a:t>
            </a:r>
          </a:p>
        </p:txBody>
      </p:sp>
      <p:sp>
        <p:nvSpPr>
          <p:cNvPr id="31" name="Textfeld 30"/>
          <p:cNvSpPr txBox="1"/>
          <p:nvPr/>
        </p:nvSpPr>
        <p:spPr>
          <a:xfrm>
            <a:off x="2367523" y="4098324"/>
            <a:ext cx="263214" cy="261610"/>
          </a:xfrm>
          <a:prstGeom prst="rect">
            <a:avLst/>
          </a:prstGeom>
          <a:noFill/>
        </p:spPr>
        <p:txBody>
          <a:bodyPr wrap="none" rtlCol="0">
            <a:spAutoFit/>
          </a:bodyPr>
          <a:lstStyle/>
          <a:p>
            <a:r>
              <a:rPr lang="de-DE" sz="1100" dirty="0"/>
              <a:t>0</a:t>
            </a:r>
          </a:p>
        </p:txBody>
      </p:sp>
      <p:sp>
        <p:nvSpPr>
          <p:cNvPr id="32" name="Textfeld 31"/>
          <p:cNvSpPr txBox="1"/>
          <p:nvPr/>
        </p:nvSpPr>
        <p:spPr>
          <a:xfrm>
            <a:off x="2874349" y="4093147"/>
            <a:ext cx="263214" cy="261610"/>
          </a:xfrm>
          <a:prstGeom prst="rect">
            <a:avLst/>
          </a:prstGeom>
          <a:noFill/>
        </p:spPr>
        <p:txBody>
          <a:bodyPr wrap="none" rtlCol="0">
            <a:spAutoFit/>
          </a:bodyPr>
          <a:lstStyle/>
          <a:p>
            <a:r>
              <a:rPr lang="de-DE" sz="1100" dirty="0"/>
              <a:t>1</a:t>
            </a:r>
          </a:p>
        </p:txBody>
      </p:sp>
      <p:sp>
        <p:nvSpPr>
          <p:cNvPr id="33" name="Textfeld 32"/>
          <p:cNvSpPr txBox="1"/>
          <p:nvPr/>
        </p:nvSpPr>
        <p:spPr>
          <a:xfrm>
            <a:off x="2371435" y="4600832"/>
            <a:ext cx="263214" cy="261610"/>
          </a:xfrm>
          <a:prstGeom prst="rect">
            <a:avLst/>
          </a:prstGeom>
          <a:noFill/>
        </p:spPr>
        <p:txBody>
          <a:bodyPr wrap="none" rtlCol="0">
            <a:spAutoFit/>
          </a:bodyPr>
          <a:lstStyle/>
          <a:p>
            <a:r>
              <a:rPr lang="de-DE" sz="1100" dirty="0"/>
              <a:t>2</a:t>
            </a:r>
          </a:p>
        </p:txBody>
      </p:sp>
      <p:sp>
        <p:nvSpPr>
          <p:cNvPr id="34" name="Textfeld 33"/>
          <p:cNvSpPr txBox="1"/>
          <p:nvPr/>
        </p:nvSpPr>
        <p:spPr>
          <a:xfrm>
            <a:off x="2874349" y="4595655"/>
            <a:ext cx="263214" cy="261610"/>
          </a:xfrm>
          <a:prstGeom prst="rect">
            <a:avLst/>
          </a:prstGeom>
          <a:noFill/>
        </p:spPr>
        <p:txBody>
          <a:bodyPr wrap="none" rtlCol="0">
            <a:spAutoFit/>
          </a:bodyPr>
          <a:lstStyle/>
          <a:p>
            <a:r>
              <a:rPr lang="de-DE" sz="1100" dirty="0"/>
              <a:t>3</a:t>
            </a:r>
          </a:p>
        </p:txBody>
      </p:sp>
      <p:sp>
        <p:nvSpPr>
          <p:cNvPr id="35" name="Textfeld 34"/>
          <p:cNvSpPr txBox="1"/>
          <p:nvPr/>
        </p:nvSpPr>
        <p:spPr>
          <a:xfrm>
            <a:off x="3834714" y="4098324"/>
            <a:ext cx="263214" cy="261610"/>
          </a:xfrm>
          <a:prstGeom prst="rect">
            <a:avLst/>
          </a:prstGeom>
          <a:noFill/>
        </p:spPr>
        <p:txBody>
          <a:bodyPr wrap="none" rtlCol="0">
            <a:spAutoFit/>
          </a:bodyPr>
          <a:lstStyle/>
          <a:p>
            <a:r>
              <a:rPr lang="de-DE" sz="1100" dirty="0"/>
              <a:t>4</a:t>
            </a:r>
          </a:p>
        </p:txBody>
      </p:sp>
      <p:sp>
        <p:nvSpPr>
          <p:cNvPr id="36" name="Textfeld 35"/>
          <p:cNvSpPr txBox="1"/>
          <p:nvPr/>
        </p:nvSpPr>
        <p:spPr>
          <a:xfrm>
            <a:off x="3376857" y="4098324"/>
            <a:ext cx="263214" cy="261610"/>
          </a:xfrm>
          <a:prstGeom prst="rect">
            <a:avLst/>
          </a:prstGeom>
          <a:noFill/>
        </p:spPr>
        <p:txBody>
          <a:bodyPr wrap="none" rtlCol="0">
            <a:spAutoFit/>
          </a:bodyPr>
          <a:lstStyle/>
          <a:p>
            <a:r>
              <a:rPr lang="de-DE" sz="1100" dirty="0"/>
              <a:t>5</a:t>
            </a:r>
          </a:p>
        </p:txBody>
      </p:sp>
      <p:sp>
        <p:nvSpPr>
          <p:cNvPr id="37" name="Textfeld 36"/>
          <p:cNvSpPr txBox="1"/>
          <p:nvPr/>
        </p:nvSpPr>
        <p:spPr>
          <a:xfrm>
            <a:off x="3834714" y="4589283"/>
            <a:ext cx="263214" cy="261610"/>
          </a:xfrm>
          <a:prstGeom prst="rect">
            <a:avLst/>
          </a:prstGeom>
          <a:noFill/>
        </p:spPr>
        <p:txBody>
          <a:bodyPr wrap="none" rtlCol="0">
            <a:spAutoFit/>
          </a:bodyPr>
          <a:lstStyle/>
          <a:p>
            <a:r>
              <a:rPr lang="de-DE" sz="1100" dirty="0"/>
              <a:t>6</a:t>
            </a:r>
          </a:p>
        </p:txBody>
      </p:sp>
      <p:sp>
        <p:nvSpPr>
          <p:cNvPr id="38" name="Textfeld 37"/>
          <p:cNvSpPr txBox="1"/>
          <p:nvPr/>
        </p:nvSpPr>
        <p:spPr>
          <a:xfrm>
            <a:off x="3361962" y="4583295"/>
            <a:ext cx="263214" cy="261610"/>
          </a:xfrm>
          <a:prstGeom prst="rect">
            <a:avLst/>
          </a:prstGeom>
          <a:noFill/>
        </p:spPr>
        <p:txBody>
          <a:bodyPr wrap="none" rtlCol="0">
            <a:spAutoFit/>
          </a:bodyPr>
          <a:lstStyle/>
          <a:p>
            <a:r>
              <a:rPr lang="de-DE" sz="1100" dirty="0"/>
              <a:t>7</a:t>
            </a:r>
          </a:p>
        </p:txBody>
      </p:sp>
      <p:sp>
        <p:nvSpPr>
          <p:cNvPr id="43" name="Rechteck 42"/>
          <p:cNvSpPr/>
          <p:nvPr/>
        </p:nvSpPr>
        <p:spPr>
          <a:xfrm>
            <a:off x="3576980" y="5352206"/>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p:cNvSpPr txBox="1"/>
          <p:nvPr/>
        </p:nvSpPr>
        <p:spPr>
          <a:xfrm>
            <a:off x="2303377" y="5100952"/>
            <a:ext cx="341760" cy="261610"/>
          </a:xfrm>
          <a:prstGeom prst="rect">
            <a:avLst/>
          </a:prstGeom>
          <a:noFill/>
        </p:spPr>
        <p:txBody>
          <a:bodyPr wrap="none" rtlCol="0">
            <a:spAutoFit/>
          </a:bodyPr>
          <a:lstStyle/>
          <a:p>
            <a:r>
              <a:rPr lang="de-DE" sz="1100" dirty="0"/>
              <a:t>12</a:t>
            </a:r>
          </a:p>
        </p:txBody>
      </p:sp>
      <p:sp>
        <p:nvSpPr>
          <p:cNvPr id="45" name="Textfeld 44"/>
          <p:cNvSpPr txBox="1"/>
          <p:nvPr/>
        </p:nvSpPr>
        <p:spPr>
          <a:xfrm>
            <a:off x="2810203" y="5095775"/>
            <a:ext cx="341760" cy="261610"/>
          </a:xfrm>
          <a:prstGeom prst="rect">
            <a:avLst/>
          </a:prstGeom>
          <a:noFill/>
        </p:spPr>
        <p:txBody>
          <a:bodyPr wrap="none" rtlCol="0">
            <a:spAutoFit/>
          </a:bodyPr>
          <a:lstStyle/>
          <a:p>
            <a:r>
              <a:rPr lang="de-DE" sz="1100" dirty="0"/>
              <a:t>13</a:t>
            </a:r>
          </a:p>
        </p:txBody>
      </p:sp>
      <p:sp>
        <p:nvSpPr>
          <p:cNvPr id="46" name="Textfeld 45"/>
          <p:cNvSpPr txBox="1"/>
          <p:nvPr/>
        </p:nvSpPr>
        <p:spPr>
          <a:xfrm>
            <a:off x="2290813" y="5603460"/>
            <a:ext cx="341760" cy="261610"/>
          </a:xfrm>
          <a:prstGeom prst="rect">
            <a:avLst/>
          </a:prstGeom>
          <a:noFill/>
        </p:spPr>
        <p:txBody>
          <a:bodyPr wrap="none" rtlCol="0">
            <a:spAutoFit/>
          </a:bodyPr>
          <a:lstStyle/>
          <a:p>
            <a:r>
              <a:rPr lang="de-DE" sz="1100" dirty="0"/>
              <a:t>10</a:t>
            </a:r>
          </a:p>
        </p:txBody>
      </p:sp>
      <p:sp>
        <p:nvSpPr>
          <p:cNvPr id="47" name="Textfeld 46"/>
          <p:cNvSpPr txBox="1"/>
          <p:nvPr/>
        </p:nvSpPr>
        <p:spPr>
          <a:xfrm>
            <a:off x="2793727" y="5598283"/>
            <a:ext cx="341760" cy="261610"/>
          </a:xfrm>
          <a:prstGeom prst="rect">
            <a:avLst/>
          </a:prstGeom>
          <a:noFill/>
        </p:spPr>
        <p:txBody>
          <a:bodyPr wrap="none" rtlCol="0">
            <a:spAutoFit/>
          </a:bodyPr>
          <a:lstStyle/>
          <a:p>
            <a:r>
              <a:rPr lang="de-DE" sz="1100" dirty="0"/>
              <a:t>11</a:t>
            </a:r>
          </a:p>
        </p:txBody>
      </p:sp>
      <p:sp>
        <p:nvSpPr>
          <p:cNvPr id="48" name="Textfeld 47"/>
          <p:cNvSpPr txBox="1"/>
          <p:nvPr/>
        </p:nvSpPr>
        <p:spPr>
          <a:xfrm>
            <a:off x="3770568" y="5100952"/>
            <a:ext cx="341760" cy="261610"/>
          </a:xfrm>
          <a:prstGeom prst="rect">
            <a:avLst/>
          </a:prstGeom>
          <a:noFill/>
        </p:spPr>
        <p:txBody>
          <a:bodyPr wrap="none" rtlCol="0">
            <a:spAutoFit/>
          </a:bodyPr>
          <a:lstStyle/>
          <a:p>
            <a:r>
              <a:rPr lang="de-DE" sz="1100" dirty="0"/>
              <a:t>16</a:t>
            </a:r>
          </a:p>
        </p:txBody>
      </p:sp>
      <p:sp>
        <p:nvSpPr>
          <p:cNvPr id="49" name="Textfeld 48"/>
          <p:cNvSpPr txBox="1"/>
          <p:nvPr/>
        </p:nvSpPr>
        <p:spPr>
          <a:xfrm>
            <a:off x="3312711" y="5100952"/>
            <a:ext cx="341760" cy="261610"/>
          </a:xfrm>
          <a:prstGeom prst="rect">
            <a:avLst/>
          </a:prstGeom>
          <a:noFill/>
        </p:spPr>
        <p:txBody>
          <a:bodyPr wrap="none" rtlCol="0">
            <a:spAutoFit/>
          </a:bodyPr>
          <a:lstStyle/>
          <a:p>
            <a:r>
              <a:rPr lang="de-DE" sz="1100" dirty="0"/>
              <a:t>17</a:t>
            </a:r>
          </a:p>
        </p:txBody>
      </p:sp>
      <p:sp>
        <p:nvSpPr>
          <p:cNvPr id="50" name="Textfeld 49"/>
          <p:cNvSpPr txBox="1"/>
          <p:nvPr/>
        </p:nvSpPr>
        <p:spPr>
          <a:xfrm>
            <a:off x="3754092" y="5591911"/>
            <a:ext cx="341760" cy="261610"/>
          </a:xfrm>
          <a:prstGeom prst="rect">
            <a:avLst/>
          </a:prstGeom>
          <a:noFill/>
        </p:spPr>
        <p:txBody>
          <a:bodyPr wrap="none" rtlCol="0">
            <a:spAutoFit/>
          </a:bodyPr>
          <a:lstStyle/>
          <a:p>
            <a:r>
              <a:rPr lang="de-DE" sz="1100" dirty="0"/>
              <a:t>14</a:t>
            </a:r>
          </a:p>
        </p:txBody>
      </p:sp>
      <p:sp>
        <p:nvSpPr>
          <p:cNvPr id="51" name="Textfeld 50"/>
          <p:cNvSpPr txBox="1"/>
          <p:nvPr/>
        </p:nvSpPr>
        <p:spPr>
          <a:xfrm>
            <a:off x="3281340" y="5585923"/>
            <a:ext cx="341760" cy="261610"/>
          </a:xfrm>
          <a:prstGeom prst="rect">
            <a:avLst/>
          </a:prstGeom>
          <a:noFill/>
        </p:spPr>
        <p:txBody>
          <a:bodyPr wrap="none" rtlCol="0">
            <a:spAutoFit/>
          </a:bodyPr>
          <a:lstStyle/>
          <a:p>
            <a:r>
              <a:rPr lang="de-DE" sz="1100" dirty="0"/>
              <a:t>15</a:t>
            </a:r>
          </a:p>
        </p:txBody>
      </p:sp>
    </p:spTree>
    <p:extLst>
      <p:ext uri="{BB962C8B-B14F-4D97-AF65-F5344CB8AC3E}">
        <p14:creationId xmlns:p14="http://schemas.microsoft.com/office/powerpoint/2010/main" val="3195834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Symmetriediagramm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1</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m:t>
                    </m:r>
                    <m:r>
                      <a:rPr lang="de-DE" i="1">
                        <a:latin typeface="Cambria Math" panose="02040503050406030204" pitchFamily="18" charset="0"/>
                      </a:rPr>
                      <m:t>𝑥</m:t>
                    </m:r>
                    <m:nary>
                      <m:naryPr>
                        <m:chr m:val="⨁"/>
                        <m:subHide m:val="on"/>
                        <m:supHide m:val="on"/>
                        <m:ctrlPr>
                          <a:rPr lang="de-DE" i="1">
                            <a:latin typeface="Cambria Math" panose="02040503050406030204" pitchFamily="18" charset="0"/>
                            <a:ea typeface="Cambria Math" panose="02040503050406030204" pitchFamily="18" charset="0"/>
                          </a:rPr>
                        </m:ctrlPr>
                      </m:naryPr>
                      <m:sub/>
                      <m:sup/>
                      <m:e>
                        <m:r>
                          <a:rPr lang="de-DE" i="1">
                            <a:latin typeface="Cambria Math" panose="02040503050406030204" pitchFamily="18" charset="0"/>
                            <a:ea typeface="Cambria Math" panose="02040503050406030204" pitchFamily="18" charset="0"/>
                          </a:rPr>
                          <m:t>𝑦</m:t>
                        </m:r>
                      </m:e>
                    </m:nary>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9157"/>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12</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2983106741"/>
                  </p:ext>
                </p:extLst>
              </p:nvPr>
            </p:nvGraphicFramePr>
            <p:xfrm>
              <a:off x="1844142" y="2828448"/>
              <a:ext cx="1753236" cy="1854200"/>
            </p:xfrm>
            <a:graphic>
              <a:graphicData uri="http://schemas.openxmlformats.org/drawingml/2006/table">
                <a:tbl>
                  <a:tblPr firstRow="1" bandRow="1">
                    <a:tableStyleId>{7DF18680-E054-41AD-8BC1-D1AEF772440D}</a:tableStyleId>
                  </a:tblPr>
                  <a:tblGrid>
                    <a:gridCol w="416243">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𝒇</m:t>
                                    </m:r>
                                  </m:e>
                                  <m:sub>
                                    <m:r>
                                      <a:rPr lang="de-DE" b="1" i="1" smtClean="0">
                                        <a:latin typeface="Cambria Math" panose="02040503050406030204" pitchFamily="18" charset="0"/>
                                      </a:rPr>
                                      <m:t>𝟏</m:t>
                                    </m:r>
                                  </m:sub>
                                </m:sSub>
                                <m:r>
                                  <a:rPr lang="de-DE" b="1" i="1" smtClean="0">
                                    <a:latin typeface="Cambria Math" panose="02040503050406030204" pitchFamily="18" charset="0"/>
                                  </a:rPr>
                                  <m:t>(</m:t>
                                </m:r>
                                <m:r>
                                  <a:rPr lang="de-DE" b="1" i="1" smtClean="0">
                                    <a:latin typeface="Cambria Math" panose="02040503050406030204" pitchFamily="18" charset="0"/>
                                  </a:rPr>
                                  <m:t>𝒙</m:t>
                                </m:r>
                                <m:r>
                                  <a:rPr lang="de-DE" b="1" i="1" smtClean="0">
                                    <a:latin typeface="Cambria Math" panose="02040503050406030204" pitchFamily="18" charset="0"/>
                                  </a:rPr>
                                  <m:t>,</m:t>
                                </m:r>
                                <m:r>
                                  <a:rPr lang="de-DE" b="1" i="1" smtClean="0">
                                    <a:latin typeface="Cambria Math" panose="02040503050406030204" pitchFamily="18" charset="0"/>
                                  </a:rPr>
                                  <m:t>𝒚</m:t>
                                </m:r>
                                <m:r>
                                  <a:rPr lang="de-DE" b="1" i="1" smtClean="0">
                                    <a:latin typeface="Cambria Math" panose="02040503050406030204" pitchFamily="18" charset="0"/>
                                  </a:rPr>
                                  <m:t>)</m:t>
                                </m:r>
                              </m:oMath>
                            </m:oMathPara>
                          </a14:m>
                          <a:endParaRPr lang="de-DE" dirty="0"/>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2983106741"/>
                  </p:ext>
                </p:extLst>
              </p:nvPr>
            </p:nvGraphicFramePr>
            <p:xfrm>
              <a:off x="1844142" y="2828448"/>
              <a:ext cx="1753236" cy="1854200"/>
            </p:xfrm>
            <a:graphic>
              <a:graphicData uri="http://schemas.openxmlformats.org/drawingml/2006/table">
                <a:tbl>
                  <a:tblPr firstRow="1" bandRow="1">
                    <a:tableStyleId>{7DF18680-E054-41AD-8BC1-D1AEF772440D}</a:tableStyleId>
                  </a:tblPr>
                  <a:tblGrid>
                    <a:gridCol w="416243">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endParaRPr lang="de-DE"/>
                        </a:p>
                      </a:txBody>
                      <a:tcPr>
                        <a:blipFill>
                          <a:blip r:embed="rId4"/>
                          <a:stretch>
                            <a:fillRect l="-83544" t="-8197" r="-2532" b="-424590"/>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bl>
              </a:graphicData>
            </a:graphic>
          </p:graphicFrame>
        </mc:Fallback>
      </mc:AlternateContent>
      <p:sp>
        <p:nvSpPr>
          <p:cNvPr id="11" name="Rechteck 10"/>
          <p:cNvSpPr/>
          <p:nvPr/>
        </p:nvSpPr>
        <p:spPr>
          <a:xfrm>
            <a:off x="5813511" y="33009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6316019" y="33009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5813511" y="38034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6316019" y="38034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5908312" y="3363038"/>
            <a:ext cx="312906" cy="369332"/>
          </a:xfrm>
          <a:prstGeom prst="rect">
            <a:avLst/>
          </a:prstGeom>
          <a:noFill/>
        </p:spPr>
        <p:txBody>
          <a:bodyPr wrap="none" rtlCol="0">
            <a:spAutoFit/>
          </a:bodyPr>
          <a:lstStyle/>
          <a:p>
            <a:r>
              <a:rPr lang="de-DE" dirty="0"/>
              <a:t>0</a:t>
            </a:r>
          </a:p>
        </p:txBody>
      </p:sp>
      <p:sp>
        <p:nvSpPr>
          <p:cNvPr id="16" name="Textfeld 15"/>
          <p:cNvSpPr txBox="1"/>
          <p:nvPr/>
        </p:nvSpPr>
        <p:spPr>
          <a:xfrm>
            <a:off x="6404708" y="3890926"/>
            <a:ext cx="312906" cy="369332"/>
          </a:xfrm>
          <a:prstGeom prst="rect">
            <a:avLst/>
          </a:prstGeom>
          <a:noFill/>
        </p:spPr>
        <p:txBody>
          <a:bodyPr wrap="none" rtlCol="0">
            <a:spAutoFit/>
          </a:bodyPr>
          <a:lstStyle/>
          <a:p>
            <a:r>
              <a:rPr lang="de-DE" dirty="0"/>
              <a:t>0</a:t>
            </a:r>
          </a:p>
        </p:txBody>
      </p:sp>
      <p:sp>
        <p:nvSpPr>
          <p:cNvPr id="17" name="Textfeld 16"/>
          <p:cNvSpPr txBox="1"/>
          <p:nvPr/>
        </p:nvSpPr>
        <p:spPr>
          <a:xfrm>
            <a:off x="5902200" y="3885306"/>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sp>
        <p:nvSpPr>
          <p:cNvPr id="18" name="Textfeld 17"/>
          <p:cNvSpPr txBox="1"/>
          <p:nvPr/>
        </p:nvSpPr>
        <p:spPr>
          <a:xfrm>
            <a:off x="6396569" y="3359451"/>
            <a:ext cx="312906" cy="369332"/>
          </a:xfrm>
          <a:prstGeom prst="rect">
            <a:avLst/>
          </a:prstGeom>
          <a:noFill/>
        </p:spPr>
        <p:txBody>
          <a:bodyPr wrap="none" rtlCol="0">
            <a:spAutoFit/>
          </a:bodyPr>
          <a:lstStyle/>
          <a:p>
            <a:r>
              <a:rPr lang="de-DE" dirty="0">
                <a:solidFill>
                  <a:schemeClr val="accent1">
                    <a:lumMod val="40000"/>
                    <a:lumOff val="60000"/>
                  </a:schemeClr>
                </a:solidFill>
              </a:rPr>
              <a:t>1</a:t>
            </a:r>
          </a:p>
        </p:txBody>
      </p:sp>
      <p:cxnSp>
        <p:nvCxnSpPr>
          <p:cNvPr id="19" name="Gerader Verbinder 18"/>
          <p:cNvCxnSpPr/>
          <p:nvPr/>
        </p:nvCxnSpPr>
        <p:spPr>
          <a:xfrm>
            <a:off x="6316019" y="3058680"/>
            <a:ext cx="502508" cy="0"/>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feld 20"/>
          <p:cNvSpPr txBox="1"/>
          <p:nvPr/>
        </p:nvSpPr>
        <p:spPr>
          <a:xfrm>
            <a:off x="6367715" y="2619444"/>
            <a:ext cx="295274" cy="369332"/>
          </a:xfrm>
          <a:prstGeom prst="rect">
            <a:avLst/>
          </a:prstGeom>
          <a:noFill/>
        </p:spPr>
        <p:txBody>
          <a:bodyPr wrap="none" rtlCol="0">
            <a:spAutoFit/>
          </a:bodyPr>
          <a:lstStyle/>
          <a:p>
            <a:r>
              <a:rPr lang="de-DE" dirty="0"/>
              <a:t>x</a:t>
            </a:r>
          </a:p>
        </p:txBody>
      </p:sp>
      <p:cxnSp>
        <p:nvCxnSpPr>
          <p:cNvPr id="22" name="Gerader Verbinder 21"/>
          <p:cNvCxnSpPr/>
          <p:nvPr/>
        </p:nvCxnSpPr>
        <p:spPr>
          <a:xfrm flipH="1" flipV="1">
            <a:off x="5625757" y="3828931"/>
            <a:ext cx="0" cy="451603"/>
          </a:xfrm>
          <a:prstGeom prst="line">
            <a:avLst/>
          </a:prstGeom>
        </p:spPr>
        <p:style>
          <a:lnRef idx="1">
            <a:schemeClr val="accent3"/>
          </a:lnRef>
          <a:fillRef idx="0">
            <a:schemeClr val="accent3"/>
          </a:fillRef>
          <a:effectRef idx="0">
            <a:schemeClr val="accent3"/>
          </a:effectRef>
          <a:fontRef idx="minor">
            <a:schemeClr val="tx1"/>
          </a:fontRef>
        </p:style>
      </p:cxnSp>
      <p:sp>
        <p:nvSpPr>
          <p:cNvPr id="24" name="Textfeld 23"/>
          <p:cNvSpPr txBox="1"/>
          <p:nvPr/>
        </p:nvSpPr>
        <p:spPr>
          <a:xfrm>
            <a:off x="5217464" y="3820912"/>
            <a:ext cx="308098" cy="369332"/>
          </a:xfrm>
          <a:prstGeom prst="rect">
            <a:avLst/>
          </a:prstGeom>
          <a:noFill/>
        </p:spPr>
        <p:txBody>
          <a:bodyPr wrap="none" rtlCol="0">
            <a:spAutoFit/>
          </a:bodyPr>
          <a:lstStyle/>
          <a:p>
            <a:r>
              <a:rPr lang="de-DE" dirty="0"/>
              <a:t>y</a:t>
            </a:r>
          </a:p>
        </p:txBody>
      </p:sp>
      <p:cxnSp>
        <p:nvCxnSpPr>
          <p:cNvPr id="26" name="Gerade Verbindung mit Pfeil 25"/>
          <p:cNvCxnSpPr>
            <a:endCxn id="17" idx="1"/>
          </p:cNvCxnSpPr>
          <p:nvPr/>
        </p:nvCxnSpPr>
        <p:spPr>
          <a:xfrm>
            <a:off x="3597378" y="3755548"/>
            <a:ext cx="2304822" cy="3144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Gerade Verbindung mit Pfeil 26"/>
          <p:cNvCxnSpPr>
            <a:endCxn id="18" idx="1"/>
          </p:cNvCxnSpPr>
          <p:nvPr/>
        </p:nvCxnSpPr>
        <p:spPr>
          <a:xfrm flipV="1">
            <a:off x="3597378" y="3544117"/>
            <a:ext cx="2799191" cy="59696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3035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Symmetriediagramm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2</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𝑧</m:t>
                    </m:r>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1163"/>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13</a:t>
            </a:fld>
            <a:endParaRPr lang="en-US" dirty="0"/>
          </a:p>
        </p:txBody>
      </p:sp>
      <p:sp>
        <p:nvSpPr>
          <p:cNvPr id="23" name="Rechteck 22"/>
          <p:cNvSpPr/>
          <p:nvPr/>
        </p:nvSpPr>
        <p:spPr>
          <a:xfrm>
            <a:off x="7006210" y="313229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7508718" y="313229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8011226" y="313229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8513734" y="3132295"/>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7006210" y="363480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7508718" y="363480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8011226" y="363480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8513734" y="363480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p:cNvCxnSpPr/>
          <p:nvPr/>
        </p:nvCxnSpPr>
        <p:spPr>
          <a:xfrm flipV="1">
            <a:off x="7508718" y="2975776"/>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flipV="1">
            <a:off x="6808296" y="3634803"/>
            <a:ext cx="0" cy="540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V="1">
            <a:off x="8052950" y="4301980"/>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46" name="Textfeld 45"/>
          <p:cNvSpPr txBox="1"/>
          <p:nvPr/>
        </p:nvSpPr>
        <p:spPr>
          <a:xfrm>
            <a:off x="7819752" y="2589833"/>
            <a:ext cx="295274" cy="369332"/>
          </a:xfrm>
          <a:prstGeom prst="rect">
            <a:avLst/>
          </a:prstGeom>
          <a:noFill/>
        </p:spPr>
        <p:txBody>
          <a:bodyPr wrap="none" rtlCol="0">
            <a:spAutoFit/>
          </a:bodyPr>
          <a:lstStyle/>
          <a:p>
            <a:r>
              <a:rPr lang="de-DE" dirty="0"/>
              <a:t>x</a:t>
            </a:r>
          </a:p>
        </p:txBody>
      </p:sp>
      <p:sp>
        <p:nvSpPr>
          <p:cNvPr id="47" name="Textfeld 46"/>
          <p:cNvSpPr txBox="1"/>
          <p:nvPr/>
        </p:nvSpPr>
        <p:spPr>
          <a:xfrm>
            <a:off x="6393994" y="3716631"/>
            <a:ext cx="308098" cy="369332"/>
          </a:xfrm>
          <a:prstGeom prst="rect">
            <a:avLst/>
          </a:prstGeom>
          <a:noFill/>
        </p:spPr>
        <p:txBody>
          <a:bodyPr wrap="none" rtlCol="0">
            <a:spAutoFit/>
          </a:bodyPr>
          <a:lstStyle/>
          <a:p>
            <a:r>
              <a:rPr lang="de-DE" dirty="0"/>
              <a:t>y</a:t>
            </a:r>
          </a:p>
        </p:txBody>
      </p:sp>
      <p:sp>
        <p:nvSpPr>
          <p:cNvPr id="49" name="Textfeld 48"/>
          <p:cNvSpPr txBox="1"/>
          <p:nvPr/>
        </p:nvSpPr>
        <p:spPr>
          <a:xfrm>
            <a:off x="8428415" y="4318456"/>
            <a:ext cx="282450" cy="369332"/>
          </a:xfrm>
          <a:prstGeom prst="rect">
            <a:avLst/>
          </a:prstGeom>
          <a:noFill/>
        </p:spPr>
        <p:txBody>
          <a:bodyPr wrap="none" rtlCol="0">
            <a:spAutoFit/>
          </a:bodyPr>
          <a:lstStyle/>
          <a:p>
            <a:r>
              <a:rPr lang="de-DE" dirty="0"/>
              <a:t>z</a:t>
            </a:r>
          </a:p>
        </p:txBody>
      </p:sp>
      <p:sp>
        <p:nvSpPr>
          <p:cNvPr id="50" name="Textfeld 49"/>
          <p:cNvSpPr txBox="1"/>
          <p:nvPr/>
        </p:nvSpPr>
        <p:spPr>
          <a:xfrm>
            <a:off x="7101011" y="3194363"/>
            <a:ext cx="312906" cy="369332"/>
          </a:xfrm>
          <a:prstGeom prst="rect">
            <a:avLst/>
          </a:prstGeom>
          <a:noFill/>
        </p:spPr>
        <p:txBody>
          <a:bodyPr wrap="none" rtlCol="0">
            <a:spAutoFit/>
          </a:bodyPr>
          <a:lstStyle/>
          <a:p>
            <a:r>
              <a:rPr lang="de-DE" dirty="0"/>
              <a:t>0</a:t>
            </a:r>
          </a:p>
        </p:txBody>
      </p:sp>
      <p:sp>
        <p:nvSpPr>
          <p:cNvPr id="51" name="Textfeld 50"/>
          <p:cNvSpPr txBox="1"/>
          <p:nvPr/>
        </p:nvSpPr>
        <p:spPr>
          <a:xfrm>
            <a:off x="7597407" y="3722251"/>
            <a:ext cx="312906" cy="369332"/>
          </a:xfrm>
          <a:prstGeom prst="rect">
            <a:avLst/>
          </a:prstGeom>
          <a:noFill/>
        </p:spPr>
        <p:txBody>
          <a:bodyPr wrap="none" rtlCol="0">
            <a:spAutoFit/>
          </a:bodyPr>
          <a:lstStyle/>
          <a:p>
            <a:r>
              <a:rPr lang="de-DE" dirty="0"/>
              <a:t>0</a:t>
            </a:r>
          </a:p>
        </p:txBody>
      </p:sp>
      <p:sp>
        <p:nvSpPr>
          <p:cNvPr id="52" name="Textfeld 51"/>
          <p:cNvSpPr txBox="1"/>
          <p:nvPr/>
        </p:nvSpPr>
        <p:spPr>
          <a:xfrm>
            <a:off x="8608535" y="3191331"/>
            <a:ext cx="312906" cy="369332"/>
          </a:xfrm>
          <a:prstGeom prst="rect">
            <a:avLst/>
          </a:prstGeom>
          <a:noFill/>
        </p:spPr>
        <p:txBody>
          <a:bodyPr wrap="none" rtlCol="0">
            <a:spAutoFit/>
          </a:bodyPr>
          <a:lstStyle/>
          <a:p>
            <a:r>
              <a:rPr lang="de-DE" dirty="0"/>
              <a:t>0</a:t>
            </a:r>
          </a:p>
        </p:txBody>
      </p:sp>
      <p:sp>
        <p:nvSpPr>
          <p:cNvPr id="53" name="Textfeld 52"/>
          <p:cNvSpPr txBox="1"/>
          <p:nvPr/>
        </p:nvSpPr>
        <p:spPr>
          <a:xfrm>
            <a:off x="8091776" y="3190776"/>
            <a:ext cx="312906" cy="369332"/>
          </a:xfrm>
          <a:prstGeom prst="rect">
            <a:avLst/>
          </a:prstGeom>
          <a:noFill/>
        </p:spPr>
        <p:txBody>
          <a:bodyPr wrap="none" rtlCol="0">
            <a:spAutoFit/>
          </a:bodyPr>
          <a:lstStyle/>
          <a:p>
            <a:r>
              <a:rPr lang="de-DE" dirty="0">
                <a:solidFill>
                  <a:schemeClr val="accent3">
                    <a:lumMod val="60000"/>
                    <a:lumOff val="40000"/>
                  </a:schemeClr>
                </a:solidFill>
              </a:rPr>
              <a:t>1</a:t>
            </a:r>
          </a:p>
        </p:txBody>
      </p:sp>
      <p:sp>
        <p:nvSpPr>
          <p:cNvPr id="54" name="Textfeld 53"/>
          <p:cNvSpPr txBox="1"/>
          <p:nvPr/>
        </p:nvSpPr>
        <p:spPr>
          <a:xfrm>
            <a:off x="8608534" y="3721094"/>
            <a:ext cx="312906" cy="369332"/>
          </a:xfrm>
          <a:prstGeom prst="rect">
            <a:avLst/>
          </a:prstGeom>
          <a:noFill/>
        </p:spPr>
        <p:txBody>
          <a:bodyPr wrap="none" rtlCol="0">
            <a:spAutoFit/>
          </a:bodyPr>
          <a:lstStyle/>
          <a:p>
            <a:r>
              <a:rPr lang="de-DE" dirty="0">
                <a:solidFill>
                  <a:schemeClr val="bg1"/>
                </a:solidFill>
              </a:rPr>
              <a:t>1</a:t>
            </a:r>
          </a:p>
        </p:txBody>
      </p:sp>
      <p:sp>
        <p:nvSpPr>
          <p:cNvPr id="55" name="Textfeld 54"/>
          <p:cNvSpPr txBox="1"/>
          <p:nvPr/>
        </p:nvSpPr>
        <p:spPr>
          <a:xfrm>
            <a:off x="8093682" y="3733371"/>
            <a:ext cx="312906" cy="369332"/>
          </a:xfrm>
          <a:prstGeom prst="rect">
            <a:avLst/>
          </a:prstGeom>
          <a:noFill/>
        </p:spPr>
        <p:txBody>
          <a:bodyPr wrap="none" rtlCol="0">
            <a:spAutoFit/>
          </a:bodyPr>
          <a:lstStyle/>
          <a:p>
            <a:r>
              <a:rPr lang="de-DE" dirty="0">
                <a:solidFill>
                  <a:schemeClr val="accent2">
                    <a:lumMod val="60000"/>
                    <a:lumOff val="40000"/>
                  </a:schemeClr>
                </a:solidFill>
              </a:rPr>
              <a:t>1</a:t>
            </a:r>
          </a:p>
        </p:txBody>
      </p:sp>
      <p:sp>
        <p:nvSpPr>
          <p:cNvPr id="60" name="Textfeld 59"/>
          <p:cNvSpPr txBox="1"/>
          <p:nvPr/>
        </p:nvSpPr>
        <p:spPr>
          <a:xfrm>
            <a:off x="7094899" y="3716631"/>
            <a:ext cx="312906" cy="369332"/>
          </a:xfrm>
          <a:prstGeom prst="rect">
            <a:avLst/>
          </a:prstGeom>
          <a:noFill/>
        </p:spPr>
        <p:txBody>
          <a:bodyPr wrap="none" rtlCol="0">
            <a:spAutoFit/>
          </a:bodyPr>
          <a:lstStyle/>
          <a:p>
            <a:r>
              <a:rPr lang="de-DE" dirty="0"/>
              <a:t>0</a:t>
            </a:r>
          </a:p>
        </p:txBody>
      </p:sp>
      <p:sp>
        <p:nvSpPr>
          <p:cNvPr id="61" name="Textfeld 60"/>
          <p:cNvSpPr txBox="1"/>
          <p:nvPr/>
        </p:nvSpPr>
        <p:spPr>
          <a:xfrm>
            <a:off x="7589268" y="3190776"/>
            <a:ext cx="312906" cy="369332"/>
          </a:xfrm>
          <a:prstGeom prst="rect">
            <a:avLst/>
          </a:prstGeom>
          <a:noFill/>
        </p:spPr>
        <p:txBody>
          <a:bodyPr wrap="none" rtlCol="0">
            <a:spAutoFit/>
          </a:bodyPr>
          <a:lstStyle/>
          <a:p>
            <a:r>
              <a:rPr lang="de-DE" dirty="0"/>
              <a:t>0</a:t>
            </a:r>
          </a:p>
        </p:txBody>
      </p:sp>
      <p:sp>
        <p:nvSpPr>
          <p:cNvPr id="66" name="Textfeld 65"/>
          <p:cNvSpPr txBox="1"/>
          <p:nvPr/>
        </p:nvSpPr>
        <p:spPr>
          <a:xfrm>
            <a:off x="7306270" y="3913193"/>
            <a:ext cx="263214" cy="261610"/>
          </a:xfrm>
          <a:prstGeom prst="rect">
            <a:avLst/>
          </a:prstGeom>
          <a:noFill/>
        </p:spPr>
        <p:txBody>
          <a:bodyPr wrap="none" rtlCol="0">
            <a:spAutoFit/>
          </a:bodyPr>
          <a:lstStyle/>
          <a:p>
            <a:r>
              <a:rPr lang="de-DE" sz="1100" dirty="0"/>
              <a:t>2</a:t>
            </a:r>
          </a:p>
        </p:txBody>
      </p:sp>
      <p:sp>
        <p:nvSpPr>
          <p:cNvPr id="67" name="Textfeld 66"/>
          <p:cNvSpPr txBox="1"/>
          <p:nvPr/>
        </p:nvSpPr>
        <p:spPr>
          <a:xfrm>
            <a:off x="7809184" y="3908016"/>
            <a:ext cx="263214" cy="261610"/>
          </a:xfrm>
          <a:prstGeom prst="rect">
            <a:avLst/>
          </a:prstGeom>
          <a:noFill/>
        </p:spPr>
        <p:txBody>
          <a:bodyPr wrap="none" rtlCol="0">
            <a:spAutoFit/>
          </a:bodyPr>
          <a:lstStyle/>
          <a:p>
            <a:r>
              <a:rPr lang="de-DE" sz="1100" dirty="0"/>
              <a:t>3</a:t>
            </a:r>
          </a:p>
        </p:txBody>
      </p:sp>
      <p:sp>
        <p:nvSpPr>
          <p:cNvPr id="68" name="Textfeld 67"/>
          <p:cNvSpPr txBox="1"/>
          <p:nvPr/>
        </p:nvSpPr>
        <p:spPr>
          <a:xfrm>
            <a:off x="8769549" y="3901644"/>
            <a:ext cx="263214" cy="261610"/>
          </a:xfrm>
          <a:prstGeom prst="rect">
            <a:avLst/>
          </a:prstGeom>
          <a:noFill/>
        </p:spPr>
        <p:txBody>
          <a:bodyPr wrap="none" rtlCol="0">
            <a:spAutoFit/>
          </a:bodyPr>
          <a:lstStyle/>
          <a:p>
            <a:r>
              <a:rPr lang="de-DE" sz="1100" dirty="0"/>
              <a:t>6</a:t>
            </a:r>
          </a:p>
        </p:txBody>
      </p:sp>
      <p:sp>
        <p:nvSpPr>
          <p:cNvPr id="69" name="Textfeld 68"/>
          <p:cNvSpPr txBox="1"/>
          <p:nvPr/>
        </p:nvSpPr>
        <p:spPr>
          <a:xfrm>
            <a:off x="8306322" y="3895656"/>
            <a:ext cx="263214" cy="261610"/>
          </a:xfrm>
          <a:prstGeom prst="rect">
            <a:avLst/>
          </a:prstGeom>
          <a:noFill/>
        </p:spPr>
        <p:txBody>
          <a:bodyPr wrap="none" rtlCol="0">
            <a:spAutoFit/>
          </a:bodyPr>
          <a:lstStyle/>
          <a:p>
            <a:r>
              <a:rPr lang="de-DE" sz="1100" dirty="0"/>
              <a:t>7</a:t>
            </a:r>
          </a:p>
        </p:txBody>
      </p:sp>
      <p:sp>
        <p:nvSpPr>
          <p:cNvPr id="70" name="Textfeld 69"/>
          <p:cNvSpPr txBox="1"/>
          <p:nvPr/>
        </p:nvSpPr>
        <p:spPr>
          <a:xfrm>
            <a:off x="7306556" y="3397065"/>
            <a:ext cx="263214" cy="261610"/>
          </a:xfrm>
          <a:prstGeom prst="rect">
            <a:avLst/>
          </a:prstGeom>
          <a:noFill/>
        </p:spPr>
        <p:txBody>
          <a:bodyPr wrap="none" rtlCol="0">
            <a:spAutoFit/>
          </a:bodyPr>
          <a:lstStyle/>
          <a:p>
            <a:r>
              <a:rPr lang="de-DE" sz="1100" dirty="0"/>
              <a:t>0</a:t>
            </a:r>
          </a:p>
        </p:txBody>
      </p:sp>
      <p:sp>
        <p:nvSpPr>
          <p:cNvPr id="71" name="Textfeld 70"/>
          <p:cNvSpPr txBox="1"/>
          <p:nvPr/>
        </p:nvSpPr>
        <p:spPr>
          <a:xfrm>
            <a:off x="7813382" y="3391888"/>
            <a:ext cx="263214" cy="261610"/>
          </a:xfrm>
          <a:prstGeom prst="rect">
            <a:avLst/>
          </a:prstGeom>
          <a:noFill/>
        </p:spPr>
        <p:txBody>
          <a:bodyPr wrap="none" rtlCol="0">
            <a:spAutoFit/>
          </a:bodyPr>
          <a:lstStyle/>
          <a:p>
            <a:r>
              <a:rPr lang="de-DE" sz="1100" dirty="0"/>
              <a:t>1</a:t>
            </a:r>
          </a:p>
        </p:txBody>
      </p:sp>
      <p:sp>
        <p:nvSpPr>
          <p:cNvPr id="72" name="Textfeld 71"/>
          <p:cNvSpPr txBox="1"/>
          <p:nvPr/>
        </p:nvSpPr>
        <p:spPr>
          <a:xfrm>
            <a:off x="8773747" y="3397065"/>
            <a:ext cx="263214" cy="261610"/>
          </a:xfrm>
          <a:prstGeom prst="rect">
            <a:avLst/>
          </a:prstGeom>
          <a:noFill/>
        </p:spPr>
        <p:txBody>
          <a:bodyPr wrap="none" rtlCol="0">
            <a:spAutoFit/>
          </a:bodyPr>
          <a:lstStyle/>
          <a:p>
            <a:r>
              <a:rPr lang="de-DE" sz="1100" dirty="0"/>
              <a:t>4</a:t>
            </a:r>
          </a:p>
        </p:txBody>
      </p:sp>
      <p:sp>
        <p:nvSpPr>
          <p:cNvPr id="73" name="Textfeld 72"/>
          <p:cNvSpPr txBox="1"/>
          <p:nvPr/>
        </p:nvSpPr>
        <p:spPr>
          <a:xfrm>
            <a:off x="8315890" y="3397065"/>
            <a:ext cx="263214" cy="261610"/>
          </a:xfrm>
          <a:prstGeom prst="rect">
            <a:avLst/>
          </a:prstGeom>
          <a:noFill/>
        </p:spPr>
        <p:txBody>
          <a:bodyPr wrap="none" rtlCol="0">
            <a:spAutoFit/>
          </a:bodyPr>
          <a:lstStyle/>
          <a:p>
            <a:r>
              <a:rPr lang="de-DE" sz="1100" dirty="0"/>
              <a:t>5</a:t>
            </a:r>
          </a:p>
        </p:txBody>
      </p:sp>
      <mc:AlternateContent xmlns:mc="http://schemas.openxmlformats.org/markup-compatibility/2006" xmlns:a14="http://schemas.microsoft.com/office/drawing/2010/main">
        <mc:Choice Requires="a14">
          <p:graphicFrame>
            <p:nvGraphicFramePr>
              <p:cNvPr id="74" name="Tabelle 73"/>
              <p:cNvGraphicFramePr>
                <a:graphicFrameLocks noGrp="1"/>
              </p:cNvGraphicFramePr>
              <p:nvPr>
                <p:extLst>
                  <p:ext uri="{D42A27DB-BD31-4B8C-83A1-F6EECF244321}">
                    <p14:modId xmlns:p14="http://schemas.microsoft.com/office/powerpoint/2010/main" val="205872192"/>
                  </p:ext>
                </p:extLst>
              </p:nvPr>
            </p:nvGraphicFramePr>
            <p:xfrm>
              <a:off x="1610053" y="2234298"/>
              <a:ext cx="4501091" cy="3337560"/>
            </p:xfrm>
            <a:graphic>
              <a:graphicData uri="http://schemas.openxmlformats.org/drawingml/2006/table">
                <a:tbl>
                  <a:tblPr firstRow="1" bandRow="1">
                    <a:tableStyleId>{7DF18680-E054-41AD-8BC1-D1AEF772440D}</a:tableStyleId>
                  </a:tblPr>
                  <a:tblGrid>
                    <a:gridCol w="783111">
                      <a:extLst>
                        <a:ext uri="{9D8B030D-6E8A-4147-A177-3AD203B41FA5}">
                          <a16:colId xmlns:a16="http://schemas.microsoft.com/office/drawing/2014/main" val="4069405140"/>
                        </a:ext>
                      </a:extLst>
                    </a:gridCol>
                    <a:gridCol w="783111">
                      <a:extLst>
                        <a:ext uri="{9D8B030D-6E8A-4147-A177-3AD203B41FA5}">
                          <a16:colId xmlns:a16="http://schemas.microsoft.com/office/drawing/2014/main" val="20000"/>
                        </a:ext>
                      </a:extLst>
                    </a:gridCol>
                    <a:gridCol w="714417">
                      <a:extLst>
                        <a:ext uri="{9D8B030D-6E8A-4147-A177-3AD203B41FA5}">
                          <a16:colId xmlns:a16="http://schemas.microsoft.com/office/drawing/2014/main" val="20001"/>
                        </a:ext>
                      </a:extLst>
                    </a:gridCol>
                    <a:gridCol w="714417">
                      <a:extLst>
                        <a:ext uri="{9D8B030D-6E8A-4147-A177-3AD203B41FA5}">
                          <a16:colId xmlns:a16="http://schemas.microsoft.com/office/drawing/2014/main" val="2543128089"/>
                        </a:ext>
                      </a:extLst>
                    </a:gridCol>
                    <a:gridCol w="1506035">
                      <a:extLst>
                        <a:ext uri="{9D8B030D-6E8A-4147-A177-3AD203B41FA5}">
                          <a16:colId xmlns:a16="http://schemas.microsoft.com/office/drawing/2014/main" val="20002"/>
                        </a:ext>
                      </a:extLst>
                    </a:gridCol>
                  </a:tblGrid>
                  <a:tr h="370840">
                    <a:tc>
                      <a:txBody>
                        <a:bodyPr/>
                        <a:lstStyle/>
                        <a:p>
                          <a:r>
                            <a:rPr lang="de-DE" dirty="0"/>
                            <a:t>Oktal</a:t>
                          </a:r>
                        </a:p>
                      </a:txBody>
                      <a:tcPr/>
                    </a:tc>
                    <a:tc>
                      <a:txBody>
                        <a:bodyPr/>
                        <a:lstStyle/>
                        <a:p>
                          <a:r>
                            <a:rPr lang="de-DE" dirty="0"/>
                            <a:t>z</a:t>
                          </a:r>
                        </a:p>
                      </a:txBody>
                      <a:tcPr/>
                    </a:tc>
                    <a:tc>
                      <a:txBody>
                        <a:bodyPr/>
                        <a:lstStyle/>
                        <a:p>
                          <a:r>
                            <a:rPr lang="de-DE" dirty="0"/>
                            <a:t>y</a:t>
                          </a:r>
                        </a:p>
                      </a:txBody>
                      <a:tcPr/>
                    </a:tc>
                    <a:tc>
                      <a:txBody>
                        <a:bodyPr/>
                        <a:lstStyle/>
                        <a:p>
                          <a:r>
                            <a:rPr lang="de-DE" dirty="0"/>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de-DE" i="1" smtClean="0">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𝑧</m:t>
                                </m:r>
                              </m:oMath>
                            </m:oMathPara>
                          </a14:m>
                          <a:endParaRPr lang="de-DE"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2</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3"/>
                      </a:ext>
                    </a:extLst>
                  </a:tr>
                  <a:tr h="370840">
                    <a:tc>
                      <a:txBody>
                        <a:bodyPr/>
                        <a:lstStyle/>
                        <a:p>
                          <a:r>
                            <a:rPr lang="de-DE" dirty="0"/>
                            <a:t>3</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r h="370840">
                    <a:tc>
                      <a:txBody>
                        <a:bodyPr/>
                        <a:lstStyle/>
                        <a:p>
                          <a:r>
                            <a:rPr lang="de-DE" dirty="0"/>
                            <a:t>4</a:t>
                          </a:r>
                        </a:p>
                      </a:txBody>
                      <a:tcPr/>
                    </a:tc>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5</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578820480"/>
                      </a:ext>
                    </a:extLst>
                  </a:tr>
                  <a:tr h="370840">
                    <a:tc>
                      <a:txBody>
                        <a:bodyPr/>
                        <a:lstStyle/>
                        <a:p>
                          <a:r>
                            <a:rPr lang="de-DE" dirty="0"/>
                            <a:t>6</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592020851"/>
                      </a:ext>
                    </a:extLst>
                  </a:tr>
                  <a:tr h="370840">
                    <a:tc>
                      <a:txBody>
                        <a:bodyPr/>
                        <a:lstStyle/>
                        <a:p>
                          <a:r>
                            <a:rPr lang="de-DE" dirty="0"/>
                            <a:t>7</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2831728212"/>
                      </a:ext>
                    </a:extLst>
                  </a:tr>
                </a:tbl>
              </a:graphicData>
            </a:graphic>
          </p:graphicFrame>
        </mc:Choice>
        <mc:Fallback xmlns="">
          <p:graphicFrame>
            <p:nvGraphicFramePr>
              <p:cNvPr id="74" name="Tabelle 73"/>
              <p:cNvGraphicFramePr>
                <a:graphicFrameLocks noGrp="1"/>
              </p:cNvGraphicFramePr>
              <p:nvPr>
                <p:extLst>
                  <p:ext uri="{D42A27DB-BD31-4B8C-83A1-F6EECF244321}">
                    <p14:modId xmlns:p14="http://schemas.microsoft.com/office/powerpoint/2010/main" val="205872192"/>
                  </p:ext>
                </p:extLst>
              </p:nvPr>
            </p:nvGraphicFramePr>
            <p:xfrm>
              <a:off x="1610053" y="2234298"/>
              <a:ext cx="4501091" cy="3337560"/>
            </p:xfrm>
            <a:graphic>
              <a:graphicData uri="http://schemas.openxmlformats.org/drawingml/2006/table">
                <a:tbl>
                  <a:tblPr firstRow="1" bandRow="1">
                    <a:tableStyleId>{7DF18680-E054-41AD-8BC1-D1AEF772440D}</a:tableStyleId>
                  </a:tblPr>
                  <a:tblGrid>
                    <a:gridCol w="783111">
                      <a:extLst>
                        <a:ext uri="{9D8B030D-6E8A-4147-A177-3AD203B41FA5}">
                          <a16:colId xmlns:a16="http://schemas.microsoft.com/office/drawing/2014/main" val="4069405140"/>
                        </a:ext>
                      </a:extLst>
                    </a:gridCol>
                    <a:gridCol w="783111">
                      <a:extLst>
                        <a:ext uri="{9D8B030D-6E8A-4147-A177-3AD203B41FA5}">
                          <a16:colId xmlns:a16="http://schemas.microsoft.com/office/drawing/2014/main" val="20000"/>
                        </a:ext>
                      </a:extLst>
                    </a:gridCol>
                    <a:gridCol w="714417">
                      <a:extLst>
                        <a:ext uri="{9D8B030D-6E8A-4147-A177-3AD203B41FA5}">
                          <a16:colId xmlns:a16="http://schemas.microsoft.com/office/drawing/2014/main" val="20001"/>
                        </a:ext>
                      </a:extLst>
                    </a:gridCol>
                    <a:gridCol w="714417">
                      <a:extLst>
                        <a:ext uri="{9D8B030D-6E8A-4147-A177-3AD203B41FA5}">
                          <a16:colId xmlns:a16="http://schemas.microsoft.com/office/drawing/2014/main" val="2543128089"/>
                        </a:ext>
                      </a:extLst>
                    </a:gridCol>
                    <a:gridCol w="1506035">
                      <a:extLst>
                        <a:ext uri="{9D8B030D-6E8A-4147-A177-3AD203B41FA5}">
                          <a16:colId xmlns:a16="http://schemas.microsoft.com/office/drawing/2014/main" val="20002"/>
                        </a:ext>
                      </a:extLst>
                    </a:gridCol>
                  </a:tblGrid>
                  <a:tr h="370840">
                    <a:tc>
                      <a:txBody>
                        <a:bodyPr/>
                        <a:lstStyle/>
                        <a:p>
                          <a:r>
                            <a:rPr lang="de-DE" dirty="0"/>
                            <a:t>Oktal</a:t>
                          </a:r>
                        </a:p>
                      </a:txBody>
                      <a:tcPr/>
                    </a:tc>
                    <a:tc>
                      <a:txBody>
                        <a:bodyPr/>
                        <a:lstStyle/>
                        <a:p>
                          <a:r>
                            <a:rPr lang="de-DE" dirty="0"/>
                            <a:t>z</a:t>
                          </a:r>
                        </a:p>
                      </a:txBody>
                      <a:tcPr/>
                    </a:tc>
                    <a:tc>
                      <a:txBody>
                        <a:bodyPr/>
                        <a:lstStyle/>
                        <a:p>
                          <a:r>
                            <a:rPr lang="de-DE" dirty="0"/>
                            <a:t>y</a:t>
                          </a:r>
                        </a:p>
                      </a:txBody>
                      <a:tcPr/>
                    </a:tc>
                    <a:tc>
                      <a:txBody>
                        <a:bodyPr/>
                        <a:lstStyle/>
                        <a:p>
                          <a:r>
                            <a:rPr lang="de-DE" dirty="0"/>
                            <a:t>x</a:t>
                          </a:r>
                        </a:p>
                      </a:txBody>
                      <a:tcPr/>
                    </a:tc>
                    <a:tc>
                      <a:txBody>
                        <a:bodyPr/>
                        <a:lstStyle/>
                        <a:p>
                          <a:endParaRPr lang="de-DE"/>
                        </a:p>
                      </a:txBody>
                      <a:tcPr>
                        <a:blipFill>
                          <a:blip r:embed="rId4"/>
                          <a:stretch>
                            <a:fillRect l="-199595" t="-8197" r="-1619" b="-822951"/>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2</a:t>
                          </a:r>
                        </a:p>
                      </a:txBody>
                      <a:tcPr/>
                    </a:tc>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3"/>
                      </a:ext>
                    </a:extLst>
                  </a:tr>
                  <a:tr h="370840">
                    <a:tc>
                      <a:txBody>
                        <a:bodyPr/>
                        <a:lstStyle/>
                        <a:p>
                          <a:r>
                            <a:rPr lang="de-DE" dirty="0"/>
                            <a:t>3</a:t>
                          </a:r>
                        </a:p>
                      </a:txBody>
                      <a:tcPr/>
                    </a:tc>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r h="370840">
                    <a:tc>
                      <a:txBody>
                        <a:bodyPr/>
                        <a:lstStyle/>
                        <a:p>
                          <a:r>
                            <a:rPr lang="de-DE" dirty="0"/>
                            <a:t>4</a:t>
                          </a:r>
                        </a:p>
                      </a:txBody>
                      <a:tcPr/>
                    </a:tc>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5</a:t>
                          </a:r>
                        </a:p>
                      </a:txBody>
                      <a:tcPr/>
                    </a:tc>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578820480"/>
                      </a:ext>
                    </a:extLst>
                  </a:tr>
                  <a:tr h="370840">
                    <a:tc>
                      <a:txBody>
                        <a:bodyPr/>
                        <a:lstStyle/>
                        <a:p>
                          <a:r>
                            <a:rPr lang="de-DE" dirty="0"/>
                            <a:t>6</a:t>
                          </a:r>
                        </a:p>
                      </a:txBody>
                      <a:tcPr/>
                    </a:tc>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592020851"/>
                      </a:ext>
                    </a:extLst>
                  </a:tr>
                  <a:tr h="370840">
                    <a:tc>
                      <a:txBody>
                        <a:bodyPr/>
                        <a:lstStyle/>
                        <a:p>
                          <a:r>
                            <a:rPr lang="de-DE" dirty="0"/>
                            <a:t>7</a:t>
                          </a:r>
                        </a:p>
                      </a:txBody>
                      <a:tcPr/>
                    </a:tc>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2831728212"/>
                      </a:ext>
                    </a:extLst>
                  </a:tr>
                </a:tbl>
              </a:graphicData>
            </a:graphic>
          </p:graphicFrame>
        </mc:Fallback>
      </mc:AlternateContent>
    </p:spTree>
    <p:extLst>
      <p:ext uri="{BB962C8B-B14F-4D97-AF65-F5344CB8AC3E}">
        <p14:creationId xmlns:p14="http://schemas.microsoft.com/office/powerpoint/2010/main" val="3666547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Symmetriediagramm von </a:t>
                </a:r>
                <a14:m>
                  <m:oMath xmlns:m="http://schemas.openxmlformats.org/officeDocument/2006/math">
                    <m:sSub>
                      <m:sSubPr>
                        <m:ctrlPr>
                          <a:rPr lang="de-DE" i="1">
                            <a:latin typeface="Cambria Math" panose="02040503050406030204" pitchFamily="18" charset="0"/>
                          </a:rPr>
                        </m:ctrlPr>
                      </m:sSubPr>
                      <m:e>
                        <m:r>
                          <m:rPr>
                            <m:sty m:val="p"/>
                          </m:rPr>
                          <a:rPr lang="de-DE">
                            <a:latin typeface="Cambria Math" panose="02040503050406030204" pitchFamily="18" charset="0"/>
                          </a:rPr>
                          <m:t>f</m:t>
                        </m:r>
                      </m:e>
                      <m:sub>
                        <m:r>
                          <a:rPr lang="de-DE">
                            <a:latin typeface="Cambria Math" panose="02040503050406030204" pitchFamily="18" charset="0"/>
                          </a:rPr>
                          <m:t>3</m:t>
                        </m:r>
                      </m:sub>
                    </m:sSub>
                    <m:r>
                      <a:rPr lang="de-DE">
                        <a:latin typeface="Cambria Math" panose="02040503050406030204" pitchFamily="18" charset="0"/>
                      </a:rPr>
                      <m:t>=</m:t>
                    </m:r>
                    <m:r>
                      <a:rPr lang="de-DE" i="1">
                        <a:latin typeface="Cambria Math" panose="02040503050406030204" pitchFamily="18" charset="0"/>
                      </a:rPr>
                      <m:t>𝑥𝑦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𝑧</m:t>
                        </m:r>
                      </m:e>
                    </m:acc>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1163"/>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14</a:t>
            </a:fld>
            <a:endParaRPr lang="en-US" dirty="0"/>
          </a:p>
        </p:txBody>
      </p:sp>
      <p:sp>
        <p:nvSpPr>
          <p:cNvPr id="23" name="Rechteck 22"/>
          <p:cNvSpPr/>
          <p:nvPr/>
        </p:nvSpPr>
        <p:spPr>
          <a:xfrm>
            <a:off x="7006210" y="313229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7508718" y="313229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8011226" y="313229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8513734" y="3132295"/>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7006210" y="363480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7508718" y="363480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8011226" y="363480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8513734" y="363480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p:cNvCxnSpPr/>
          <p:nvPr/>
        </p:nvCxnSpPr>
        <p:spPr>
          <a:xfrm flipV="1">
            <a:off x="7508718" y="2975776"/>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43" name="Gerader Verbinder 42"/>
          <p:cNvCxnSpPr/>
          <p:nvPr/>
        </p:nvCxnSpPr>
        <p:spPr>
          <a:xfrm flipV="1">
            <a:off x="6808296" y="3634803"/>
            <a:ext cx="0" cy="540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45" name="Gerader Verbinder 44"/>
          <p:cNvCxnSpPr/>
          <p:nvPr/>
        </p:nvCxnSpPr>
        <p:spPr>
          <a:xfrm flipV="1">
            <a:off x="8052950" y="4301980"/>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46" name="Textfeld 45"/>
          <p:cNvSpPr txBox="1"/>
          <p:nvPr/>
        </p:nvSpPr>
        <p:spPr>
          <a:xfrm>
            <a:off x="7819752" y="2589833"/>
            <a:ext cx="295274" cy="369332"/>
          </a:xfrm>
          <a:prstGeom prst="rect">
            <a:avLst/>
          </a:prstGeom>
          <a:noFill/>
        </p:spPr>
        <p:txBody>
          <a:bodyPr wrap="none" rtlCol="0">
            <a:spAutoFit/>
          </a:bodyPr>
          <a:lstStyle/>
          <a:p>
            <a:r>
              <a:rPr lang="de-DE" dirty="0"/>
              <a:t>x</a:t>
            </a:r>
          </a:p>
        </p:txBody>
      </p:sp>
      <p:sp>
        <p:nvSpPr>
          <p:cNvPr id="47" name="Textfeld 46"/>
          <p:cNvSpPr txBox="1"/>
          <p:nvPr/>
        </p:nvSpPr>
        <p:spPr>
          <a:xfrm>
            <a:off x="6393994" y="3716631"/>
            <a:ext cx="308098" cy="369332"/>
          </a:xfrm>
          <a:prstGeom prst="rect">
            <a:avLst/>
          </a:prstGeom>
          <a:noFill/>
        </p:spPr>
        <p:txBody>
          <a:bodyPr wrap="none" rtlCol="0">
            <a:spAutoFit/>
          </a:bodyPr>
          <a:lstStyle/>
          <a:p>
            <a:r>
              <a:rPr lang="de-DE" dirty="0"/>
              <a:t>y</a:t>
            </a:r>
          </a:p>
        </p:txBody>
      </p:sp>
      <p:sp>
        <p:nvSpPr>
          <p:cNvPr id="49" name="Textfeld 48"/>
          <p:cNvSpPr txBox="1"/>
          <p:nvPr/>
        </p:nvSpPr>
        <p:spPr>
          <a:xfrm>
            <a:off x="8428415" y="4318456"/>
            <a:ext cx="282450" cy="369332"/>
          </a:xfrm>
          <a:prstGeom prst="rect">
            <a:avLst/>
          </a:prstGeom>
          <a:noFill/>
        </p:spPr>
        <p:txBody>
          <a:bodyPr wrap="none" rtlCol="0">
            <a:spAutoFit/>
          </a:bodyPr>
          <a:lstStyle/>
          <a:p>
            <a:r>
              <a:rPr lang="de-DE" dirty="0"/>
              <a:t>z</a:t>
            </a:r>
          </a:p>
        </p:txBody>
      </p:sp>
      <p:sp>
        <p:nvSpPr>
          <p:cNvPr id="50" name="Textfeld 49"/>
          <p:cNvSpPr txBox="1"/>
          <p:nvPr/>
        </p:nvSpPr>
        <p:spPr>
          <a:xfrm>
            <a:off x="7101011" y="3194363"/>
            <a:ext cx="312906" cy="369332"/>
          </a:xfrm>
          <a:prstGeom prst="rect">
            <a:avLst/>
          </a:prstGeom>
          <a:noFill/>
        </p:spPr>
        <p:txBody>
          <a:bodyPr wrap="none" rtlCol="0">
            <a:spAutoFit/>
          </a:bodyPr>
          <a:lstStyle/>
          <a:p>
            <a:r>
              <a:rPr lang="de-DE" dirty="0"/>
              <a:t>0</a:t>
            </a:r>
          </a:p>
        </p:txBody>
      </p:sp>
      <p:sp>
        <p:nvSpPr>
          <p:cNvPr id="51" name="Textfeld 50"/>
          <p:cNvSpPr txBox="1"/>
          <p:nvPr/>
        </p:nvSpPr>
        <p:spPr>
          <a:xfrm>
            <a:off x="7597407" y="3722251"/>
            <a:ext cx="312906" cy="369332"/>
          </a:xfrm>
          <a:prstGeom prst="rect">
            <a:avLst/>
          </a:prstGeom>
          <a:noFill/>
        </p:spPr>
        <p:txBody>
          <a:bodyPr wrap="none" rtlCol="0">
            <a:spAutoFit/>
          </a:bodyPr>
          <a:lstStyle/>
          <a:p>
            <a:r>
              <a:rPr lang="de-DE" dirty="0"/>
              <a:t>1</a:t>
            </a:r>
          </a:p>
        </p:txBody>
      </p:sp>
      <p:sp>
        <p:nvSpPr>
          <p:cNvPr id="52" name="Textfeld 51"/>
          <p:cNvSpPr txBox="1"/>
          <p:nvPr/>
        </p:nvSpPr>
        <p:spPr>
          <a:xfrm>
            <a:off x="8608535" y="3191331"/>
            <a:ext cx="312906" cy="369332"/>
          </a:xfrm>
          <a:prstGeom prst="rect">
            <a:avLst/>
          </a:prstGeom>
          <a:noFill/>
        </p:spPr>
        <p:txBody>
          <a:bodyPr wrap="none" rtlCol="0">
            <a:spAutoFit/>
          </a:bodyPr>
          <a:lstStyle/>
          <a:p>
            <a:r>
              <a:rPr lang="de-DE" dirty="0"/>
              <a:t>0</a:t>
            </a:r>
          </a:p>
        </p:txBody>
      </p:sp>
      <p:sp>
        <p:nvSpPr>
          <p:cNvPr id="53" name="Textfeld 52"/>
          <p:cNvSpPr txBox="1"/>
          <p:nvPr/>
        </p:nvSpPr>
        <p:spPr>
          <a:xfrm>
            <a:off x="8091776" y="3190776"/>
            <a:ext cx="312906" cy="369332"/>
          </a:xfrm>
          <a:prstGeom prst="rect">
            <a:avLst/>
          </a:prstGeom>
          <a:noFill/>
        </p:spPr>
        <p:txBody>
          <a:bodyPr wrap="none" rtlCol="0">
            <a:spAutoFit/>
          </a:bodyPr>
          <a:lstStyle/>
          <a:p>
            <a:r>
              <a:rPr lang="de-DE" dirty="0"/>
              <a:t>0</a:t>
            </a:r>
          </a:p>
        </p:txBody>
      </p:sp>
      <p:sp>
        <p:nvSpPr>
          <p:cNvPr id="54" name="Textfeld 53"/>
          <p:cNvSpPr txBox="1"/>
          <p:nvPr/>
        </p:nvSpPr>
        <p:spPr>
          <a:xfrm>
            <a:off x="8608534" y="3721094"/>
            <a:ext cx="312906" cy="369332"/>
          </a:xfrm>
          <a:prstGeom prst="rect">
            <a:avLst/>
          </a:prstGeom>
          <a:noFill/>
        </p:spPr>
        <p:txBody>
          <a:bodyPr wrap="none" rtlCol="0">
            <a:spAutoFit/>
          </a:bodyPr>
          <a:lstStyle/>
          <a:p>
            <a:r>
              <a:rPr lang="de-DE" dirty="0"/>
              <a:t>0</a:t>
            </a:r>
          </a:p>
        </p:txBody>
      </p:sp>
      <p:sp>
        <p:nvSpPr>
          <p:cNvPr id="55" name="Textfeld 54"/>
          <p:cNvSpPr txBox="1"/>
          <p:nvPr/>
        </p:nvSpPr>
        <p:spPr>
          <a:xfrm>
            <a:off x="8093682" y="3733371"/>
            <a:ext cx="312906" cy="369332"/>
          </a:xfrm>
          <a:prstGeom prst="rect">
            <a:avLst/>
          </a:prstGeom>
          <a:noFill/>
        </p:spPr>
        <p:txBody>
          <a:bodyPr wrap="none" rtlCol="0">
            <a:spAutoFit/>
          </a:bodyPr>
          <a:lstStyle/>
          <a:p>
            <a:r>
              <a:rPr lang="de-DE" dirty="0"/>
              <a:t>0</a:t>
            </a:r>
          </a:p>
        </p:txBody>
      </p:sp>
      <p:sp>
        <p:nvSpPr>
          <p:cNvPr id="60" name="Textfeld 59"/>
          <p:cNvSpPr txBox="1"/>
          <p:nvPr/>
        </p:nvSpPr>
        <p:spPr>
          <a:xfrm>
            <a:off x="7094899" y="3716631"/>
            <a:ext cx="312906" cy="369332"/>
          </a:xfrm>
          <a:prstGeom prst="rect">
            <a:avLst/>
          </a:prstGeom>
          <a:noFill/>
        </p:spPr>
        <p:txBody>
          <a:bodyPr wrap="none" rtlCol="0">
            <a:spAutoFit/>
          </a:bodyPr>
          <a:lstStyle/>
          <a:p>
            <a:r>
              <a:rPr lang="de-DE" dirty="0"/>
              <a:t>1</a:t>
            </a:r>
          </a:p>
        </p:txBody>
      </p:sp>
      <p:sp>
        <p:nvSpPr>
          <p:cNvPr id="61" name="Textfeld 60"/>
          <p:cNvSpPr txBox="1"/>
          <p:nvPr/>
        </p:nvSpPr>
        <p:spPr>
          <a:xfrm>
            <a:off x="7589268" y="3190776"/>
            <a:ext cx="312906" cy="369332"/>
          </a:xfrm>
          <a:prstGeom prst="rect">
            <a:avLst/>
          </a:prstGeom>
          <a:noFill/>
        </p:spPr>
        <p:txBody>
          <a:bodyPr wrap="none" rtlCol="0">
            <a:spAutoFit/>
          </a:bodyPr>
          <a:lstStyle/>
          <a:p>
            <a:r>
              <a:rPr lang="de-DE" dirty="0"/>
              <a:t>0</a:t>
            </a:r>
          </a:p>
        </p:txBody>
      </p:sp>
      <p:sp>
        <p:nvSpPr>
          <p:cNvPr id="66" name="Textfeld 65"/>
          <p:cNvSpPr txBox="1"/>
          <p:nvPr/>
        </p:nvSpPr>
        <p:spPr>
          <a:xfrm>
            <a:off x="7306270" y="3913193"/>
            <a:ext cx="263214" cy="261610"/>
          </a:xfrm>
          <a:prstGeom prst="rect">
            <a:avLst/>
          </a:prstGeom>
          <a:noFill/>
        </p:spPr>
        <p:txBody>
          <a:bodyPr wrap="none" rtlCol="0">
            <a:spAutoFit/>
          </a:bodyPr>
          <a:lstStyle/>
          <a:p>
            <a:r>
              <a:rPr lang="de-DE" sz="1100" dirty="0"/>
              <a:t>2</a:t>
            </a:r>
          </a:p>
        </p:txBody>
      </p:sp>
      <p:sp>
        <p:nvSpPr>
          <p:cNvPr id="67" name="Textfeld 66"/>
          <p:cNvSpPr txBox="1"/>
          <p:nvPr/>
        </p:nvSpPr>
        <p:spPr>
          <a:xfrm>
            <a:off x="7809184" y="3908016"/>
            <a:ext cx="263214" cy="261610"/>
          </a:xfrm>
          <a:prstGeom prst="rect">
            <a:avLst/>
          </a:prstGeom>
          <a:noFill/>
        </p:spPr>
        <p:txBody>
          <a:bodyPr wrap="none" rtlCol="0">
            <a:spAutoFit/>
          </a:bodyPr>
          <a:lstStyle/>
          <a:p>
            <a:r>
              <a:rPr lang="de-DE" sz="1100" dirty="0"/>
              <a:t>3</a:t>
            </a:r>
          </a:p>
        </p:txBody>
      </p:sp>
      <p:sp>
        <p:nvSpPr>
          <p:cNvPr id="68" name="Textfeld 67"/>
          <p:cNvSpPr txBox="1"/>
          <p:nvPr/>
        </p:nvSpPr>
        <p:spPr>
          <a:xfrm>
            <a:off x="8769549" y="3901644"/>
            <a:ext cx="263214" cy="261610"/>
          </a:xfrm>
          <a:prstGeom prst="rect">
            <a:avLst/>
          </a:prstGeom>
          <a:noFill/>
        </p:spPr>
        <p:txBody>
          <a:bodyPr wrap="none" rtlCol="0">
            <a:spAutoFit/>
          </a:bodyPr>
          <a:lstStyle/>
          <a:p>
            <a:r>
              <a:rPr lang="de-DE" sz="1100" dirty="0"/>
              <a:t>6</a:t>
            </a:r>
          </a:p>
        </p:txBody>
      </p:sp>
      <p:sp>
        <p:nvSpPr>
          <p:cNvPr id="69" name="Textfeld 68"/>
          <p:cNvSpPr txBox="1"/>
          <p:nvPr/>
        </p:nvSpPr>
        <p:spPr>
          <a:xfrm>
            <a:off x="8292055" y="3910928"/>
            <a:ext cx="263214" cy="261610"/>
          </a:xfrm>
          <a:prstGeom prst="rect">
            <a:avLst/>
          </a:prstGeom>
          <a:noFill/>
        </p:spPr>
        <p:txBody>
          <a:bodyPr wrap="none" rtlCol="0">
            <a:spAutoFit/>
          </a:bodyPr>
          <a:lstStyle/>
          <a:p>
            <a:r>
              <a:rPr lang="de-DE" sz="1100" dirty="0"/>
              <a:t>7</a:t>
            </a:r>
          </a:p>
        </p:txBody>
      </p:sp>
      <p:sp>
        <p:nvSpPr>
          <p:cNvPr id="70" name="Textfeld 69"/>
          <p:cNvSpPr txBox="1"/>
          <p:nvPr/>
        </p:nvSpPr>
        <p:spPr>
          <a:xfrm>
            <a:off x="7306556" y="3397065"/>
            <a:ext cx="263214" cy="261610"/>
          </a:xfrm>
          <a:prstGeom prst="rect">
            <a:avLst/>
          </a:prstGeom>
          <a:noFill/>
        </p:spPr>
        <p:txBody>
          <a:bodyPr wrap="none" rtlCol="0">
            <a:spAutoFit/>
          </a:bodyPr>
          <a:lstStyle/>
          <a:p>
            <a:r>
              <a:rPr lang="de-DE" sz="1100" dirty="0"/>
              <a:t>0</a:t>
            </a:r>
          </a:p>
        </p:txBody>
      </p:sp>
      <p:sp>
        <p:nvSpPr>
          <p:cNvPr id="71" name="Textfeld 70"/>
          <p:cNvSpPr txBox="1"/>
          <p:nvPr/>
        </p:nvSpPr>
        <p:spPr>
          <a:xfrm>
            <a:off x="7813382" y="3391888"/>
            <a:ext cx="263214" cy="261610"/>
          </a:xfrm>
          <a:prstGeom prst="rect">
            <a:avLst/>
          </a:prstGeom>
          <a:noFill/>
        </p:spPr>
        <p:txBody>
          <a:bodyPr wrap="none" rtlCol="0">
            <a:spAutoFit/>
          </a:bodyPr>
          <a:lstStyle/>
          <a:p>
            <a:r>
              <a:rPr lang="de-DE" sz="1100" dirty="0"/>
              <a:t>1</a:t>
            </a:r>
          </a:p>
        </p:txBody>
      </p:sp>
      <p:sp>
        <p:nvSpPr>
          <p:cNvPr id="72" name="Textfeld 71"/>
          <p:cNvSpPr txBox="1"/>
          <p:nvPr/>
        </p:nvSpPr>
        <p:spPr>
          <a:xfrm>
            <a:off x="8773747" y="3397065"/>
            <a:ext cx="263214" cy="261610"/>
          </a:xfrm>
          <a:prstGeom prst="rect">
            <a:avLst/>
          </a:prstGeom>
          <a:noFill/>
        </p:spPr>
        <p:txBody>
          <a:bodyPr wrap="none" rtlCol="0">
            <a:spAutoFit/>
          </a:bodyPr>
          <a:lstStyle/>
          <a:p>
            <a:r>
              <a:rPr lang="de-DE" sz="1100" dirty="0"/>
              <a:t>4</a:t>
            </a:r>
          </a:p>
        </p:txBody>
      </p:sp>
      <p:sp>
        <p:nvSpPr>
          <p:cNvPr id="73" name="Textfeld 72"/>
          <p:cNvSpPr txBox="1"/>
          <p:nvPr/>
        </p:nvSpPr>
        <p:spPr>
          <a:xfrm>
            <a:off x="8315890" y="3397065"/>
            <a:ext cx="263214" cy="261610"/>
          </a:xfrm>
          <a:prstGeom prst="rect">
            <a:avLst/>
          </a:prstGeom>
          <a:noFill/>
        </p:spPr>
        <p:txBody>
          <a:bodyPr wrap="none" rtlCol="0">
            <a:spAutoFit/>
          </a:bodyPr>
          <a:lstStyle/>
          <a:p>
            <a:r>
              <a:rPr lang="de-DE" sz="1100" dirty="0"/>
              <a:t>5</a:t>
            </a:r>
          </a:p>
        </p:txBody>
      </p:sp>
      <mc:AlternateContent xmlns:mc="http://schemas.openxmlformats.org/markup-compatibility/2006" xmlns:a14="http://schemas.microsoft.com/office/drawing/2010/main">
        <mc:Choice Requires="a14">
          <p:graphicFrame>
            <p:nvGraphicFramePr>
              <p:cNvPr id="37" name="Tabelle 36"/>
              <p:cNvGraphicFramePr>
                <a:graphicFrameLocks noGrp="1"/>
              </p:cNvGraphicFramePr>
              <p:nvPr>
                <p:extLst>
                  <p:ext uri="{D42A27DB-BD31-4B8C-83A1-F6EECF244321}">
                    <p14:modId xmlns:p14="http://schemas.microsoft.com/office/powerpoint/2010/main" val="2039433376"/>
                  </p:ext>
                </p:extLst>
              </p:nvPr>
            </p:nvGraphicFramePr>
            <p:xfrm>
              <a:off x="1501242" y="2252200"/>
              <a:ext cx="4188238" cy="3332480"/>
            </p:xfrm>
            <a:graphic>
              <a:graphicData uri="http://schemas.openxmlformats.org/drawingml/2006/table">
                <a:tbl>
                  <a:tblPr firstRow="1" bandRow="1">
                    <a:tableStyleId>{7DF18680-E054-41AD-8BC1-D1AEF772440D}</a:tableStyleId>
                  </a:tblPr>
                  <a:tblGrid>
                    <a:gridCol w="817324">
                      <a:extLst>
                        <a:ext uri="{9D8B030D-6E8A-4147-A177-3AD203B41FA5}">
                          <a16:colId xmlns:a16="http://schemas.microsoft.com/office/drawing/2014/main" val="20000"/>
                        </a:ext>
                      </a:extLst>
                    </a:gridCol>
                    <a:gridCol w="745627">
                      <a:extLst>
                        <a:ext uri="{9D8B030D-6E8A-4147-A177-3AD203B41FA5}">
                          <a16:colId xmlns:a16="http://schemas.microsoft.com/office/drawing/2014/main" val="20001"/>
                        </a:ext>
                      </a:extLst>
                    </a:gridCol>
                    <a:gridCol w="745627">
                      <a:extLst>
                        <a:ext uri="{9D8B030D-6E8A-4147-A177-3AD203B41FA5}">
                          <a16:colId xmlns:a16="http://schemas.microsoft.com/office/drawing/2014/main" val="2543128089"/>
                        </a:ext>
                      </a:extLst>
                    </a:gridCol>
                    <a:gridCol w="1879660">
                      <a:extLst>
                        <a:ext uri="{9D8B030D-6E8A-4147-A177-3AD203B41FA5}">
                          <a16:colId xmlns:a16="http://schemas.microsoft.com/office/drawing/2014/main" val="20002"/>
                        </a:ext>
                      </a:extLst>
                    </a:gridCol>
                  </a:tblGrid>
                  <a:tr h="214629">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𝑥𝑦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𝑧</m:t>
                                    </m:r>
                                  </m:e>
                                </m:acc>
                              </m:oMath>
                            </m:oMathPara>
                          </a14:m>
                          <a:endParaRPr lang="de-DE"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2831728212"/>
                      </a:ext>
                    </a:extLst>
                  </a:tr>
                </a:tbl>
              </a:graphicData>
            </a:graphic>
          </p:graphicFrame>
        </mc:Choice>
        <mc:Fallback xmlns="">
          <p:graphicFrame>
            <p:nvGraphicFramePr>
              <p:cNvPr id="37" name="Tabelle 36"/>
              <p:cNvGraphicFramePr>
                <a:graphicFrameLocks noGrp="1"/>
              </p:cNvGraphicFramePr>
              <p:nvPr>
                <p:extLst>
                  <p:ext uri="{D42A27DB-BD31-4B8C-83A1-F6EECF244321}">
                    <p14:modId xmlns:p14="http://schemas.microsoft.com/office/powerpoint/2010/main" val="2039433376"/>
                  </p:ext>
                </p:extLst>
              </p:nvPr>
            </p:nvGraphicFramePr>
            <p:xfrm>
              <a:off x="1501242" y="2252200"/>
              <a:ext cx="4188238" cy="3332480"/>
            </p:xfrm>
            <a:graphic>
              <a:graphicData uri="http://schemas.openxmlformats.org/drawingml/2006/table">
                <a:tbl>
                  <a:tblPr firstRow="1" bandRow="1">
                    <a:tableStyleId>{7DF18680-E054-41AD-8BC1-D1AEF772440D}</a:tableStyleId>
                  </a:tblPr>
                  <a:tblGrid>
                    <a:gridCol w="817324">
                      <a:extLst>
                        <a:ext uri="{9D8B030D-6E8A-4147-A177-3AD203B41FA5}">
                          <a16:colId xmlns:a16="http://schemas.microsoft.com/office/drawing/2014/main" val="20000"/>
                        </a:ext>
                      </a:extLst>
                    </a:gridCol>
                    <a:gridCol w="745627">
                      <a:extLst>
                        <a:ext uri="{9D8B030D-6E8A-4147-A177-3AD203B41FA5}">
                          <a16:colId xmlns:a16="http://schemas.microsoft.com/office/drawing/2014/main" val="20001"/>
                        </a:ext>
                      </a:extLst>
                    </a:gridCol>
                    <a:gridCol w="745627">
                      <a:extLst>
                        <a:ext uri="{9D8B030D-6E8A-4147-A177-3AD203B41FA5}">
                          <a16:colId xmlns:a16="http://schemas.microsoft.com/office/drawing/2014/main" val="2543128089"/>
                        </a:ext>
                      </a:extLst>
                    </a:gridCol>
                    <a:gridCol w="1879660">
                      <a:extLst>
                        <a:ext uri="{9D8B030D-6E8A-4147-A177-3AD203B41FA5}">
                          <a16:colId xmlns:a16="http://schemas.microsoft.com/office/drawing/2014/main" val="20002"/>
                        </a:ext>
                      </a:extLst>
                    </a:gridCol>
                  </a:tblGrid>
                  <a:tr h="365760">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endParaRPr lang="de-DE"/>
                        </a:p>
                      </a:txBody>
                      <a:tcPr>
                        <a:blipFill>
                          <a:blip r:embed="rId4"/>
                          <a:stretch>
                            <a:fillRect l="-122977" t="-8333" r="-1294" b="-836667"/>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2831728212"/>
                      </a:ext>
                    </a:extLst>
                  </a:tr>
                </a:tbl>
              </a:graphicData>
            </a:graphic>
          </p:graphicFrame>
        </mc:Fallback>
      </mc:AlternateContent>
      <p:cxnSp>
        <p:nvCxnSpPr>
          <p:cNvPr id="5" name="Gerade Verbindung mit Pfeil 4"/>
          <p:cNvCxnSpPr>
            <a:endCxn id="60" idx="1"/>
          </p:cNvCxnSpPr>
          <p:nvPr/>
        </p:nvCxnSpPr>
        <p:spPr>
          <a:xfrm>
            <a:off x="5689480" y="3522693"/>
            <a:ext cx="1405419" cy="37860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0" name="Gerade Verbindung mit Pfeil 9"/>
          <p:cNvCxnSpPr>
            <a:endCxn id="51" idx="2"/>
          </p:cNvCxnSpPr>
          <p:nvPr/>
        </p:nvCxnSpPr>
        <p:spPr>
          <a:xfrm flipV="1">
            <a:off x="5727926" y="4091583"/>
            <a:ext cx="2025934" cy="93036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944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3" name="Inhaltsplatzhalter 2"/>
          <p:cNvSpPr>
            <a:spLocks noGrp="1"/>
          </p:cNvSpPr>
          <p:nvPr>
            <p:ph idx="1"/>
          </p:nvPr>
        </p:nvSpPr>
        <p:spPr>
          <a:xfrm>
            <a:off x="1103312" y="1462368"/>
            <a:ext cx="9249228" cy="4195481"/>
          </a:xfrm>
        </p:spPr>
        <p:txBody>
          <a:bodyPr/>
          <a:lstStyle/>
          <a:p>
            <a:r>
              <a:rPr lang="de-DE" dirty="0">
                <a:solidFill>
                  <a:schemeClr val="accent3">
                    <a:lumMod val="40000"/>
                    <a:lumOff val="60000"/>
                  </a:schemeClr>
                </a:solidFill>
                <a:latin typeface="Calibri" panose="020F0502020204030204" pitchFamily="34" charset="0"/>
              </a:rPr>
              <a:t>Binary </a:t>
            </a:r>
            <a:r>
              <a:rPr lang="de-DE" dirty="0" err="1">
                <a:solidFill>
                  <a:schemeClr val="accent3">
                    <a:lumMod val="40000"/>
                    <a:lumOff val="60000"/>
                  </a:schemeClr>
                </a:solidFill>
                <a:latin typeface="Calibri" panose="020F0502020204030204" pitchFamily="34" charset="0"/>
              </a:rPr>
              <a:t>Decision</a:t>
            </a:r>
            <a:r>
              <a:rPr lang="de-DE" dirty="0">
                <a:solidFill>
                  <a:schemeClr val="accent3">
                    <a:lumMod val="40000"/>
                    <a:lumOff val="60000"/>
                  </a:schemeClr>
                </a:solidFill>
                <a:latin typeface="Calibri" panose="020F0502020204030204" pitchFamily="34" charset="0"/>
              </a:rPr>
              <a:t> </a:t>
            </a:r>
            <a:r>
              <a:rPr lang="de-DE" dirty="0" err="1">
                <a:solidFill>
                  <a:schemeClr val="accent3">
                    <a:lumMod val="40000"/>
                    <a:lumOff val="60000"/>
                  </a:schemeClr>
                </a:solidFill>
                <a:latin typeface="Calibri" panose="020F0502020204030204" pitchFamily="34" charset="0"/>
              </a:rPr>
              <a:t>Diagrams</a:t>
            </a:r>
            <a:r>
              <a:rPr lang="de-DE" dirty="0">
                <a:solidFill>
                  <a:schemeClr val="accent3">
                    <a:lumMod val="40000"/>
                    <a:lumOff val="60000"/>
                  </a:schemeClr>
                </a:solidFill>
                <a:latin typeface="Calibri" panose="020F0502020204030204" pitchFamily="34" charset="0"/>
              </a:rPr>
              <a:t> (BDD)</a:t>
            </a:r>
          </a:p>
          <a:p>
            <a:pPr>
              <a:buFont typeface="Courier New" panose="02070309020205020404" pitchFamily="49" charset="0"/>
              <a:buChar char="o"/>
            </a:pPr>
            <a:r>
              <a:rPr lang="de-DE" dirty="0">
                <a:latin typeface="Calibri" panose="020F0502020204030204" pitchFamily="34" charset="0"/>
              </a:rPr>
              <a:t>Grafische Darstellung von Funktionstabellen</a:t>
            </a:r>
          </a:p>
          <a:p>
            <a:pPr>
              <a:buFont typeface="Courier New" panose="02070309020205020404" pitchFamily="49" charset="0"/>
              <a:buChar char="o"/>
            </a:pPr>
            <a:r>
              <a:rPr lang="de-DE" dirty="0">
                <a:latin typeface="Calibri" panose="020F0502020204030204" pitchFamily="34" charset="0"/>
              </a:rPr>
              <a:t>Erzeugung einer Baumstruktur mit Fallunterscheidung der Variablen</a:t>
            </a:r>
          </a:p>
          <a:p>
            <a:pPr>
              <a:buFont typeface="Courier New" panose="02070309020205020404" pitchFamily="49" charset="0"/>
              <a:buChar char="o"/>
            </a:pPr>
            <a:r>
              <a:rPr lang="de-DE" dirty="0">
                <a:latin typeface="Calibri" panose="020F0502020204030204" pitchFamily="34" charset="0"/>
              </a:rPr>
              <a:t>Pfad von der Wurzel bis zur {0,1}-Senke repräsentiert eine Ableitung mit Funktionswert {0,1}</a:t>
            </a: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15</a:t>
            </a:fld>
            <a:endParaRPr lang="en-US" dirty="0"/>
          </a:p>
        </p:txBody>
      </p:sp>
      <p:sp>
        <p:nvSpPr>
          <p:cNvPr id="11" name="Ellipse 10"/>
          <p:cNvSpPr/>
          <p:nvPr/>
        </p:nvSpPr>
        <p:spPr>
          <a:xfrm>
            <a:off x="4571999" y="3312378"/>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x</a:t>
            </a:r>
          </a:p>
        </p:txBody>
      </p:sp>
      <p:sp>
        <p:nvSpPr>
          <p:cNvPr id="12" name="Ellipse 11"/>
          <p:cNvSpPr/>
          <p:nvPr/>
        </p:nvSpPr>
        <p:spPr>
          <a:xfrm>
            <a:off x="3672113" y="4405082"/>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y</a:t>
            </a:r>
          </a:p>
        </p:txBody>
      </p:sp>
      <p:sp>
        <p:nvSpPr>
          <p:cNvPr id="13" name="Ellipse 12"/>
          <p:cNvSpPr/>
          <p:nvPr/>
        </p:nvSpPr>
        <p:spPr>
          <a:xfrm>
            <a:off x="5522684" y="4427304"/>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y</a:t>
            </a:r>
          </a:p>
        </p:txBody>
      </p:sp>
      <p:sp>
        <p:nvSpPr>
          <p:cNvPr id="14" name="Rechteck 13"/>
          <p:cNvSpPr/>
          <p:nvPr/>
        </p:nvSpPr>
        <p:spPr>
          <a:xfrm>
            <a:off x="5654220" y="5901865"/>
            <a:ext cx="508000" cy="525237"/>
          </a:xfrm>
          <a:prstGeom prst="rect">
            <a:avLst/>
          </a:prstGeom>
          <a:solidFill>
            <a:schemeClr val="accent4">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1</a:t>
            </a:r>
          </a:p>
        </p:txBody>
      </p:sp>
      <p:sp>
        <p:nvSpPr>
          <p:cNvPr id="15" name="Rechteck 14"/>
          <p:cNvSpPr/>
          <p:nvPr/>
        </p:nvSpPr>
        <p:spPr>
          <a:xfrm>
            <a:off x="3766456" y="5919102"/>
            <a:ext cx="508000" cy="525237"/>
          </a:xfrm>
          <a:prstGeom prst="rect">
            <a:avLst/>
          </a:prstGeom>
          <a:solidFill>
            <a:schemeClr val="accent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0</a:t>
            </a:r>
          </a:p>
        </p:txBody>
      </p:sp>
      <p:cxnSp>
        <p:nvCxnSpPr>
          <p:cNvPr id="17" name="Gerade Verbindung mit Pfeil 16"/>
          <p:cNvCxnSpPr>
            <a:stCxn id="11" idx="3"/>
            <a:endCxn id="12" idx="0"/>
          </p:cNvCxnSpPr>
          <p:nvPr/>
        </p:nvCxnSpPr>
        <p:spPr>
          <a:xfrm flipH="1">
            <a:off x="4020456" y="3869870"/>
            <a:ext cx="653570" cy="535212"/>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Gerade Verbindung mit Pfeil 18"/>
          <p:cNvCxnSpPr>
            <a:stCxn id="11" idx="5"/>
            <a:endCxn id="13" idx="0"/>
          </p:cNvCxnSpPr>
          <p:nvPr/>
        </p:nvCxnSpPr>
        <p:spPr>
          <a:xfrm>
            <a:off x="5166658" y="3869870"/>
            <a:ext cx="704369" cy="557434"/>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Gerade Verbindung mit Pfeil 19"/>
          <p:cNvCxnSpPr>
            <a:stCxn id="12" idx="4"/>
            <a:endCxn id="15" idx="0"/>
          </p:cNvCxnSpPr>
          <p:nvPr/>
        </p:nvCxnSpPr>
        <p:spPr>
          <a:xfrm>
            <a:off x="4020456" y="5058225"/>
            <a:ext cx="0" cy="860877"/>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Gerade Verbindung mit Pfeil 22"/>
          <p:cNvCxnSpPr>
            <a:stCxn id="12" idx="5"/>
            <a:endCxn id="14" idx="0"/>
          </p:cNvCxnSpPr>
          <p:nvPr/>
        </p:nvCxnSpPr>
        <p:spPr>
          <a:xfrm>
            <a:off x="4266772" y="4962574"/>
            <a:ext cx="1641448" cy="939291"/>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Gerade Verbindung mit Pfeil 25"/>
          <p:cNvCxnSpPr>
            <a:stCxn id="13" idx="4"/>
            <a:endCxn id="14" idx="0"/>
          </p:cNvCxnSpPr>
          <p:nvPr/>
        </p:nvCxnSpPr>
        <p:spPr>
          <a:xfrm>
            <a:off x="5871027" y="5080447"/>
            <a:ext cx="37193" cy="821418"/>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Gerade Verbindung mit Pfeil 28"/>
          <p:cNvCxnSpPr>
            <a:stCxn id="13" idx="4"/>
            <a:endCxn id="15" idx="0"/>
          </p:cNvCxnSpPr>
          <p:nvPr/>
        </p:nvCxnSpPr>
        <p:spPr>
          <a:xfrm flipH="1">
            <a:off x="4020456" y="5080447"/>
            <a:ext cx="1850571" cy="838655"/>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2" name="Textfeld 31"/>
          <p:cNvSpPr txBox="1"/>
          <p:nvPr/>
        </p:nvSpPr>
        <p:spPr>
          <a:xfrm>
            <a:off x="4067203" y="3833800"/>
            <a:ext cx="312906" cy="369332"/>
          </a:xfrm>
          <a:prstGeom prst="rect">
            <a:avLst/>
          </a:prstGeom>
          <a:noFill/>
        </p:spPr>
        <p:txBody>
          <a:bodyPr wrap="none" rtlCol="0">
            <a:spAutoFit/>
          </a:bodyPr>
          <a:lstStyle/>
          <a:p>
            <a:r>
              <a:rPr lang="de-DE" dirty="0"/>
              <a:t>1</a:t>
            </a:r>
          </a:p>
        </p:txBody>
      </p:sp>
      <p:sp>
        <p:nvSpPr>
          <p:cNvPr id="33" name="Textfeld 32"/>
          <p:cNvSpPr txBox="1"/>
          <p:nvPr/>
        </p:nvSpPr>
        <p:spPr>
          <a:xfrm>
            <a:off x="3678098" y="5272511"/>
            <a:ext cx="312906" cy="369332"/>
          </a:xfrm>
          <a:prstGeom prst="rect">
            <a:avLst/>
          </a:prstGeom>
          <a:noFill/>
        </p:spPr>
        <p:txBody>
          <a:bodyPr wrap="none" rtlCol="0">
            <a:spAutoFit/>
          </a:bodyPr>
          <a:lstStyle/>
          <a:p>
            <a:r>
              <a:rPr lang="de-DE" dirty="0"/>
              <a:t>1</a:t>
            </a:r>
          </a:p>
        </p:txBody>
      </p:sp>
      <p:sp>
        <p:nvSpPr>
          <p:cNvPr id="34" name="Textfeld 33"/>
          <p:cNvSpPr txBox="1"/>
          <p:nvPr/>
        </p:nvSpPr>
        <p:spPr>
          <a:xfrm>
            <a:off x="5934651" y="5315108"/>
            <a:ext cx="312906" cy="369332"/>
          </a:xfrm>
          <a:prstGeom prst="rect">
            <a:avLst/>
          </a:prstGeom>
          <a:noFill/>
        </p:spPr>
        <p:txBody>
          <a:bodyPr wrap="none" rtlCol="0">
            <a:spAutoFit/>
          </a:bodyPr>
          <a:lstStyle/>
          <a:p>
            <a:r>
              <a:rPr lang="de-DE" dirty="0"/>
              <a:t>1</a:t>
            </a:r>
          </a:p>
        </p:txBody>
      </p:sp>
      <p:sp>
        <p:nvSpPr>
          <p:cNvPr id="35" name="Textfeld 34"/>
          <p:cNvSpPr txBox="1"/>
          <p:nvPr/>
        </p:nvSpPr>
        <p:spPr>
          <a:xfrm>
            <a:off x="5478300" y="3869870"/>
            <a:ext cx="278370" cy="369332"/>
          </a:xfrm>
          <a:prstGeom prst="rect">
            <a:avLst/>
          </a:prstGeom>
          <a:noFill/>
        </p:spPr>
        <p:txBody>
          <a:bodyPr wrap="square" rtlCol="0">
            <a:spAutoFit/>
          </a:bodyPr>
          <a:lstStyle/>
          <a:p>
            <a:r>
              <a:rPr lang="de-DE" dirty="0"/>
              <a:t>0</a:t>
            </a:r>
          </a:p>
        </p:txBody>
      </p:sp>
      <p:sp>
        <p:nvSpPr>
          <p:cNvPr id="36" name="Textfeld 35"/>
          <p:cNvSpPr txBox="1"/>
          <p:nvPr/>
        </p:nvSpPr>
        <p:spPr>
          <a:xfrm>
            <a:off x="4585640" y="4903179"/>
            <a:ext cx="278370" cy="369332"/>
          </a:xfrm>
          <a:prstGeom prst="rect">
            <a:avLst/>
          </a:prstGeom>
          <a:noFill/>
        </p:spPr>
        <p:txBody>
          <a:bodyPr wrap="square" rtlCol="0">
            <a:spAutoFit/>
          </a:bodyPr>
          <a:lstStyle/>
          <a:p>
            <a:r>
              <a:rPr lang="de-DE" dirty="0"/>
              <a:t>0</a:t>
            </a:r>
          </a:p>
        </p:txBody>
      </p:sp>
      <p:sp>
        <p:nvSpPr>
          <p:cNvPr id="37" name="Textfeld 36"/>
          <p:cNvSpPr txBox="1"/>
          <p:nvPr/>
        </p:nvSpPr>
        <p:spPr>
          <a:xfrm>
            <a:off x="5156143" y="4945776"/>
            <a:ext cx="278370" cy="369332"/>
          </a:xfrm>
          <a:prstGeom prst="rect">
            <a:avLst/>
          </a:prstGeom>
          <a:noFill/>
        </p:spPr>
        <p:txBody>
          <a:bodyPr wrap="square" rtlCol="0">
            <a:spAutoFit/>
          </a:bodyPr>
          <a:lstStyle/>
          <a:p>
            <a:r>
              <a:rPr lang="de-DE" dirty="0"/>
              <a:t>0</a:t>
            </a:r>
          </a:p>
        </p:txBody>
      </p:sp>
    </p:spTree>
    <p:extLst>
      <p:ext uri="{BB962C8B-B14F-4D97-AF65-F5344CB8AC3E}">
        <p14:creationId xmlns:p14="http://schemas.microsoft.com/office/powerpoint/2010/main" val="249674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3" name="Inhaltsplatzhalter 2"/>
          <p:cNvSpPr>
            <a:spLocks noGrp="1"/>
          </p:cNvSpPr>
          <p:nvPr>
            <p:ph idx="1"/>
          </p:nvPr>
        </p:nvSpPr>
        <p:spPr>
          <a:xfrm>
            <a:off x="1103312" y="1462368"/>
            <a:ext cx="9249228" cy="4195481"/>
          </a:xfrm>
        </p:spPr>
        <p:txBody>
          <a:bodyPr/>
          <a:lstStyle/>
          <a:p>
            <a:r>
              <a:rPr lang="de-DE" dirty="0">
                <a:solidFill>
                  <a:schemeClr val="accent3">
                    <a:lumMod val="40000"/>
                    <a:lumOff val="60000"/>
                  </a:schemeClr>
                </a:solidFill>
                <a:latin typeface="Calibri" panose="020F0502020204030204" pitchFamily="34" charset="0"/>
              </a:rPr>
              <a:t>Binary </a:t>
            </a:r>
            <a:r>
              <a:rPr lang="de-DE" dirty="0" err="1">
                <a:solidFill>
                  <a:schemeClr val="accent3">
                    <a:lumMod val="40000"/>
                    <a:lumOff val="60000"/>
                  </a:schemeClr>
                </a:solidFill>
                <a:latin typeface="Calibri" panose="020F0502020204030204" pitchFamily="34" charset="0"/>
              </a:rPr>
              <a:t>Decision</a:t>
            </a:r>
            <a:r>
              <a:rPr lang="de-DE" dirty="0">
                <a:solidFill>
                  <a:schemeClr val="accent3">
                    <a:lumMod val="40000"/>
                    <a:lumOff val="60000"/>
                  </a:schemeClr>
                </a:solidFill>
                <a:latin typeface="Calibri" panose="020F0502020204030204" pitchFamily="34" charset="0"/>
              </a:rPr>
              <a:t> </a:t>
            </a:r>
            <a:r>
              <a:rPr lang="de-DE" dirty="0" err="1">
                <a:solidFill>
                  <a:schemeClr val="accent3">
                    <a:lumMod val="40000"/>
                    <a:lumOff val="60000"/>
                  </a:schemeClr>
                </a:solidFill>
                <a:latin typeface="Calibri" panose="020F0502020204030204" pitchFamily="34" charset="0"/>
              </a:rPr>
              <a:t>Diagrams</a:t>
            </a:r>
            <a:r>
              <a:rPr lang="de-DE" dirty="0">
                <a:solidFill>
                  <a:schemeClr val="accent3">
                    <a:lumMod val="40000"/>
                    <a:lumOff val="60000"/>
                  </a:schemeClr>
                </a:solidFill>
                <a:latin typeface="Calibri" panose="020F0502020204030204" pitchFamily="34" charset="0"/>
              </a:rPr>
              <a:t> (BDD)</a:t>
            </a:r>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Abhängig von der Reihenfolge der Variablen ergeben sich unterschiedliche BDDs</a:t>
            </a:r>
          </a:p>
          <a:p>
            <a:pPr>
              <a:buFont typeface="Courier New" panose="02070309020205020404" pitchFamily="49" charset="0"/>
              <a:buChar char="o"/>
            </a:pPr>
            <a:r>
              <a:rPr lang="de-DE" dirty="0">
                <a:latin typeface="Calibri" panose="020F0502020204030204" pitchFamily="34" charset="0"/>
              </a:rPr>
              <a:t>Deshalb: </a:t>
            </a:r>
            <a:r>
              <a:rPr lang="de-DE" dirty="0" err="1">
                <a:latin typeface="Calibri" panose="020F0502020204030204" pitchFamily="34" charset="0"/>
              </a:rPr>
              <a:t>Ordered</a:t>
            </a:r>
            <a:r>
              <a:rPr lang="de-DE" dirty="0">
                <a:latin typeface="Calibri" panose="020F0502020204030204" pitchFamily="34" charset="0"/>
              </a:rPr>
              <a:t> BDDs  (OBDD) mit fester Variablenreihenfolge</a:t>
            </a:r>
          </a:p>
          <a:p>
            <a:pPr>
              <a:buFont typeface="Courier New" panose="02070309020205020404" pitchFamily="49" charset="0"/>
              <a:buChar char="o"/>
            </a:pPr>
            <a:r>
              <a:rPr lang="de-DE" dirty="0">
                <a:latin typeface="Calibri" panose="020F0502020204030204" pitchFamily="34" charset="0"/>
              </a:rPr>
              <a:t>Sinn von OBDDs:</a:t>
            </a:r>
          </a:p>
          <a:p>
            <a:pPr lvl="1">
              <a:buFont typeface="Courier New" panose="02070309020205020404" pitchFamily="49" charset="0"/>
              <a:buChar char="o"/>
            </a:pPr>
            <a:r>
              <a:rPr lang="de-DE" dirty="0">
                <a:latin typeface="Calibri" panose="020F0502020204030204" pitchFamily="34" charset="0"/>
              </a:rPr>
              <a:t>Kanonische (d.h. eindeutige) Darstellung von Funktionen</a:t>
            </a:r>
          </a:p>
          <a:p>
            <a:pPr lvl="1">
              <a:buFont typeface="Courier New" panose="02070309020205020404" pitchFamily="49" charset="0"/>
              <a:buChar char="o"/>
            </a:pPr>
            <a:r>
              <a:rPr lang="de-DE" dirty="0">
                <a:latin typeface="Calibri" panose="020F0502020204030204" pitchFamily="34" charset="0"/>
              </a:rPr>
              <a:t>Äquivalenzprüfung von Funktionen (z.B. vor und nach der Minimierung)</a:t>
            </a:r>
          </a:p>
          <a:p>
            <a:pPr lvl="1">
              <a:buFont typeface="Courier New" panose="02070309020205020404" pitchFamily="49" charset="0"/>
              <a:buChar char="o"/>
            </a:pPr>
            <a:r>
              <a:rPr lang="de-DE" dirty="0">
                <a:latin typeface="Calibri" panose="020F0502020204030204" pitchFamily="34" charset="0"/>
              </a:rPr>
              <a:t>Effiziente rechnergestützte Verarbeitung</a:t>
            </a:r>
          </a:p>
          <a:p>
            <a:pPr marL="0" indent="0">
              <a:buNone/>
            </a:pP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21142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BDD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1</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m:t>
                    </m:r>
                    <m:r>
                      <a:rPr lang="de-DE" i="1">
                        <a:latin typeface="Cambria Math" panose="02040503050406030204" pitchFamily="18" charset="0"/>
                      </a:rPr>
                      <m:t>𝑥</m:t>
                    </m:r>
                    <m:nary>
                      <m:naryPr>
                        <m:chr m:val="⨁"/>
                        <m:subHide m:val="on"/>
                        <m:supHide m:val="on"/>
                        <m:ctrlPr>
                          <a:rPr lang="de-DE" i="1">
                            <a:latin typeface="Cambria Math" panose="02040503050406030204" pitchFamily="18" charset="0"/>
                            <a:ea typeface="Cambria Math" panose="02040503050406030204" pitchFamily="18" charset="0"/>
                          </a:rPr>
                        </m:ctrlPr>
                      </m:naryPr>
                      <m:sub/>
                      <m:sup/>
                      <m:e>
                        <m:r>
                          <a:rPr lang="de-DE" i="1">
                            <a:latin typeface="Cambria Math" panose="02040503050406030204" pitchFamily="18" charset="0"/>
                            <a:ea typeface="Cambria Math" panose="02040503050406030204" pitchFamily="18" charset="0"/>
                          </a:rPr>
                          <m:t>𝑦</m:t>
                        </m:r>
                      </m:e>
                    </m:nary>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9157"/>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17</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nvPr>
            </p:nvGraphicFramePr>
            <p:xfrm>
              <a:off x="1844142" y="2828448"/>
              <a:ext cx="1753236" cy="1854200"/>
            </p:xfrm>
            <a:graphic>
              <a:graphicData uri="http://schemas.openxmlformats.org/drawingml/2006/table">
                <a:tbl>
                  <a:tblPr firstRow="1" bandRow="1">
                    <a:tableStyleId>{7DF18680-E054-41AD-8BC1-D1AEF772440D}</a:tableStyleId>
                  </a:tblPr>
                  <a:tblGrid>
                    <a:gridCol w="416243">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𝒇</m:t>
                                    </m:r>
                                  </m:e>
                                  <m:sub>
                                    <m:r>
                                      <a:rPr lang="de-DE" b="1" i="1" smtClean="0">
                                        <a:latin typeface="Cambria Math" panose="02040503050406030204" pitchFamily="18" charset="0"/>
                                      </a:rPr>
                                      <m:t>𝟏</m:t>
                                    </m:r>
                                  </m:sub>
                                </m:sSub>
                                <m:r>
                                  <a:rPr lang="de-DE" b="1" i="1" smtClean="0">
                                    <a:latin typeface="Cambria Math" panose="02040503050406030204" pitchFamily="18" charset="0"/>
                                  </a:rPr>
                                  <m:t>(</m:t>
                                </m:r>
                                <m:r>
                                  <a:rPr lang="de-DE" b="1" i="1" smtClean="0">
                                    <a:latin typeface="Cambria Math" panose="02040503050406030204" pitchFamily="18" charset="0"/>
                                  </a:rPr>
                                  <m:t>𝒙</m:t>
                                </m:r>
                                <m:r>
                                  <a:rPr lang="de-DE" b="1" i="1" smtClean="0">
                                    <a:latin typeface="Cambria Math" panose="02040503050406030204" pitchFamily="18" charset="0"/>
                                  </a:rPr>
                                  <m:t>,</m:t>
                                </m:r>
                                <m:r>
                                  <a:rPr lang="de-DE" b="1" i="1" smtClean="0">
                                    <a:latin typeface="Cambria Math" panose="02040503050406030204" pitchFamily="18" charset="0"/>
                                  </a:rPr>
                                  <m:t>𝒚</m:t>
                                </m:r>
                                <m:r>
                                  <a:rPr lang="de-DE" b="1" i="1" smtClean="0">
                                    <a:latin typeface="Cambria Math" panose="02040503050406030204" pitchFamily="18" charset="0"/>
                                  </a:rPr>
                                  <m:t>)</m:t>
                                </m:r>
                              </m:oMath>
                            </m:oMathPara>
                          </a14:m>
                          <a:endParaRPr lang="de-DE" dirty="0"/>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elle 3"/>
              <p:cNvGraphicFramePr>
                <a:graphicFrameLocks noGrp="1"/>
              </p:cNvGraphicFramePr>
              <p:nvPr>
                <p:extLst/>
              </p:nvPr>
            </p:nvGraphicFramePr>
            <p:xfrm>
              <a:off x="1844142" y="2828448"/>
              <a:ext cx="1753236" cy="1854200"/>
            </p:xfrm>
            <a:graphic>
              <a:graphicData uri="http://schemas.openxmlformats.org/drawingml/2006/table">
                <a:tbl>
                  <a:tblPr firstRow="1" bandRow="1">
                    <a:tableStyleId>{7DF18680-E054-41AD-8BC1-D1AEF772440D}</a:tableStyleId>
                  </a:tblPr>
                  <a:tblGrid>
                    <a:gridCol w="416243">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endParaRPr lang="de-DE"/>
                        </a:p>
                      </a:txBody>
                      <a:tcPr>
                        <a:blipFill>
                          <a:blip r:embed="rId4"/>
                          <a:stretch>
                            <a:fillRect l="-83544" t="-8197" r="-2532" b="-424590"/>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bl>
              </a:graphicData>
            </a:graphic>
          </p:graphicFrame>
        </mc:Fallback>
      </mc:AlternateContent>
      <p:sp>
        <p:nvSpPr>
          <p:cNvPr id="23" name="Ellipse 22"/>
          <p:cNvSpPr/>
          <p:nvPr/>
        </p:nvSpPr>
        <p:spPr>
          <a:xfrm>
            <a:off x="4990551" y="2501876"/>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x</a:t>
            </a:r>
          </a:p>
        </p:txBody>
      </p:sp>
      <p:sp>
        <p:nvSpPr>
          <p:cNvPr id="25" name="Ellipse 24"/>
          <p:cNvSpPr/>
          <p:nvPr/>
        </p:nvSpPr>
        <p:spPr>
          <a:xfrm>
            <a:off x="4090665" y="3594580"/>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y</a:t>
            </a:r>
          </a:p>
        </p:txBody>
      </p:sp>
      <p:sp>
        <p:nvSpPr>
          <p:cNvPr id="28" name="Ellipse 27"/>
          <p:cNvSpPr/>
          <p:nvPr/>
        </p:nvSpPr>
        <p:spPr>
          <a:xfrm>
            <a:off x="5941236" y="3616802"/>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y</a:t>
            </a:r>
          </a:p>
        </p:txBody>
      </p:sp>
      <p:sp>
        <p:nvSpPr>
          <p:cNvPr id="29" name="Rechteck 28"/>
          <p:cNvSpPr/>
          <p:nvPr/>
        </p:nvSpPr>
        <p:spPr>
          <a:xfrm>
            <a:off x="6072772" y="5091363"/>
            <a:ext cx="508000" cy="525237"/>
          </a:xfrm>
          <a:prstGeom prst="rect">
            <a:avLst/>
          </a:prstGeom>
          <a:solidFill>
            <a:schemeClr val="accent4">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1</a:t>
            </a:r>
          </a:p>
        </p:txBody>
      </p:sp>
      <p:sp>
        <p:nvSpPr>
          <p:cNvPr id="30" name="Rechteck 29"/>
          <p:cNvSpPr/>
          <p:nvPr/>
        </p:nvSpPr>
        <p:spPr>
          <a:xfrm>
            <a:off x="4185008" y="5108600"/>
            <a:ext cx="508000" cy="525237"/>
          </a:xfrm>
          <a:prstGeom prst="rect">
            <a:avLst/>
          </a:prstGeom>
          <a:solidFill>
            <a:schemeClr val="accent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0</a:t>
            </a:r>
          </a:p>
        </p:txBody>
      </p:sp>
      <p:cxnSp>
        <p:nvCxnSpPr>
          <p:cNvPr id="31" name="Gerade Verbindung mit Pfeil 30"/>
          <p:cNvCxnSpPr>
            <a:stCxn id="23" idx="3"/>
            <a:endCxn id="25" idx="0"/>
          </p:cNvCxnSpPr>
          <p:nvPr/>
        </p:nvCxnSpPr>
        <p:spPr>
          <a:xfrm flipH="1">
            <a:off x="4439008" y="3059368"/>
            <a:ext cx="653570" cy="535212"/>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Gerade Verbindung mit Pfeil 31"/>
          <p:cNvCxnSpPr>
            <a:stCxn id="23" idx="5"/>
            <a:endCxn id="28" idx="0"/>
          </p:cNvCxnSpPr>
          <p:nvPr/>
        </p:nvCxnSpPr>
        <p:spPr>
          <a:xfrm>
            <a:off x="5585210" y="3059368"/>
            <a:ext cx="704369" cy="557434"/>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Gerade Verbindung mit Pfeil 32"/>
          <p:cNvCxnSpPr>
            <a:stCxn id="25" idx="4"/>
            <a:endCxn id="30" idx="0"/>
          </p:cNvCxnSpPr>
          <p:nvPr/>
        </p:nvCxnSpPr>
        <p:spPr>
          <a:xfrm>
            <a:off x="4439008" y="4247723"/>
            <a:ext cx="0" cy="860877"/>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Gerade Verbindung mit Pfeil 33"/>
          <p:cNvCxnSpPr>
            <a:stCxn id="25" idx="5"/>
            <a:endCxn id="29" idx="0"/>
          </p:cNvCxnSpPr>
          <p:nvPr/>
        </p:nvCxnSpPr>
        <p:spPr>
          <a:xfrm>
            <a:off x="4685324" y="4152072"/>
            <a:ext cx="1641448" cy="939291"/>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Gerade Verbindung mit Pfeil 34"/>
          <p:cNvCxnSpPr>
            <a:stCxn id="28" idx="4"/>
            <a:endCxn id="29" idx="0"/>
          </p:cNvCxnSpPr>
          <p:nvPr/>
        </p:nvCxnSpPr>
        <p:spPr>
          <a:xfrm>
            <a:off x="6289579" y="4269945"/>
            <a:ext cx="37193" cy="821418"/>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Gerade Verbindung mit Pfeil 35"/>
          <p:cNvCxnSpPr>
            <a:stCxn id="28" idx="4"/>
            <a:endCxn id="30" idx="0"/>
          </p:cNvCxnSpPr>
          <p:nvPr/>
        </p:nvCxnSpPr>
        <p:spPr>
          <a:xfrm flipH="1">
            <a:off x="4439008" y="4269945"/>
            <a:ext cx="1850571" cy="838655"/>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Textfeld 36"/>
          <p:cNvSpPr txBox="1"/>
          <p:nvPr/>
        </p:nvSpPr>
        <p:spPr>
          <a:xfrm>
            <a:off x="4485755" y="3023298"/>
            <a:ext cx="312906" cy="369332"/>
          </a:xfrm>
          <a:prstGeom prst="rect">
            <a:avLst/>
          </a:prstGeom>
          <a:noFill/>
        </p:spPr>
        <p:txBody>
          <a:bodyPr wrap="none" rtlCol="0">
            <a:spAutoFit/>
          </a:bodyPr>
          <a:lstStyle/>
          <a:p>
            <a:r>
              <a:rPr lang="de-DE" dirty="0"/>
              <a:t>1</a:t>
            </a:r>
          </a:p>
        </p:txBody>
      </p:sp>
      <p:sp>
        <p:nvSpPr>
          <p:cNvPr id="38" name="Textfeld 37"/>
          <p:cNvSpPr txBox="1"/>
          <p:nvPr/>
        </p:nvSpPr>
        <p:spPr>
          <a:xfrm>
            <a:off x="4096650" y="4462009"/>
            <a:ext cx="312906" cy="369332"/>
          </a:xfrm>
          <a:prstGeom prst="rect">
            <a:avLst/>
          </a:prstGeom>
          <a:noFill/>
        </p:spPr>
        <p:txBody>
          <a:bodyPr wrap="none" rtlCol="0">
            <a:spAutoFit/>
          </a:bodyPr>
          <a:lstStyle/>
          <a:p>
            <a:r>
              <a:rPr lang="de-DE" dirty="0"/>
              <a:t>1</a:t>
            </a:r>
          </a:p>
        </p:txBody>
      </p:sp>
      <p:sp>
        <p:nvSpPr>
          <p:cNvPr id="39" name="Textfeld 38"/>
          <p:cNvSpPr txBox="1"/>
          <p:nvPr/>
        </p:nvSpPr>
        <p:spPr>
          <a:xfrm>
            <a:off x="6353203" y="4504606"/>
            <a:ext cx="312906" cy="369332"/>
          </a:xfrm>
          <a:prstGeom prst="rect">
            <a:avLst/>
          </a:prstGeom>
          <a:noFill/>
        </p:spPr>
        <p:txBody>
          <a:bodyPr wrap="none" rtlCol="0">
            <a:spAutoFit/>
          </a:bodyPr>
          <a:lstStyle/>
          <a:p>
            <a:r>
              <a:rPr lang="de-DE" dirty="0"/>
              <a:t>1</a:t>
            </a:r>
          </a:p>
        </p:txBody>
      </p:sp>
      <p:sp>
        <p:nvSpPr>
          <p:cNvPr id="40" name="Textfeld 39"/>
          <p:cNvSpPr txBox="1"/>
          <p:nvPr/>
        </p:nvSpPr>
        <p:spPr>
          <a:xfrm>
            <a:off x="5896852" y="3059368"/>
            <a:ext cx="278370" cy="369332"/>
          </a:xfrm>
          <a:prstGeom prst="rect">
            <a:avLst/>
          </a:prstGeom>
          <a:noFill/>
        </p:spPr>
        <p:txBody>
          <a:bodyPr wrap="square" rtlCol="0">
            <a:spAutoFit/>
          </a:bodyPr>
          <a:lstStyle/>
          <a:p>
            <a:r>
              <a:rPr lang="de-DE" dirty="0"/>
              <a:t>0</a:t>
            </a:r>
          </a:p>
        </p:txBody>
      </p:sp>
      <p:sp>
        <p:nvSpPr>
          <p:cNvPr id="41" name="Textfeld 40"/>
          <p:cNvSpPr txBox="1"/>
          <p:nvPr/>
        </p:nvSpPr>
        <p:spPr>
          <a:xfrm>
            <a:off x="5004192" y="4092677"/>
            <a:ext cx="278370" cy="369332"/>
          </a:xfrm>
          <a:prstGeom prst="rect">
            <a:avLst/>
          </a:prstGeom>
          <a:noFill/>
        </p:spPr>
        <p:txBody>
          <a:bodyPr wrap="square" rtlCol="0">
            <a:spAutoFit/>
          </a:bodyPr>
          <a:lstStyle/>
          <a:p>
            <a:r>
              <a:rPr lang="de-DE" dirty="0"/>
              <a:t>0</a:t>
            </a:r>
          </a:p>
        </p:txBody>
      </p:sp>
      <p:sp>
        <p:nvSpPr>
          <p:cNvPr id="42" name="Textfeld 41"/>
          <p:cNvSpPr txBox="1"/>
          <p:nvPr/>
        </p:nvSpPr>
        <p:spPr>
          <a:xfrm>
            <a:off x="5574695" y="4135274"/>
            <a:ext cx="278370" cy="369332"/>
          </a:xfrm>
          <a:prstGeom prst="rect">
            <a:avLst/>
          </a:prstGeom>
          <a:noFill/>
        </p:spPr>
        <p:txBody>
          <a:bodyPr wrap="square" rtlCol="0">
            <a:spAutoFit/>
          </a:bodyPr>
          <a:lstStyle/>
          <a:p>
            <a:r>
              <a:rPr lang="de-DE" dirty="0"/>
              <a:t>0</a:t>
            </a:r>
          </a:p>
        </p:txBody>
      </p:sp>
      <p:sp>
        <p:nvSpPr>
          <p:cNvPr id="43" name="Ellipse 42"/>
          <p:cNvSpPr/>
          <p:nvPr/>
        </p:nvSpPr>
        <p:spPr>
          <a:xfrm>
            <a:off x="8337557" y="2536326"/>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y</a:t>
            </a:r>
          </a:p>
        </p:txBody>
      </p:sp>
      <p:sp>
        <p:nvSpPr>
          <p:cNvPr id="44" name="Ellipse 43"/>
          <p:cNvSpPr/>
          <p:nvPr/>
        </p:nvSpPr>
        <p:spPr>
          <a:xfrm>
            <a:off x="7437671" y="3629030"/>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x</a:t>
            </a:r>
          </a:p>
        </p:txBody>
      </p:sp>
      <p:sp>
        <p:nvSpPr>
          <p:cNvPr id="45" name="Ellipse 44"/>
          <p:cNvSpPr/>
          <p:nvPr/>
        </p:nvSpPr>
        <p:spPr>
          <a:xfrm>
            <a:off x="9288242" y="3651252"/>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x</a:t>
            </a:r>
          </a:p>
        </p:txBody>
      </p:sp>
      <p:sp>
        <p:nvSpPr>
          <p:cNvPr id="46" name="Rechteck 45"/>
          <p:cNvSpPr/>
          <p:nvPr/>
        </p:nvSpPr>
        <p:spPr>
          <a:xfrm>
            <a:off x="9419778" y="5125813"/>
            <a:ext cx="508000" cy="525237"/>
          </a:xfrm>
          <a:prstGeom prst="rect">
            <a:avLst/>
          </a:prstGeom>
          <a:solidFill>
            <a:schemeClr val="accent4">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1</a:t>
            </a:r>
          </a:p>
        </p:txBody>
      </p:sp>
      <p:sp>
        <p:nvSpPr>
          <p:cNvPr id="47" name="Rechteck 46"/>
          <p:cNvSpPr/>
          <p:nvPr/>
        </p:nvSpPr>
        <p:spPr>
          <a:xfrm>
            <a:off x="7532014" y="5143050"/>
            <a:ext cx="508000" cy="525237"/>
          </a:xfrm>
          <a:prstGeom prst="rect">
            <a:avLst/>
          </a:prstGeom>
          <a:solidFill>
            <a:schemeClr val="accent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0</a:t>
            </a:r>
          </a:p>
        </p:txBody>
      </p:sp>
      <p:cxnSp>
        <p:nvCxnSpPr>
          <p:cNvPr id="48" name="Gerade Verbindung mit Pfeil 47"/>
          <p:cNvCxnSpPr>
            <a:stCxn id="43" idx="3"/>
            <a:endCxn id="44" idx="0"/>
          </p:cNvCxnSpPr>
          <p:nvPr/>
        </p:nvCxnSpPr>
        <p:spPr>
          <a:xfrm flipH="1">
            <a:off x="7786014" y="3093818"/>
            <a:ext cx="653570" cy="535212"/>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Gerade Verbindung mit Pfeil 48"/>
          <p:cNvCxnSpPr>
            <a:stCxn id="43" idx="5"/>
            <a:endCxn id="45" idx="0"/>
          </p:cNvCxnSpPr>
          <p:nvPr/>
        </p:nvCxnSpPr>
        <p:spPr>
          <a:xfrm>
            <a:off x="8932216" y="3093818"/>
            <a:ext cx="704369" cy="557434"/>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Gerade Verbindung mit Pfeil 49"/>
          <p:cNvCxnSpPr>
            <a:stCxn id="44" idx="4"/>
            <a:endCxn id="47" idx="0"/>
          </p:cNvCxnSpPr>
          <p:nvPr/>
        </p:nvCxnSpPr>
        <p:spPr>
          <a:xfrm>
            <a:off x="7786014" y="4282173"/>
            <a:ext cx="0" cy="860877"/>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Gerade Verbindung mit Pfeil 50"/>
          <p:cNvCxnSpPr>
            <a:stCxn id="44" idx="5"/>
            <a:endCxn id="46" idx="0"/>
          </p:cNvCxnSpPr>
          <p:nvPr/>
        </p:nvCxnSpPr>
        <p:spPr>
          <a:xfrm>
            <a:off x="8032330" y="4186522"/>
            <a:ext cx="1641448" cy="939291"/>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Gerade Verbindung mit Pfeil 51"/>
          <p:cNvCxnSpPr>
            <a:stCxn id="45" idx="4"/>
            <a:endCxn id="46" idx="0"/>
          </p:cNvCxnSpPr>
          <p:nvPr/>
        </p:nvCxnSpPr>
        <p:spPr>
          <a:xfrm>
            <a:off x="9636585" y="4304395"/>
            <a:ext cx="37193" cy="821418"/>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Gerade Verbindung mit Pfeil 52"/>
          <p:cNvCxnSpPr>
            <a:stCxn id="45" idx="4"/>
            <a:endCxn id="47" idx="0"/>
          </p:cNvCxnSpPr>
          <p:nvPr/>
        </p:nvCxnSpPr>
        <p:spPr>
          <a:xfrm flipH="1">
            <a:off x="7786014" y="4304395"/>
            <a:ext cx="1850571" cy="838655"/>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4" name="Textfeld 53"/>
          <p:cNvSpPr txBox="1"/>
          <p:nvPr/>
        </p:nvSpPr>
        <p:spPr>
          <a:xfrm>
            <a:off x="7832761" y="3057748"/>
            <a:ext cx="312906" cy="369332"/>
          </a:xfrm>
          <a:prstGeom prst="rect">
            <a:avLst/>
          </a:prstGeom>
          <a:noFill/>
        </p:spPr>
        <p:txBody>
          <a:bodyPr wrap="none" rtlCol="0">
            <a:spAutoFit/>
          </a:bodyPr>
          <a:lstStyle/>
          <a:p>
            <a:r>
              <a:rPr lang="de-DE" dirty="0"/>
              <a:t>1</a:t>
            </a:r>
          </a:p>
        </p:txBody>
      </p:sp>
      <p:sp>
        <p:nvSpPr>
          <p:cNvPr id="55" name="Textfeld 54"/>
          <p:cNvSpPr txBox="1"/>
          <p:nvPr/>
        </p:nvSpPr>
        <p:spPr>
          <a:xfrm>
            <a:off x="7443656" y="4496459"/>
            <a:ext cx="312906" cy="369332"/>
          </a:xfrm>
          <a:prstGeom prst="rect">
            <a:avLst/>
          </a:prstGeom>
          <a:noFill/>
        </p:spPr>
        <p:txBody>
          <a:bodyPr wrap="none" rtlCol="0">
            <a:spAutoFit/>
          </a:bodyPr>
          <a:lstStyle/>
          <a:p>
            <a:r>
              <a:rPr lang="de-DE" dirty="0"/>
              <a:t>1</a:t>
            </a:r>
          </a:p>
        </p:txBody>
      </p:sp>
      <p:sp>
        <p:nvSpPr>
          <p:cNvPr id="56" name="Textfeld 55"/>
          <p:cNvSpPr txBox="1"/>
          <p:nvPr/>
        </p:nvSpPr>
        <p:spPr>
          <a:xfrm>
            <a:off x="9700209" y="4539056"/>
            <a:ext cx="312906" cy="369332"/>
          </a:xfrm>
          <a:prstGeom prst="rect">
            <a:avLst/>
          </a:prstGeom>
          <a:noFill/>
        </p:spPr>
        <p:txBody>
          <a:bodyPr wrap="none" rtlCol="0">
            <a:spAutoFit/>
          </a:bodyPr>
          <a:lstStyle/>
          <a:p>
            <a:r>
              <a:rPr lang="de-DE" dirty="0"/>
              <a:t>1</a:t>
            </a:r>
          </a:p>
        </p:txBody>
      </p:sp>
      <p:sp>
        <p:nvSpPr>
          <p:cNvPr id="57" name="Textfeld 56"/>
          <p:cNvSpPr txBox="1"/>
          <p:nvPr/>
        </p:nvSpPr>
        <p:spPr>
          <a:xfrm>
            <a:off x="9243858" y="3093818"/>
            <a:ext cx="278370" cy="369332"/>
          </a:xfrm>
          <a:prstGeom prst="rect">
            <a:avLst/>
          </a:prstGeom>
          <a:noFill/>
        </p:spPr>
        <p:txBody>
          <a:bodyPr wrap="square" rtlCol="0">
            <a:spAutoFit/>
          </a:bodyPr>
          <a:lstStyle/>
          <a:p>
            <a:r>
              <a:rPr lang="de-DE" dirty="0"/>
              <a:t>0</a:t>
            </a:r>
          </a:p>
        </p:txBody>
      </p:sp>
      <p:sp>
        <p:nvSpPr>
          <p:cNvPr id="58" name="Textfeld 57"/>
          <p:cNvSpPr txBox="1"/>
          <p:nvPr/>
        </p:nvSpPr>
        <p:spPr>
          <a:xfrm>
            <a:off x="8351198" y="4127127"/>
            <a:ext cx="278370" cy="369332"/>
          </a:xfrm>
          <a:prstGeom prst="rect">
            <a:avLst/>
          </a:prstGeom>
          <a:noFill/>
        </p:spPr>
        <p:txBody>
          <a:bodyPr wrap="square" rtlCol="0">
            <a:spAutoFit/>
          </a:bodyPr>
          <a:lstStyle/>
          <a:p>
            <a:r>
              <a:rPr lang="de-DE" dirty="0"/>
              <a:t>0</a:t>
            </a:r>
          </a:p>
        </p:txBody>
      </p:sp>
      <p:sp>
        <p:nvSpPr>
          <p:cNvPr id="59" name="Textfeld 58"/>
          <p:cNvSpPr txBox="1"/>
          <p:nvPr/>
        </p:nvSpPr>
        <p:spPr>
          <a:xfrm>
            <a:off x="8921701" y="4169724"/>
            <a:ext cx="278370" cy="369332"/>
          </a:xfrm>
          <a:prstGeom prst="rect">
            <a:avLst/>
          </a:prstGeom>
          <a:noFill/>
        </p:spPr>
        <p:txBody>
          <a:bodyPr wrap="square" rtlCol="0">
            <a:spAutoFit/>
          </a:bodyPr>
          <a:lstStyle/>
          <a:p>
            <a:r>
              <a:rPr lang="de-DE" dirty="0"/>
              <a:t>0</a:t>
            </a:r>
          </a:p>
        </p:txBody>
      </p:sp>
    </p:spTree>
    <p:extLst>
      <p:ext uri="{BB962C8B-B14F-4D97-AF65-F5344CB8AC3E}">
        <p14:creationId xmlns:p14="http://schemas.microsoft.com/office/powerpoint/2010/main" val="156964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BDD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2</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𝑧</m:t>
                    </m:r>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1163"/>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18</a:t>
            </a:fld>
            <a:endParaRPr lang="en-US" dirty="0"/>
          </a:p>
        </p:txBody>
      </p:sp>
      <mc:AlternateContent xmlns:mc="http://schemas.openxmlformats.org/markup-compatibility/2006" xmlns:a14="http://schemas.microsoft.com/office/drawing/2010/main">
        <mc:Choice Requires="a14">
          <p:graphicFrame>
            <p:nvGraphicFramePr>
              <p:cNvPr id="74" name="Tabelle 73"/>
              <p:cNvGraphicFramePr>
                <a:graphicFrameLocks noGrp="1"/>
              </p:cNvGraphicFramePr>
              <p:nvPr>
                <p:extLst>
                  <p:ext uri="{D42A27DB-BD31-4B8C-83A1-F6EECF244321}">
                    <p14:modId xmlns:p14="http://schemas.microsoft.com/office/powerpoint/2010/main" val="1484452284"/>
                  </p:ext>
                </p:extLst>
              </p:nvPr>
            </p:nvGraphicFramePr>
            <p:xfrm>
              <a:off x="1610053" y="2234298"/>
              <a:ext cx="3556567" cy="3337560"/>
            </p:xfrm>
            <a:graphic>
              <a:graphicData uri="http://schemas.openxmlformats.org/drawingml/2006/table">
                <a:tbl>
                  <a:tblPr firstRow="1" bandRow="1">
                    <a:tableStyleId>{7DF18680-E054-41AD-8BC1-D1AEF772440D}</a:tableStyleId>
                  </a:tblPr>
                  <a:tblGrid>
                    <a:gridCol w="749113">
                      <a:extLst>
                        <a:ext uri="{9D8B030D-6E8A-4147-A177-3AD203B41FA5}">
                          <a16:colId xmlns:a16="http://schemas.microsoft.com/office/drawing/2014/main" val="20000"/>
                        </a:ext>
                      </a:extLst>
                    </a:gridCol>
                    <a:gridCol w="683401">
                      <a:extLst>
                        <a:ext uri="{9D8B030D-6E8A-4147-A177-3AD203B41FA5}">
                          <a16:colId xmlns:a16="http://schemas.microsoft.com/office/drawing/2014/main" val="20001"/>
                        </a:ext>
                      </a:extLst>
                    </a:gridCol>
                    <a:gridCol w="683401">
                      <a:extLst>
                        <a:ext uri="{9D8B030D-6E8A-4147-A177-3AD203B41FA5}">
                          <a16:colId xmlns:a16="http://schemas.microsoft.com/office/drawing/2014/main" val="2543128089"/>
                        </a:ext>
                      </a:extLst>
                    </a:gridCol>
                    <a:gridCol w="1440652">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de-DE" i="1" smtClean="0">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𝑧</m:t>
                                </m:r>
                              </m:oMath>
                            </m:oMathPara>
                          </a14:m>
                          <a:endParaRPr lang="de-DE"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2831728212"/>
                      </a:ext>
                    </a:extLst>
                  </a:tr>
                </a:tbl>
              </a:graphicData>
            </a:graphic>
          </p:graphicFrame>
        </mc:Choice>
        <mc:Fallback xmlns="">
          <p:graphicFrame>
            <p:nvGraphicFramePr>
              <p:cNvPr id="74" name="Tabelle 73"/>
              <p:cNvGraphicFramePr>
                <a:graphicFrameLocks noGrp="1"/>
              </p:cNvGraphicFramePr>
              <p:nvPr>
                <p:extLst>
                  <p:ext uri="{D42A27DB-BD31-4B8C-83A1-F6EECF244321}">
                    <p14:modId xmlns:p14="http://schemas.microsoft.com/office/powerpoint/2010/main" val="1484452284"/>
                  </p:ext>
                </p:extLst>
              </p:nvPr>
            </p:nvGraphicFramePr>
            <p:xfrm>
              <a:off x="1610053" y="2234298"/>
              <a:ext cx="3556567" cy="3337560"/>
            </p:xfrm>
            <a:graphic>
              <a:graphicData uri="http://schemas.openxmlformats.org/drawingml/2006/table">
                <a:tbl>
                  <a:tblPr firstRow="1" bandRow="1">
                    <a:tableStyleId>{7DF18680-E054-41AD-8BC1-D1AEF772440D}</a:tableStyleId>
                  </a:tblPr>
                  <a:tblGrid>
                    <a:gridCol w="749113">
                      <a:extLst>
                        <a:ext uri="{9D8B030D-6E8A-4147-A177-3AD203B41FA5}">
                          <a16:colId xmlns:a16="http://schemas.microsoft.com/office/drawing/2014/main" val="20000"/>
                        </a:ext>
                      </a:extLst>
                    </a:gridCol>
                    <a:gridCol w="683401">
                      <a:extLst>
                        <a:ext uri="{9D8B030D-6E8A-4147-A177-3AD203B41FA5}">
                          <a16:colId xmlns:a16="http://schemas.microsoft.com/office/drawing/2014/main" val="20001"/>
                        </a:ext>
                      </a:extLst>
                    </a:gridCol>
                    <a:gridCol w="683401">
                      <a:extLst>
                        <a:ext uri="{9D8B030D-6E8A-4147-A177-3AD203B41FA5}">
                          <a16:colId xmlns:a16="http://schemas.microsoft.com/office/drawing/2014/main" val="2543128089"/>
                        </a:ext>
                      </a:extLst>
                    </a:gridCol>
                    <a:gridCol w="1440652">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endParaRPr lang="de-DE"/>
                        </a:p>
                      </a:txBody>
                      <a:tcPr>
                        <a:blipFill>
                          <a:blip r:embed="rId4"/>
                          <a:stretch>
                            <a:fillRect l="-146835" t="-8197" r="-1688" b="-822951"/>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2831728212"/>
                      </a:ext>
                    </a:extLst>
                  </a:tr>
                </a:tbl>
              </a:graphicData>
            </a:graphic>
          </p:graphicFrame>
        </mc:Fallback>
      </mc:AlternateContent>
      <p:sp>
        <p:nvSpPr>
          <p:cNvPr id="37" name="Ellipse 36"/>
          <p:cNvSpPr/>
          <p:nvPr/>
        </p:nvSpPr>
        <p:spPr>
          <a:xfrm>
            <a:off x="7473620" y="2209755"/>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z</a:t>
            </a:r>
          </a:p>
        </p:txBody>
      </p:sp>
      <p:sp>
        <p:nvSpPr>
          <p:cNvPr id="38" name="Ellipse 37"/>
          <p:cNvSpPr/>
          <p:nvPr/>
        </p:nvSpPr>
        <p:spPr>
          <a:xfrm>
            <a:off x="6642816" y="3184750"/>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x</a:t>
            </a:r>
          </a:p>
        </p:txBody>
      </p:sp>
      <p:sp>
        <p:nvSpPr>
          <p:cNvPr id="39" name="Ellipse 38"/>
          <p:cNvSpPr/>
          <p:nvPr/>
        </p:nvSpPr>
        <p:spPr>
          <a:xfrm>
            <a:off x="7670676" y="4015888"/>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y</a:t>
            </a:r>
          </a:p>
        </p:txBody>
      </p:sp>
      <p:sp>
        <p:nvSpPr>
          <p:cNvPr id="40" name="Rechteck 39"/>
          <p:cNvSpPr/>
          <p:nvPr/>
        </p:nvSpPr>
        <p:spPr>
          <a:xfrm>
            <a:off x="6737159" y="5132612"/>
            <a:ext cx="508000" cy="525237"/>
          </a:xfrm>
          <a:prstGeom prst="rect">
            <a:avLst/>
          </a:prstGeom>
          <a:solidFill>
            <a:schemeClr val="accent4">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1</a:t>
            </a:r>
          </a:p>
        </p:txBody>
      </p:sp>
      <p:sp>
        <p:nvSpPr>
          <p:cNvPr id="41" name="Rechteck 40"/>
          <p:cNvSpPr/>
          <p:nvPr/>
        </p:nvSpPr>
        <p:spPr>
          <a:xfrm>
            <a:off x="8648151" y="5132612"/>
            <a:ext cx="508000" cy="525237"/>
          </a:xfrm>
          <a:prstGeom prst="rect">
            <a:avLst/>
          </a:prstGeom>
          <a:solidFill>
            <a:schemeClr val="accent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0</a:t>
            </a:r>
          </a:p>
        </p:txBody>
      </p:sp>
      <p:cxnSp>
        <p:nvCxnSpPr>
          <p:cNvPr id="44" name="Gerade Verbindung mit Pfeil 43"/>
          <p:cNvCxnSpPr>
            <a:stCxn id="37" idx="3"/>
            <a:endCxn id="38" idx="0"/>
          </p:cNvCxnSpPr>
          <p:nvPr/>
        </p:nvCxnSpPr>
        <p:spPr>
          <a:xfrm flipH="1">
            <a:off x="6991159" y="2767247"/>
            <a:ext cx="584488" cy="417503"/>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Gerade Verbindung mit Pfeil 47"/>
          <p:cNvCxnSpPr>
            <a:stCxn id="39" idx="5"/>
            <a:endCxn id="41" idx="0"/>
          </p:cNvCxnSpPr>
          <p:nvPr/>
        </p:nvCxnSpPr>
        <p:spPr>
          <a:xfrm>
            <a:off x="8265335" y="4573380"/>
            <a:ext cx="636816" cy="559232"/>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Gerade Verbindung mit Pfeil 55"/>
          <p:cNvCxnSpPr>
            <a:stCxn id="38" idx="4"/>
            <a:endCxn id="40" idx="0"/>
          </p:cNvCxnSpPr>
          <p:nvPr/>
        </p:nvCxnSpPr>
        <p:spPr>
          <a:xfrm>
            <a:off x="6991159" y="3837893"/>
            <a:ext cx="0" cy="1294719"/>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Gerade Verbindung mit Pfeil 56"/>
          <p:cNvCxnSpPr>
            <a:stCxn id="37" idx="5"/>
            <a:endCxn id="41" idx="0"/>
          </p:cNvCxnSpPr>
          <p:nvPr/>
        </p:nvCxnSpPr>
        <p:spPr>
          <a:xfrm>
            <a:off x="8068279" y="2767247"/>
            <a:ext cx="833872" cy="2365365"/>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Gerade Verbindung mit Pfeil 57"/>
          <p:cNvCxnSpPr>
            <a:stCxn id="39" idx="3"/>
            <a:endCxn id="40" idx="0"/>
          </p:cNvCxnSpPr>
          <p:nvPr/>
        </p:nvCxnSpPr>
        <p:spPr>
          <a:xfrm flipH="1">
            <a:off x="6991159" y="4573380"/>
            <a:ext cx="781544" cy="559232"/>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Gerade Verbindung mit Pfeil 58"/>
          <p:cNvCxnSpPr>
            <a:stCxn id="38" idx="5"/>
            <a:endCxn id="39" idx="1"/>
          </p:cNvCxnSpPr>
          <p:nvPr/>
        </p:nvCxnSpPr>
        <p:spPr>
          <a:xfrm>
            <a:off x="7237475" y="3742242"/>
            <a:ext cx="535228" cy="369297"/>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2" name="Textfeld 61"/>
          <p:cNvSpPr txBox="1"/>
          <p:nvPr/>
        </p:nvSpPr>
        <p:spPr>
          <a:xfrm>
            <a:off x="7082043" y="2656149"/>
            <a:ext cx="312906" cy="369332"/>
          </a:xfrm>
          <a:prstGeom prst="rect">
            <a:avLst/>
          </a:prstGeom>
          <a:noFill/>
        </p:spPr>
        <p:txBody>
          <a:bodyPr wrap="none" rtlCol="0">
            <a:spAutoFit/>
          </a:bodyPr>
          <a:lstStyle/>
          <a:p>
            <a:r>
              <a:rPr lang="de-DE" dirty="0"/>
              <a:t>1</a:t>
            </a:r>
          </a:p>
        </p:txBody>
      </p:sp>
      <p:sp>
        <p:nvSpPr>
          <p:cNvPr id="63" name="Textfeld 62"/>
          <p:cNvSpPr txBox="1"/>
          <p:nvPr/>
        </p:nvSpPr>
        <p:spPr>
          <a:xfrm>
            <a:off x="6706186" y="4158136"/>
            <a:ext cx="312906" cy="369332"/>
          </a:xfrm>
          <a:prstGeom prst="rect">
            <a:avLst/>
          </a:prstGeom>
          <a:noFill/>
        </p:spPr>
        <p:txBody>
          <a:bodyPr wrap="none" rtlCol="0">
            <a:spAutoFit/>
          </a:bodyPr>
          <a:lstStyle/>
          <a:p>
            <a:r>
              <a:rPr lang="de-DE" dirty="0"/>
              <a:t>1</a:t>
            </a:r>
          </a:p>
        </p:txBody>
      </p:sp>
      <p:sp>
        <p:nvSpPr>
          <p:cNvPr id="64" name="Textfeld 63"/>
          <p:cNvSpPr txBox="1"/>
          <p:nvPr/>
        </p:nvSpPr>
        <p:spPr>
          <a:xfrm>
            <a:off x="7226808" y="4525764"/>
            <a:ext cx="312906" cy="369332"/>
          </a:xfrm>
          <a:prstGeom prst="rect">
            <a:avLst/>
          </a:prstGeom>
          <a:noFill/>
        </p:spPr>
        <p:txBody>
          <a:bodyPr wrap="none" rtlCol="0">
            <a:spAutoFit/>
          </a:bodyPr>
          <a:lstStyle/>
          <a:p>
            <a:r>
              <a:rPr lang="de-DE" dirty="0"/>
              <a:t>1</a:t>
            </a:r>
          </a:p>
        </p:txBody>
      </p:sp>
      <p:sp>
        <p:nvSpPr>
          <p:cNvPr id="65" name="Textfeld 64"/>
          <p:cNvSpPr txBox="1"/>
          <p:nvPr/>
        </p:nvSpPr>
        <p:spPr>
          <a:xfrm>
            <a:off x="8404757" y="3563432"/>
            <a:ext cx="278370" cy="369332"/>
          </a:xfrm>
          <a:prstGeom prst="rect">
            <a:avLst/>
          </a:prstGeom>
          <a:noFill/>
        </p:spPr>
        <p:txBody>
          <a:bodyPr wrap="square" rtlCol="0">
            <a:spAutoFit/>
          </a:bodyPr>
          <a:lstStyle/>
          <a:p>
            <a:r>
              <a:rPr lang="de-DE" dirty="0"/>
              <a:t>0</a:t>
            </a:r>
          </a:p>
        </p:txBody>
      </p:sp>
      <p:sp>
        <p:nvSpPr>
          <p:cNvPr id="75" name="Textfeld 74"/>
          <p:cNvSpPr txBox="1"/>
          <p:nvPr/>
        </p:nvSpPr>
        <p:spPr>
          <a:xfrm>
            <a:off x="7422124" y="3622748"/>
            <a:ext cx="278370" cy="369332"/>
          </a:xfrm>
          <a:prstGeom prst="rect">
            <a:avLst/>
          </a:prstGeom>
          <a:noFill/>
        </p:spPr>
        <p:txBody>
          <a:bodyPr wrap="square" rtlCol="0">
            <a:spAutoFit/>
          </a:bodyPr>
          <a:lstStyle/>
          <a:p>
            <a:r>
              <a:rPr lang="de-DE" dirty="0"/>
              <a:t>0</a:t>
            </a:r>
          </a:p>
        </p:txBody>
      </p:sp>
      <p:sp>
        <p:nvSpPr>
          <p:cNvPr id="76" name="Textfeld 75"/>
          <p:cNvSpPr txBox="1"/>
          <p:nvPr/>
        </p:nvSpPr>
        <p:spPr>
          <a:xfrm>
            <a:off x="8404757" y="4490256"/>
            <a:ext cx="243395" cy="369332"/>
          </a:xfrm>
          <a:prstGeom prst="rect">
            <a:avLst/>
          </a:prstGeom>
          <a:noFill/>
        </p:spPr>
        <p:txBody>
          <a:bodyPr wrap="square" rtlCol="0">
            <a:spAutoFit/>
          </a:bodyPr>
          <a:lstStyle/>
          <a:p>
            <a:r>
              <a:rPr lang="de-DE" dirty="0"/>
              <a:t>0</a:t>
            </a:r>
          </a:p>
        </p:txBody>
      </p:sp>
    </p:spTree>
    <p:extLst>
      <p:ext uri="{BB962C8B-B14F-4D97-AF65-F5344CB8AC3E}">
        <p14:creationId xmlns:p14="http://schemas.microsoft.com/office/powerpoint/2010/main" val="306450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BDD von </a:t>
                </a:r>
                <a14:m>
                  <m:oMath xmlns:m="http://schemas.openxmlformats.org/officeDocument/2006/math">
                    <m:sSub>
                      <m:sSubPr>
                        <m:ctrlPr>
                          <a:rPr lang="de-DE" i="1">
                            <a:latin typeface="Cambria Math" panose="02040503050406030204" pitchFamily="18" charset="0"/>
                          </a:rPr>
                        </m:ctrlPr>
                      </m:sSubPr>
                      <m:e>
                        <m:r>
                          <m:rPr>
                            <m:sty m:val="p"/>
                          </m:rPr>
                          <a:rPr lang="de-DE">
                            <a:latin typeface="Cambria Math" panose="02040503050406030204" pitchFamily="18" charset="0"/>
                          </a:rPr>
                          <m:t>f</m:t>
                        </m:r>
                      </m:e>
                      <m:sub>
                        <m:r>
                          <a:rPr lang="de-DE">
                            <a:latin typeface="Cambria Math" panose="02040503050406030204" pitchFamily="18" charset="0"/>
                          </a:rPr>
                          <m:t>3</m:t>
                        </m:r>
                      </m:sub>
                    </m:sSub>
                    <m:r>
                      <a:rPr lang="de-DE">
                        <a:latin typeface="Cambria Math" panose="02040503050406030204" pitchFamily="18" charset="0"/>
                      </a:rPr>
                      <m:t>=</m:t>
                    </m:r>
                    <m:r>
                      <a:rPr lang="de-DE" i="1">
                        <a:latin typeface="Cambria Math" panose="02040503050406030204" pitchFamily="18" charset="0"/>
                      </a:rPr>
                      <m:t>𝑥𝑦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𝑧</m:t>
                        </m:r>
                      </m:e>
                    </m:acc>
                  </m:oMath>
                </a14:m>
                <a:endParaRPr lang="de-DE" dirty="0">
                  <a:latin typeface="Calibri" panose="020F0502020204030204" pitchFamily="34" charset="0"/>
                </a:endParaRPr>
              </a:p>
              <a:p>
                <a:pPr marL="0" indent="0">
                  <a:buNone/>
                </a:pPr>
                <a:r>
                  <a:rPr lang="de-DE" dirty="0">
                    <a:latin typeface="Calibri" panose="020F0502020204030204" pitchFamily="34" charset="0"/>
                  </a:rPr>
                  <a:t>Reihenfolge bedeutend! Zuerst z, da im Fall z = 1</a:t>
                </a:r>
              </a:p>
              <a:p>
                <a:pPr marL="0" indent="0">
                  <a:buNone/>
                </a:pPr>
                <a:r>
                  <a:rPr lang="de-DE" dirty="0">
                    <a:latin typeface="Calibri" panose="020F0502020204030204" pitchFamily="34" charset="0"/>
                  </a:rPr>
                  <a:t>Sofort eine 0 eingetragen werden kann.</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725" t="-1163"/>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19</a:t>
            </a:fld>
            <a:endParaRPr lang="en-US" dirty="0"/>
          </a:p>
        </p:txBody>
      </p:sp>
      <mc:AlternateContent xmlns:mc="http://schemas.openxmlformats.org/markup-compatibility/2006" xmlns:a14="http://schemas.microsoft.com/office/drawing/2010/main">
        <mc:Choice Requires="a14">
          <p:graphicFrame>
            <p:nvGraphicFramePr>
              <p:cNvPr id="37" name="Tabelle 36"/>
              <p:cNvGraphicFramePr>
                <a:graphicFrameLocks noGrp="1"/>
              </p:cNvGraphicFramePr>
              <p:nvPr>
                <p:extLst>
                  <p:ext uri="{D42A27DB-BD31-4B8C-83A1-F6EECF244321}">
                    <p14:modId xmlns:p14="http://schemas.microsoft.com/office/powerpoint/2010/main" val="377511141"/>
                  </p:ext>
                </p:extLst>
              </p:nvPr>
            </p:nvGraphicFramePr>
            <p:xfrm>
              <a:off x="1407659" y="2862898"/>
              <a:ext cx="3985158" cy="3332480"/>
            </p:xfrm>
            <a:graphic>
              <a:graphicData uri="http://schemas.openxmlformats.org/drawingml/2006/table">
                <a:tbl>
                  <a:tblPr firstRow="1" bandRow="1">
                    <a:tableStyleId>{7DF18680-E054-41AD-8BC1-D1AEF772440D}</a:tableStyleId>
                  </a:tblPr>
                  <a:tblGrid>
                    <a:gridCol w="777693">
                      <a:extLst>
                        <a:ext uri="{9D8B030D-6E8A-4147-A177-3AD203B41FA5}">
                          <a16:colId xmlns:a16="http://schemas.microsoft.com/office/drawing/2014/main" val="20000"/>
                        </a:ext>
                      </a:extLst>
                    </a:gridCol>
                    <a:gridCol w="709473">
                      <a:extLst>
                        <a:ext uri="{9D8B030D-6E8A-4147-A177-3AD203B41FA5}">
                          <a16:colId xmlns:a16="http://schemas.microsoft.com/office/drawing/2014/main" val="20001"/>
                        </a:ext>
                      </a:extLst>
                    </a:gridCol>
                    <a:gridCol w="709473">
                      <a:extLst>
                        <a:ext uri="{9D8B030D-6E8A-4147-A177-3AD203B41FA5}">
                          <a16:colId xmlns:a16="http://schemas.microsoft.com/office/drawing/2014/main" val="2543128089"/>
                        </a:ext>
                      </a:extLst>
                    </a:gridCol>
                    <a:gridCol w="1788519">
                      <a:extLst>
                        <a:ext uri="{9D8B030D-6E8A-4147-A177-3AD203B41FA5}">
                          <a16:colId xmlns:a16="http://schemas.microsoft.com/office/drawing/2014/main" val="20002"/>
                        </a:ext>
                      </a:extLst>
                    </a:gridCol>
                  </a:tblGrid>
                  <a:tr h="214629">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𝑥𝑦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𝑧</m:t>
                                    </m:r>
                                  </m:e>
                                </m:acc>
                              </m:oMath>
                            </m:oMathPara>
                          </a14:m>
                          <a:endParaRPr lang="de-DE"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2831728212"/>
                      </a:ext>
                    </a:extLst>
                  </a:tr>
                </a:tbl>
              </a:graphicData>
            </a:graphic>
          </p:graphicFrame>
        </mc:Choice>
        <mc:Fallback xmlns="">
          <p:graphicFrame>
            <p:nvGraphicFramePr>
              <p:cNvPr id="37" name="Tabelle 36"/>
              <p:cNvGraphicFramePr>
                <a:graphicFrameLocks noGrp="1"/>
              </p:cNvGraphicFramePr>
              <p:nvPr>
                <p:extLst>
                  <p:ext uri="{D42A27DB-BD31-4B8C-83A1-F6EECF244321}">
                    <p14:modId xmlns:p14="http://schemas.microsoft.com/office/powerpoint/2010/main" val="377511141"/>
                  </p:ext>
                </p:extLst>
              </p:nvPr>
            </p:nvGraphicFramePr>
            <p:xfrm>
              <a:off x="1407659" y="2862898"/>
              <a:ext cx="3985158" cy="3332480"/>
            </p:xfrm>
            <a:graphic>
              <a:graphicData uri="http://schemas.openxmlformats.org/drawingml/2006/table">
                <a:tbl>
                  <a:tblPr firstRow="1" bandRow="1">
                    <a:tableStyleId>{7DF18680-E054-41AD-8BC1-D1AEF772440D}</a:tableStyleId>
                  </a:tblPr>
                  <a:tblGrid>
                    <a:gridCol w="777693">
                      <a:extLst>
                        <a:ext uri="{9D8B030D-6E8A-4147-A177-3AD203B41FA5}">
                          <a16:colId xmlns:a16="http://schemas.microsoft.com/office/drawing/2014/main" val="20000"/>
                        </a:ext>
                      </a:extLst>
                    </a:gridCol>
                    <a:gridCol w="709473">
                      <a:extLst>
                        <a:ext uri="{9D8B030D-6E8A-4147-A177-3AD203B41FA5}">
                          <a16:colId xmlns:a16="http://schemas.microsoft.com/office/drawing/2014/main" val="20001"/>
                        </a:ext>
                      </a:extLst>
                    </a:gridCol>
                    <a:gridCol w="709473">
                      <a:extLst>
                        <a:ext uri="{9D8B030D-6E8A-4147-A177-3AD203B41FA5}">
                          <a16:colId xmlns:a16="http://schemas.microsoft.com/office/drawing/2014/main" val="2543128089"/>
                        </a:ext>
                      </a:extLst>
                    </a:gridCol>
                    <a:gridCol w="1788519">
                      <a:extLst>
                        <a:ext uri="{9D8B030D-6E8A-4147-A177-3AD203B41FA5}">
                          <a16:colId xmlns:a16="http://schemas.microsoft.com/office/drawing/2014/main" val="20002"/>
                        </a:ext>
                      </a:extLst>
                    </a:gridCol>
                  </a:tblGrid>
                  <a:tr h="365760">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endParaRPr lang="de-DE"/>
                        </a:p>
                      </a:txBody>
                      <a:tcPr>
                        <a:blipFill>
                          <a:blip r:embed="rId4"/>
                          <a:stretch>
                            <a:fillRect l="-123129" t="-8333" r="-1361" b="-836667"/>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2831728212"/>
                      </a:ext>
                    </a:extLst>
                  </a:tr>
                </a:tbl>
              </a:graphicData>
            </a:graphic>
          </p:graphicFrame>
        </mc:Fallback>
      </mc:AlternateContent>
      <p:sp>
        <p:nvSpPr>
          <p:cNvPr id="39" name="Ellipse 38"/>
          <p:cNvSpPr/>
          <p:nvPr/>
        </p:nvSpPr>
        <p:spPr>
          <a:xfrm>
            <a:off x="7473620" y="2209755"/>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z</a:t>
            </a:r>
          </a:p>
        </p:txBody>
      </p:sp>
      <p:sp>
        <p:nvSpPr>
          <p:cNvPr id="41" name="Ellipse 40"/>
          <p:cNvSpPr/>
          <p:nvPr/>
        </p:nvSpPr>
        <p:spPr>
          <a:xfrm>
            <a:off x="6638336" y="3694368"/>
            <a:ext cx="696686" cy="653143"/>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y</a:t>
            </a:r>
          </a:p>
        </p:txBody>
      </p:sp>
      <p:sp>
        <p:nvSpPr>
          <p:cNvPr id="44" name="Rechteck 43"/>
          <p:cNvSpPr/>
          <p:nvPr/>
        </p:nvSpPr>
        <p:spPr>
          <a:xfrm>
            <a:off x="6737159" y="5132612"/>
            <a:ext cx="508000" cy="525237"/>
          </a:xfrm>
          <a:prstGeom prst="rect">
            <a:avLst/>
          </a:prstGeom>
          <a:solidFill>
            <a:schemeClr val="accent4">
              <a:lumMod val="60000"/>
              <a:lumOff val="4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1</a:t>
            </a:r>
          </a:p>
        </p:txBody>
      </p:sp>
      <p:sp>
        <p:nvSpPr>
          <p:cNvPr id="48" name="Rechteck 47"/>
          <p:cNvSpPr/>
          <p:nvPr/>
        </p:nvSpPr>
        <p:spPr>
          <a:xfrm>
            <a:off x="8648151" y="5132612"/>
            <a:ext cx="508000" cy="525237"/>
          </a:xfrm>
          <a:prstGeom prst="rect">
            <a:avLst/>
          </a:prstGeom>
          <a:solidFill>
            <a:schemeClr val="accent1">
              <a:lumMod val="40000"/>
              <a:lumOff val="6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solidFill>
                  <a:schemeClr val="bg1"/>
                </a:solidFill>
              </a:rPr>
              <a:t>0</a:t>
            </a:r>
          </a:p>
        </p:txBody>
      </p:sp>
      <p:cxnSp>
        <p:nvCxnSpPr>
          <p:cNvPr id="56" name="Gerade Verbindung mit Pfeil 55"/>
          <p:cNvCxnSpPr>
            <a:stCxn id="39" idx="5"/>
            <a:endCxn id="48" idx="0"/>
          </p:cNvCxnSpPr>
          <p:nvPr/>
        </p:nvCxnSpPr>
        <p:spPr>
          <a:xfrm>
            <a:off x="8068279" y="2767247"/>
            <a:ext cx="833872" cy="2365365"/>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Gerade Verbindung mit Pfeil 56"/>
          <p:cNvCxnSpPr>
            <a:stCxn id="41" idx="5"/>
            <a:endCxn id="48" idx="0"/>
          </p:cNvCxnSpPr>
          <p:nvPr/>
        </p:nvCxnSpPr>
        <p:spPr>
          <a:xfrm>
            <a:off x="7232995" y="4251860"/>
            <a:ext cx="1669156" cy="880752"/>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Gerade Verbindung mit Pfeil 61"/>
          <p:cNvCxnSpPr>
            <a:stCxn id="41" idx="4"/>
            <a:endCxn id="44" idx="0"/>
          </p:cNvCxnSpPr>
          <p:nvPr/>
        </p:nvCxnSpPr>
        <p:spPr>
          <a:xfrm>
            <a:off x="6986679" y="4347511"/>
            <a:ext cx="4480" cy="785101"/>
          </a:xfrm>
          <a:prstGeom prst="straightConnector1">
            <a:avLst/>
          </a:prstGeom>
          <a:ln w="9525" cap="flat" cmpd="sng" algn="ctr">
            <a:solidFill>
              <a:schemeClr val="accent3">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Gerade Verbindung mit Pfeil 62"/>
          <p:cNvCxnSpPr>
            <a:stCxn id="39" idx="3"/>
            <a:endCxn id="41" idx="0"/>
          </p:cNvCxnSpPr>
          <p:nvPr/>
        </p:nvCxnSpPr>
        <p:spPr>
          <a:xfrm flipH="1">
            <a:off x="6986679" y="2767247"/>
            <a:ext cx="588968" cy="927121"/>
          </a:xfrm>
          <a:prstGeom prst="straightConnector1">
            <a:avLst/>
          </a:prstGeom>
          <a:ln w="9525" cap="flat" cmpd="sng" algn="ctr">
            <a:solidFill>
              <a:schemeClr val="accent1">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4" name="Textfeld 63"/>
          <p:cNvSpPr txBox="1"/>
          <p:nvPr/>
        </p:nvSpPr>
        <p:spPr>
          <a:xfrm>
            <a:off x="8457332" y="3626818"/>
            <a:ext cx="312906" cy="369332"/>
          </a:xfrm>
          <a:prstGeom prst="rect">
            <a:avLst/>
          </a:prstGeom>
          <a:noFill/>
        </p:spPr>
        <p:txBody>
          <a:bodyPr wrap="none" rtlCol="0">
            <a:spAutoFit/>
          </a:bodyPr>
          <a:lstStyle/>
          <a:p>
            <a:r>
              <a:rPr lang="de-DE" dirty="0"/>
              <a:t>1</a:t>
            </a:r>
          </a:p>
        </p:txBody>
      </p:sp>
      <p:sp>
        <p:nvSpPr>
          <p:cNvPr id="74" name="Textfeld 73"/>
          <p:cNvSpPr txBox="1"/>
          <p:nvPr/>
        </p:nvSpPr>
        <p:spPr>
          <a:xfrm>
            <a:off x="6728163" y="4553909"/>
            <a:ext cx="312906" cy="369332"/>
          </a:xfrm>
          <a:prstGeom prst="rect">
            <a:avLst/>
          </a:prstGeom>
          <a:noFill/>
        </p:spPr>
        <p:txBody>
          <a:bodyPr wrap="none" rtlCol="0">
            <a:spAutoFit/>
          </a:bodyPr>
          <a:lstStyle/>
          <a:p>
            <a:r>
              <a:rPr lang="de-DE" dirty="0"/>
              <a:t>1</a:t>
            </a:r>
          </a:p>
        </p:txBody>
      </p:sp>
      <p:sp>
        <p:nvSpPr>
          <p:cNvPr id="75" name="Textfeld 74"/>
          <p:cNvSpPr txBox="1"/>
          <p:nvPr/>
        </p:nvSpPr>
        <p:spPr>
          <a:xfrm>
            <a:off x="7041069" y="2921167"/>
            <a:ext cx="278370" cy="369332"/>
          </a:xfrm>
          <a:prstGeom prst="rect">
            <a:avLst/>
          </a:prstGeom>
          <a:noFill/>
        </p:spPr>
        <p:txBody>
          <a:bodyPr wrap="square" rtlCol="0">
            <a:spAutoFit/>
          </a:bodyPr>
          <a:lstStyle/>
          <a:p>
            <a:r>
              <a:rPr lang="de-DE" dirty="0"/>
              <a:t>0</a:t>
            </a:r>
          </a:p>
        </p:txBody>
      </p:sp>
      <p:sp>
        <p:nvSpPr>
          <p:cNvPr id="77" name="Textfeld 76"/>
          <p:cNvSpPr txBox="1"/>
          <p:nvPr/>
        </p:nvSpPr>
        <p:spPr>
          <a:xfrm>
            <a:off x="7635728" y="4553909"/>
            <a:ext cx="243395" cy="369332"/>
          </a:xfrm>
          <a:prstGeom prst="rect">
            <a:avLst/>
          </a:prstGeom>
          <a:noFill/>
        </p:spPr>
        <p:txBody>
          <a:bodyPr wrap="square" rtlCol="0">
            <a:spAutoFit/>
          </a:bodyPr>
          <a:lstStyle/>
          <a:p>
            <a:r>
              <a:rPr lang="de-DE" dirty="0"/>
              <a:t>0</a:t>
            </a:r>
          </a:p>
        </p:txBody>
      </p:sp>
    </p:spTree>
    <p:extLst>
      <p:ext uri="{BB962C8B-B14F-4D97-AF65-F5344CB8AC3E}">
        <p14:creationId xmlns:p14="http://schemas.microsoft.com/office/powerpoint/2010/main" val="311528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pPr marL="0" indent="0">
                  <a:buNone/>
                </a:pPr>
                <a:r>
                  <a:rPr lang="de-DE" dirty="0"/>
                  <a:t>Beschreibung</a:t>
                </a:r>
              </a:p>
              <a:p>
                <a:pPr marL="0" indent="0">
                  <a:buNone/>
                </a:pPr>
                <a:endParaRPr lang="de-DE" dirty="0">
                  <a:latin typeface="Calibri" panose="020F0502020204030204" pitchFamily="34" charset="0"/>
                </a:endParaRPr>
              </a:p>
              <a:p>
                <a:r>
                  <a:rPr lang="de-DE" dirty="0">
                    <a:latin typeface="Calibri" panose="020F0502020204030204" pitchFamily="34" charset="0"/>
                  </a:rPr>
                  <a:t>Geben Sie </a:t>
                </a:r>
                <a:r>
                  <a:rPr lang="de-DE" dirty="0"/>
                  <a:t>für die folgenden Schaltfunktionen jeweils die Funktionstabelle, ein Symmetriediagramm, ein Binary </a:t>
                </a:r>
                <a:r>
                  <a:rPr lang="de-DE" dirty="0" err="1"/>
                  <a:t>Decision</a:t>
                </a:r>
                <a:r>
                  <a:rPr lang="de-DE" dirty="0"/>
                  <a:t> </a:t>
                </a:r>
                <a:r>
                  <a:rPr lang="de-DE" dirty="0" err="1"/>
                  <a:t>Diagram</a:t>
                </a:r>
                <a:r>
                  <a:rPr lang="de-DE" dirty="0"/>
                  <a:t> und ein Gatterschaltnetz an:</a:t>
                </a:r>
                <a:endParaRPr lang="de-DE" dirty="0">
                  <a:latin typeface="Calibri" panose="020F0502020204030204" pitchFamily="34" charset="0"/>
                </a:endParaRPr>
              </a:p>
              <a:p>
                <a:pPr marL="914400" lvl="1" indent="-514350">
                  <a:buFont typeface="+mj-lt"/>
                  <a:buAutoNum type="romanUcPeriod"/>
                </a:pP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1</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b="0" i="1" smtClean="0">
                        <a:latin typeface="Cambria Math" panose="02040503050406030204" pitchFamily="18" charset="0"/>
                      </a:rPr>
                      <m:t>=</m:t>
                    </m:r>
                    <m:r>
                      <a:rPr lang="de-DE" b="0" i="1" smtClean="0">
                        <a:latin typeface="Cambria Math" panose="02040503050406030204" pitchFamily="18" charset="0"/>
                      </a:rPr>
                      <m:t>𝑥</m:t>
                    </m:r>
                    <m:nary>
                      <m:naryPr>
                        <m:chr m:val="⨁"/>
                        <m:subHide m:val="on"/>
                        <m:supHide m:val="on"/>
                        <m:ctrlPr>
                          <a:rPr lang="de-DE" b="0" i="1" smtClean="0">
                            <a:latin typeface="Cambria Math" panose="02040503050406030204" pitchFamily="18" charset="0"/>
                            <a:ea typeface="Cambria Math" panose="02040503050406030204" pitchFamily="18" charset="0"/>
                          </a:rPr>
                        </m:ctrlPr>
                      </m:naryPr>
                      <m:sub/>
                      <m:sup/>
                      <m:e>
                        <m:r>
                          <a:rPr lang="de-DE" b="0" i="1" smtClean="0">
                            <a:latin typeface="Cambria Math" panose="02040503050406030204" pitchFamily="18" charset="0"/>
                            <a:ea typeface="Cambria Math" panose="02040503050406030204" pitchFamily="18" charset="0"/>
                          </a:rPr>
                          <m:t>𝑦</m:t>
                        </m:r>
                      </m:e>
                    </m:nary>
                  </m:oMath>
                </a14:m>
                <a:endParaRPr lang="de-DE" b="0" i="1" dirty="0">
                  <a:latin typeface="Cambria Math" panose="02040503050406030204" pitchFamily="18" charset="0"/>
                  <a:ea typeface="Cambria Math" panose="02040503050406030204" pitchFamily="18" charset="0"/>
                </a:endParaRPr>
              </a:p>
              <a:p>
                <a:pPr marL="914400" lvl="1" indent="-514350">
                  <a:buFont typeface="+mj-lt"/>
                  <a:buAutoNum type="romanUcPeriod"/>
                </a:pP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2</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b="0" i="1" smtClean="0">
                            <a:latin typeface="Cambria Math" panose="02040503050406030204" pitchFamily="18" charset="0"/>
                          </a:rPr>
                          <m:t>,</m:t>
                        </m:r>
                        <m:r>
                          <a:rPr lang="de-DE" b="0" i="1" smtClean="0">
                            <a:latin typeface="Cambria Math" panose="02040503050406030204" pitchFamily="18" charset="0"/>
                          </a:rPr>
                          <m:t>𝑧</m:t>
                        </m:r>
                      </m:e>
                    </m:d>
                    <m:r>
                      <a:rPr lang="de-DE" i="1">
                        <a:latin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b="0" i="1" smtClean="0">
                        <a:latin typeface="Cambria Math" panose="02040503050406030204" pitchFamily="18" charset="0"/>
                      </a:rPr>
                      <m:t>𝑧</m:t>
                    </m:r>
                  </m:oMath>
                </a14:m>
                <a:endParaRPr lang="de-DE" dirty="0">
                  <a:latin typeface="Calibri" panose="020F0502020204030204" pitchFamily="34" charset="0"/>
                </a:endParaRPr>
              </a:p>
              <a:p>
                <a:pPr marL="914400" lvl="1" indent="-514350">
                  <a:buFont typeface="+mj-lt"/>
                  <a:buAutoNum type="romanUcPeriod"/>
                </a:pP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3</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r>
                      <a:rPr lang="de-DE" b="0" i="1" smtClean="0">
                        <a:latin typeface="Cambria Math" panose="02040503050406030204" pitchFamily="18" charset="0"/>
                      </a:rPr>
                      <m:t>𝑥𝑦</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𝑧</m:t>
                        </m:r>
                      </m:e>
                    </m:acc>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m:t>
                        </m:r>
                        <m:r>
                          <a:rPr lang="de-DE" b="0" i="1" smtClean="0">
                            <a:latin typeface="Cambria Math" panose="02040503050406030204" pitchFamily="18" charset="0"/>
                          </a:rPr>
                          <m:t>𝑧</m:t>
                        </m:r>
                      </m:e>
                    </m:acc>
                  </m:oMath>
                </a14:m>
                <a:endParaRPr lang="de-DE" dirty="0">
                  <a:latin typeface="Calibri" panose="020F0502020204030204" pitchFamily="34" charset="0"/>
                </a:endParaRPr>
              </a:p>
              <a:p>
                <a:pPr marL="914400" lvl="1" indent="-514350">
                  <a:buFont typeface="+mj-lt"/>
                  <a:buAutoNum type="romanUcPeriod"/>
                </a:pPr>
                <a:endParaRPr lang="de-DE" dirty="0">
                  <a:latin typeface="Calibri" panose="020F0502020204030204" pitchFamily="34" charset="0"/>
                </a:endParaRPr>
              </a:p>
              <a:p>
                <a:pPr marL="0" indent="0">
                  <a:buNone/>
                </a:pPr>
                <a:r>
                  <a:rPr lang="de-DE" dirty="0">
                    <a:latin typeface="Calibri" panose="020F0502020204030204" pitchFamily="34" charset="0"/>
                  </a:rPr>
                  <a:t>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749"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67563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BDD: Reihenfolge wichtig</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20</a:t>
            </a:fld>
            <a:endParaRPr lang="en-US" dirty="0"/>
          </a:p>
        </p:txBody>
      </p:sp>
      <p:pic>
        <p:nvPicPr>
          <p:cNvPr id="1026" name="Picture 2" descr="File:BDD Variable Ordering Bad.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05" y="1063416"/>
            <a:ext cx="7548417" cy="5146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BDD Variable Ordering Good.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787" y="1646042"/>
            <a:ext cx="1636753" cy="456402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7965186" y="3385325"/>
            <a:ext cx="678236" cy="646331"/>
          </a:xfrm>
          <a:prstGeom prst="rect">
            <a:avLst/>
          </a:prstGeom>
          <a:noFill/>
        </p:spPr>
        <p:txBody>
          <a:bodyPr wrap="square" rtlCol="0">
            <a:spAutoFit/>
          </a:bodyPr>
          <a:lstStyle/>
          <a:p>
            <a:r>
              <a:rPr lang="de-DE" sz="3600" dirty="0">
                <a:latin typeface="Lucida Sans Unicode" panose="020B0602030504020204" pitchFamily="34" charset="0"/>
                <a:cs typeface="Lucida Sans Unicode" panose="020B0602030504020204" pitchFamily="34" charset="0"/>
              </a:rPr>
              <a:t>≙</a:t>
            </a:r>
          </a:p>
        </p:txBody>
      </p:sp>
      <p:sp>
        <p:nvSpPr>
          <p:cNvPr id="7" name="Textfeld 6"/>
          <p:cNvSpPr txBox="1"/>
          <p:nvPr/>
        </p:nvSpPr>
        <p:spPr>
          <a:xfrm>
            <a:off x="3224463" y="6384758"/>
            <a:ext cx="4897495" cy="307777"/>
          </a:xfrm>
          <a:prstGeom prst="rect">
            <a:avLst/>
          </a:prstGeom>
          <a:noFill/>
        </p:spPr>
        <p:txBody>
          <a:bodyPr wrap="none" rtlCol="0">
            <a:spAutoFit/>
          </a:bodyPr>
          <a:lstStyle/>
          <a:p>
            <a:r>
              <a:rPr lang="de-DE" sz="1400" dirty="0"/>
              <a:t>https://en.wikipedia.org/wiki/Binary_decision_diagram</a:t>
            </a:r>
          </a:p>
        </p:txBody>
      </p:sp>
    </p:spTree>
    <p:extLst>
      <p:ext uri="{BB962C8B-B14F-4D97-AF65-F5344CB8AC3E}">
        <p14:creationId xmlns:p14="http://schemas.microsoft.com/office/powerpoint/2010/main" val="197148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a:xfrm>
            <a:off x="1103312" y="1447801"/>
            <a:ext cx="8946541" cy="4602480"/>
          </a:xfrm>
        </p:spPr>
        <p:txBody>
          <a:bodyPr>
            <a:normAutofit lnSpcReduction="10000"/>
          </a:bodyPr>
          <a:lstStyle/>
          <a:p>
            <a:pPr marL="0" indent="0">
              <a:buNone/>
            </a:pPr>
            <a:r>
              <a:rPr lang="de-DE" dirty="0"/>
              <a:t>Aufgabe:</a:t>
            </a:r>
          </a:p>
          <a:p>
            <a:pPr marL="0" indent="0">
              <a:buNone/>
            </a:pPr>
            <a:endParaRPr lang="de-DE" dirty="0"/>
          </a:p>
          <a:p>
            <a:pPr marL="0" indent="0">
              <a:buNone/>
            </a:pPr>
            <a:r>
              <a:rPr lang="de-DE" dirty="0">
                <a:latin typeface="Calibri" panose="020F0502020204030204" pitchFamily="34" charset="0"/>
              </a:rPr>
              <a:t>In einem Eisenbahnabteil sitzen </a:t>
            </a:r>
            <a:r>
              <a:rPr lang="de-DE" dirty="0">
                <a:solidFill>
                  <a:schemeClr val="accent2">
                    <a:lumMod val="60000"/>
                    <a:lumOff val="40000"/>
                  </a:schemeClr>
                </a:solidFill>
                <a:latin typeface="Calibri" panose="020F0502020204030204" pitchFamily="34" charset="0"/>
              </a:rPr>
              <a:t>10 intelligente Menschen</a:t>
            </a:r>
            <a:r>
              <a:rPr lang="de-DE" dirty="0">
                <a:latin typeface="Calibri" panose="020F0502020204030204" pitchFamily="34" charset="0"/>
              </a:rPr>
              <a:t>. Es gibt </a:t>
            </a:r>
            <a:r>
              <a:rPr lang="de-DE" dirty="0">
                <a:solidFill>
                  <a:schemeClr val="accent2">
                    <a:lumMod val="60000"/>
                    <a:lumOff val="40000"/>
                  </a:schemeClr>
                </a:solidFill>
                <a:latin typeface="Calibri" panose="020F0502020204030204" pitchFamily="34" charset="0"/>
              </a:rPr>
              <a:t>keinen Spiegel </a:t>
            </a:r>
            <a:r>
              <a:rPr lang="de-DE" dirty="0">
                <a:latin typeface="Calibri" panose="020F0502020204030204" pitchFamily="34" charset="0"/>
              </a:rPr>
              <a:t>und diese Menschen </a:t>
            </a:r>
            <a:r>
              <a:rPr lang="de-DE" dirty="0">
                <a:solidFill>
                  <a:schemeClr val="accent2">
                    <a:lumMod val="60000"/>
                    <a:lumOff val="40000"/>
                  </a:schemeClr>
                </a:solidFill>
                <a:latin typeface="Calibri" panose="020F0502020204030204" pitchFamily="34" charset="0"/>
              </a:rPr>
              <a:t>reden nicht miteinander</a:t>
            </a:r>
            <a:r>
              <a:rPr lang="de-DE" dirty="0">
                <a:latin typeface="Calibri" panose="020F0502020204030204" pitchFamily="34" charset="0"/>
              </a:rPr>
              <a:t>. Als der Schaffner kommt sagt dieser: "</a:t>
            </a:r>
            <a:r>
              <a:rPr lang="de-DE" dirty="0">
                <a:solidFill>
                  <a:schemeClr val="accent2">
                    <a:lumMod val="60000"/>
                    <a:lumOff val="40000"/>
                  </a:schemeClr>
                </a:solidFill>
                <a:latin typeface="Calibri" panose="020F0502020204030204" pitchFamily="34" charset="0"/>
              </a:rPr>
              <a:t>Mindestens zwei </a:t>
            </a:r>
            <a:r>
              <a:rPr lang="de-DE" dirty="0">
                <a:latin typeface="Calibri" panose="020F0502020204030204" pitchFamily="34" charset="0"/>
              </a:rPr>
              <a:t>von euch sind im Gesicht dreckig. Alle Dreckigen, sollten möglichst bald aussteigen und sich waschen."</a:t>
            </a:r>
            <a:br>
              <a:rPr lang="de-DE" dirty="0">
                <a:latin typeface="Calibri" panose="020F0502020204030204" pitchFamily="34" charset="0"/>
              </a:rPr>
            </a:br>
            <a:r>
              <a:rPr lang="de-DE" dirty="0">
                <a:latin typeface="Calibri" panose="020F0502020204030204" pitchFamily="34" charset="0"/>
              </a:rPr>
              <a:t>Der Zug hält am ersten Bahnhof - keiner steigt aus. Das gleiche passiert am zweiten, dritten und vierten Bahnhof. Erst am fünften 								                     Bahnhof steigen alle aus, die Dreck im Gesicht haben.</a:t>
            </a:r>
          </a:p>
          <a:p>
            <a:pPr marL="0" indent="0">
              <a:buNone/>
            </a:pPr>
            <a:br>
              <a:rPr lang="de-DE" dirty="0">
                <a:latin typeface="Calibri" panose="020F0502020204030204" pitchFamily="34" charset="0"/>
              </a:rPr>
            </a:br>
            <a:r>
              <a:rPr lang="de-DE" dirty="0">
                <a:latin typeface="Calibri" panose="020F0502020204030204" pitchFamily="34" charset="0"/>
              </a:rPr>
              <a:t>Wie viele Menschen hatten Dreck im Gesicht und 							                        woher wussten diese, dass sie dreckig sind?</a:t>
            </a:r>
          </a:p>
          <a:p>
            <a:pPr marL="0" indent="0">
              <a:buNone/>
            </a:pPr>
            <a:endParaRPr lang="de-DE" dirty="0">
              <a:latin typeface="Calibri" panose="020F0502020204030204" pitchFamily="34" charset="0"/>
            </a:endParaRPr>
          </a:p>
          <a:p>
            <a:pPr marL="0" indent="0">
              <a:buNone/>
            </a:pPr>
            <a:r>
              <a:rPr lang="de-DE" sz="1400" dirty="0">
                <a:latin typeface="Calibri" panose="020F0502020204030204" pitchFamily="34" charset="0"/>
              </a:rPr>
              <a:t>http://www.logisch-gedacht.de/logikraetsel/eisenbahn/</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21</a:t>
            </a:fld>
            <a:endParaRPr lang="en-US" dirty="0"/>
          </a:p>
        </p:txBody>
      </p:sp>
      <p:pic>
        <p:nvPicPr>
          <p:cNvPr id="1026" name="Picture 2" descr="Tee, Pokal, Rest, Ruhe, Nachmittag, Getränke, Hei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42" y="295729"/>
            <a:ext cx="2782590" cy="18521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chiene, Eisenbahn, Gleise, Transport, Titel, H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962" y="3749041"/>
            <a:ext cx="3799340" cy="284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48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Denkpause</a:t>
            </a:r>
          </a:p>
        </p:txBody>
      </p:sp>
      <p:sp>
        <p:nvSpPr>
          <p:cNvPr id="3" name="Inhaltsplatzhalter 2"/>
          <p:cNvSpPr>
            <a:spLocks noGrp="1"/>
          </p:cNvSpPr>
          <p:nvPr>
            <p:ph idx="1"/>
          </p:nvPr>
        </p:nvSpPr>
        <p:spPr>
          <a:xfrm>
            <a:off x="1103312" y="1478280"/>
            <a:ext cx="8946541" cy="4195481"/>
          </a:xfrm>
        </p:spPr>
        <p:txBody>
          <a:bodyPr>
            <a:normAutofit fontScale="92500" lnSpcReduction="10000"/>
          </a:bodyPr>
          <a:lstStyle/>
          <a:p>
            <a:pPr marL="0" indent="0">
              <a:buNone/>
            </a:pPr>
            <a:r>
              <a:rPr lang="de-DE" dirty="0"/>
              <a:t>Lösung:</a:t>
            </a:r>
          </a:p>
          <a:p>
            <a:pPr marL="0" indent="0">
              <a:buNone/>
            </a:pPr>
            <a:endParaRPr lang="de-DE" dirty="0"/>
          </a:p>
          <a:p>
            <a:pPr marL="0" indent="0">
              <a:buNone/>
            </a:pPr>
            <a:r>
              <a:rPr lang="de-DE" dirty="0">
                <a:latin typeface="Calibri" panose="020F0502020204030204" pitchFamily="34" charset="0"/>
              </a:rPr>
              <a:t>Angenommen, es hätten nur zwei der Personen Dreck im Gesicht gehabt, so hätte jeder der beiden Dreckigen nur einen anderen Dreckigen gesehen. Sie hätten also beide wissen können, dass sie dreckig sind. Folglich wären sie am ersten Bahnhof ausgestiegen.</a:t>
            </a:r>
            <a:br>
              <a:rPr lang="de-DE" dirty="0">
                <a:latin typeface="Calibri" panose="020F0502020204030204" pitchFamily="34" charset="0"/>
              </a:rPr>
            </a:br>
            <a:r>
              <a:rPr lang="de-DE" dirty="0">
                <a:latin typeface="Calibri" panose="020F0502020204030204" pitchFamily="34" charset="0"/>
              </a:rPr>
              <a:t>Da niemand ausgestiegen ist mussten also mindestens drei Personen dreckig sein. Wären es drei gewesen, dann hätte jeder der drei Dreckigen zwei andere Dreckige gesehen und dadurch gewusst, dass er ebenfalls dreckig sein muss. Also wären alle Dreckigen am zweiten Bahnhof ausgestiegen.</a:t>
            </a:r>
            <a:br>
              <a:rPr lang="de-DE" dirty="0">
                <a:latin typeface="Calibri" panose="020F0502020204030204" pitchFamily="34" charset="0"/>
              </a:rPr>
            </a:br>
            <a:r>
              <a:rPr lang="de-DE" dirty="0">
                <a:latin typeface="Calibri" panose="020F0502020204030204" pitchFamily="34" charset="0"/>
              </a:rPr>
              <a:t>Das gleiche Prinzip gilt auch an den folgenden Bahnhöfen: (n+1) Personen wissen, dass sie dreckig sind, wenn bis zum (n-1)</a:t>
            </a:r>
            <a:r>
              <a:rPr lang="de-DE" dirty="0" err="1">
                <a:latin typeface="Calibri" panose="020F0502020204030204" pitchFamily="34" charset="0"/>
              </a:rPr>
              <a:t>ten</a:t>
            </a:r>
            <a:r>
              <a:rPr lang="de-DE" dirty="0">
                <a:latin typeface="Calibri" panose="020F0502020204030204" pitchFamily="34" charset="0"/>
              </a:rPr>
              <a:t> Bahnhof niemand ausgestiegen ist. Sie steigen dann am n. Bahnhof aus.</a:t>
            </a:r>
            <a:br>
              <a:rPr lang="de-DE" dirty="0">
                <a:latin typeface="Calibri" panose="020F0502020204030204" pitchFamily="34" charset="0"/>
              </a:rPr>
            </a:br>
            <a:r>
              <a:rPr lang="de-DE" dirty="0">
                <a:latin typeface="Calibri" panose="020F0502020204030204" pitchFamily="34" charset="0"/>
              </a:rPr>
              <a:t>Da alle Dreckigen am fünften Bahnhof ausgestiegen sind, müssen also sechs dreckige Personen im Eisenbahnabteil gewesen sein.				</a:t>
            </a:r>
          </a:p>
          <a:p>
            <a:pPr marL="0" indent="0">
              <a:buNone/>
            </a:pPr>
            <a:endParaRPr lang="de-DE" dirty="0">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22</a:t>
            </a:fld>
            <a:endParaRPr lang="en-US" dirty="0"/>
          </a:p>
        </p:txBody>
      </p:sp>
      <p:pic>
        <p:nvPicPr>
          <p:cNvPr id="1026" name="Picture 2" descr="Tee, Pokal, Rest, Ruhe, Nachmittag, Getränke, Hei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42" y="295729"/>
            <a:ext cx="2782590" cy="185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1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solidFill>
                      <a:schemeClr val="bg2">
                        <a:lumMod val="20000"/>
                        <a:lumOff val="80000"/>
                      </a:schemeClr>
                    </a:solidFill>
                    <a:latin typeface="Calibri" panose="020F0502020204030204" pitchFamily="34" charset="0"/>
                  </a:rPr>
                  <a:t>Logikgatter</a:t>
                </a:r>
              </a:p>
              <a:p>
                <a:pPr>
                  <a:buFont typeface="Courier New" panose="02070309020205020404" pitchFamily="49" charset="0"/>
                  <a:buChar char="o"/>
                </a:pPr>
                <a:r>
                  <a:rPr lang="de-DE" dirty="0">
                    <a:latin typeface="Calibri" panose="020F0502020204030204" pitchFamily="34" charset="0"/>
                  </a:rPr>
                  <a:t>Grafische Visualisierung von Schaltfunktionen durch Gatterblöcke</a:t>
                </a:r>
              </a:p>
              <a:p>
                <a:pPr>
                  <a:buFont typeface="Courier New" panose="02070309020205020404" pitchFamily="49" charset="0"/>
                  <a:buChar char="o"/>
                </a:pPr>
                <a:r>
                  <a:rPr lang="de-DE" dirty="0">
                    <a:latin typeface="Calibri" panose="020F0502020204030204" pitchFamily="34" charset="0"/>
                  </a:rPr>
                  <a:t>Jeder Block besitzt eine gewisse Anzahl von Eingangsvariablen, wendet auf diese eine Funktion an (z.B. UND) und legt anschließend den Funktionswert auf den Ausgang</a:t>
                </a:r>
              </a:p>
              <a:p>
                <a:pPr>
                  <a:buFont typeface="Courier New" panose="02070309020205020404" pitchFamily="49" charset="0"/>
                  <a:buChar char="o"/>
                </a:pPr>
                <a:r>
                  <a:rPr lang="de-DE" dirty="0">
                    <a:latin typeface="Calibri" panose="020F0502020204030204" pitchFamily="34" charset="0"/>
                  </a:rPr>
                  <a:t>Beispiel: </a:t>
                </a:r>
                <a14:m>
                  <m:oMath xmlns:m="http://schemas.openxmlformats.org/officeDocument/2006/math">
                    <m:r>
                      <m:rPr>
                        <m:sty m:val="p"/>
                      </m:rPr>
                      <a:rPr lang="de-DE" b="0" i="0" smtClean="0">
                        <a:latin typeface="Cambria Math" panose="02040503050406030204" pitchFamily="18" charset="0"/>
                      </a:rPr>
                      <m:t>z</m:t>
                    </m:r>
                    <m:r>
                      <a:rPr lang="de-DE" b="0" i="0" smtClean="0">
                        <a:latin typeface="Cambria Math" panose="02040503050406030204" pitchFamily="18" charset="0"/>
                      </a:rPr>
                      <m:t>=</m:t>
                    </m:r>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rPr>
                          <m:t>𝑦</m:t>
                        </m:r>
                      </m:e>
                    </m:d>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oMath>
                </a14:m>
                <a:endParaRPr lang="de-DE" dirty="0">
                  <a:latin typeface="Calibri" panose="020F0502020204030204" pitchFamily="34" charset="0"/>
                </a:endParaRPr>
              </a:p>
              <a:p>
                <a:pPr marL="0" indent="0">
                  <a:buNone/>
                </a:pPr>
                <a:endParaRPr lang="de-DE" dirty="0">
                  <a:solidFill>
                    <a:schemeClr val="accent2">
                      <a:lumMod val="60000"/>
                      <a:lumOff val="40000"/>
                    </a:schemeClr>
                  </a:solidFill>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23</a:t>
            </a:fld>
            <a:endParaRPr lang="en-US" dirty="0"/>
          </a:p>
        </p:txBody>
      </p:sp>
      <p:sp>
        <p:nvSpPr>
          <p:cNvPr id="6" name="Rechteck 5"/>
          <p:cNvSpPr/>
          <p:nvPr/>
        </p:nvSpPr>
        <p:spPr>
          <a:xfrm>
            <a:off x="4878623" y="4734243"/>
            <a:ext cx="1153390" cy="768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&amp;</a:t>
            </a:r>
          </a:p>
        </p:txBody>
      </p:sp>
      <p:cxnSp>
        <p:nvCxnSpPr>
          <p:cNvPr id="11" name="Gerader Verbinder 10"/>
          <p:cNvCxnSpPr/>
          <p:nvPr/>
        </p:nvCxnSpPr>
        <p:spPr>
          <a:xfrm>
            <a:off x="4116620" y="4876254"/>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3" name="Gerader Verbinder 12"/>
          <p:cNvCxnSpPr/>
          <p:nvPr/>
        </p:nvCxnSpPr>
        <p:spPr>
          <a:xfrm>
            <a:off x="4113155" y="5350775"/>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6035477" y="5111782"/>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2" name="Textfeld 11"/>
          <p:cNvSpPr txBox="1"/>
          <p:nvPr/>
        </p:nvSpPr>
        <p:spPr>
          <a:xfrm>
            <a:off x="3668975" y="4691588"/>
            <a:ext cx="295274" cy="369332"/>
          </a:xfrm>
          <a:prstGeom prst="rect">
            <a:avLst/>
          </a:prstGeom>
          <a:noFill/>
        </p:spPr>
        <p:txBody>
          <a:bodyPr wrap="none" rtlCol="0">
            <a:spAutoFit/>
          </a:bodyPr>
          <a:lstStyle/>
          <a:p>
            <a:r>
              <a:rPr lang="de-DE" dirty="0"/>
              <a:t>x</a:t>
            </a:r>
          </a:p>
        </p:txBody>
      </p:sp>
      <p:sp>
        <p:nvSpPr>
          <p:cNvPr id="44" name="Textfeld 43"/>
          <p:cNvSpPr txBox="1"/>
          <p:nvPr/>
        </p:nvSpPr>
        <p:spPr>
          <a:xfrm>
            <a:off x="3668975" y="5165376"/>
            <a:ext cx="308098" cy="369332"/>
          </a:xfrm>
          <a:prstGeom prst="rect">
            <a:avLst/>
          </a:prstGeom>
          <a:noFill/>
        </p:spPr>
        <p:txBody>
          <a:bodyPr wrap="none" rtlCol="0">
            <a:spAutoFit/>
          </a:bodyPr>
          <a:lstStyle/>
          <a:p>
            <a:r>
              <a:rPr lang="de-DE" dirty="0"/>
              <a:t>y</a:t>
            </a:r>
          </a:p>
        </p:txBody>
      </p:sp>
      <p:sp>
        <p:nvSpPr>
          <p:cNvPr id="45" name="Textfeld 44"/>
          <p:cNvSpPr txBox="1"/>
          <p:nvPr/>
        </p:nvSpPr>
        <p:spPr>
          <a:xfrm>
            <a:off x="6933563" y="4891750"/>
            <a:ext cx="282450" cy="369332"/>
          </a:xfrm>
          <a:prstGeom prst="rect">
            <a:avLst/>
          </a:prstGeom>
          <a:noFill/>
        </p:spPr>
        <p:txBody>
          <a:bodyPr wrap="none" rtlCol="0">
            <a:spAutoFit/>
          </a:bodyPr>
          <a:lstStyle/>
          <a:p>
            <a:r>
              <a:rPr lang="de-DE" dirty="0"/>
              <a:t>z</a:t>
            </a:r>
          </a:p>
        </p:txBody>
      </p:sp>
    </p:spTree>
    <p:extLst>
      <p:ext uri="{BB962C8B-B14F-4D97-AF65-F5344CB8AC3E}">
        <p14:creationId xmlns:p14="http://schemas.microsoft.com/office/powerpoint/2010/main" val="2244814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3" name="Inhaltsplatzhalter 2"/>
          <p:cNvSpPr>
            <a:spLocks noGrp="1"/>
          </p:cNvSpPr>
          <p:nvPr>
            <p:ph idx="1"/>
          </p:nvPr>
        </p:nvSpPr>
        <p:spPr>
          <a:xfrm>
            <a:off x="1104293" y="1762029"/>
            <a:ext cx="8946541" cy="4531004"/>
          </a:xfrm>
        </p:spPr>
        <p:txBody>
          <a:bodyPr>
            <a:normAutofit/>
          </a:bodyPr>
          <a:lstStyle/>
          <a:p>
            <a:pPr marL="0" indent="0">
              <a:buNone/>
            </a:pPr>
            <a:r>
              <a:rPr lang="de-DE" dirty="0">
                <a:solidFill>
                  <a:schemeClr val="bg2">
                    <a:lumMod val="20000"/>
                    <a:lumOff val="80000"/>
                  </a:schemeClr>
                </a:solidFill>
                <a:latin typeface="Calibri" panose="020F0502020204030204" pitchFamily="34" charset="0"/>
              </a:rPr>
              <a:t>Darstellung aussagenlogischer Verknüpfungen durch Logikgatter:</a:t>
            </a:r>
          </a:p>
          <a:p>
            <a:pPr marL="0" indent="0">
              <a:buNone/>
            </a:pPr>
            <a:r>
              <a:rPr lang="de-DE" dirty="0">
                <a:latin typeface="Calibri" panose="020F0502020204030204" pitchFamily="34" charset="0"/>
              </a:rPr>
              <a:t>Für UND, ODER, sowie XOR existieren auch Varianten mit mehreren </a:t>
            </a:r>
            <a:r>
              <a:rPr lang="de-DE" dirty="0" err="1">
                <a:latin typeface="Calibri" panose="020F0502020204030204" pitchFamily="34" charset="0"/>
              </a:rPr>
              <a:t>EIngängen</a:t>
            </a:r>
            <a:endParaRPr lang="de-DE" dirty="0">
              <a:latin typeface="Calibri" panose="020F0502020204030204" pitchFamily="34" charset="0"/>
            </a:endParaRPr>
          </a:p>
          <a:p>
            <a:pPr marL="0" indent="0">
              <a:buNone/>
            </a:pPr>
            <a:endParaRPr lang="de-DE" sz="900" dirty="0">
              <a:solidFill>
                <a:schemeClr val="bg2">
                  <a:lumMod val="20000"/>
                  <a:lumOff val="80000"/>
                </a:schemeClr>
              </a:solidFill>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UND:	</a:t>
            </a:r>
          </a:p>
          <a:p>
            <a:pPr marL="0" indent="0">
              <a:buNone/>
            </a:pPr>
            <a:endParaRPr lang="de-DE" sz="2400" dirty="0">
              <a:solidFill>
                <a:schemeClr val="accent2">
                  <a:lumMod val="60000"/>
                  <a:lumOff val="40000"/>
                </a:schemeClr>
              </a:solidFill>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ODER:</a:t>
            </a:r>
          </a:p>
          <a:p>
            <a:pPr marL="0" indent="0">
              <a:buNone/>
            </a:pPr>
            <a:endParaRPr lang="de-DE" sz="2400" dirty="0">
              <a:solidFill>
                <a:schemeClr val="accent2">
                  <a:lumMod val="60000"/>
                  <a:lumOff val="40000"/>
                </a:schemeClr>
              </a:solidFill>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NICHT:							    oder</a:t>
            </a:r>
          </a:p>
          <a:p>
            <a:pPr marL="0" indent="0">
              <a:buNone/>
            </a:pPr>
            <a:endParaRPr lang="de-DE" dirty="0">
              <a:solidFill>
                <a:schemeClr val="accent2">
                  <a:lumMod val="60000"/>
                  <a:lumOff val="40000"/>
                </a:schemeClr>
              </a:solidFill>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XOR:</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24</a:t>
            </a:fld>
            <a:endParaRPr lang="en-US" dirty="0"/>
          </a:p>
        </p:txBody>
      </p:sp>
      <p:sp>
        <p:nvSpPr>
          <p:cNvPr id="6" name="Rechteck 5"/>
          <p:cNvSpPr/>
          <p:nvPr/>
        </p:nvSpPr>
        <p:spPr>
          <a:xfrm>
            <a:off x="2680855" y="2680854"/>
            <a:ext cx="1153390" cy="768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&amp;</a:t>
            </a:r>
          </a:p>
        </p:txBody>
      </p:sp>
      <mc:AlternateContent xmlns:mc="http://schemas.openxmlformats.org/markup-compatibility/2006" xmlns:a14="http://schemas.microsoft.com/office/drawing/2010/main">
        <mc:Choice Requires="a14">
          <p:sp>
            <p:nvSpPr>
              <p:cNvPr id="7" name="Rechteck 6"/>
              <p:cNvSpPr/>
              <p:nvPr/>
            </p:nvSpPr>
            <p:spPr>
              <a:xfrm>
                <a:off x="2680855" y="3610132"/>
                <a:ext cx="1153390" cy="768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2680855" y="3610132"/>
                <a:ext cx="1153390" cy="768927"/>
              </a:xfrm>
              <a:prstGeom prst="rect">
                <a:avLst/>
              </a:prstGeom>
              <a:blipFill rotWithShape="0">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2680855" y="4544801"/>
                <a:ext cx="1153390" cy="768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ea typeface="Cambria Math" panose="02040503050406030204" pitchFamily="18" charset="0"/>
                        </a:rPr>
                        <m:t>1</m:t>
                      </m:r>
                    </m:oMath>
                  </m:oMathPara>
                </a14:m>
                <a:endParaRPr lang="de-DE" dirty="0"/>
              </a:p>
            </p:txBody>
          </p:sp>
        </mc:Choice>
        <mc:Fallback xmlns="">
          <p:sp>
            <p:nvSpPr>
              <p:cNvPr id="8" name="Rechteck 7"/>
              <p:cNvSpPr>
                <a:spLocks noRot="1" noChangeAspect="1" noMove="1" noResize="1" noEditPoints="1" noAdjustHandles="1" noChangeArrowheads="1" noChangeShapeType="1" noTextEdit="1"/>
              </p:cNvSpPr>
              <p:nvPr/>
            </p:nvSpPr>
            <p:spPr>
              <a:xfrm>
                <a:off x="2680855" y="4544801"/>
                <a:ext cx="1153390" cy="768927"/>
              </a:xfrm>
              <a:prstGeom prst="rect">
                <a:avLst/>
              </a:prstGeom>
              <a:blipFill rotWithShape="0">
                <a:blip r:embed="rId3"/>
                <a:stretch>
                  <a:fillRect/>
                </a:stretch>
              </a:blipFill>
            </p:spPr>
            <p:txBody>
              <a:bodyPr/>
              <a:lstStyle/>
              <a:p>
                <a:r>
                  <a:rPr lang="de-DE">
                    <a:noFill/>
                  </a:rPr>
                  <a:t> </a:t>
                </a:r>
              </a:p>
            </p:txBody>
          </p:sp>
        </mc:Fallback>
      </mc:AlternateContent>
      <p:sp>
        <p:nvSpPr>
          <p:cNvPr id="9" name="Ellipse 8"/>
          <p:cNvSpPr/>
          <p:nvPr/>
        </p:nvSpPr>
        <p:spPr>
          <a:xfrm>
            <a:off x="5735783" y="4748646"/>
            <a:ext cx="270163" cy="249382"/>
          </a:xfrm>
          <a:prstGeom prst="ellipse">
            <a:avLst/>
          </a:prstGeom>
          <a:noFill/>
          <a:ln>
            <a:solidFill>
              <a:schemeClr val="accent4">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0" name="Ellipse 9"/>
          <p:cNvSpPr/>
          <p:nvPr/>
        </p:nvSpPr>
        <p:spPr>
          <a:xfrm>
            <a:off x="3830784" y="4786745"/>
            <a:ext cx="270163" cy="249382"/>
          </a:xfrm>
          <a:prstGeom prst="ellipse">
            <a:avLst/>
          </a:prstGeom>
          <a:noFill/>
          <a:ln>
            <a:solidFill>
              <a:schemeClr val="accent4">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11" name="Gerader Verbinder 10"/>
          <p:cNvCxnSpPr/>
          <p:nvPr/>
        </p:nvCxnSpPr>
        <p:spPr>
          <a:xfrm>
            <a:off x="1918852" y="2822865"/>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3" name="Gerader Verbinder 12"/>
          <p:cNvCxnSpPr/>
          <p:nvPr/>
        </p:nvCxnSpPr>
        <p:spPr>
          <a:xfrm>
            <a:off x="1915387" y="3297386"/>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837709" y="3058393"/>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5" name="Gerader Verbinder 14"/>
          <p:cNvCxnSpPr/>
          <p:nvPr/>
        </p:nvCxnSpPr>
        <p:spPr>
          <a:xfrm>
            <a:off x="3823853" y="3990114"/>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6" name="Gerader Verbinder 15"/>
          <p:cNvCxnSpPr/>
          <p:nvPr/>
        </p:nvCxnSpPr>
        <p:spPr>
          <a:xfrm>
            <a:off x="1918855" y="3726875"/>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7" name="Gerader Verbinder 16"/>
          <p:cNvCxnSpPr/>
          <p:nvPr/>
        </p:nvCxnSpPr>
        <p:spPr>
          <a:xfrm>
            <a:off x="1936172" y="4232569"/>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8" name="Gerader Verbinder 17"/>
          <p:cNvCxnSpPr/>
          <p:nvPr/>
        </p:nvCxnSpPr>
        <p:spPr>
          <a:xfrm>
            <a:off x="1932707" y="4935692"/>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0" name="Gerader Verbinder 19"/>
          <p:cNvCxnSpPr/>
          <p:nvPr/>
        </p:nvCxnSpPr>
        <p:spPr>
          <a:xfrm>
            <a:off x="4139040" y="4907981"/>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1" name="Rechteck 20"/>
              <p:cNvSpPr/>
              <p:nvPr/>
            </p:nvSpPr>
            <p:spPr>
              <a:xfrm>
                <a:off x="2687781" y="5466643"/>
                <a:ext cx="1153390" cy="768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oMath>
                  </m:oMathPara>
                </a14:m>
                <a:endParaRPr lang="de-DE" dirty="0"/>
              </a:p>
            </p:txBody>
          </p:sp>
        </mc:Choice>
        <mc:Fallback xmlns="">
          <p:sp>
            <p:nvSpPr>
              <p:cNvPr id="21" name="Rechteck 20"/>
              <p:cNvSpPr>
                <a:spLocks noRot="1" noChangeAspect="1" noMove="1" noResize="1" noEditPoints="1" noAdjustHandles="1" noChangeArrowheads="1" noChangeShapeType="1" noTextEdit="1"/>
              </p:cNvSpPr>
              <p:nvPr/>
            </p:nvSpPr>
            <p:spPr>
              <a:xfrm>
                <a:off x="2687781" y="5466643"/>
                <a:ext cx="1153390" cy="768927"/>
              </a:xfrm>
              <a:prstGeom prst="rect">
                <a:avLst/>
              </a:prstGeom>
              <a:blipFill rotWithShape="0">
                <a:blip r:embed="rId4"/>
                <a:stretch>
                  <a:fillRect/>
                </a:stretch>
              </a:blipFill>
            </p:spPr>
            <p:txBody>
              <a:bodyPr/>
              <a:lstStyle/>
              <a:p>
                <a:r>
                  <a:rPr lang="de-DE">
                    <a:noFill/>
                  </a:rPr>
                  <a:t> </a:t>
                </a:r>
              </a:p>
            </p:txBody>
          </p:sp>
        </mc:Fallback>
      </mc:AlternateContent>
      <p:cxnSp>
        <p:nvCxnSpPr>
          <p:cNvPr id="22" name="Gerader Verbinder 21"/>
          <p:cNvCxnSpPr/>
          <p:nvPr/>
        </p:nvCxnSpPr>
        <p:spPr>
          <a:xfrm>
            <a:off x="3830779" y="5846625"/>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3" name="Gerader Verbinder 22"/>
          <p:cNvCxnSpPr/>
          <p:nvPr/>
        </p:nvCxnSpPr>
        <p:spPr>
          <a:xfrm>
            <a:off x="1925781" y="5583386"/>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4" name="Gerader Verbinder 23"/>
          <p:cNvCxnSpPr/>
          <p:nvPr/>
        </p:nvCxnSpPr>
        <p:spPr>
          <a:xfrm>
            <a:off x="1943098" y="6089080"/>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26" name="Flussdiagramm: Gespeicherte Daten 25"/>
          <p:cNvSpPr/>
          <p:nvPr/>
        </p:nvSpPr>
        <p:spPr>
          <a:xfrm rot="10800000">
            <a:off x="7024254" y="3491349"/>
            <a:ext cx="997527" cy="768927"/>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27" name="Gerader Verbinder 26"/>
          <p:cNvCxnSpPr/>
          <p:nvPr/>
        </p:nvCxnSpPr>
        <p:spPr>
          <a:xfrm>
            <a:off x="8018310" y="3893132"/>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8" name="Gerader Verbinder 27"/>
          <p:cNvCxnSpPr/>
          <p:nvPr/>
        </p:nvCxnSpPr>
        <p:spPr>
          <a:xfrm>
            <a:off x="6373087" y="3629893"/>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9" name="Gerader Verbinder 28"/>
          <p:cNvCxnSpPr/>
          <p:nvPr/>
        </p:nvCxnSpPr>
        <p:spPr>
          <a:xfrm>
            <a:off x="6390404" y="4135587"/>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30" name="Flussdiagramm: Verzögerung 29"/>
          <p:cNvSpPr/>
          <p:nvPr/>
        </p:nvSpPr>
        <p:spPr>
          <a:xfrm>
            <a:off x="7129087" y="2634812"/>
            <a:ext cx="965431" cy="731849"/>
          </a:xfrm>
          <a:prstGeom prst="flowChartDe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1" name="Gerader Verbinder 30"/>
          <p:cNvCxnSpPr/>
          <p:nvPr/>
        </p:nvCxnSpPr>
        <p:spPr>
          <a:xfrm>
            <a:off x="8111834" y="2999511"/>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2" name="Gerader Verbinder 31"/>
          <p:cNvCxnSpPr/>
          <p:nvPr/>
        </p:nvCxnSpPr>
        <p:spPr>
          <a:xfrm>
            <a:off x="6352310" y="2736272"/>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3" name="Gerader Verbinder 32"/>
          <p:cNvCxnSpPr/>
          <p:nvPr/>
        </p:nvCxnSpPr>
        <p:spPr>
          <a:xfrm>
            <a:off x="6369627" y="3241966"/>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34" name="Flussdiagramm: Auszug 33"/>
          <p:cNvSpPr/>
          <p:nvPr/>
        </p:nvSpPr>
        <p:spPr>
          <a:xfrm rot="5400000">
            <a:off x="7194896" y="4379773"/>
            <a:ext cx="848589" cy="987128"/>
          </a:xfrm>
          <a:prstGeom prst="flowChartExtra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35" name="Gerader Verbinder 34"/>
          <p:cNvCxnSpPr/>
          <p:nvPr/>
        </p:nvCxnSpPr>
        <p:spPr>
          <a:xfrm>
            <a:off x="8361215" y="4838708"/>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6" name="Gerader Verbinder 35"/>
          <p:cNvCxnSpPr/>
          <p:nvPr/>
        </p:nvCxnSpPr>
        <p:spPr>
          <a:xfrm>
            <a:off x="6373089" y="4856026"/>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38" name="Ellipse 37"/>
          <p:cNvSpPr/>
          <p:nvPr/>
        </p:nvSpPr>
        <p:spPr>
          <a:xfrm>
            <a:off x="8080662" y="4734791"/>
            <a:ext cx="270163" cy="249382"/>
          </a:xfrm>
          <a:prstGeom prst="ellipse">
            <a:avLst/>
          </a:prstGeom>
          <a:noFill/>
          <a:ln>
            <a:solidFill>
              <a:schemeClr val="accent4">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9" name="Flussdiagramm: Gespeicherte Daten 38"/>
          <p:cNvSpPr/>
          <p:nvPr/>
        </p:nvSpPr>
        <p:spPr>
          <a:xfrm rot="10800000">
            <a:off x="7010397" y="5446162"/>
            <a:ext cx="1008314" cy="78492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756 w 10089"/>
              <a:gd name="connsiteY0" fmla="*/ 0 h 10000"/>
              <a:gd name="connsiteX1" fmla="*/ 10089 w 10089"/>
              <a:gd name="connsiteY1" fmla="*/ 0 h 10000"/>
              <a:gd name="connsiteX2" fmla="*/ 8422 w 10089"/>
              <a:gd name="connsiteY2" fmla="*/ 5000 h 10000"/>
              <a:gd name="connsiteX3" fmla="*/ 10089 w 10089"/>
              <a:gd name="connsiteY3" fmla="*/ 10000 h 10000"/>
              <a:gd name="connsiteX4" fmla="*/ 4303 w 10089"/>
              <a:gd name="connsiteY4" fmla="*/ 9791 h 10000"/>
              <a:gd name="connsiteX5" fmla="*/ 89 w 10089"/>
              <a:gd name="connsiteY5" fmla="*/ 5000 h 10000"/>
              <a:gd name="connsiteX6" fmla="*/ 1756 w 10089"/>
              <a:gd name="connsiteY6" fmla="*/ 0 h 10000"/>
              <a:gd name="connsiteX0" fmla="*/ 4055 w 10001"/>
              <a:gd name="connsiteY0" fmla="*/ 0 h 10000"/>
              <a:gd name="connsiteX1" fmla="*/ 10001 w 10001"/>
              <a:gd name="connsiteY1" fmla="*/ 0 h 10000"/>
              <a:gd name="connsiteX2" fmla="*/ 8334 w 10001"/>
              <a:gd name="connsiteY2" fmla="*/ 5000 h 10000"/>
              <a:gd name="connsiteX3" fmla="*/ 10001 w 10001"/>
              <a:gd name="connsiteY3" fmla="*/ 10000 h 10000"/>
              <a:gd name="connsiteX4" fmla="*/ 4215 w 10001"/>
              <a:gd name="connsiteY4" fmla="*/ 9791 h 10000"/>
              <a:gd name="connsiteX5" fmla="*/ 1 w 10001"/>
              <a:gd name="connsiteY5" fmla="*/ 5000 h 10000"/>
              <a:gd name="connsiteX6" fmla="*/ 4055 w 10001"/>
              <a:gd name="connsiteY6" fmla="*/ 0 h 10000"/>
              <a:gd name="connsiteX0" fmla="*/ 4115 w 10061"/>
              <a:gd name="connsiteY0" fmla="*/ 0 h 10208"/>
              <a:gd name="connsiteX1" fmla="*/ 10061 w 10061"/>
              <a:gd name="connsiteY1" fmla="*/ 0 h 10208"/>
              <a:gd name="connsiteX2" fmla="*/ 8394 w 10061"/>
              <a:gd name="connsiteY2" fmla="*/ 5000 h 10208"/>
              <a:gd name="connsiteX3" fmla="*/ 10061 w 10061"/>
              <a:gd name="connsiteY3" fmla="*/ 10000 h 10208"/>
              <a:gd name="connsiteX4" fmla="*/ 7617 w 10061"/>
              <a:gd name="connsiteY4" fmla="*/ 10208 h 10208"/>
              <a:gd name="connsiteX5" fmla="*/ 61 w 10061"/>
              <a:gd name="connsiteY5" fmla="*/ 5000 h 10208"/>
              <a:gd name="connsiteX6" fmla="*/ 4115 w 10061"/>
              <a:gd name="connsiteY6" fmla="*/ 0 h 10208"/>
              <a:gd name="connsiteX0" fmla="*/ 5817 w 10012"/>
              <a:gd name="connsiteY0" fmla="*/ 0 h 10208"/>
              <a:gd name="connsiteX1" fmla="*/ 10012 w 10012"/>
              <a:gd name="connsiteY1" fmla="*/ 0 h 10208"/>
              <a:gd name="connsiteX2" fmla="*/ 8345 w 10012"/>
              <a:gd name="connsiteY2" fmla="*/ 5000 h 10208"/>
              <a:gd name="connsiteX3" fmla="*/ 10012 w 10012"/>
              <a:gd name="connsiteY3" fmla="*/ 10000 h 10208"/>
              <a:gd name="connsiteX4" fmla="*/ 7568 w 10012"/>
              <a:gd name="connsiteY4" fmla="*/ 10208 h 10208"/>
              <a:gd name="connsiteX5" fmla="*/ 12 w 10012"/>
              <a:gd name="connsiteY5" fmla="*/ 5000 h 10208"/>
              <a:gd name="connsiteX6" fmla="*/ 5817 w 10012"/>
              <a:gd name="connsiteY6" fmla="*/ 0 h 10208"/>
              <a:gd name="connsiteX0" fmla="*/ 5905 w 10100"/>
              <a:gd name="connsiteY0" fmla="*/ 0 h 10208"/>
              <a:gd name="connsiteX1" fmla="*/ 10100 w 10100"/>
              <a:gd name="connsiteY1" fmla="*/ 0 h 10208"/>
              <a:gd name="connsiteX2" fmla="*/ 8433 w 10100"/>
              <a:gd name="connsiteY2" fmla="*/ 5000 h 10208"/>
              <a:gd name="connsiteX3" fmla="*/ 10100 w 10100"/>
              <a:gd name="connsiteY3" fmla="*/ 10000 h 10208"/>
              <a:gd name="connsiteX4" fmla="*/ 7656 w 10100"/>
              <a:gd name="connsiteY4" fmla="*/ 10208 h 10208"/>
              <a:gd name="connsiteX5" fmla="*/ 2619 w 10100"/>
              <a:gd name="connsiteY5" fmla="*/ 8642 h 10208"/>
              <a:gd name="connsiteX6" fmla="*/ 100 w 10100"/>
              <a:gd name="connsiteY6" fmla="*/ 5000 h 10208"/>
              <a:gd name="connsiteX7" fmla="*/ 5905 w 10100"/>
              <a:gd name="connsiteY7" fmla="*/ 0 h 10208"/>
              <a:gd name="connsiteX0" fmla="*/ 5809 w 10004"/>
              <a:gd name="connsiteY0" fmla="*/ 0 h 10208"/>
              <a:gd name="connsiteX1" fmla="*/ 10004 w 10004"/>
              <a:gd name="connsiteY1" fmla="*/ 0 h 10208"/>
              <a:gd name="connsiteX2" fmla="*/ 8337 w 10004"/>
              <a:gd name="connsiteY2" fmla="*/ 5000 h 10208"/>
              <a:gd name="connsiteX3" fmla="*/ 10004 w 10004"/>
              <a:gd name="connsiteY3" fmla="*/ 10000 h 10208"/>
              <a:gd name="connsiteX4" fmla="*/ 7560 w 10004"/>
              <a:gd name="connsiteY4" fmla="*/ 10208 h 10208"/>
              <a:gd name="connsiteX5" fmla="*/ 2523 w 10004"/>
              <a:gd name="connsiteY5" fmla="*/ 8642 h 10208"/>
              <a:gd name="connsiteX6" fmla="*/ 4 w 10004"/>
              <a:gd name="connsiteY6" fmla="*/ 5000 h 10208"/>
              <a:gd name="connsiteX7" fmla="*/ 2046 w 10004"/>
              <a:gd name="connsiteY7" fmla="*/ 1340 h 10208"/>
              <a:gd name="connsiteX8" fmla="*/ 5809 w 10004"/>
              <a:gd name="connsiteY8" fmla="*/ 0 h 1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 h="10208">
                <a:moveTo>
                  <a:pt x="5809" y="0"/>
                </a:moveTo>
                <a:lnTo>
                  <a:pt x="10004" y="0"/>
                </a:lnTo>
                <a:cubicBezTo>
                  <a:pt x="9083" y="0"/>
                  <a:pt x="8337" y="2239"/>
                  <a:pt x="8337" y="5000"/>
                </a:cubicBezTo>
                <a:cubicBezTo>
                  <a:pt x="8337" y="7761"/>
                  <a:pt x="9083" y="10000"/>
                  <a:pt x="10004" y="10000"/>
                </a:cubicBezTo>
                <a:cubicBezTo>
                  <a:pt x="7226" y="10000"/>
                  <a:pt x="10338" y="10208"/>
                  <a:pt x="7560" y="10208"/>
                </a:cubicBezTo>
                <a:cubicBezTo>
                  <a:pt x="6446" y="9877"/>
                  <a:pt x="3782" y="9510"/>
                  <a:pt x="2523" y="8642"/>
                </a:cubicBezTo>
                <a:cubicBezTo>
                  <a:pt x="1264" y="7774"/>
                  <a:pt x="83" y="6217"/>
                  <a:pt x="4" y="5000"/>
                </a:cubicBezTo>
                <a:cubicBezTo>
                  <a:pt x="-75" y="3783"/>
                  <a:pt x="1079" y="2173"/>
                  <a:pt x="2046" y="1340"/>
                </a:cubicBezTo>
                <a:cubicBezTo>
                  <a:pt x="3013" y="507"/>
                  <a:pt x="4589" y="293"/>
                  <a:pt x="5809"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cxnSp>
        <p:nvCxnSpPr>
          <p:cNvPr id="40" name="Gerader Verbinder 39"/>
          <p:cNvCxnSpPr/>
          <p:nvPr/>
        </p:nvCxnSpPr>
        <p:spPr>
          <a:xfrm>
            <a:off x="8004454" y="5863940"/>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41" name="Gerader Verbinder 40"/>
          <p:cNvCxnSpPr/>
          <p:nvPr/>
        </p:nvCxnSpPr>
        <p:spPr>
          <a:xfrm>
            <a:off x="6213757" y="5600701"/>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42" name="Gerader Verbinder 41"/>
          <p:cNvCxnSpPr/>
          <p:nvPr/>
        </p:nvCxnSpPr>
        <p:spPr>
          <a:xfrm>
            <a:off x="6220683" y="6106395"/>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43" name="Bogen 42"/>
          <p:cNvSpPr/>
          <p:nvPr/>
        </p:nvSpPr>
        <p:spPr>
          <a:xfrm rot="1332923">
            <a:off x="6301612" y="5422601"/>
            <a:ext cx="649595" cy="1489869"/>
          </a:xfrm>
          <a:prstGeom prst="arc">
            <a:avLst>
              <a:gd name="adj1" fmla="val 16200000"/>
              <a:gd name="adj2" fmla="val 20863021"/>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535213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3" name="Inhaltsplatzhalter 2"/>
          <p:cNvSpPr>
            <a:spLocks noGrp="1"/>
          </p:cNvSpPr>
          <p:nvPr>
            <p:ph idx="1"/>
          </p:nvPr>
        </p:nvSpPr>
        <p:spPr/>
        <p:txBody>
          <a:bodyPr/>
          <a:lstStyle/>
          <a:p>
            <a:r>
              <a:rPr lang="de-DE" dirty="0">
                <a:solidFill>
                  <a:schemeClr val="bg2">
                    <a:lumMod val="20000"/>
                    <a:lumOff val="80000"/>
                  </a:schemeClr>
                </a:solidFill>
                <a:latin typeface="Calibri" panose="020F0502020204030204" pitchFamily="34" charset="0"/>
              </a:rPr>
              <a:t>Gatterschaltnetz</a:t>
            </a:r>
          </a:p>
          <a:p>
            <a:pPr>
              <a:buFont typeface="Courier New" panose="02070309020205020404" pitchFamily="49" charset="0"/>
              <a:buChar char="o"/>
            </a:pPr>
            <a:r>
              <a:rPr lang="de-DE" dirty="0">
                <a:latin typeface="Calibri" panose="020F0502020204030204" pitchFamily="34" charset="0"/>
              </a:rPr>
              <a:t>Umsetzung von komplexen Logikfunktionen, die aus elementaren Logikfunktionen (wie UND, ODER, NOR, …) zusammengesetzt sind, möglich</a:t>
            </a:r>
          </a:p>
          <a:p>
            <a:pPr>
              <a:buFont typeface="Courier New" panose="02070309020205020404" pitchFamily="49" charset="0"/>
              <a:buChar char="o"/>
            </a:pPr>
            <a:r>
              <a:rPr lang="de-DE" dirty="0">
                <a:latin typeface="Calibri" panose="020F0502020204030204" pitchFamily="34" charset="0"/>
              </a:rPr>
              <a:t>Gatter können miteinander verschaltet werden, so dass der Ausgang des einen Gatters in den Eingang des nächsten Gatters geleitet wird</a:t>
            </a:r>
          </a:p>
          <a:p>
            <a:pPr marL="0" indent="0">
              <a:buNone/>
            </a:pPr>
            <a:endParaRPr lang="de-DE" dirty="0">
              <a:solidFill>
                <a:schemeClr val="accent2">
                  <a:lumMod val="60000"/>
                  <a:lumOff val="40000"/>
                </a:schemeClr>
              </a:solidFill>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25</a:t>
            </a:fld>
            <a:endParaRPr lang="en-US" dirty="0"/>
          </a:p>
        </p:txBody>
      </p:sp>
      <p:sp>
        <p:nvSpPr>
          <p:cNvPr id="6" name="Rechteck 5"/>
          <p:cNvSpPr/>
          <p:nvPr/>
        </p:nvSpPr>
        <p:spPr>
          <a:xfrm>
            <a:off x="4910708" y="4365275"/>
            <a:ext cx="1153390" cy="768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&amp;</a:t>
            </a:r>
          </a:p>
        </p:txBody>
      </p:sp>
      <p:cxnSp>
        <p:nvCxnSpPr>
          <p:cNvPr id="11" name="Gerader Verbinder 10"/>
          <p:cNvCxnSpPr/>
          <p:nvPr/>
        </p:nvCxnSpPr>
        <p:spPr>
          <a:xfrm>
            <a:off x="4148705" y="4507286"/>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3" name="Gerader Verbinder 12"/>
          <p:cNvCxnSpPr/>
          <p:nvPr/>
        </p:nvCxnSpPr>
        <p:spPr>
          <a:xfrm>
            <a:off x="4145240" y="4981807"/>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6067562" y="4742814"/>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2" name="Textfeld 11"/>
          <p:cNvSpPr txBox="1"/>
          <p:nvPr/>
        </p:nvSpPr>
        <p:spPr>
          <a:xfrm>
            <a:off x="3701060" y="4322620"/>
            <a:ext cx="295274" cy="369332"/>
          </a:xfrm>
          <a:prstGeom prst="rect">
            <a:avLst/>
          </a:prstGeom>
          <a:noFill/>
        </p:spPr>
        <p:txBody>
          <a:bodyPr wrap="none" rtlCol="0">
            <a:spAutoFit/>
          </a:bodyPr>
          <a:lstStyle/>
          <a:p>
            <a:r>
              <a:rPr lang="de-DE" dirty="0"/>
              <a:t>x</a:t>
            </a:r>
          </a:p>
        </p:txBody>
      </p:sp>
      <p:sp>
        <p:nvSpPr>
          <p:cNvPr id="44" name="Textfeld 43"/>
          <p:cNvSpPr txBox="1"/>
          <p:nvPr/>
        </p:nvSpPr>
        <p:spPr>
          <a:xfrm>
            <a:off x="3701060" y="4796408"/>
            <a:ext cx="308098" cy="369332"/>
          </a:xfrm>
          <a:prstGeom prst="rect">
            <a:avLst/>
          </a:prstGeom>
          <a:noFill/>
        </p:spPr>
        <p:txBody>
          <a:bodyPr wrap="none" rtlCol="0">
            <a:spAutoFit/>
          </a:bodyPr>
          <a:lstStyle/>
          <a:p>
            <a:r>
              <a:rPr lang="de-DE" dirty="0"/>
              <a:t>y</a:t>
            </a:r>
          </a:p>
        </p:txBody>
      </p:sp>
      <p:sp>
        <p:nvSpPr>
          <p:cNvPr id="45" name="Textfeld 44"/>
          <p:cNvSpPr txBox="1"/>
          <p:nvPr/>
        </p:nvSpPr>
        <p:spPr>
          <a:xfrm>
            <a:off x="5806938" y="5368365"/>
            <a:ext cx="282450" cy="369332"/>
          </a:xfrm>
          <a:prstGeom prst="rect">
            <a:avLst/>
          </a:prstGeom>
          <a:noFill/>
        </p:spPr>
        <p:txBody>
          <a:bodyPr wrap="none" rtlCol="0">
            <a:spAutoFit/>
          </a:bodyPr>
          <a:lstStyle/>
          <a:p>
            <a:r>
              <a:rPr lang="de-DE" dirty="0"/>
              <a:t>z</a:t>
            </a:r>
          </a:p>
        </p:txBody>
      </p:sp>
      <p:sp>
        <p:nvSpPr>
          <p:cNvPr id="15" name="Rechteck 14"/>
          <p:cNvSpPr/>
          <p:nvPr/>
        </p:nvSpPr>
        <p:spPr>
          <a:xfrm>
            <a:off x="6845388" y="4678464"/>
            <a:ext cx="1153390" cy="10325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&amp;</a:t>
            </a:r>
          </a:p>
        </p:txBody>
      </p:sp>
      <p:cxnSp>
        <p:nvCxnSpPr>
          <p:cNvPr id="16" name="Gerader Verbinder 15"/>
          <p:cNvCxnSpPr/>
          <p:nvPr/>
        </p:nvCxnSpPr>
        <p:spPr>
          <a:xfrm>
            <a:off x="6089388" y="5580473"/>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7" name="Gerader Verbinder 16"/>
          <p:cNvCxnSpPr/>
          <p:nvPr/>
        </p:nvCxnSpPr>
        <p:spPr>
          <a:xfrm>
            <a:off x="7998778" y="5227544"/>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8" name="Textfeld 17"/>
          <p:cNvSpPr txBox="1"/>
          <p:nvPr/>
        </p:nvSpPr>
        <p:spPr>
          <a:xfrm>
            <a:off x="8764208" y="5042878"/>
            <a:ext cx="256802" cy="369332"/>
          </a:xfrm>
          <a:prstGeom prst="rect">
            <a:avLst/>
          </a:prstGeom>
          <a:noFill/>
        </p:spPr>
        <p:txBody>
          <a:bodyPr wrap="none" rtlCol="0">
            <a:spAutoFit/>
          </a:bodyPr>
          <a:lstStyle/>
          <a:p>
            <a:r>
              <a:rPr lang="de-DE" dirty="0"/>
              <a:t>f</a:t>
            </a:r>
          </a:p>
        </p:txBody>
      </p:sp>
    </p:spTree>
    <p:extLst>
      <p:ext uri="{BB962C8B-B14F-4D97-AF65-F5344CB8AC3E}">
        <p14:creationId xmlns:p14="http://schemas.microsoft.com/office/powerpoint/2010/main" val="792455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Gatterschaltnetz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1</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m:t>
                    </m:r>
                    <m:r>
                      <a:rPr lang="de-DE" i="1">
                        <a:latin typeface="Cambria Math" panose="02040503050406030204" pitchFamily="18" charset="0"/>
                      </a:rPr>
                      <m:t>𝑥</m:t>
                    </m:r>
                    <m:nary>
                      <m:naryPr>
                        <m:chr m:val="⨁"/>
                        <m:subHide m:val="on"/>
                        <m:supHide m:val="on"/>
                        <m:ctrlPr>
                          <a:rPr lang="de-DE" i="1">
                            <a:latin typeface="Cambria Math" panose="02040503050406030204" pitchFamily="18" charset="0"/>
                            <a:ea typeface="Cambria Math" panose="02040503050406030204" pitchFamily="18" charset="0"/>
                          </a:rPr>
                        </m:ctrlPr>
                      </m:naryPr>
                      <m:sub/>
                      <m:sup/>
                      <m:e>
                        <m:r>
                          <a:rPr lang="de-DE" i="1">
                            <a:latin typeface="Cambria Math" panose="02040503050406030204" pitchFamily="18" charset="0"/>
                            <a:ea typeface="Cambria Math" panose="02040503050406030204" pitchFamily="18" charset="0"/>
                          </a:rPr>
                          <m:t>𝑦</m:t>
                        </m:r>
                      </m:e>
                    </m:nary>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9157"/>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26</a:t>
            </a:fld>
            <a:endParaRPr lang="en-US" dirty="0"/>
          </a:p>
        </p:txBody>
      </p:sp>
      <p:sp>
        <p:nvSpPr>
          <p:cNvPr id="11" name="Flussdiagramm: Gespeicherte Daten 38"/>
          <p:cNvSpPr/>
          <p:nvPr/>
        </p:nvSpPr>
        <p:spPr>
          <a:xfrm rot="10800000">
            <a:off x="4566612" y="2917826"/>
            <a:ext cx="1008314" cy="78492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756 w 10089"/>
              <a:gd name="connsiteY0" fmla="*/ 0 h 10000"/>
              <a:gd name="connsiteX1" fmla="*/ 10089 w 10089"/>
              <a:gd name="connsiteY1" fmla="*/ 0 h 10000"/>
              <a:gd name="connsiteX2" fmla="*/ 8422 w 10089"/>
              <a:gd name="connsiteY2" fmla="*/ 5000 h 10000"/>
              <a:gd name="connsiteX3" fmla="*/ 10089 w 10089"/>
              <a:gd name="connsiteY3" fmla="*/ 10000 h 10000"/>
              <a:gd name="connsiteX4" fmla="*/ 4303 w 10089"/>
              <a:gd name="connsiteY4" fmla="*/ 9791 h 10000"/>
              <a:gd name="connsiteX5" fmla="*/ 89 w 10089"/>
              <a:gd name="connsiteY5" fmla="*/ 5000 h 10000"/>
              <a:gd name="connsiteX6" fmla="*/ 1756 w 10089"/>
              <a:gd name="connsiteY6" fmla="*/ 0 h 10000"/>
              <a:gd name="connsiteX0" fmla="*/ 4055 w 10001"/>
              <a:gd name="connsiteY0" fmla="*/ 0 h 10000"/>
              <a:gd name="connsiteX1" fmla="*/ 10001 w 10001"/>
              <a:gd name="connsiteY1" fmla="*/ 0 h 10000"/>
              <a:gd name="connsiteX2" fmla="*/ 8334 w 10001"/>
              <a:gd name="connsiteY2" fmla="*/ 5000 h 10000"/>
              <a:gd name="connsiteX3" fmla="*/ 10001 w 10001"/>
              <a:gd name="connsiteY3" fmla="*/ 10000 h 10000"/>
              <a:gd name="connsiteX4" fmla="*/ 4215 w 10001"/>
              <a:gd name="connsiteY4" fmla="*/ 9791 h 10000"/>
              <a:gd name="connsiteX5" fmla="*/ 1 w 10001"/>
              <a:gd name="connsiteY5" fmla="*/ 5000 h 10000"/>
              <a:gd name="connsiteX6" fmla="*/ 4055 w 10001"/>
              <a:gd name="connsiteY6" fmla="*/ 0 h 10000"/>
              <a:gd name="connsiteX0" fmla="*/ 4115 w 10061"/>
              <a:gd name="connsiteY0" fmla="*/ 0 h 10208"/>
              <a:gd name="connsiteX1" fmla="*/ 10061 w 10061"/>
              <a:gd name="connsiteY1" fmla="*/ 0 h 10208"/>
              <a:gd name="connsiteX2" fmla="*/ 8394 w 10061"/>
              <a:gd name="connsiteY2" fmla="*/ 5000 h 10208"/>
              <a:gd name="connsiteX3" fmla="*/ 10061 w 10061"/>
              <a:gd name="connsiteY3" fmla="*/ 10000 h 10208"/>
              <a:gd name="connsiteX4" fmla="*/ 7617 w 10061"/>
              <a:gd name="connsiteY4" fmla="*/ 10208 h 10208"/>
              <a:gd name="connsiteX5" fmla="*/ 61 w 10061"/>
              <a:gd name="connsiteY5" fmla="*/ 5000 h 10208"/>
              <a:gd name="connsiteX6" fmla="*/ 4115 w 10061"/>
              <a:gd name="connsiteY6" fmla="*/ 0 h 10208"/>
              <a:gd name="connsiteX0" fmla="*/ 5817 w 10012"/>
              <a:gd name="connsiteY0" fmla="*/ 0 h 10208"/>
              <a:gd name="connsiteX1" fmla="*/ 10012 w 10012"/>
              <a:gd name="connsiteY1" fmla="*/ 0 h 10208"/>
              <a:gd name="connsiteX2" fmla="*/ 8345 w 10012"/>
              <a:gd name="connsiteY2" fmla="*/ 5000 h 10208"/>
              <a:gd name="connsiteX3" fmla="*/ 10012 w 10012"/>
              <a:gd name="connsiteY3" fmla="*/ 10000 h 10208"/>
              <a:gd name="connsiteX4" fmla="*/ 7568 w 10012"/>
              <a:gd name="connsiteY4" fmla="*/ 10208 h 10208"/>
              <a:gd name="connsiteX5" fmla="*/ 12 w 10012"/>
              <a:gd name="connsiteY5" fmla="*/ 5000 h 10208"/>
              <a:gd name="connsiteX6" fmla="*/ 5817 w 10012"/>
              <a:gd name="connsiteY6" fmla="*/ 0 h 10208"/>
              <a:gd name="connsiteX0" fmla="*/ 5905 w 10100"/>
              <a:gd name="connsiteY0" fmla="*/ 0 h 10208"/>
              <a:gd name="connsiteX1" fmla="*/ 10100 w 10100"/>
              <a:gd name="connsiteY1" fmla="*/ 0 h 10208"/>
              <a:gd name="connsiteX2" fmla="*/ 8433 w 10100"/>
              <a:gd name="connsiteY2" fmla="*/ 5000 h 10208"/>
              <a:gd name="connsiteX3" fmla="*/ 10100 w 10100"/>
              <a:gd name="connsiteY3" fmla="*/ 10000 h 10208"/>
              <a:gd name="connsiteX4" fmla="*/ 7656 w 10100"/>
              <a:gd name="connsiteY4" fmla="*/ 10208 h 10208"/>
              <a:gd name="connsiteX5" fmla="*/ 2619 w 10100"/>
              <a:gd name="connsiteY5" fmla="*/ 8642 h 10208"/>
              <a:gd name="connsiteX6" fmla="*/ 100 w 10100"/>
              <a:gd name="connsiteY6" fmla="*/ 5000 h 10208"/>
              <a:gd name="connsiteX7" fmla="*/ 5905 w 10100"/>
              <a:gd name="connsiteY7" fmla="*/ 0 h 10208"/>
              <a:gd name="connsiteX0" fmla="*/ 5809 w 10004"/>
              <a:gd name="connsiteY0" fmla="*/ 0 h 10208"/>
              <a:gd name="connsiteX1" fmla="*/ 10004 w 10004"/>
              <a:gd name="connsiteY1" fmla="*/ 0 h 10208"/>
              <a:gd name="connsiteX2" fmla="*/ 8337 w 10004"/>
              <a:gd name="connsiteY2" fmla="*/ 5000 h 10208"/>
              <a:gd name="connsiteX3" fmla="*/ 10004 w 10004"/>
              <a:gd name="connsiteY3" fmla="*/ 10000 h 10208"/>
              <a:gd name="connsiteX4" fmla="*/ 7560 w 10004"/>
              <a:gd name="connsiteY4" fmla="*/ 10208 h 10208"/>
              <a:gd name="connsiteX5" fmla="*/ 2523 w 10004"/>
              <a:gd name="connsiteY5" fmla="*/ 8642 h 10208"/>
              <a:gd name="connsiteX6" fmla="*/ 4 w 10004"/>
              <a:gd name="connsiteY6" fmla="*/ 5000 h 10208"/>
              <a:gd name="connsiteX7" fmla="*/ 2046 w 10004"/>
              <a:gd name="connsiteY7" fmla="*/ 1340 h 10208"/>
              <a:gd name="connsiteX8" fmla="*/ 5809 w 10004"/>
              <a:gd name="connsiteY8" fmla="*/ 0 h 1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 h="10208">
                <a:moveTo>
                  <a:pt x="5809" y="0"/>
                </a:moveTo>
                <a:lnTo>
                  <a:pt x="10004" y="0"/>
                </a:lnTo>
                <a:cubicBezTo>
                  <a:pt x="9083" y="0"/>
                  <a:pt x="8337" y="2239"/>
                  <a:pt x="8337" y="5000"/>
                </a:cubicBezTo>
                <a:cubicBezTo>
                  <a:pt x="8337" y="7761"/>
                  <a:pt x="9083" y="10000"/>
                  <a:pt x="10004" y="10000"/>
                </a:cubicBezTo>
                <a:cubicBezTo>
                  <a:pt x="7226" y="10000"/>
                  <a:pt x="10338" y="10208"/>
                  <a:pt x="7560" y="10208"/>
                </a:cubicBezTo>
                <a:cubicBezTo>
                  <a:pt x="6446" y="9877"/>
                  <a:pt x="3782" y="9510"/>
                  <a:pt x="2523" y="8642"/>
                </a:cubicBezTo>
                <a:cubicBezTo>
                  <a:pt x="1264" y="7774"/>
                  <a:pt x="83" y="6217"/>
                  <a:pt x="4" y="5000"/>
                </a:cubicBezTo>
                <a:cubicBezTo>
                  <a:pt x="-75" y="3783"/>
                  <a:pt x="1079" y="2173"/>
                  <a:pt x="2046" y="1340"/>
                </a:cubicBezTo>
                <a:cubicBezTo>
                  <a:pt x="3013" y="507"/>
                  <a:pt x="4589" y="293"/>
                  <a:pt x="5809"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cxnSp>
        <p:nvCxnSpPr>
          <p:cNvPr id="12" name="Gerader Verbinder 11"/>
          <p:cNvCxnSpPr/>
          <p:nvPr/>
        </p:nvCxnSpPr>
        <p:spPr>
          <a:xfrm>
            <a:off x="5560669" y="3335604"/>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3" name="Gerader Verbinder 12"/>
          <p:cNvCxnSpPr/>
          <p:nvPr/>
        </p:nvCxnSpPr>
        <p:spPr>
          <a:xfrm>
            <a:off x="3769972" y="3072365"/>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4" name="Gerader Verbinder 13"/>
          <p:cNvCxnSpPr/>
          <p:nvPr/>
        </p:nvCxnSpPr>
        <p:spPr>
          <a:xfrm>
            <a:off x="3776898" y="3578059"/>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5" name="Bogen 14"/>
          <p:cNvSpPr/>
          <p:nvPr/>
        </p:nvSpPr>
        <p:spPr>
          <a:xfrm rot="1332923">
            <a:off x="3878486" y="2903310"/>
            <a:ext cx="649595" cy="1489869"/>
          </a:xfrm>
          <a:prstGeom prst="arc">
            <a:avLst>
              <a:gd name="adj1" fmla="val 16200000"/>
              <a:gd name="adj2" fmla="val 20863021"/>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
        <p:nvSpPr>
          <p:cNvPr id="16" name="Textfeld 15"/>
          <p:cNvSpPr txBox="1"/>
          <p:nvPr/>
        </p:nvSpPr>
        <p:spPr>
          <a:xfrm>
            <a:off x="3461375" y="2887699"/>
            <a:ext cx="295274" cy="369332"/>
          </a:xfrm>
          <a:prstGeom prst="rect">
            <a:avLst/>
          </a:prstGeom>
          <a:noFill/>
        </p:spPr>
        <p:txBody>
          <a:bodyPr wrap="none" rtlCol="0">
            <a:spAutoFit/>
          </a:bodyPr>
          <a:lstStyle/>
          <a:p>
            <a:r>
              <a:rPr lang="de-DE" dirty="0"/>
              <a:t>x</a:t>
            </a:r>
          </a:p>
        </p:txBody>
      </p:sp>
      <p:sp>
        <p:nvSpPr>
          <p:cNvPr id="17" name="Textfeld 16"/>
          <p:cNvSpPr txBox="1"/>
          <p:nvPr/>
        </p:nvSpPr>
        <p:spPr>
          <a:xfrm>
            <a:off x="3481624" y="3378634"/>
            <a:ext cx="308098" cy="369332"/>
          </a:xfrm>
          <a:prstGeom prst="rect">
            <a:avLst/>
          </a:prstGeom>
          <a:noFill/>
        </p:spPr>
        <p:txBody>
          <a:bodyPr wrap="none" rtlCol="0">
            <a:spAutoFit/>
          </a:bodyPr>
          <a:lstStyle/>
          <a:p>
            <a:r>
              <a:rPr lang="de-DE" dirty="0"/>
              <a:t>y</a:t>
            </a:r>
          </a:p>
        </p:txBody>
      </p:sp>
      <mc:AlternateContent xmlns:mc="http://schemas.openxmlformats.org/markup-compatibility/2006" xmlns:a14="http://schemas.microsoft.com/office/drawing/2010/main">
        <mc:Choice Requires="a14">
          <p:sp>
            <p:nvSpPr>
              <p:cNvPr id="18" name="Textfeld 17"/>
              <p:cNvSpPr txBox="1"/>
              <p:nvPr/>
            </p:nvSpPr>
            <p:spPr>
              <a:xfrm>
                <a:off x="6281973" y="3125621"/>
                <a:ext cx="4414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1</m:t>
                          </m:r>
                        </m:sub>
                      </m:sSub>
                    </m:oMath>
                  </m:oMathPara>
                </a14:m>
                <a:endParaRPr lang="de-DE" dirty="0"/>
              </a:p>
            </p:txBody>
          </p:sp>
        </mc:Choice>
        <mc:Fallback xmlns="">
          <p:sp>
            <p:nvSpPr>
              <p:cNvPr id="18" name="Textfeld 17"/>
              <p:cNvSpPr txBox="1">
                <a:spLocks noRot="1" noChangeAspect="1" noMove="1" noResize="1" noEditPoints="1" noAdjustHandles="1" noChangeArrowheads="1" noChangeShapeType="1" noTextEdit="1"/>
              </p:cNvSpPr>
              <p:nvPr/>
            </p:nvSpPr>
            <p:spPr>
              <a:xfrm>
                <a:off x="6281973" y="3125621"/>
                <a:ext cx="441403" cy="369332"/>
              </a:xfrm>
              <a:prstGeom prst="rect">
                <a:avLst/>
              </a:prstGeom>
              <a:blipFill>
                <a:blip r:embed="rId4"/>
                <a:stretch>
                  <a:fillRect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Rechteck 18"/>
              <p:cNvSpPr/>
              <p:nvPr/>
            </p:nvSpPr>
            <p:spPr>
              <a:xfrm>
                <a:off x="4483230" y="4652711"/>
                <a:ext cx="1153390" cy="768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1</m:t>
                      </m:r>
                    </m:oMath>
                  </m:oMathPara>
                </a14:m>
                <a:endParaRPr lang="de-DE" dirty="0"/>
              </a:p>
            </p:txBody>
          </p:sp>
        </mc:Choice>
        <mc:Fallback xmlns="">
          <p:sp>
            <p:nvSpPr>
              <p:cNvPr id="19" name="Rechteck 18"/>
              <p:cNvSpPr>
                <a:spLocks noRot="1" noChangeAspect="1" noMove="1" noResize="1" noEditPoints="1" noAdjustHandles="1" noChangeArrowheads="1" noChangeShapeType="1" noTextEdit="1"/>
              </p:cNvSpPr>
              <p:nvPr/>
            </p:nvSpPr>
            <p:spPr>
              <a:xfrm>
                <a:off x="4483230" y="4652711"/>
                <a:ext cx="1153390" cy="768927"/>
              </a:xfrm>
              <a:prstGeom prst="rect">
                <a:avLst/>
              </a:prstGeom>
              <a:blipFill>
                <a:blip r:embed="rId5"/>
                <a:stretch>
                  <a:fillRect/>
                </a:stretch>
              </a:blipFill>
            </p:spPr>
            <p:txBody>
              <a:bodyPr/>
              <a:lstStyle/>
              <a:p>
                <a:r>
                  <a:rPr lang="de-DE">
                    <a:noFill/>
                  </a:rPr>
                  <a:t> </a:t>
                </a:r>
              </a:p>
            </p:txBody>
          </p:sp>
        </mc:Fallback>
      </mc:AlternateContent>
      <p:cxnSp>
        <p:nvCxnSpPr>
          <p:cNvPr id="20" name="Gerader Verbinder 19"/>
          <p:cNvCxnSpPr/>
          <p:nvPr/>
        </p:nvCxnSpPr>
        <p:spPr>
          <a:xfrm>
            <a:off x="5626228" y="5032693"/>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1" name="Gerader Verbinder 20"/>
          <p:cNvCxnSpPr/>
          <p:nvPr/>
        </p:nvCxnSpPr>
        <p:spPr>
          <a:xfrm>
            <a:off x="3721230" y="4769454"/>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2" name="Gerader Verbinder 21"/>
          <p:cNvCxnSpPr/>
          <p:nvPr/>
        </p:nvCxnSpPr>
        <p:spPr>
          <a:xfrm>
            <a:off x="3738547" y="5275148"/>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23" name="Textfeld 22"/>
          <p:cNvSpPr txBox="1"/>
          <p:nvPr/>
        </p:nvSpPr>
        <p:spPr>
          <a:xfrm>
            <a:off x="3438882" y="4587289"/>
            <a:ext cx="295274" cy="369332"/>
          </a:xfrm>
          <a:prstGeom prst="rect">
            <a:avLst/>
          </a:prstGeom>
          <a:noFill/>
        </p:spPr>
        <p:txBody>
          <a:bodyPr wrap="none" rtlCol="0">
            <a:spAutoFit/>
          </a:bodyPr>
          <a:lstStyle/>
          <a:p>
            <a:r>
              <a:rPr lang="de-DE" dirty="0"/>
              <a:t>x</a:t>
            </a:r>
          </a:p>
        </p:txBody>
      </p:sp>
      <p:sp>
        <p:nvSpPr>
          <p:cNvPr id="24" name="Textfeld 23"/>
          <p:cNvSpPr txBox="1"/>
          <p:nvPr/>
        </p:nvSpPr>
        <p:spPr>
          <a:xfrm>
            <a:off x="3459131" y="5078224"/>
            <a:ext cx="308098" cy="369332"/>
          </a:xfrm>
          <a:prstGeom prst="rect">
            <a:avLst/>
          </a:prstGeom>
          <a:noFill/>
        </p:spPr>
        <p:txBody>
          <a:bodyPr wrap="none" rtlCol="0">
            <a:spAutoFit/>
          </a:bodyPr>
          <a:lstStyle/>
          <a:p>
            <a:r>
              <a:rPr lang="de-DE" dirty="0"/>
              <a:t>y</a:t>
            </a:r>
          </a:p>
        </p:txBody>
      </p:sp>
      <mc:AlternateContent xmlns:mc="http://schemas.openxmlformats.org/markup-compatibility/2006" xmlns:a14="http://schemas.microsoft.com/office/drawing/2010/main">
        <mc:Choice Requires="a14">
          <p:sp>
            <p:nvSpPr>
              <p:cNvPr id="25" name="Textfeld 24"/>
              <p:cNvSpPr txBox="1"/>
              <p:nvPr/>
            </p:nvSpPr>
            <p:spPr>
              <a:xfrm>
                <a:off x="6390332" y="4842671"/>
                <a:ext cx="4414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1</m:t>
                          </m:r>
                        </m:sub>
                      </m:sSub>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6390332" y="4842671"/>
                <a:ext cx="441403" cy="369332"/>
              </a:xfrm>
              <a:prstGeom prst="rect">
                <a:avLst/>
              </a:prstGeom>
              <a:blipFill>
                <a:blip r:embed="rId6"/>
                <a:stretch>
                  <a:fillRect b="-16393"/>
                </a:stretch>
              </a:blipFill>
            </p:spPr>
            <p:txBody>
              <a:bodyPr/>
              <a:lstStyle/>
              <a:p>
                <a:r>
                  <a:rPr lang="de-DE">
                    <a:noFill/>
                  </a:rPr>
                  <a:t> </a:t>
                </a:r>
              </a:p>
            </p:txBody>
          </p:sp>
        </mc:Fallback>
      </mc:AlternateContent>
    </p:spTree>
    <p:extLst>
      <p:ext uri="{BB962C8B-B14F-4D97-AF65-F5344CB8AC3E}">
        <p14:creationId xmlns:p14="http://schemas.microsoft.com/office/powerpoint/2010/main" val="176435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Gatterschaltnetz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2</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𝑧</m:t>
                    </m:r>
                  </m:oMath>
                </a14:m>
                <a:endParaRPr lang="de-DE" dirty="0">
                  <a:latin typeface="Calibri" panose="020F0502020204030204" pitchFamily="34" charset="0"/>
                </a:endParaRPr>
              </a:p>
              <a:p>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1163"/>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27</a:t>
            </a:fld>
            <a:endParaRPr lang="en-US" dirty="0"/>
          </a:p>
        </p:txBody>
      </p:sp>
      <mc:AlternateContent xmlns:mc="http://schemas.openxmlformats.org/markup-compatibility/2006" xmlns:a14="http://schemas.microsoft.com/office/drawing/2010/main">
        <mc:Choice Requires="a14">
          <p:sp>
            <p:nvSpPr>
              <p:cNvPr id="8" name="Rechteck 7"/>
              <p:cNvSpPr/>
              <p:nvPr/>
            </p:nvSpPr>
            <p:spPr>
              <a:xfrm>
                <a:off x="3770528" y="3274412"/>
                <a:ext cx="1153390" cy="76892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b="0" i="1" smtClean="0">
                        <a:latin typeface="Cambria Math" panose="02040503050406030204" pitchFamily="18" charset="0"/>
                      </a:rPr>
                      <m:t>≥</m:t>
                    </m:r>
                  </m:oMath>
                </a14:m>
                <a:r>
                  <a:rPr lang="de-DE" dirty="0"/>
                  <a:t>1</a:t>
                </a:r>
              </a:p>
            </p:txBody>
          </p:sp>
        </mc:Choice>
        <mc:Fallback xmlns="">
          <p:sp>
            <p:nvSpPr>
              <p:cNvPr id="8" name="Rechteck 7"/>
              <p:cNvSpPr>
                <a:spLocks noRot="1" noChangeAspect="1" noMove="1" noResize="1" noEditPoints="1" noAdjustHandles="1" noChangeArrowheads="1" noChangeShapeType="1" noTextEdit="1"/>
              </p:cNvSpPr>
              <p:nvPr/>
            </p:nvSpPr>
            <p:spPr>
              <a:xfrm>
                <a:off x="3770528" y="3274412"/>
                <a:ext cx="1153390" cy="768927"/>
              </a:xfrm>
              <a:prstGeom prst="rect">
                <a:avLst/>
              </a:prstGeom>
              <a:blipFill>
                <a:blip r:embed="rId4"/>
                <a:stretch>
                  <a:fillRect/>
                </a:stretch>
              </a:blipFill>
            </p:spPr>
            <p:txBody>
              <a:bodyPr/>
              <a:lstStyle/>
              <a:p>
                <a:r>
                  <a:rPr lang="de-DE">
                    <a:noFill/>
                  </a:rPr>
                  <a:t> </a:t>
                </a:r>
              </a:p>
            </p:txBody>
          </p:sp>
        </mc:Fallback>
      </mc:AlternateContent>
      <p:cxnSp>
        <p:nvCxnSpPr>
          <p:cNvPr id="9" name="Gerader Verbinder 8"/>
          <p:cNvCxnSpPr/>
          <p:nvPr/>
        </p:nvCxnSpPr>
        <p:spPr>
          <a:xfrm>
            <a:off x="3008525" y="3416423"/>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0" name="Gerader Verbinder 9"/>
          <p:cNvCxnSpPr/>
          <p:nvPr/>
        </p:nvCxnSpPr>
        <p:spPr>
          <a:xfrm>
            <a:off x="3005060" y="3890944"/>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1" name="Gerader Verbinder 10"/>
          <p:cNvCxnSpPr/>
          <p:nvPr/>
        </p:nvCxnSpPr>
        <p:spPr>
          <a:xfrm>
            <a:off x="4927382" y="3651951"/>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2" name="Textfeld 11"/>
          <p:cNvSpPr txBox="1"/>
          <p:nvPr/>
        </p:nvSpPr>
        <p:spPr>
          <a:xfrm>
            <a:off x="2560880" y="3231757"/>
            <a:ext cx="295274" cy="369332"/>
          </a:xfrm>
          <a:prstGeom prst="rect">
            <a:avLst/>
          </a:prstGeom>
          <a:noFill/>
        </p:spPr>
        <p:txBody>
          <a:bodyPr wrap="none" rtlCol="0">
            <a:spAutoFit/>
          </a:bodyPr>
          <a:lstStyle/>
          <a:p>
            <a:r>
              <a:rPr lang="de-DE" dirty="0"/>
              <a:t>x</a:t>
            </a:r>
          </a:p>
        </p:txBody>
      </p:sp>
      <p:sp>
        <p:nvSpPr>
          <p:cNvPr id="13" name="Textfeld 12"/>
          <p:cNvSpPr txBox="1"/>
          <p:nvPr/>
        </p:nvSpPr>
        <p:spPr>
          <a:xfrm>
            <a:off x="2560880" y="3705545"/>
            <a:ext cx="308098" cy="369332"/>
          </a:xfrm>
          <a:prstGeom prst="rect">
            <a:avLst/>
          </a:prstGeom>
          <a:noFill/>
        </p:spPr>
        <p:txBody>
          <a:bodyPr wrap="none" rtlCol="0">
            <a:spAutoFit/>
          </a:bodyPr>
          <a:lstStyle/>
          <a:p>
            <a:r>
              <a:rPr lang="de-DE" dirty="0"/>
              <a:t>y</a:t>
            </a:r>
          </a:p>
        </p:txBody>
      </p:sp>
      <p:sp>
        <p:nvSpPr>
          <p:cNvPr id="14" name="Textfeld 13"/>
          <p:cNvSpPr txBox="1"/>
          <p:nvPr/>
        </p:nvSpPr>
        <p:spPr>
          <a:xfrm>
            <a:off x="4666758" y="4277502"/>
            <a:ext cx="282450" cy="369332"/>
          </a:xfrm>
          <a:prstGeom prst="rect">
            <a:avLst/>
          </a:prstGeom>
          <a:noFill/>
        </p:spPr>
        <p:txBody>
          <a:bodyPr wrap="none" rtlCol="0">
            <a:spAutoFit/>
          </a:bodyPr>
          <a:lstStyle/>
          <a:p>
            <a:r>
              <a:rPr lang="de-DE" dirty="0"/>
              <a:t>z</a:t>
            </a:r>
          </a:p>
        </p:txBody>
      </p:sp>
      <p:sp>
        <p:nvSpPr>
          <p:cNvPr id="15" name="Rechteck 14"/>
          <p:cNvSpPr/>
          <p:nvPr/>
        </p:nvSpPr>
        <p:spPr>
          <a:xfrm>
            <a:off x="5705208" y="3587601"/>
            <a:ext cx="1153390" cy="10325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t>&amp;</a:t>
            </a:r>
          </a:p>
        </p:txBody>
      </p:sp>
      <p:cxnSp>
        <p:nvCxnSpPr>
          <p:cNvPr id="16" name="Gerader Verbinder 15"/>
          <p:cNvCxnSpPr/>
          <p:nvPr/>
        </p:nvCxnSpPr>
        <p:spPr>
          <a:xfrm>
            <a:off x="4949208" y="4489610"/>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7" name="Gerader Verbinder 16"/>
          <p:cNvCxnSpPr/>
          <p:nvPr/>
        </p:nvCxnSpPr>
        <p:spPr>
          <a:xfrm>
            <a:off x="6858598" y="4136681"/>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8" name="Textfeld 17"/>
          <p:cNvSpPr txBox="1"/>
          <p:nvPr/>
        </p:nvSpPr>
        <p:spPr>
          <a:xfrm>
            <a:off x="7624028" y="3952015"/>
            <a:ext cx="256802" cy="369332"/>
          </a:xfrm>
          <a:prstGeom prst="rect">
            <a:avLst/>
          </a:prstGeom>
          <a:noFill/>
        </p:spPr>
        <p:txBody>
          <a:bodyPr wrap="none" rtlCol="0">
            <a:spAutoFit/>
          </a:bodyPr>
          <a:lstStyle/>
          <a:p>
            <a:r>
              <a:rPr lang="de-DE" dirty="0"/>
              <a:t>f</a:t>
            </a:r>
          </a:p>
        </p:txBody>
      </p:sp>
    </p:spTree>
    <p:extLst>
      <p:ext uri="{BB962C8B-B14F-4D97-AF65-F5344CB8AC3E}">
        <p14:creationId xmlns:p14="http://schemas.microsoft.com/office/powerpoint/2010/main" val="299212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Gatterschaltnetz von </a:t>
                </a:r>
                <a14:m>
                  <m:oMath xmlns:m="http://schemas.openxmlformats.org/officeDocument/2006/math">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f</m:t>
                        </m:r>
                      </m:e>
                      <m:sub>
                        <m:r>
                          <a:rPr lang="de-DE" b="0" i="0" smtClean="0">
                            <a:latin typeface="Cambria Math" panose="02040503050406030204" pitchFamily="18" charset="0"/>
                          </a:rPr>
                          <m:t>3</m:t>
                        </m:r>
                      </m:sub>
                    </m:sSub>
                    <m:r>
                      <a:rPr lang="de-DE" b="0" i="0" smtClean="0">
                        <a:latin typeface="Cambria Math" panose="02040503050406030204" pitchFamily="18" charset="0"/>
                      </a:rPr>
                      <m:t>=</m:t>
                    </m:r>
                    <m:r>
                      <a:rPr lang="de-DE" i="1">
                        <a:latin typeface="Cambria Math" panose="02040503050406030204" pitchFamily="18" charset="0"/>
                      </a:rPr>
                      <m:t>𝑥𝑦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𝑧</m:t>
                        </m:r>
                      </m:e>
                    </m:acc>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1163"/>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28</a:t>
            </a:fld>
            <a:endParaRPr lang="en-US" dirty="0"/>
          </a:p>
        </p:txBody>
      </p:sp>
      <mc:AlternateContent xmlns:mc="http://schemas.openxmlformats.org/markup-compatibility/2006" xmlns:a14="http://schemas.microsoft.com/office/drawing/2010/main">
        <mc:Choice Requires="a14">
          <p:sp>
            <p:nvSpPr>
              <p:cNvPr id="8" name="Rechteck 7"/>
              <p:cNvSpPr/>
              <p:nvPr/>
            </p:nvSpPr>
            <p:spPr>
              <a:xfrm>
                <a:off x="3795818" y="4963397"/>
                <a:ext cx="1153390" cy="10404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a:latin typeface="Cambria Math" panose="02040503050406030204" pitchFamily="18" charset="0"/>
                      </a:rPr>
                      <m:t>≥</m:t>
                    </m:r>
                  </m:oMath>
                </a14:m>
                <a:r>
                  <a:rPr lang="de-DE" dirty="0"/>
                  <a:t>1</a:t>
                </a:r>
              </a:p>
            </p:txBody>
          </p:sp>
        </mc:Choice>
        <mc:Fallback xmlns="">
          <p:sp>
            <p:nvSpPr>
              <p:cNvPr id="8" name="Rechteck 7"/>
              <p:cNvSpPr>
                <a:spLocks noRot="1" noChangeAspect="1" noMove="1" noResize="1" noEditPoints="1" noAdjustHandles="1" noChangeArrowheads="1" noChangeShapeType="1" noTextEdit="1"/>
              </p:cNvSpPr>
              <p:nvPr/>
            </p:nvSpPr>
            <p:spPr>
              <a:xfrm>
                <a:off x="3795818" y="4963397"/>
                <a:ext cx="1153390" cy="1040453"/>
              </a:xfrm>
              <a:prstGeom prst="rect">
                <a:avLst/>
              </a:prstGeom>
              <a:blipFill>
                <a:blip r:embed="rId4"/>
                <a:stretch>
                  <a:fillRect/>
                </a:stretch>
              </a:blipFill>
            </p:spPr>
            <p:txBody>
              <a:bodyPr/>
              <a:lstStyle/>
              <a:p>
                <a:r>
                  <a:rPr lang="de-DE">
                    <a:noFill/>
                  </a:rPr>
                  <a:t> </a:t>
                </a:r>
              </a:p>
            </p:txBody>
          </p:sp>
        </mc:Fallback>
      </mc:AlternateContent>
      <p:cxnSp>
        <p:nvCxnSpPr>
          <p:cNvPr id="9" name="Gerader Verbinder 8"/>
          <p:cNvCxnSpPr/>
          <p:nvPr/>
        </p:nvCxnSpPr>
        <p:spPr>
          <a:xfrm>
            <a:off x="3008525" y="3416423"/>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0" name="Gerader Verbinder 9"/>
          <p:cNvCxnSpPr/>
          <p:nvPr/>
        </p:nvCxnSpPr>
        <p:spPr>
          <a:xfrm>
            <a:off x="3038785" y="3890211"/>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1" name="Gerader Verbinder 10"/>
          <p:cNvCxnSpPr/>
          <p:nvPr/>
        </p:nvCxnSpPr>
        <p:spPr>
          <a:xfrm>
            <a:off x="4934801" y="3890211"/>
            <a:ext cx="1107291" cy="693051"/>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2" name="Textfeld 11"/>
          <p:cNvSpPr txBox="1"/>
          <p:nvPr/>
        </p:nvSpPr>
        <p:spPr>
          <a:xfrm>
            <a:off x="2560880" y="3231757"/>
            <a:ext cx="295274" cy="369332"/>
          </a:xfrm>
          <a:prstGeom prst="rect">
            <a:avLst/>
          </a:prstGeom>
          <a:noFill/>
        </p:spPr>
        <p:txBody>
          <a:bodyPr wrap="none" rtlCol="0">
            <a:spAutoFit/>
          </a:bodyPr>
          <a:lstStyle/>
          <a:p>
            <a:r>
              <a:rPr lang="de-DE" dirty="0"/>
              <a:t>x</a:t>
            </a:r>
          </a:p>
        </p:txBody>
      </p:sp>
      <p:sp>
        <p:nvSpPr>
          <p:cNvPr id="13" name="Textfeld 12"/>
          <p:cNvSpPr txBox="1"/>
          <p:nvPr/>
        </p:nvSpPr>
        <p:spPr>
          <a:xfrm>
            <a:off x="2560880" y="3705545"/>
            <a:ext cx="308098" cy="369332"/>
          </a:xfrm>
          <a:prstGeom prst="rect">
            <a:avLst/>
          </a:prstGeom>
          <a:noFill/>
        </p:spPr>
        <p:txBody>
          <a:bodyPr wrap="none" rtlCol="0">
            <a:spAutoFit/>
          </a:bodyPr>
          <a:lstStyle/>
          <a:p>
            <a:r>
              <a:rPr lang="de-DE" dirty="0"/>
              <a:t>y</a:t>
            </a:r>
          </a:p>
        </p:txBody>
      </p:sp>
      <p:sp>
        <p:nvSpPr>
          <p:cNvPr id="14" name="Textfeld 13"/>
          <p:cNvSpPr txBox="1"/>
          <p:nvPr/>
        </p:nvSpPr>
        <p:spPr>
          <a:xfrm>
            <a:off x="2602585" y="4213930"/>
            <a:ext cx="282450" cy="369332"/>
          </a:xfrm>
          <a:prstGeom prst="rect">
            <a:avLst/>
          </a:prstGeom>
          <a:noFill/>
        </p:spPr>
        <p:txBody>
          <a:bodyPr wrap="none" rtlCol="0">
            <a:spAutoFit/>
          </a:bodyPr>
          <a:lstStyle/>
          <a:p>
            <a:r>
              <a:rPr lang="de-DE" dirty="0"/>
              <a:t>z</a:t>
            </a:r>
          </a:p>
        </p:txBody>
      </p:sp>
      <mc:AlternateContent xmlns:mc="http://schemas.openxmlformats.org/markup-compatibility/2006" xmlns:a14="http://schemas.microsoft.com/office/drawing/2010/main">
        <mc:Choice Requires="a14">
          <p:sp>
            <p:nvSpPr>
              <p:cNvPr id="15" name="Rechteck 14"/>
              <p:cNvSpPr/>
              <p:nvPr/>
            </p:nvSpPr>
            <p:spPr>
              <a:xfrm>
                <a:off x="6042092" y="4282062"/>
                <a:ext cx="1153390" cy="10325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 xmlns:m="http://schemas.openxmlformats.org/officeDocument/2006/math">
                    <m:r>
                      <a:rPr lang="de-DE" i="1">
                        <a:latin typeface="Cambria Math" panose="02040503050406030204" pitchFamily="18" charset="0"/>
                      </a:rPr>
                      <m:t>≥</m:t>
                    </m:r>
                  </m:oMath>
                </a14:m>
                <a:r>
                  <a:rPr lang="de-DE" dirty="0"/>
                  <a:t>1</a:t>
                </a:r>
              </a:p>
            </p:txBody>
          </p:sp>
        </mc:Choice>
        <mc:Fallback xmlns="">
          <p:sp>
            <p:nvSpPr>
              <p:cNvPr id="15" name="Rechteck 14"/>
              <p:cNvSpPr>
                <a:spLocks noRot="1" noChangeAspect="1" noMove="1" noResize="1" noEditPoints="1" noAdjustHandles="1" noChangeArrowheads="1" noChangeShapeType="1" noTextEdit="1"/>
              </p:cNvSpPr>
              <p:nvPr/>
            </p:nvSpPr>
            <p:spPr>
              <a:xfrm>
                <a:off x="6042092" y="4282062"/>
                <a:ext cx="1153390" cy="1032525"/>
              </a:xfrm>
              <a:prstGeom prst="rect">
                <a:avLst/>
              </a:prstGeom>
              <a:blipFill>
                <a:blip r:embed="rId5"/>
                <a:stretch>
                  <a:fillRect/>
                </a:stretch>
              </a:blipFill>
            </p:spPr>
            <p:txBody>
              <a:bodyPr/>
              <a:lstStyle/>
              <a:p>
                <a:r>
                  <a:rPr lang="de-DE">
                    <a:noFill/>
                  </a:rPr>
                  <a:t> </a:t>
                </a:r>
              </a:p>
            </p:txBody>
          </p:sp>
        </mc:Fallback>
      </mc:AlternateContent>
      <p:cxnSp>
        <p:nvCxnSpPr>
          <p:cNvPr id="16" name="Gerader Verbinder 15"/>
          <p:cNvCxnSpPr>
            <a:stCxn id="27" idx="6"/>
          </p:cNvCxnSpPr>
          <p:nvPr/>
        </p:nvCxnSpPr>
        <p:spPr>
          <a:xfrm flipV="1">
            <a:off x="5093208" y="5004871"/>
            <a:ext cx="948884" cy="473603"/>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7" name="Gerader Verbinder 16"/>
          <p:cNvCxnSpPr/>
          <p:nvPr/>
        </p:nvCxnSpPr>
        <p:spPr>
          <a:xfrm>
            <a:off x="7195482" y="4820205"/>
            <a:ext cx="756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18" name="Textfeld 17"/>
          <p:cNvSpPr txBox="1"/>
          <p:nvPr/>
        </p:nvSpPr>
        <p:spPr>
          <a:xfrm>
            <a:off x="8010808" y="4635539"/>
            <a:ext cx="256802" cy="369332"/>
          </a:xfrm>
          <a:prstGeom prst="rect">
            <a:avLst/>
          </a:prstGeom>
          <a:noFill/>
        </p:spPr>
        <p:txBody>
          <a:bodyPr wrap="none" rtlCol="0">
            <a:spAutoFit/>
          </a:bodyPr>
          <a:lstStyle/>
          <a:p>
            <a:r>
              <a:rPr lang="de-DE" dirty="0"/>
              <a:t>f</a:t>
            </a:r>
          </a:p>
        </p:txBody>
      </p:sp>
      <mc:AlternateContent xmlns:mc="http://schemas.openxmlformats.org/markup-compatibility/2006" xmlns:a14="http://schemas.microsoft.com/office/drawing/2010/main">
        <mc:Choice Requires="a14">
          <p:sp>
            <p:nvSpPr>
              <p:cNvPr id="19" name="Rechteck 18"/>
              <p:cNvSpPr/>
              <p:nvPr/>
            </p:nvSpPr>
            <p:spPr>
              <a:xfrm>
                <a:off x="3781411" y="3305950"/>
                <a:ext cx="1153390" cy="1183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&amp;</m:t>
                      </m:r>
                    </m:oMath>
                  </m:oMathPara>
                </a14:m>
                <a:endParaRPr lang="de-DE" dirty="0"/>
              </a:p>
            </p:txBody>
          </p:sp>
        </mc:Choice>
        <mc:Fallback xmlns="">
          <p:sp>
            <p:nvSpPr>
              <p:cNvPr id="19" name="Rechteck 18"/>
              <p:cNvSpPr>
                <a:spLocks noRot="1" noChangeAspect="1" noMove="1" noResize="1" noEditPoints="1" noAdjustHandles="1" noChangeArrowheads="1" noChangeShapeType="1" noTextEdit="1"/>
              </p:cNvSpPr>
              <p:nvPr/>
            </p:nvSpPr>
            <p:spPr>
              <a:xfrm>
                <a:off x="3781411" y="3305950"/>
                <a:ext cx="1153390" cy="1183660"/>
              </a:xfrm>
              <a:prstGeom prst="rect">
                <a:avLst/>
              </a:prstGeom>
              <a:blipFill>
                <a:blip r:embed="rId6"/>
                <a:stretch>
                  <a:fillRect/>
                </a:stretch>
              </a:blipFill>
            </p:spPr>
            <p:txBody>
              <a:bodyPr/>
              <a:lstStyle/>
              <a:p>
                <a:r>
                  <a:rPr lang="de-DE">
                    <a:noFill/>
                  </a:rPr>
                  <a:t> </a:t>
                </a:r>
              </a:p>
            </p:txBody>
          </p:sp>
        </mc:Fallback>
      </mc:AlternateContent>
      <p:cxnSp>
        <p:nvCxnSpPr>
          <p:cNvPr id="20" name="Gerader Verbinder 19"/>
          <p:cNvCxnSpPr/>
          <p:nvPr/>
        </p:nvCxnSpPr>
        <p:spPr>
          <a:xfrm>
            <a:off x="3008525" y="4398596"/>
            <a:ext cx="612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23" name="Ellipse 22"/>
          <p:cNvSpPr/>
          <p:nvPr/>
        </p:nvSpPr>
        <p:spPr>
          <a:xfrm>
            <a:off x="3627583" y="4329546"/>
            <a:ext cx="144000" cy="142668"/>
          </a:xfrm>
          <a:prstGeom prst="ellipse">
            <a:avLst/>
          </a:prstGeom>
          <a:noFill/>
          <a:ln>
            <a:solidFill>
              <a:schemeClr val="accent4">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7" name="Ellipse 26"/>
          <p:cNvSpPr/>
          <p:nvPr/>
        </p:nvSpPr>
        <p:spPr>
          <a:xfrm>
            <a:off x="4949208" y="5407140"/>
            <a:ext cx="144000" cy="142668"/>
          </a:xfrm>
          <a:prstGeom prst="ellipse">
            <a:avLst/>
          </a:prstGeom>
          <a:noFill/>
          <a:ln>
            <a:solidFill>
              <a:schemeClr val="accent4">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cxnSp>
        <p:nvCxnSpPr>
          <p:cNvPr id="28" name="Gerader Verbinder 27"/>
          <p:cNvCxnSpPr/>
          <p:nvPr/>
        </p:nvCxnSpPr>
        <p:spPr>
          <a:xfrm>
            <a:off x="3542785" y="5036743"/>
            <a:ext cx="252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9" name="Gerader Verbinder 28"/>
          <p:cNvCxnSpPr/>
          <p:nvPr/>
        </p:nvCxnSpPr>
        <p:spPr>
          <a:xfrm>
            <a:off x="3442171" y="5465299"/>
            <a:ext cx="180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0" name="Gerader Verbinder 29"/>
          <p:cNvCxnSpPr/>
          <p:nvPr/>
        </p:nvCxnSpPr>
        <p:spPr>
          <a:xfrm>
            <a:off x="3273194" y="5889458"/>
            <a:ext cx="504000" cy="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3273194" y="3406614"/>
            <a:ext cx="0" cy="2482844"/>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4" name="Gerader Verbinder 33"/>
          <p:cNvCxnSpPr/>
          <p:nvPr/>
        </p:nvCxnSpPr>
        <p:spPr>
          <a:xfrm>
            <a:off x="3439404" y="3888773"/>
            <a:ext cx="0" cy="158400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5" name="Gerader Verbinder 34"/>
          <p:cNvCxnSpPr/>
          <p:nvPr/>
        </p:nvCxnSpPr>
        <p:spPr>
          <a:xfrm>
            <a:off x="3525194" y="4398596"/>
            <a:ext cx="0" cy="648000"/>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37" name="Ellipse 36"/>
          <p:cNvSpPr/>
          <p:nvPr/>
        </p:nvSpPr>
        <p:spPr>
          <a:xfrm>
            <a:off x="3241355" y="3375764"/>
            <a:ext cx="72000" cy="7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39" name="Ellipse 38"/>
          <p:cNvSpPr/>
          <p:nvPr/>
        </p:nvSpPr>
        <p:spPr>
          <a:xfrm>
            <a:off x="3409673" y="3854111"/>
            <a:ext cx="72000" cy="7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40" name="Ellipse 39"/>
          <p:cNvSpPr/>
          <p:nvPr/>
        </p:nvSpPr>
        <p:spPr>
          <a:xfrm>
            <a:off x="3500933" y="4352517"/>
            <a:ext cx="72000" cy="7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32" name="Ellipse 31"/>
          <p:cNvSpPr/>
          <p:nvPr/>
        </p:nvSpPr>
        <p:spPr>
          <a:xfrm>
            <a:off x="3650785" y="5393965"/>
            <a:ext cx="144000" cy="142668"/>
          </a:xfrm>
          <a:prstGeom prst="ellipse">
            <a:avLst/>
          </a:prstGeom>
          <a:noFill/>
          <a:ln>
            <a:solidFill>
              <a:schemeClr val="accent4">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35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3" name="Inhaltsplatzhalter 2"/>
          <p:cNvSpPr>
            <a:spLocks noGrp="1"/>
          </p:cNvSpPr>
          <p:nvPr>
            <p:ph idx="1"/>
          </p:nvPr>
        </p:nvSpPr>
        <p:spPr>
          <a:xfrm>
            <a:off x="1103312" y="1462368"/>
            <a:ext cx="8946541" cy="4195481"/>
          </a:xfrm>
        </p:spPr>
        <p:txBody>
          <a:bodyPr/>
          <a:lstStyle/>
          <a:p>
            <a:r>
              <a:rPr lang="de-DE" dirty="0"/>
              <a:t>Geben Sie einen schaltalgebraischen Ausdruck für die Funktion der folgenden Komposition von Elementargattern an:</a:t>
            </a:r>
          </a:p>
          <a:p>
            <a:pPr marL="0" indent="0">
              <a:buNone/>
            </a:pPr>
            <a:endParaRPr lang="de-DE" sz="100" dirty="0"/>
          </a:p>
          <a:p>
            <a:pPr marL="0" indent="0">
              <a:buNone/>
            </a:pPr>
            <a:r>
              <a:rPr lang="de-DE" dirty="0">
                <a:solidFill>
                  <a:schemeClr val="bg2">
                    <a:lumMod val="20000"/>
                    <a:lumOff val="80000"/>
                  </a:schemeClr>
                </a:solidFill>
                <a:latin typeface="Calibri" panose="020F0502020204030204" pitchFamily="34" charset="0"/>
              </a:rPr>
              <a:t>Hinweis:	</a:t>
            </a:r>
            <a:r>
              <a:rPr lang="de-DE" dirty="0">
                <a:latin typeface="Calibri" panose="020F0502020204030204" pitchFamily="34" charset="0"/>
              </a:rPr>
              <a:t>	Zuerst a und c aufstellen, dann b und d ableiten und zu e komponieren</a:t>
            </a:r>
          </a:p>
        </p:txBody>
      </p:sp>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29</a:t>
            </a:fld>
            <a:endParaRPr lang="en-US" dirty="0"/>
          </a:p>
        </p:txBody>
      </p:sp>
      <p:pic>
        <p:nvPicPr>
          <p:cNvPr id="6" name="Grafik 5"/>
          <p:cNvPicPr>
            <a:picLocks noChangeAspect="1"/>
          </p:cNvPicPr>
          <p:nvPr/>
        </p:nvPicPr>
        <p:blipFill>
          <a:blip r:embed="rId2"/>
          <a:stretch>
            <a:fillRect/>
          </a:stretch>
        </p:blipFill>
        <p:spPr>
          <a:xfrm>
            <a:off x="2309507" y="2862898"/>
            <a:ext cx="6534150" cy="3724275"/>
          </a:xfrm>
          <a:prstGeom prst="rect">
            <a:avLst/>
          </a:prstGeom>
          <a:effectLst>
            <a:outerShdw blurRad="50800" dist="38100" dir="5400000" algn="t" rotWithShape="0">
              <a:prstClr val="black">
                <a:alpha val="40000"/>
              </a:prstClr>
            </a:outerShdw>
            <a:reflection stA="47000" endPos="18000" dir="5400000" sy="-100000" algn="bl" rotWithShape="0"/>
          </a:effectLst>
        </p:spPr>
      </p:pic>
    </p:spTree>
    <p:extLst>
      <p:ext uri="{BB962C8B-B14F-4D97-AF65-F5344CB8AC3E}">
        <p14:creationId xmlns:p14="http://schemas.microsoft.com/office/powerpoint/2010/main" val="245816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8029"/>
                <a:ext cx="8946541" cy="5006912"/>
              </a:xfrm>
            </p:spPr>
            <p:txBody>
              <a:bodyPr>
                <a:normAutofit/>
              </a:bodyPr>
              <a:lstStyle/>
              <a:p>
                <a:pPr marL="0" indent="0">
                  <a:buNone/>
                </a:pPr>
                <a:r>
                  <a:rPr lang="de-DE" dirty="0"/>
                  <a:t>Begriffsklärung:</a:t>
                </a:r>
              </a:p>
              <a:p>
                <a:pPr marL="0" indent="0">
                  <a:buNone/>
                </a:pPr>
                <a:endParaRPr lang="de-DE" dirty="0"/>
              </a:p>
              <a:p>
                <a:pPr marL="0" indent="0">
                  <a:buNone/>
                </a:pPr>
                <a:r>
                  <a:rPr lang="de-DE" dirty="0">
                    <a:solidFill>
                      <a:schemeClr val="accent2">
                        <a:lumMod val="60000"/>
                        <a:lumOff val="40000"/>
                      </a:schemeClr>
                    </a:solidFill>
                    <a:latin typeface="Calibri" panose="020F0502020204030204" pitchFamily="34" charset="0"/>
                  </a:rPr>
                  <a:t>AND – Verknüpfung:</a:t>
                </a:r>
              </a:p>
              <a:p>
                <a:pPr>
                  <a:buFont typeface="Courier New" panose="02070309020205020404" pitchFamily="49" charset="0"/>
                  <a:buChar char="o"/>
                </a:pPr>
                <a:r>
                  <a:rPr lang="de-DE" dirty="0">
                    <a:latin typeface="Calibri" panose="020F0502020204030204" pitchFamily="34" charset="0"/>
                  </a:rPr>
                  <a:t>Mathematisch oft dargestellt als </a:t>
                </a: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endParaRPr lang="de-DE" dirty="0">
                  <a:latin typeface="Calibri" panose="020F0502020204030204" pitchFamily="34" charset="0"/>
                </a:endParaRPr>
              </a:p>
              <a:p>
                <a:pPr>
                  <a:buFont typeface="Courier New" panose="02070309020205020404" pitchFamily="49" charset="0"/>
                  <a:buChar char="o"/>
                </a:pPr>
                <a:r>
                  <a:rPr lang="de-DE" dirty="0">
                    <a:latin typeface="Calibri" panose="020F0502020204030204" pitchFamily="34" charset="0"/>
                  </a:rPr>
                  <a:t>Wir benutzen stattdessen ein </a:t>
                </a:r>
                <a14:m>
                  <m:oMath xmlns:m="http://schemas.openxmlformats.org/officeDocument/2006/math">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oMath>
                </a14:m>
                <a:r>
                  <a:rPr lang="de-DE" dirty="0">
                    <a:latin typeface="Calibri" panose="020F0502020204030204" pitchFamily="34" charset="0"/>
                  </a:rPr>
                  <a:t>, da dies z.B. das Distributivgesetz anschaulicher macht</a:t>
                </a:r>
              </a:p>
              <a:p>
                <a:pPr marL="0" indent="0">
                  <a:buNone/>
                </a:pPr>
                <a:r>
                  <a:rPr lang="de-DE" dirty="0">
                    <a:solidFill>
                      <a:schemeClr val="accent2">
                        <a:lumMod val="60000"/>
                        <a:lumOff val="40000"/>
                      </a:schemeClr>
                    </a:solidFill>
                    <a:latin typeface="Calibri" panose="020F0502020204030204" pitchFamily="34" charset="0"/>
                  </a:rPr>
                  <a:t>OR – Verknüpfung:</a:t>
                </a:r>
              </a:p>
              <a:p>
                <a:pPr>
                  <a:buFont typeface="Courier New" panose="02070309020205020404" pitchFamily="49" charset="0"/>
                  <a:buChar char="o"/>
                </a:pPr>
                <a:r>
                  <a:rPr lang="de-DE" dirty="0">
                    <a:latin typeface="Calibri" panose="020F0502020204030204" pitchFamily="34" charset="0"/>
                  </a:rPr>
                  <a:t>Mathematisch oft dargestellt als </a:t>
                </a: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latin typeface="Calibri" panose="020F0502020204030204" pitchFamily="34" charset="0"/>
                  </a:rPr>
                  <a:t> (</a:t>
                </a:r>
                <a:r>
                  <a:rPr lang="de-DE" dirty="0" err="1">
                    <a:latin typeface="Calibri" panose="020F0502020204030204" pitchFamily="34" charset="0"/>
                  </a:rPr>
                  <a:t>vel</a:t>
                </a:r>
                <a:r>
                  <a:rPr lang="de-DE" dirty="0">
                    <a:latin typeface="Calibri" panose="020F0502020204030204" pitchFamily="34" charset="0"/>
                  </a:rPr>
                  <a:t> = lat. oder)</a:t>
                </a:r>
              </a:p>
              <a:p>
                <a:pPr>
                  <a:buFont typeface="Courier New" panose="02070309020205020404" pitchFamily="49" charset="0"/>
                  <a:buChar char="o"/>
                </a:pPr>
                <a:r>
                  <a:rPr lang="de-DE" dirty="0">
                    <a:latin typeface="Calibri" panose="020F0502020204030204" pitchFamily="34" charset="0"/>
                  </a:rPr>
                  <a:t>Wir benutzen stattdessen ein </a:t>
                </a:r>
                <a14:m>
                  <m:oMath xmlns:m="http://schemas.openxmlformats.org/officeDocument/2006/math">
                    <m:r>
                      <a:rPr lang="de-DE" i="1" dirty="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 </m:t>
                    </m:r>
                  </m:oMath>
                </a14:m>
                <a:r>
                  <a:rPr lang="de-DE" dirty="0">
                    <a:latin typeface="Calibri" panose="020F0502020204030204" pitchFamily="34" charset="0"/>
                  </a:rPr>
                  <a:t>, da dies z.B. das Distributivgesetz anschaulicher macht</a:t>
                </a:r>
              </a:p>
              <a:p>
                <a:pPr marL="0" indent="0">
                  <a:buNone/>
                </a:pPr>
                <a:r>
                  <a:rPr lang="de-DE" dirty="0">
                    <a:solidFill>
                      <a:schemeClr val="accent2">
                        <a:lumMod val="60000"/>
                        <a:lumOff val="40000"/>
                      </a:schemeClr>
                    </a:solidFill>
                    <a:latin typeface="Calibri" panose="020F0502020204030204" pitchFamily="34" charset="0"/>
                  </a:rPr>
                  <a:t>Negierung:</a:t>
                </a:r>
              </a:p>
              <a:p>
                <a:pPr>
                  <a:buFont typeface="Courier New" panose="02070309020205020404" pitchFamily="49" charset="0"/>
                  <a:buChar char="o"/>
                </a:pPr>
                <a:r>
                  <a:rPr lang="de-DE" dirty="0">
                    <a:latin typeface="Calibri" panose="020F0502020204030204" pitchFamily="34" charset="0"/>
                  </a:rPr>
                  <a:t>Wird dargestellt als horizontale Linie über dem zu negierenden </a:t>
                </a:r>
                <a:r>
                  <a:rPr lang="de-DE" dirty="0" err="1">
                    <a:latin typeface="Calibri" panose="020F0502020204030204" pitchFamily="34" charset="0"/>
                  </a:rPr>
                  <a:t>Literal</a:t>
                </a:r>
                <a:r>
                  <a:rPr lang="de-DE" dirty="0">
                    <a:latin typeface="Calibri" panose="020F0502020204030204" pitchFamily="34" charset="0"/>
                  </a:rPr>
                  <a:t>, z.B. </a:t>
                </a: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𝐴</m:t>
                        </m:r>
                      </m:e>
                    </m:acc>
                    <m:r>
                      <a:rPr lang="de-DE" i="1">
                        <a:latin typeface="Cambria Math" panose="02040503050406030204" pitchFamily="18" charset="0"/>
                      </a:rPr>
                      <m:t> </m:t>
                    </m:r>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8029"/>
                <a:ext cx="8946541" cy="5006912"/>
              </a:xfrm>
              <a:blipFill rotWithShape="0">
                <a:blip r:embed="rId2"/>
                <a:stretch>
                  <a:fillRect l="-749" t="-73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78069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436687" y="2052918"/>
                <a:ext cx="8946541" cy="4195481"/>
              </a:xfrm>
            </p:spPr>
            <p:txBody>
              <a:bodyPr/>
              <a:lstStyle/>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m:t>
                      </m:r>
                      <m:r>
                        <a:rPr lang="de-DE" b="0" i="1" smtClean="0">
                          <a:latin typeface="Cambria Math" panose="02040503050406030204" pitchFamily="18" charset="0"/>
                        </a:rPr>
                        <m:t>= </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𝑥</m:t>
                          </m:r>
                        </m:e>
                      </m:acc>
                      <m:r>
                        <a:rPr lang="de-DE" b="0" i="1" smtClean="0">
                          <a:latin typeface="Cambria Math" panose="02040503050406030204" pitchFamily="18" charset="0"/>
                        </a:rPr>
                        <m:t>+</m:t>
                      </m:r>
                      <m:r>
                        <a:rPr lang="de-DE" b="0" i="1" smtClean="0">
                          <a:latin typeface="Cambria Math" panose="02040503050406030204" pitchFamily="18" charset="0"/>
                        </a:rPr>
                        <m:t>𝑦</m:t>
                      </m:r>
                    </m:oMath>
                  </m:oMathPara>
                </a14:m>
                <a:endParaRPr lang="de-DE" dirty="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𝑐</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𝑥</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𝑏</m:t>
                      </m:r>
                      <m:r>
                        <a:rPr lang="de-DE" i="1">
                          <a:latin typeface="Cambria Math" panose="02040503050406030204" pitchFamily="18" charset="0"/>
                        </a:rPr>
                        <m:t>=</m:t>
                      </m:r>
                      <m:r>
                        <a:rPr lang="de-DE" b="0" i="1" smtClean="0">
                          <a:latin typeface="Cambria Math" panose="02040503050406030204" pitchFamily="18" charset="0"/>
                        </a:rPr>
                        <m:t>𝑎</m:t>
                      </m:r>
                      <m:acc>
                        <m:accPr>
                          <m:chr m:val="̅"/>
                          <m:ctrlPr>
                            <a:rPr lang="de-DE" i="1">
                              <a:latin typeface="Cambria Math" panose="02040503050406030204" pitchFamily="18" charset="0"/>
                            </a:rPr>
                          </m:ctrlPr>
                        </m:accPr>
                        <m:e>
                          <m:r>
                            <a:rPr lang="de-DE" b="0" i="1" smtClean="0">
                              <a:latin typeface="Cambria Math" panose="02040503050406030204" pitchFamily="18" charset="0"/>
                            </a:rPr>
                            <m:t>𝑧</m:t>
                          </m:r>
                        </m:e>
                      </m:acc>
                      <m:r>
                        <a:rPr lang="de-DE" b="0" i="1" smtClean="0">
                          <a:latin typeface="Cambria Math" panose="02040503050406030204" pitchFamily="18" charset="0"/>
                        </a:rPr>
                        <m:t>=</m:t>
                      </m:r>
                      <m:d>
                        <m:dPr>
                          <m:ctrlPr>
                            <a:rPr lang="de-DE" b="0" i="1" smtClean="0">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rPr>
                            <m:t>+</m:t>
                          </m:r>
                          <m:r>
                            <a:rPr lang="de-DE" i="1">
                              <a:latin typeface="Cambria Math" panose="02040503050406030204" pitchFamily="18" charset="0"/>
                            </a:rPr>
                            <m:t>𝑦</m:t>
                          </m:r>
                        </m:e>
                      </m:d>
                      <m:r>
                        <a:rPr lang="de-DE" b="0" i="1" smtClean="0">
                          <a:latin typeface="Cambria Math" panose="02040503050406030204" pitchFamily="18" charset="0"/>
                        </a:rPr>
                        <m:t> </m:t>
                      </m:r>
                      <m:acc>
                        <m:accPr>
                          <m:chr m:val="̅"/>
                          <m:ctrlPr>
                            <a:rPr lang="de-DE" i="1">
                              <a:latin typeface="Cambria Math" panose="02040503050406030204" pitchFamily="18" charset="0"/>
                            </a:rPr>
                          </m:ctrlPr>
                        </m:accPr>
                        <m:e>
                          <m:r>
                            <a:rPr lang="de-DE" b="0" i="1" smtClean="0">
                              <a:latin typeface="Cambria Math" panose="02040503050406030204" pitchFamily="18" charset="0"/>
                            </a:rPr>
                            <m:t>𝑧</m:t>
                          </m:r>
                        </m:e>
                      </m:acc>
                    </m:oMath>
                  </m:oMathPara>
                </a14:m>
                <a:endParaRPr lang="de-DE" dirty="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𝑑</m:t>
                      </m:r>
                      <m:r>
                        <a:rPr lang="de-DE" i="1">
                          <a:latin typeface="Cambria Math" panose="02040503050406030204" pitchFamily="18" charset="0"/>
                        </a:rPr>
                        <m:t>=</m:t>
                      </m:r>
                      <m:r>
                        <a:rPr lang="de-DE" b="0" i="1" smtClean="0">
                          <a:latin typeface="Cambria Math" panose="02040503050406030204" pitchFamily="18" charset="0"/>
                        </a:rPr>
                        <m:t>𝑐𝑧</m:t>
                      </m:r>
                      <m:r>
                        <a:rPr lang="de-DE"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𝑥</m:t>
                          </m:r>
                          <m:r>
                            <m:rPr>
                              <m:nor/>
                            </m:rPr>
                            <a:rPr lang="de-DE" dirty="0">
                              <a:latin typeface="Calibri" panose="020F0502020204030204" pitchFamily="34" charset="0"/>
                            </a:rPr>
                            <m:t> </m:t>
                          </m:r>
                        </m:e>
                      </m:d>
                      <m:r>
                        <a:rPr lang="de-DE" b="0" i="1" smtClean="0">
                          <a:latin typeface="Cambria Math" panose="02040503050406030204" pitchFamily="18" charset="0"/>
                        </a:rPr>
                        <m:t> </m:t>
                      </m:r>
                      <m:r>
                        <a:rPr lang="de-DE" b="0" i="1" smtClean="0">
                          <a:latin typeface="Cambria Math" panose="02040503050406030204" pitchFamily="18" charset="0"/>
                        </a:rPr>
                        <m:t>𝑧</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𝑒</m:t>
                      </m:r>
                      <m:r>
                        <a:rPr lang="de-DE" b="0" i="1" smtClean="0">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r>
                        <a:rPr lang="de-DE" i="1">
                          <a:latin typeface="Cambria Math" panose="02040503050406030204" pitchFamily="18" charset="0"/>
                        </a:rPr>
                        <m:t>𝑑</m:t>
                      </m:r>
                      <m:r>
                        <a:rPr lang="de-DE" i="1">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𝑥</m:t>
                              </m:r>
                            </m:e>
                          </m:acc>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b="0" i="1" smtClean="0">
                          <a:latin typeface="Cambria Math" panose="02040503050406030204" pitchFamily="18" charset="0"/>
                        </a:rPr>
                        <m:t>+</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𝑥</m:t>
                          </m:r>
                          <m:r>
                            <m:rPr>
                              <m:nor/>
                            </m:rPr>
                            <a:rPr lang="de-DE" dirty="0">
                              <a:latin typeface="Calibri" panose="020F0502020204030204" pitchFamily="34" charset="0"/>
                            </a:rPr>
                            <m:t> </m:t>
                          </m:r>
                        </m:e>
                      </m:d>
                      <m:r>
                        <a:rPr lang="de-DE" i="1">
                          <a:latin typeface="Cambria Math" panose="02040503050406030204" pitchFamily="18" charset="0"/>
                        </a:rPr>
                        <m:t> </m:t>
                      </m:r>
                      <m:r>
                        <a:rPr lang="de-DE" i="1">
                          <a:latin typeface="Cambria Math" panose="02040503050406030204" pitchFamily="18" charset="0"/>
                        </a:rPr>
                        <m:t>𝑧</m:t>
                      </m:r>
                    </m:oMath>
                  </m:oMathPara>
                </a14:m>
                <a:endParaRPr lang="de-DE" dirty="0">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   </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𝑥</m:t>
                          </m:r>
                        </m:e>
                      </m:acc>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b="0" i="1" smtClean="0">
                          <a:latin typeface="Cambria Math" panose="02040503050406030204" pitchFamily="18" charset="0"/>
                        </a:rPr>
                        <m:t>+</m:t>
                      </m:r>
                      <m:r>
                        <a:rPr lang="de-DE" b="0" i="1" smtClean="0">
                          <a:latin typeface="Cambria Math" panose="02040503050406030204" pitchFamily="18" charset="0"/>
                        </a:rPr>
                        <m:t>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𝑦</m:t>
                          </m:r>
                        </m:e>
                      </m:acc>
                      <m:r>
                        <a:rPr lang="de-DE" i="1">
                          <a:latin typeface="Cambria Math" panose="02040503050406030204" pitchFamily="18" charset="0"/>
                        </a:rPr>
                        <m:t>𝑧</m:t>
                      </m:r>
                      <m:r>
                        <a:rPr lang="de-DE" b="0" i="1" smtClean="0">
                          <a:latin typeface="Cambria Math" panose="02040503050406030204" pitchFamily="18" charset="0"/>
                        </a:rPr>
                        <m:t>+</m:t>
                      </m:r>
                      <m:r>
                        <a:rPr lang="de-DE" b="0" i="1" smtClean="0">
                          <a:latin typeface="Cambria Math" panose="02040503050406030204" pitchFamily="18" charset="0"/>
                        </a:rPr>
                        <m:t>𝑥𝑧</m:t>
                      </m:r>
                    </m:oMath>
                  </m:oMathPara>
                </a14:m>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Mittels eines Symmetriediagramms (später!) ergeben sich zwei gleichwertige Lösungen.</a:t>
                </a: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436687" y="2052918"/>
                <a:ext cx="8946541" cy="4195481"/>
              </a:xfrm>
              <a:blipFill rotWithShape="0">
                <a:blip r:embed="rId2"/>
                <a:stretch>
                  <a:fillRect l="-750"/>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30</a:t>
            </a:fld>
            <a:endParaRPr lang="en-US" dirty="0"/>
          </a:p>
        </p:txBody>
      </p:sp>
      <p:pic>
        <p:nvPicPr>
          <p:cNvPr id="6" name="Grafik 5"/>
          <p:cNvPicPr>
            <a:picLocks noChangeAspect="1"/>
          </p:cNvPicPr>
          <p:nvPr/>
        </p:nvPicPr>
        <p:blipFill>
          <a:blip r:embed="rId3"/>
          <a:stretch>
            <a:fillRect/>
          </a:stretch>
        </p:blipFill>
        <p:spPr>
          <a:xfrm>
            <a:off x="646111" y="1447800"/>
            <a:ext cx="3927175" cy="2238375"/>
          </a:xfrm>
          <a:prstGeom prst="rect">
            <a:avLst/>
          </a:prstGeom>
          <a:effectLst>
            <a:outerShdw blurRad="50800" dist="38100" dir="5400000" algn="t" rotWithShape="0">
              <a:prstClr val="black">
                <a:alpha val="40000"/>
              </a:prstClr>
            </a:outerShdw>
            <a:reflection stA="47000" endPos="18000" dir="5400000" sy="-100000" algn="bl" rotWithShape="0"/>
          </a:effectLst>
        </p:spPr>
      </p:pic>
    </p:spTree>
    <p:extLst>
      <p:ext uri="{BB962C8B-B14F-4D97-AF65-F5344CB8AC3E}">
        <p14:creationId xmlns:p14="http://schemas.microsoft.com/office/powerpoint/2010/main" val="3218699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8029"/>
                <a:ext cx="8946541" cy="5006912"/>
              </a:xfrm>
            </p:spPr>
            <p:txBody>
              <a:bodyPr>
                <a:normAutofit/>
              </a:bodyPr>
              <a:lstStyle/>
              <a:p>
                <a:pPr marL="0" indent="0">
                  <a:buNone/>
                </a:pPr>
                <a:r>
                  <a:rPr lang="de-DE" dirty="0"/>
                  <a:t>Begriffsklärung:</a:t>
                </a:r>
              </a:p>
              <a:p>
                <a:pPr marL="0" indent="0">
                  <a:buNone/>
                </a:pPr>
                <a:endParaRPr lang="de-DE" sz="1200" dirty="0"/>
              </a:p>
              <a:p>
                <a:pPr marL="0" indent="0">
                  <a:buNone/>
                </a:pPr>
                <a:r>
                  <a:rPr lang="de-DE" dirty="0" err="1">
                    <a:solidFill>
                      <a:schemeClr val="accent2">
                        <a:lumMod val="60000"/>
                        <a:lumOff val="40000"/>
                      </a:schemeClr>
                    </a:solidFill>
                    <a:latin typeface="Calibri" panose="020F0502020204030204" pitchFamily="34" charset="0"/>
                  </a:rPr>
                  <a:t>Minterm</a:t>
                </a:r>
                <a:r>
                  <a:rPr lang="de-DE" dirty="0">
                    <a:solidFill>
                      <a:schemeClr val="accent2">
                        <a:lumMod val="60000"/>
                        <a:lumOff val="40000"/>
                      </a:schemeClr>
                    </a:solidFill>
                    <a:latin typeface="Calibri" panose="020F0502020204030204" pitchFamily="34" charset="0"/>
                  </a:rPr>
                  <a:t> (Vollkonjunktion):</a:t>
                </a:r>
              </a:p>
              <a:p>
                <a:pPr>
                  <a:buFont typeface="Courier New" panose="02070309020205020404" pitchFamily="49" charset="0"/>
                  <a:buChar char="o"/>
                </a:pPr>
                <a:r>
                  <a:rPr lang="de-DE" dirty="0">
                    <a:latin typeface="Calibri" panose="020F0502020204030204" pitchFamily="34" charset="0"/>
                  </a:rPr>
                  <a:t>Reine Konjunktion </a:t>
                </a:r>
                <a:r>
                  <a:rPr lang="de-DE" dirty="0">
                    <a:solidFill>
                      <a:schemeClr val="accent1">
                        <a:lumMod val="40000"/>
                        <a:lumOff val="60000"/>
                      </a:schemeClr>
                    </a:solidFill>
                    <a:latin typeface="Calibri" panose="020F0502020204030204" pitchFamily="34" charset="0"/>
                  </a:rPr>
                  <a:t>aller</a:t>
                </a:r>
                <a:r>
                  <a:rPr lang="de-DE" dirty="0">
                    <a:latin typeface="Calibri" panose="020F0502020204030204" pitchFamily="34" charset="0"/>
                  </a:rPr>
                  <a:t> existierenden </a:t>
                </a:r>
                <a:r>
                  <a:rPr lang="de-DE" dirty="0" err="1">
                    <a:latin typeface="Calibri" panose="020F0502020204030204" pitchFamily="34" charset="0"/>
                  </a:rPr>
                  <a:t>Literale</a:t>
                </a:r>
                <a:r>
                  <a:rPr lang="de-DE" dirty="0">
                    <a:latin typeface="Calibri" panose="020F0502020204030204" pitchFamily="34" charset="0"/>
                  </a:rPr>
                  <a:t> in negierter bzw. nicht negierter Form (d.h. alle Komponenten der Funktion kommen vor)</a:t>
                </a:r>
              </a:p>
              <a:p>
                <a:pPr>
                  <a:buFont typeface="Courier New" panose="02070309020205020404" pitchFamily="49" charset="0"/>
                  <a:buChar char="o"/>
                </a:pPr>
                <a:r>
                  <a:rPr lang="de-DE" dirty="0">
                    <a:latin typeface="Calibri" panose="020F0502020204030204" pitchFamily="34" charset="0"/>
                  </a:rPr>
                  <a:t>Merkhilfe:	minimale Anzahl an Einsern in Ergebnistabelle</a:t>
                </a:r>
              </a:p>
              <a:p>
                <a:pPr>
                  <a:buFont typeface="Courier New" panose="02070309020205020404" pitchFamily="49" charset="0"/>
                  <a:buChar char="o"/>
                </a:pPr>
                <a:r>
                  <a:rPr lang="de-DE" dirty="0">
                    <a:latin typeface="Calibri" panose="020F0502020204030204" pitchFamily="34" charset="0"/>
                  </a:rPr>
                  <a:t>Seien also z.B. die </a:t>
                </a:r>
                <a:r>
                  <a:rPr lang="de-DE" dirty="0" err="1">
                    <a:latin typeface="Calibri" panose="020F0502020204030204" pitchFamily="34" charset="0"/>
                  </a:rPr>
                  <a:t>Literale</a:t>
                </a:r>
                <a:r>
                  <a:rPr lang="de-DE" dirty="0">
                    <a:latin typeface="Calibri" panose="020F0502020204030204" pitchFamily="34" charset="0"/>
                  </a:rPr>
                  <a:t> x, y und z Komponenten von f(x, y, z): 	</a:t>
                </a:r>
              </a:p>
              <a:p>
                <a:pPr lvl="1">
                  <a:buFont typeface="Courier New" panose="02070309020205020404" pitchFamily="49" charset="0"/>
                  <a:buChar char="o"/>
                </a:pPr>
                <a14:m>
                  <m:oMath xmlns:m="http://schemas.openxmlformats.org/officeDocument/2006/math">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bzw. 	</a:t>
                </a:r>
                <a14:m>
                  <m:oMath xmlns:m="http://schemas.openxmlformats.org/officeDocument/2006/math">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a:t>
                </a:r>
                <a:r>
                  <a:rPr lang="de-DE" dirty="0">
                    <a:latin typeface="Calibri" panose="020F0502020204030204" pitchFamily="34" charset="0"/>
                  </a:rPr>
                  <a:t>sind </a:t>
                </a:r>
                <a:r>
                  <a:rPr lang="de-DE" dirty="0" err="1">
                    <a:latin typeface="Calibri" panose="020F0502020204030204" pitchFamily="34" charset="0"/>
                  </a:rPr>
                  <a:t>Minterme</a:t>
                </a:r>
                <a:endParaRPr lang="de-DE" dirty="0">
                  <a:latin typeface="Calibri" panose="020F0502020204030204" pitchFamily="34" charset="0"/>
                </a:endParaRPr>
              </a:p>
              <a:p>
                <a:pPr lvl="1">
                  <a:buFont typeface="Courier New" panose="02070309020205020404" pitchFamily="49" charset="0"/>
                  <a:buChar char="o"/>
                </a:pPr>
                <a14:m>
                  <m:oMath xmlns:m="http://schemas.openxmlformats.org/officeDocument/2006/math">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bzw.	 	</a:t>
                </a: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a:t>
                </a:r>
                <a:r>
                  <a:rPr lang="de-DE" dirty="0">
                    <a:latin typeface="Calibri" panose="020F0502020204030204" pitchFamily="34" charset="0"/>
                  </a:rPr>
                  <a:t>sind keine </a:t>
                </a:r>
                <a:r>
                  <a:rPr lang="de-DE" dirty="0" err="1">
                    <a:latin typeface="Calibri" panose="020F0502020204030204" pitchFamily="34" charset="0"/>
                  </a:rPr>
                  <a:t>Minterme</a:t>
                </a:r>
                <a:endParaRPr lang="de-DE" dirty="0">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Disjunktive Normalform (DNF):</a:t>
                </a:r>
              </a:p>
              <a:p>
                <a:pPr>
                  <a:buFont typeface="Courier New" panose="02070309020205020404" pitchFamily="49" charset="0"/>
                  <a:buChar char="o"/>
                </a:pPr>
                <a:r>
                  <a:rPr lang="de-DE" dirty="0">
                    <a:latin typeface="Calibri" panose="020F0502020204030204" pitchFamily="34" charset="0"/>
                  </a:rPr>
                  <a:t>Disjunktion (d.h. </a:t>
                </a:r>
                <a:r>
                  <a:rPr lang="de-DE" dirty="0" err="1">
                    <a:latin typeface="Calibri" panose="020F0502020204030204" pitchFamily="34" charset="0"/>
                  </a:rPr>
                  <a:t>Veroderung</a:t>
                </a:r>
                <a:r>
                  <a:rPr lang="de-DE" dirty="0">
                    <a:latin typeface="Calibri" panose="020F0502020204030204" pitchFamily="34" charset="0"/>
                  </a:rPr>
                  <a:t>) aller </a:t>
                </a:r>
                <a:r>
                  <a:rPr lang="de-DE" dirty="0" err="1">
                    <a:solidFill>
                      <a:schemeClr val="accent1">
                        <a:lumMod val="40000"/>
                        <a:lumOff val="60000"/>
                      </a:schemeClr>
                    </a:solidFill>
                    <a:latin typeface="Calibri" panose="020F0502020204030204" pitchFamily="34" charset="0"/>
                  </a:rPr>
                  <a:t>Minterme</a:t>
                </a:r>
                <a:r>
                  <a:rPr lang="de-DE" dirty="0">
                    <a:latin typeface="Calibri" panose="020F0502020204030204" pitchFamily="34" charset="0"/>
                  </a:rPr>
                  <a:t> (!)</a:t>
                </a:r>
              </a:p>
              <a:p>
                <a:pPr>
                  <a:buFont typeface="Courier New" panose="02070309020205020404" pitchFamily="49" charset="0"/>
                  <a:buChar char="o"/>
                </a:pPr>
                <a:r>
                  <a:rPr lang="de-DE" dirty="0">
                    <a:latin typeface="Calibri" panose="020F0502020204030204" pitchFamily="34" charset="0"/>
                  </a:rPr>
                  <a:t>Beispiel:	</a:t>
                </a:r>
                <a14:m>
                  <m:oMath xmlns:m="http://schemas.openxmlformats.org/officeDocument/2006/math">
                    <m:r>
                      <a:rPr lang="de-DE" i="1">
                        <a:latin typeface="Cambria Math" panose="02040503050406030204" pitchFamily="18" charset="0"/>
                      </a:rPr>
                      <m:t> </m:t>
                    </m:r>
                    <m:d>
                      <m:dPr>
                        <m:ctrlPr>
                          <a:rPr lang="de-DE" b="0" i="1" smtClean="0">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e>
                    </m:d>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e>
                    </m:d>
                    <m:r>
                      <a:rPr lang="de-DE" b="0" i="1" smtClean="0">
                        <a:latin typeface="Cambria Math" panose="02040503050406030204" pitchFamily="18" charset="0"/>
                      </a:rPr>
                      <m:t>+ …</m:t>
                    </m:r>
                  </m:oMath>
                </a14:m>
                <a:endParaRPr lang="de-DE" dirty="0">
                  <a:latin typeface="Calibri" panose="020F0502020204030204" pitchFamily="34" charset="0"/>
                </a:endParaRP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8029"/>
                <a:ext cx="8946541" cy="5006912"/>
              </a:xfrm>
              <a:blipFill>
                <a:blip r:embed="rId2"/>
                <a:stretch>
                  <a:fillRect l="-749" t="-73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412641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8029"/>
                <a:ext cx="8946541" cy="5006912"/>
              </a:xfrm>
            </p:spPr>
            <p:txBody>
              <a:bodyPr>
                <a:normAutofit/>
              </a:bodyPr>
              <a:lstStyle/>
              <a:p>
                <a:pPr marL="0" indent="0">
                  <a:buNone/>
                </a:pPr>
                <a:r>
                  <a:rPr lang="de-DE" dirty="0"/>
                  <a:t>Begriffsklärung:</a:t>
                </a:r>
              </a:p>
              <a:p>
                <a:pPr marL="0" indent="0">
                  <a:buNone/>
                </a:pPr>
                <a:endParaRPr lang="de-DE" sz="1400" dirty="0"/>
              </a:p>
              <a:p>
                <a:pPr marL="0" indent="0">
                  <a:buNone/>
                </a:pPr>
                <a:r>
                  <a:rPr lang="de-DE" dirty="0" err="1">
                    <a:solidFill>
                      <a:schemeClr val="accent2">
                        <a:lumMod val="60000"/>
                        <a:lumOff val="40000"/>
                      </a:schemeClr>
                    </a:solidFill>
                    <a:latin typeface="Calibri" panose="020F0502020204030204" pitchFamily="34" charset="0"/>
                  </a:rPr>
                  <a:t>Maxterm</a:t>
                </a:r>
                <a:r>
                  <a:rPr lang="de-DE" dirty="0">
                    <a:solidFill>
                      <a:schemeClr val="accent2">
                        <a:lumMod val="60000"/>
                        <a:lumOff val="40000"/>
                      </a:schemeClr>
                    </a:solidFill>
                    <a:latin typeface="Calibri" panose="020F0502020204030204" pitchFamily="34" charset="0"/>
                  </a:rPr>
                  <a:t> (Volldisjunktion):</a:t>
                </a:r>
              </a:p>
              <a:p>
                <a:pPr>
                  <a:buFont typeface="Courier New" panose="02070309020205020404" pitchFamily="49" charset="0"/>
                  <a:buChar char="o"/>
                </a:pPr>
                <a:r>
                  <a:rPr lang="de-DE" dirty="0">
                    <a:latin typeface="Calibri" panose="020F0502020204030204" pitchFamily="34" charset="0"/>
                  </a:rPr>
                  <a:t>Reine Disjunktion </a:t>
                </a:r>
                <a:r>
                  <a:rPr lang="de-DE" dirty="0">
                    <a:solidFill>
                      <a:schemeClr val="accent1">
                        <a:lumMod val="40000"/>
                        <a:lumOff val="60000"/>
                      </a:schemeClr>
                    </a:solidFill>
                    <a:latin typeface="Calibri" panose="020F0502020204030204" pitchFamily="34" charset="0"/>
                  </a:rPr>
                  <a:t>aller</a:t>
                </a:r>
                <a:r>
                  <a:rPr lang="de-DE" dirty="0">
                    <a:latin typeface="Calibri" panose="020F0502020204030204" pitchFamily="34" charset="0"/>
                  </a:rPr>
                  <a:t> existierenden </a:t>
                </a:r>
                <a:r>
                  <a:rPr lang="de-DE" dirty="0" err="1">
                    <a:latin typeface="Calibri" panose="020F0502020204030204" pitchFamily="34" charset="0"/>
                  </a:rPr>
                  <a:t>Literale</a:t>
                </a:r>
                <a:r>
                  <a:rPr lang="de-DE" dirty="0">
                    <a:latin typeface="Calibri" panose="020F0502020204030204" pitchFamily="34" charset="0"/>
                  </a:rPr>
                  <a:t> in negierter bzw. nicht negierter Form (d.h. alle Komponenten der Funktion kommen vor)</a:t>
                </a:r>
              </a:p>
              <a:p>
                <a:pPr>
                  <a:buFont typeface="Courier New" panose="02070309020205020404" pitchFamily="49" charset="0"/>
                  <a:buChar char="o"/>
                </a:pPr>
                <a:r>
                  <a:rPr lang="de-DE" dirty="0">
                    <a:latin typeface="Calibri" panose="020F0502020204030204" pitchFamily="34" charset="0"/>
                  </a:rPr>
                  <a:t>Merkhilfe:	maximale Anzahl an Einsern in Ergebnistabelle</a:t>
                </a:r>
              </a:p>
              <a:p>
                <a:pPr>
                  <a:buFont typeface="Courier New" panose="02070309020205020404" pitchFamily="49" charset="0"/>
                  <a:buChar char="o"/>
                </a:pPr>
                <a:r>
                  <a:rPr lang="de-DE" dirty="0">
                    <a:latin typeface="Calibri" panose="020F0502020204030204" pitchFamily="34" charset="0"/>
                  </a:rPr>
                  <a:t>Seien also z.B. die </a:t>
                </a:r>
                <a:r>
                  <a:rPr lang="de-DE" dirty="0" err="1">
                    <a:latin typeface="Calibri" panose="020F0502020204030204" pitchFamily="34" charset="0"/>
                  </a:rPr>
                  <a:t>Literale</a:t>
                </a:r>
                <a:r>
                  <a:rPr lang="de-DE" dirty="0">
                    <a:latin typeface="Calibri" panose="020F0502020204030204" pitchFamily="34" charset="0"/>
                  </a:rPr>
                  <a:t> x, y und z Komponenten von f(x, y, z): 	</a:t>
                </a:r>
              </a:p>
              <a:p>
                <a:pPr lvl="1">
                  <a:buFont typeface="Courier New" panose="02070309020205020404" pitchFamily="49" charset="0"/>
                  <a:buChar char="o"/>
                </a:pP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bzw. 	</a:t>
                </a: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a:t>
                </a:r>
                <a:r>
                  <a:rPr lang="de-DE" dirty="0">
                    <a:latin typeface="Calibri" panose="020F0502020204030204" pitchFamily="34" charset="0"/>
                  </a:rPr>
                  <a:t>sind </a:t>
                </a:r>
                <a:r>
                  <a:rPr lang="de-DE" dirty="0" err="1">
                    <a:latin typeface="Calibri" panose="020F0502020204030204" pitchFamily="34" charset="0"/>
                  </a:rPr>
                  <a:t>Maxterme</a:t>
                </a:r>
                <a:endParaRPr lang="de-DE" dirty="0">
                  <a:latin typeface="Calibri" panose="020F0502020204030204" pitchFamily="34" charset="0"/>
                </a:endParaRPr>
              </a:p>
              <a:p>
                <a:pPr lvl="1">
                  <a:buFont typeface="Courier New" panose="02070309020205020404" pitchFamily="49" charset="0"/>
                  <a:buChar char="o"/>
                </a:pP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bzw.	 	</a:t>
                </a:r>
                <a14:m>
                  <m:oMath xmlns:m="http://schemas.openxmlformats.org/officeDocument/2006/math">
                    <m:r>
                      <a:rPr lang="de-DE" i="1">
                        <a:latin typeface="Cambria Math" panose="02040503050406030204" pitchFamily="18" charset="0"/>
                      </a:rPr>
                      <m:t>𝑥</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i="1">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a14:m>
                <a:r>
                  <a:rPr lang="de-DE" dirty="0">
                    <a:solidFill>
                      <a:schemeClr val="accent2">
                        <a:lumMod val="60000"/>
                        <a:lumOff val="40000"/>
                      </a:schemeClr>
                    </a:solidFill>
                    <a:latin typeface="Calibri" panose="020F0502020204030204" pitchFamily="34" charset="0"/>
                  </a:rPr>
                  <a:t>			</a:t>
                </a:r>
                <a:r>
                  <a:rPr lang="de-DE" dirty="0">
                    <a:latin typeface="Calibri" panose="020F0502020204030204" pitchFamily="34" charset="0"/>
                  </a:rPr>
                  <a:t>sind keine </a:t>
                </a:r>
                <a:r>
                  <a:rPr lang="de-DE" dirty="0" err="1">
                    <a:latin typeface="Calibri" panose="020F0502020204030204" pitchFamily="34" charset="0"/>
                  </a:rPr>
                  <a:t>Maxterme</a:t>
                </a:r>
                <a:endParaRPr lang="de-DE" dirty="0">
                  <a:latin typeface="Calibri" panose="020F0502020204030204" pitchFamily="34" charset="0"/>
                </a:endParaRPr>
              </a:p>
              <a:p>
                <a:pPr marL="0" indent="0">
                  <a:buNone/>
                </a:pPr>
                <a:r>
                  <a:rPr lang="de-DE" dirty="0">
                    <a:solidFill>
                      <a:schemeClr val="accent2">
                        <a:lumMod val="60000"/>
                        <a:lumOff val="40000"/>
                      </a:schemeClr>
                    </a:solidFill>
                    <a:latin typeface="Calibri" panose="020F0502020204030204" pitchFamily="34" charset="0"/>
                  </a:rPr>
                  <a:t>Konjunktive Normalform (KNF):</a:t>
                </a:r>
              </a:p>
              <a:p>
                <a:pPr>
                  <a:buFont typeface="Courier New" panose="02070309020205020404" pitchFamily="49" charset="0"/>
                  <a:buChar char="o"/>
                </a:pPr>
                <a:r>
                  <a:rPr lang="de-DE" dirty="0">
                    <a:latin typeface="Calibri" panose="020F0502020204030204" pitchFamily="34" charset="0"/>
                  </a:rPr>
                  <a:t>Konjunktion aller </a:t>
                </a:r>
                <a:r>
                  <a:rPr lang="de-DE" dirty="0" err="1">
                    <a:solidFill>
                      <a:schemeClr val="accent1">
                        <a:lumMod val="40000"/>
                        <a:lumOff val="60000"/>
                      </a:schemeClr>
                    </a:solidFill>
                    <a:latin typeface="Calibri" panose="020F0502020204030204" pitchFamily="34" charset="0"/>
                  </a:rPr>
                  <a:t>Maxterme</a:t>
                </a:r>
                <a:r>
                  <a:rPr lang="de-DE" dirty="0">
                    <a:latin typeface="Calibri" panose="020F0502020204030204" pitchFamily="34" charset="0"/>
                  </a:rPr>
                  <a:t> (!)</a:t>
                </a:r>
              </a:p>
              <a:p>
                <a:pPr>
                  <a:buFont typeface="Courier New" panose="02070309020205020404" pitchFamily="49" charset="0"/>
                  <a:buChar char="o"/>
                </a:pPr>
                <a:r>
                  <a:rPr lang="de-DE" dirty="0">
                    <a:latin typeface="Calibri" panose="020F0502020204030204" pitchFamily="34" charset="0"/>
                  </a:rPr>
                  <a:t>Beispiel:	</a:t>
                </a:r>
                <a14:m>
                  <m:oMath xmlns:m="http://schemas.openxmlformats.org/officeDocument/2006/math">
                    <m:r>
                      <a:rPr lang="de-DE" i="1">
                        <a:latin typeface="Cambria Math" panose="02040503050406030204" pitchFamily="18" charset="0"/>
                      </a:rPr>
                      <m:t> </m:t>
                    </m:r>
                    <m:d>
                      <m:dPr>
                        <m:ctrlPr>
                          <a:rPr lang="de-DE" b="0" i="1" smtClean="0">
                            <a:latin typeface="Cambria Math" panose="02040503050406030204" pitchFamily="18" charset="0"/>
                          </a:rPr>
                        </m:ctrlPr>
                      </m:dPr>
                      <m:e>
                        <m:r>
                          <a:rPr lang="de-DE" i="1">
                            <a:latin typeface="Cambria Math" panose="02040503050406030204" pitchFamily="18" charset="0"/>
                          </a:rPr>
                          <m:t>𝑥</m:t>
                        </m:r>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e>
                    </m:d>
                    <m:r>
                      <a:rPr lang="de-DE" i="1">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rPr>
                        </m:ctrlPr>
                      </m:dPr>
                      <m:e>
                        <m:r>
                          <a:rPr lang="de-DE" i="1">
                            <a:latin typeface="Cambria Math" panose="02040503050406030204" pitchFamily="18" charset="0"/>
                          </a:rPr>
                          <m:t>𝑥</m:t>
                        </m:r>
                        <m:r>
                          <a:rPr lang="de-DE" b="0" i="1" smtClean="0">
                            <a:latin typeface="Cambria Math" panose="02040503050406030204" pitchFamily="18" charset="0"/>
                          </a:rPr>
                          <m:t>+</m:t>
                        </m:r>
                        <m:r>
                          <a:rPr lang="de-DE" i="1">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𝑧</m:t>
                            </m:r>
                          </m:e>
                        </m:acc>
                      </m:e>
                    </m:d>
                    <m:r>
                      <a:rPr lang="de-DE" i="1">
                        <a:latin typeface="Cambria Math" panose="02040503050406030204" pitchFamily="18" charset="0"/>
                        <a:ea typeface="Cambria Math" panose="02040503050406030204" pitchFamily="18" charset="0"/>
                      </a:rPr>
                      <m:t>∙</m:t>
                    </m:r>
                  </m:oMath>
                </a14:m>
                <a:r>
                  <a:rPr lang="de-DE" dirty="0">
                    <a:latin typeface="Calibri" panose="020F0502020204030204" pitchFamily="34" charset="0"/>
                  </a:rPr>
                  <a:t> …</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8029"/>
                <a:ext cx="8946541" cy="5006912"/>
              </a:xfrm>
              <a:blipFill>
                <a:blip r:embed="rId2"/>
                <a:stretch>
                  <a:fillRect l="-749" t="-73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413749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3" name="Inhaltsplatzhalter 2"/>
          <p:cNvSpPr>
            <a:spLocks noGrp="1"/>
          </p:cNvSpPr>
          <p:nvPr>
            <p:ph idx="1"/>
          </p:nvPr>
        </p:nvSpPr>
        <p:spPr>
          <a:xfrm>
            <a:off x="1103312" y="1462368"/>
            <a:ext cx="9249228" cy="4195481"/>
          </a:xfrm>
        </p:spPr>
        <p:txBody>
          <a:bodyPr/>
          <a:lstStyle/>
          <a:p>
            <a:r>
              <a:rPr lang="de-DE" dirty="0"/>
              <a:t>Geben Sie für die in folgender Funktionstabelle beschriebene Schaltfunktion 𝑓5(𝑥3, 𝑥2, 𝑥1, 𝑥0) sowohl eine disjunktive als auch eine konjunktive Normalform an:</a:t>
            </a: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33</a:t>
            </a:fld>
            <a:endParaRPr lang="en-US" dirty="0"/>
          </a:p>
        </p:txBody>
      </p:sp>
      <p:pic>
        <p:nvPicPr>
          <p:cNvPr id="4" name="Grafik 3"/>
          <p:cNvPicPr>
            <a:picLocks noChangeAspect="1"/>
          </p:cNvPicPr>
          <p:nvPr/>
        </p:nvPicPr>
        <p:blipFill>
          <a:blip r:embed="rId3"/>
          <a:stretch>
            <a:fillRect/>
          </a:stretch>
        </p:blipFill>
        <p:spPr>
          <a:xfrm>
            <a:off x="1506909" y="3133725"/>
            <a:ext cx="8543925" cy="1809750"/>
          </a:xfrm>
          <a:prstGeom prst="rect">
            <a:avLst/>
          </a:prstGeom>
        </p:spPr>
      </p:pic>
    </p:spTree>
    <p:extLst>
      <p:ext uri="{BB962C8B-B14F-4D97-AF65-F5344CB8AC3E}">
        <p14:creationId xmlns:p14="http://schemas.microsoft.com/office/powerpoint/2010/main" val="1988868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Disjunktive Normalform</a:t>
                </a:r>
              </a:p>
              <a:p>
                <a:pPr marL="0" indent="0">
                  <a:buNone/>
                </a:pPr>
                <a:r>
                  <a:rPr lang="de-DE" dirty="0" err="1">
                    <a:latin typeface="Calibri" panose="020F0502020204030204" pitchFamily="34" charset="0"/>
                  </a:rPr>
                  <a:t>Minterm</a:t>
                </a:r>
                <a:r>
                  <a:rPr lang="de-DE" dirty="0">
                    <a:latin typeface="Calibri" panose="020F0502020204030204" pitchFamily="34" charset="0"/>
                  </a:rPr>
                  <a:t> für jede Einserstelle und alle </a:t>
                </a:r>
                <a:r>
                  <a:rPr lang="de-DE" dirty="0" err="1">
                    <a:latin typeface="Calibri" panose="020F0502020204030204" pitchFamily="34" charset="0"/>
                  </a:rPr>
                  <a:t>verodert</a:t>
                </a:r>
                <a:endParaRPr lang="de-DE" dirty="0">
                  <a:latin typeface="Calibri" panose="020F0502020204030204" pitchFamily="34" charset="0"/>
                </a:endParaRPr>
              </a:p>
              <a:p>
                <a:pPr marL="0" indent="0">
                  <a:buNone/>
                </a:pPr>
                <a:endParaRPr lang="de-DE" sz="1600" dirty="0">
                  <a:latin typeface="Calibri" panose="020F0502020204030204" pitchFamily="34" charset="0"/>
                </a:endParaRPr>
              </a:p>
              <a:p>
                <a:pPr marL="0" indent="0">
                  <a:buNone/>
                </a:pPr>
                <a14:m>
                  <m:oMath xmlns:m="http://schemas.openxmlformats.org/officeDocument/2006/math">
                    <m:r>
                      <a:rPr lang="de-DE" b="0" i="1" smtClean="0">
                        <a:latin typeface="Cambria Math" panose="02040503050406030204" pitchFamily="18" charset="0"/>
                      </a:rPr>
                      <m:t>𝐷𝑁𝐹</m:t>
                    </m:r>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5</m:t>
                            </m:r>
                          </m:sub>
                        </m:sSub>
                      </m:e>
                    </m:d>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0</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0</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0</m:t>
                        </m:r>
                      </m:sub>
                    </m:sSub>
                  </m:oMath>
                </a14:m>
                <a:r>
                  <a:rPr lang="de-DE" dirty="0">
                    <a:latin typeface="Calibri" panose="020F0502020204030204" pitchFamily="34" charset="0"/>
                  </a:rPr>
                  <a:t> </a:t>
                </a:r>
              </a:p>
              <a:p>
                <a:pPr marL="0" indent="0">
                  <a:buNone/>
                </a:pPr>
                <a14:m>
                  <m:oMath xmlns:m="http://schemas.openxmlformats.org/officeDocument/2006/math">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3</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3</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3</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r>
                      <a:rPr lang="de-DE" i="1">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a14:m>
                <a:r>
                  <a:rPr lang="de-DE" dirty="0">
                    <a:latin typeface="Calibri" panose="020F0502020204030204" pitchFamily="34" charset="0"/>
                  </a:rPr>
                  <a:t>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725"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34</a:t>
            </a:fld>
            <a:endParaRPr lang="en-US" dirty="0"/>
          </a:p>
        </p:txBody>
      </p:sp>
      <p:pic>
        <p:nvPicPr>
          <p:cNvPr id="4" name="Grafik 3"/>
          <p:cNvPicPr>
            <a:picLocks noChangeAspect="1"/>
          </p:cNvPicPr>
          <p:nvPr/>
        </p:nvPicPr>
        <p:blipFill>
          <a:blip r:embed="rId4"/>
          <a:stretch>
            <a:fillRect/>
          </a:stretch>
        </p:blipFill>
        <p:spPr>
          <a:xfrm>
            <a:off x="1506909" y="3976816"/>
            <a:ext cx="8543925" cy="1809750"/>
          </a:xfrm>
          <a:prstGeom prst="rect">
            <a:avLst/>
          </a:prstGeom>
        </p:spPr>
      </p:pic>
      <p:cxnSp>
        <p:nvCxnSpPr>
          <p:cNvPr id="8" name="Gerade Verbindung mit Pfeil 7"/>
          <p:cNvCxnSpPr/>
          <p:nvPr/>
        </p:nvCxnSpPr>
        <p:spPr>
          <a:xfrm flipV="1">
            <a:off x="2656114" y="3077030"/>
            <a:ext cx="43543" cy="1364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1712686" y="4477466"/>
            <a:ext cx="1349828" cy="319315"/>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8453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Konjunktive Normalform</a:t>
                </a:r>
              </a:p>
              <a:p>
                <a:pPr marL="0" indent="0">
                  <a:buNone/>
                </a:pPr>
                <a:r>
                  <a:rPr lang="de-DE" dirty="0" err="1">
                    <a:latin typeface="Calibri" panose="020F0502020204030204" pitchFamily="34" charset="0"/>
                  </a:rPr>
                  <a:t>Maxterm</a:t>
                </a:r>
                <a:r>
                  <a:rPr lang="de-DE" dirty="0">
                    <a:latin typeface="Calibri" panose="020F0502020204030204" pitchFamily="34" charset="0"/>
                  </a:rPr>
                  <a:t> für jede Nullerstelle (Werte negiert auslesen!!!)</a:t>
                </a:r>
              </a:p>
              <a:p>
                <a:pPr marL="0" indent="0">
                  <a:buNone/>
                </a:pPr>
                <a:endParaRPr lang="de-DE" sz="1600" dirty="0">
                  <a:latin typeface="Calibri" panose="020F0502020204030204" pitchFamily="34" charset="0"/>
                </a:endParaRPr>
              </a:p>
              <a:p>
                <a:pPr marL="0" indent="0">
                  <a:buNone/>
                </a:pPr>
                <a:r>
                  <a:rPr lang="de-DE" b="0" dirty="0"/>
                  <a:t>K</a:t>
                </a:r>
                <a14:m>
                  <m:oMath xmlns:m="http://schemas.openxmlformats.org/officeDocument/2006/math">
                    <m:r>
                      <a:rPr lang="de-DE" b="0" i="1" smtClean="0">
                        <a:latin typeface="Cambria Math" panose="02040503050406030204" pitchFamily="18" charset="0"/>
                      </a:rPr>
                      <m:t>𝑁𝐹</m:t>
                    </m:r>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5</m:t>
                            </m:r>
                          </m:sub>
                        </m:sSub>
                      </m:e>
                    </m:d>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3</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e>
                    </m:acc>
                    <m:r>
                      <a:rPr lang="de-DE" b="0" i="1" smtClean="0">
                        <a:latin typeface="Cambria Math" panose="02040503050406030204" pitchFamily="18" charset="0"/>
                      </a:rPr>
                      <m:t>+</m:t>
                    </m:r>
                    <m:acc>
                      <m:accPr>
                        <m:chr m:val="̅"/>
                        <m:ctrlPr>
                          <a:rPr lang="de-DE" i="1">
                            <a:latin typeface="Cambria Math" panose="02040503050406030204" pitchFamily="18" charset="0"/>
                          </a:rPr>
                        </m:ctrlPr>
                      </m:acc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e>
                    </m:acc>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b="0" i="1" smtClean="0">
                        <a:latin typeface="Cambria Math" panose="02040503050406030204" pitchFamily="18" charset="0"/>
                      </a:rPr>
                      <m:t>)</m:t>
                    </m:r>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725"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35</a:t>
            </a:fld>
            <a:endParaRPr lang="en-US" dirty="0"/>
          </a:p>
        </p:txBody>
      </p:sp>
      <p:pic>
        <p:nvPicPr>
          <p:cNvPr id="4" name="Grafik 3"/>
          <p:cNvPicPr>
            <a:picLocks noChangeAspect="1"/>
          </p:cNvPicPr>
          <p:nvPr/>
        </p:nvPicPr>
        <p:blipFill>
          <a:blip r:embed="rId4"/>
          <a:stretch>
            <a:fillRect/>
          </a:stretch>
        </p:blipFill>
        <p:spPr>
          <a:xfrm>
            <a:off x="1506909" y="3976816"/>
            <a:ext cx="8543925" cy="1809750"/>
          </a:xfrm>
          <a:prstGeom prst="rect">
            <a:avLst/>
          </a:prstGeom>
        </p:spPr>
      </p:pic>
      <p:cxnSp>
        <p:nvCxnSpPr>
          <p:cNvPr id="8" name="Gerade Verbindung mit Pfeil 7"/>
          <p:cNvCxnSpPr/>
          <p:nvPr/>
        </p:nvCxnSpPr>
        <p:spPr>
          <a:xfrm flipV="1">
            <a:off x="2685143" y="3073378"/>
            <a:ext cx="1625600" cy="1665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1741715" y="4775244"/>
            <a:ext cx="1349828" cy="319315"/>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9556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3" name="Inhaltsplatzhalter 2"/>
          <p:cNvSpPr>
            <a:spLocks noGrp="1"/>
          </p:cNvSpPr>
          <p:nvPr>
            <p:ph idx="1"/>
          </p:nvPr>
        </p:nvSpPr>
        <p:spPr>
          <a:xfrm>
            <a:off x="1103312" y="1462368"/>
            <a:ext cx="9249228" cy="4195481"/>
          </a:xfrm>
        </p:spPr>
        <p:txBody>
          <a:bodyPr/>
          <a:lstStyle/>
          <a:p>
            <a:r>
              <a:rPr lang="de-DE" dirty="0"/>
              <a:t>Geben Sie für die in folgendem Symmetriediagramm beschriebene Schaltfunktion 𝑓6(𝑥3, 𝑥2, 𝑥1, 𝑥0) sowohl eine disjunktive als auch eine konjunktive Normalform an:</a:t>
            </a:r>
            <a:endParaRPr lang="de-DE" dirty="0">
              <a:latin typeface="Calibri" panose="020F0502020204030204" pitchFamily="34" charset="0"/>
            </a:endParaRPr>
          </a:p>
        </p:txBody>
      </p:sp>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36</a:t>
            </a:fld>
            <a:endParaRPr lang="en-US" dirty="0"/>
          </a:p>
        </p:txBody>
      </p:sp>
      <p:sp>
        <p:nvSpPr>
          <p:cNvPr id="32" name="Rechteck 31"/>
          <p:cNvSpPr/>
          <p:nvPr/>
        </p:nvSpPr>
        <p:spPr>
          <a:xfrm>
            <a:off x="4252584" y="308077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4755092" y="308077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5257600" y="3080777"/>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5760108" y="3080776"/>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4252584" y="3583285"/>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4755092" y="3583285"/>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5257600" y="3583285"/>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5760108" y="3583284"/>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4252584" y="4089778"/>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4755092" y="4089778"/>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5257600" y="4089778"/>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5760108" y="4089777"/>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4252584" y="459627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4755092" y="459627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5257600" y="4596270"/>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r Verbinder 51"/>
          <p:cNvCxnSpPr/>
          <p:nvPr/>
        </p:nvCxnSpPr>
        <p:spPr>
          <a:xfrm flipV="1">
            <a:off x="4755092" y="2924257"/>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V="1">
            <a:off x="4001330" y="3598603"/>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V="1">
            <a:off x="6402660" y="4085793"/>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V="1">
            <a:off x="5237006" y="5272041"/>
            <a:ext cx="1005016" cy="6277"/>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56" name="Textfeld 55"/>
              <p:cNvSpPr txBox="1"/>
              <p:nvPr/>
            </p:nvSpPr>
            <p:spPr>
              <a:xfrm>
                <a:off x="5066126" y="2538314"/>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5066126" y="2538314"/>
                <a:ext cx="477310" cy="369332"/>
              </a:xfrm>
              <a:prstGeom prst="rect">
                <a:avLst/>
              </a:prstGeom>
              <a:blipFill>
                <a:blip r:embed="rId3"/>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3624304" y="3901127"/>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oMath>
                  </m:oMathPara>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3624304" y="3901127"/>
                <a:ext cx="471988" cy="369332"/>
              </a:xfrm>
              <a:prstGeom prst="rect">
                <a:avLst/>
              </a:prstGeom>
              <a:blipFill>
                <a:blip r:embed="rId4"/>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Textfeld 57"/>
              <p:cNvSpPr txBox="1"/>
              <p:nvPr/>
            </p:nvSpPr>
            <p:spPr>
              <a:xfrm>
                <a:off x="6448474" y="4356635"/>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3</m:t>
                          </m:r>
                        </m:sub>
                      </m:sSub>
                    </m:oMath>
                  </m:oMathPara>
                </a14:m>
                <a:endParaRPr lang="de-DE" dirty="0"/>
              </a:p>
            </p:txBody>
          </p:sp>
        </mc:Choice>
        <mc:Fallback xmlns="">
          <p:sp>
            <p:nvSpPr>
              <p:cNvPr id="58" name="Textfeld 57"/>
              <p:cNvSpPr txBox="1">
                <a:spLocks noRot="1" noChangeAspect="1" noMove="1" noResize="1" noEditPoints="1" noAdjustHandles="1" noChangeArrowheads="1" noChangeShapeType="1" noTextEdit="1"/>
              </p:cNvSpPr>
              <p:nvPr/>
            </p:nvSpPr>
            <p:spPr>
              <a:xfrm>
                <a:off x="6448474" y="4356635"/>
                <a:ext cx="477310" cy="369332"/>
              </a:xfrm>
              <a:prstGeom prst="rect">
                <a:avLst/>
              </a:prstGeom>
              <a:blipFill>
                <a:blip r:embed="rId5"/>
                <a:stretch>
                  <a:fillRect b="-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p:cNvSpPr txBox="1"/>
              <p:nvPr/>
            </p:nvSpPr>
            <p:spPr>
              <a:xfrm>
                <a:off x="5612471" y="5288517"/>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oMath>
                  </m:oMathPara>
                </a14:m>
                <a:endParaRPr lang="de-DE" dirty="0"/>
              </a:p>
            </p:txBody>
          </p:sp>
        </mc:Choice>
        <mc:Fallback xmlns="">
          <p:sp>
            <p:nvSpPr>
              <p:cNvPr id="59" name="Textfeld 58"/>
              <p:cNvSpPr txBox="1">
                <a:spLocks noRot="1" noChangeAspect="1" noMove="1" noResize="1" noEditPoints="1" noAdjustHandles="1" noChangeArrowheads="1" noChangeShapeType="1" noTextEdit="1"/>
              </p:cNvSpPr>
              <p:nvPr/>
            </p:nvSpPr>
            <p:spPr>
              <a:xfrm>
                <a:off x="5612471" y="5288517"/>
                <a:ext cx="477310" cy="369332"/>
              </a:xfrm>
              <a:prstGeom prst="rect">
                <a:avLst/>
              </a:prstGeom>
              <a:blipFill>
                <a:blip r:embed="rId6"/>
                <a:stretch>
                  <a:fillRect b="-3333"/>
                </a:stretch>
              </a:blipFill>
            </p:spPr>
            <p:txBody>
              <a:bodyPr/>
              <a:lstStyle/>
              <a:p>
                <a:r>
                  <a:rPr lang="de-DE">
                    <a:noFill/>
                  </a:rPr>
                  <a:t> </a:t>
                </a:r>
              </a:p>
            </p:txBody>
          </p:sp>
        </mc:Fallback>
      </mc:AlternateContent>
      <p:sp>
        <p:nvSpPr>
          <p:cNvPr id="60" name="Textfeld 59"/>
          <p:cNvSpPr txBox="1"/>
          <p:nvPr/>
        </p:nvSpPr>
        <p:spPr>
          <a:xfrm>
            <a:off x="4544171" y="3332030"/>
            <a:ext cx="263214" cy="261610"/>
          </a:xfrm>
          <a:prstGeom prst="rect">
            <a:avLst/>
          </a:prstGeom>
          <a:noFill/>
        </p:spPr>
        <p:txBody>
          <a:bodyPr wrap="none" rtlCol="0">
            <a:spAutoFit/>
          </a:bodyPr>
          <a:lstStyle/>
          <a:p>
            <a:r>
              <a:rPr lang="de-DE" sz="1100" dirty="0"/>
              <a:t>0</a:t>
            </a:r>
          </a:p>
        </p:txBody>
      </p:sp>
      <p:sp>
        <p:nvSpPr>
          <p:cNvPr id="61" name="Textfeld 60"/>
          <p:cNvSpPr txBox="1"/>
          <p:nvPr/>
        </p:nvSpPr>
        <p:spPr>
          <a:xfrm>
            <a:off x="5050997" y="3326853"/>
            <a:ext cx="263214" cy="261610"/>
          </a:xfrm>
          <a:prstGeom prst="rect">
            <a:avLst/>
          </a:prstGeom>
          <a:noFill/>
        </p:spPr>
        <p:txBody>
          <a:bodyPr wrap="none" rtlCol="0">
            <a:spAutoFit/>
          </a:bodyPr>
          <a:lstStyle/>
          <a:p>
            <a:r>
              <a:rPr lang="de-DE" sz="1100" dirty="0"/>
              <a:t>1</a:t>
            </a:r>
          </a:p>
        </p:txBody>
      </p:sp>
      <p:sp>
        <p:nvSpPr>
          <p:cNvPr id="62" name="Textfeld 61"/>
          <p:cNvSpPr txBox="1"/>
          <p:nvPr/>
        </p:nvSpPr>
        <p:spPr>
          <a:xfrm>
            <a:off x="4548083" y="3834538"/>
            <a:ext cx="263214" cy="261610"/>
          </a:xfrm>
          <a:prstGeom prst="rect">
            <a:avLst/>
          </a:prstGeom>
          <a:noFill/>
        </p:spPr>
        <p:txBody>
          <a:bodyPr wrap="none" rtlCol="0">
            <a:spAutoFit/>
          </a:bodyPr>
          <a:lstStyle/>
          <a:p>
            <a:r>
              <a:rPr lang="de-DE" sz="1100" dirty="0"/>
              <a:t>2</a:t>
            </a:r>
          </a:p>
        </p:txBody>
      </p:sp>
      <p:sp>
        <p:nvSpPr>
          <p:cNvPr id="63" name="Textfeld 62"/>
          <p:cNvSpPr txBox="1"/>
          <p:nvPr/>
        </p:nvSpPr>
        <p:spPr>
          <a:xfrm>
            <a:off x="5050997" y="3829361"/>
            <a:ext cx="263214" cy="261610"/>
          </a:xfrm>
          <a:prstGeom prst="rect">
            <a:avLst/>
          </a:prstGeom>
          <a:noFill/>
        </p:spPr>
        <p:txBody>
          <a:bodyPr wrap="none" rtlCol="0">
            <a:spAutoFit/>
          </a:bodyPr>
          <a:lstStyle/>
          <a:p>
            <a:r>
              <a:rPr lang="de-DE" sz="1100" dirty="0"/>
              <a:t>3</a:t>
            </a:r>
          </a:p>
        </p:txBody>
      </p:sp>
      <p:sp>
        <p:nvSpPr>
          <p:cNvPr id="64" name="Textfeld 63"/>
          <p:cNvSpPr txBox="1"/>
          <p:nvPr/>
        </p:nvSpPr>
        <p:spPr>
          <a:xfrm>
            <a:off x="6011362" y="3332030"/>
            <a:ext cx="263214" cy="261610"/>
          </a:xfrm>
          <a:prstGeom prst="rect">
            <a:avLst/>
          </a:prstGeom>
          <a:noFill/>
        </p:spPr>
        <p:txBody>
          <a:bodyPr wrap="none" rtlCol="0">
            <a:spAutoFit/>
          </a:bodyPr>
          <a:lstStyle/>
          <a:p>
            <a:r>
              <a:rPr lang="de-DE" sz="1100" dirty="0"/>
              <a:t>4</a:t>
            </a:r>
          </a:p>
        </p:txBody>
      </p:sp>
      <p:sp>
        <p:nvSpPr>
          <p:cNvPr id="65" name="Textfeld 64"/>
          <p:cNvSpPr txBox="1"/>
          <p:nvPr/>
        </p:nvSpPr>
        <p:spPr>
          <a:xfrm>
            <a:off x="5553505" y="3332030"/>
            <a:ext cx="263214" cy="261610"/>
          </a:xfrm>
          <a:prstGeom prst="rect">
            <a:avLst/>
          </a:prstGeom>
          <a:noFill/>
        </p:spPr>
        <p:txBody>
          <a:bodyPr wrap="none" rtlCol="0">
            <a:spAutoFit/>
          </a:bodyPr>
          <a:lstStyle/>
          <a:p>
            <a:r>
              <a:rPr lang="de-DE" sz="1100" dirty="0"/>
              <a:t>5</a:t>
            </a:r>
          </a:p>
        </p:txBody>
      </p:sp>
      <p:sp>
        <p:nvSpPr>
          <p:cNvPr id="66" name="Textfeld 65"/>
          <p:cNvSpPr txBox="1"/>
          <p:nvPr/>
        </p:nvSpPr>
        <p:spPr>
          <a:xfrm>
            <a:off x="6011362" y="3822989"/>
            <a:ext cx="263214" cy="261610"/>
          </a:xfrm>
          <a:prstGeom prst="rect">
            <a:avLst/>
          </a:prstGeom>
          <a:noFill/>
        </p:spPr>
        <p:txBody>
          <a:bodyPr wrap="none" rtlCol="0">
            <a:spAutoFit/>
          </a:bodyPr>
          <a:lstStyle/>
          <a:p>
            <a:r>
              <a:rPr lang="de-DE" sz="1100" dirty="0"/>
              <a:t>6</a:t>
            </a:r>
          </a:p>
        </p:txBody>
      </p:sp>
      <p:sp>
        <p:nvSpPr>
          <p:cNvPr id="67" name="Textfeld 66"/>
          <p:cNvSpPr txBox="1"/>
          <p:nvPr/>
        </p:nvSpPr>
        <p:spPr>
          <a:xfrm>
            <a:off x="5538610" y="3817001"/>
            <a:ext cx="263214" cy="261610"/>
          </a:xfrm>
          <a:prstGeom prst="rect">
            <a:avLst/>
          </a:prstGeom>
          <a:noFill/>
        </p:spPr>
        <p:txBody>
          <a:bodyPr wrap="none" rtlCol="0">
            <a:spAutoFit/>
          </a:bodyPr>
          <a:lstStyle/>
          <a:p>
            <a:r>
              <a:rPr lang="de-DE" sz="1100" dirty="0"/>
              <a:t>7</a:t>
            </a:r>
          </a:p>
        </p:txBody>
      </p:sp>
      <p:sp>
        <p:nvSpPr>
          <p:cNvPr id="68" name="Rechteck 67"/>
          <p:cNvSpPr/>
          <p:nvPr/>
        </p:nvSpPr>
        <p:spPr>
          <a:xfrm>
            <a:off x="5753628" y="4585912"/>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p:cNvSpPr txBox="1"/>
          <p:nvPr/>
        </p:nvSpPr>
        <p:spPr>
          <a:xfrm>
            <a:off x="4480025" y="4334658"/>
            <a:ext cx="341760" cy="261610"/>
          </a:xfrm>
          <a:prstGeom prst="rect">
            <a:avLst/>
          </a:prstGeom>
          <a:noFill/>
        </p:spPr>
        <p:txBody>
          <a:bodyPr wrap="none" rtlCol="0">
            <a:spAutoFit/>
          </a:bodyPr>
          <a:lstStyle/>
          <a:p>
            <a:r>
              <a:rPr lang="de-DE" sz="1100" dirty="0"/>
              <a:t>12</a:t>
            </a:r>
          </a:p>
        </p:txBody>
      </p:sp>
      <p:sp>
        <p:nvSpPr>
          <p:cNvPr id="70" name="Textfeld 69"/>
          <p:cNvSpPr txBox="1"/>
          <p:nvPr/>
        </p:nvSpPr>
        <p:spPr>
          <a:xfrm>
            <a:off x="4986851" y="4329481"/>
            <a:ext cx="341760" cy="261610"/>
          </a:xfrm>
          <a:prstGeom prst="rect">
            <a:avLst/>
          </a:prstGeom>
          <a:noFill/>
        </p:spPr>
        <p:txBody>
          <a:bodyPr wrap="none" rtlCol="0">
            <a:spAutoFit/>
          </a:bodyPr>
          <a:lstStyle/>
          <a:p>
            <a:r>
              <a:rPr lang="de-DE" sz="1100" dirty="0"/>
              <a:t>13</a:t>
            </a:r>
          </a:p>
        </p:txBody>
      </p:sp>
      <p:sp>
        <p:nvSpPr>
          <p:cNvPr id="71" name="Textfeld 70"/>
          <p:cNvSpPr txBox="1"/>
          <p:nvPr/>
        </p:nvSpPr>
        <p:spPr>
          <a:xfrm>
            <a:off x="4467461" y="4837166"/>
            <a:ext cx="341760" cy="261610"/>
          </a:xfrm>
          <a:prstGeom prst="rect">
            <a:avLst/>
          </a:prstGeom>
          <a:noFill/>
        </p:spPr>
        <p:txBody>
          <a:bodyPr wrap="none" rtlCol="0">
            <a:spAutoFit/>
          </a:bodyPr>
          <a:lstStyle/>
          <a:p>
            <a:r>
              <a:rPr lang="de-DE" sz="1100" dirty="0"/>
              <a:t>10</a:t>
            </a:r>
          </a:p>
        </p:txBody>
      </p:sp>
      <p:sp>
        <p:nvSpPr>
          <p:cNvPr id="72" name="Textfeld 71"/>
          <p:cNvSpPr txBox="1"/>
          <p:nvPr/>
        </p:nvSpPr>
        <p:spPr>
          <a:xfrm>
            <a:off x="5013892" y="4890868"/>
            <a:ext cx="341760" cy="261610"/>
          </a:xfrm>
          <a:prstGeom prst="rect">
            <a:avLst/>
          </a:prstGeom>
          <a:noFill/>
        </p:spPr>
        <p:txBody>
          <a:bodyPr wrap="none" rtlCol="0">
            <a:spAutoFit/>
          </a:bodyPr>
          <a:lstStyle/>
          <a:p>
            <a:r>
              <a:rPr lang="de-DE" sz="1100" dirty="0"/>
              <a:t>11</a:t>
            </a:r>
          </a:p>
        </p:txBody>
      </p:sp>
      <p:sp>
        <p:nvSpPr>
          <p:cNvPr id="73" name="Textfeld 72"/>
          <p:cNvSpPr txBox="1"/>
          <p:nvPr/>
        </p:nvSpPr>
        <p:spPr>
          <a:xfrm>
            <a:off x="5947216" y="4334658"/>
            <a:ext cx="341760" cy="261610"/>
          </a:xfrm>
          <a:prstGeom prst="rect">
            <a:avLst/>
          </a:prstGeom>
          <a:noFill/>
        </p:spPr>
        <p:txBody>
          <a:bodyPr wrap="none" rtlCol="0">
            <a:spAutoFit/>
          </a:bodyPr>
          <a:lstStyle/>
          <a:p>
            <a:r>
              <a:rPr lang="de-DE" sz="1100" dirty="0"/>
              <a:t>16</a:t>
            </a:r>
          </a:p>
        </p:txBody>
      </p:sp>
      <p:sp>
        <p:nvSpPr>
          <p:cNvPr id="74" name="Textfeld 73"/>
          <p:cNvSpPr txBox="1"/>
          <p:nvPr/>
        </p:nvSpPr>
        <p:spPr>
          <a:xfrm>
            <a:off x="5489359" y="4334658"/>
            <a:ext cx="341760" cy="261610"/>
          </a:xfrm>
          <a:prstGeom prst="rect">
            <a:avLst/>
          </a:prstGeom>
          <a:noFill/>
        </p:spPr>
        <p:txBody>
          <a:bodyPr wrap="none" rtlCol="0">
            <a:spAutoFit/>
          </a:bodyPr>
          <a:lstStyle/>
          <a:p>
            <a:r>
              <a:rPr lang="de-DE" sz="1100" dirty="0"/>
              <a:t>17</a:t>
            </a:r>
          </a:p>
        </p:txBody>
      </p:sp>
      <p:sp>
        <p:nvSpPr>
          <p:cNvPr id="75" name="Textfeld 74"/>
          <p:cNvSpPr txBox="1"/>
          <p:nvPr/>
        </p:nvSpPr>
        <p:spPr>
          <a:xfrm>
            <a:off x="5930740" y="4825617"/>
            <a:ext cx="341760" cy="261610"/>
          </a:xfrm>
          <a:prstGeom prst="rect">
            <a:avLst/>
          </a:prstGeom>
          <a:noFill/>
        </p:spPr>
        <p:txBody>
          <a:bodyPr wrap="none" rtlCol="0">
            <a:spAutoFit/>
          </a:bodyPr>
          <a:lstStyle/>
          <a:p>
            <a:r>
              <a:rPr lang="de-DE" sz="1100" dirty="0"/>
              <a:t>14</a:t>
            </a:r>
          </a:p>
        </p:txBody>
      </p:sp>
      <p:sp>
        <p:nvSpPr>
          <p:cNvPr id="76" name="Textfeld 75"/>
          <p:cNvSpPr txBox="1"/>
          <p:nvPr/>
        </p:nvSpPr>
        <p:spPr>
          <a:xfrm>
            <a:off x="5486583" y="4860433"/>
            <a:ext cx="341760" cy="261610"/>
          </a:xfrm>
          <a:prstGeom prst="rect">
            <a:avLst/>
          </a:prstGeom>
          <a:noFill/>
        </p:spPr>
        <p:txBody>
          <a:bodyPr wrap="none" rtlCol="0">
            <a:spAutoFit/>
          </a:bodyPr>
          <a:lstStyle/>
          <a:p>
            <a:r>
              <a:rPr lang="de-DE" sz="1100" dirty="0"/>
              <a:t>15</a:t>
            </a:r>
          </a:p>
        </p:txBody>
      </p:sp>
      <p:sp>
        <p:nvSpPr>
          <p:cNvPr id="77" name="Textfeld 76"/>
          <p:cNvSpPr txBox="1"/>
          <p:nvPr/>
        </p:nvSpPr>
        <p:spPr>
          <a:xfrm>
            <a:off x="4380675" y="3115580"/>
            <a:ext cx="312906" cy="369332"/>
          </a:xfrm>
          <a:prstGeom prst="rect">
            <a:avLst/>
          </a:prstGeom>
          <a:noFill/>
        </p:spPr>
        <p:txBody>
          <a:bodyPr wrap="none" rtlCol="0">
            <a:spAutoFit/>
          </a:bodyPr>
          <a:lstStyle/>
          <a:p>
            <a:r>
              <a:rPr lang="de-DE" dirty="0"/>
              <a:t>1</a:t>
            </a:r>
          </a:p>
        </p:txBody>
      </p:sp>
      <p:sp>
        <p:nvSpPr>
          <p:cNvPr id="78" name="Textfeld 77"/>
          <p:cNvSpPr txBox="1"/>
          <p:nvPr/>
        </p:nvSpPr>
        <p:spPr>
          <a:xfrm>
            <a:off x="4886369" y="3122506"/>
            <a:ext cx="312906" cy="369332"/>
          </a:xfrm>
          <a:prstGeom prst="rect">
            <a:avLst/>
          </a:prstGeom>
          <a:noFill/>
        </p:spPr>
        <p:txBody>
          <a:bodyPr wrap="none" rtlCol="0">
            <a:spAutoFit/>
          </a:bodyPr>
          <a:lstStyle/>
          <a:p>
            <a:r>
              <a:rPr lang="de-DE" dirty="0"/>
              <a:t>0</a:t>
            </a:r>
          </a:p>
        </p:txBody>
      </p:sp>
      <p:sp>
        <p:nvSpPr>
          <p:cNvPr id="79" name="Textfeld 78"/>
          <p:cNvSpPr txBox="1"/>
          <p:nvPr/>
        </p:nvSpPr>
        <p:spPr>
          <a:xfrm>
            <a:off x="5364350" y="3122506"/>
            <a:ext cx="312906" cy="369332"/>
          </a:xfrm>
          <a:prstGeom prst="rect">
            <a:avLst/>
          </a:prstGeom>
          <a:noFill/>
        </p:spPr>
        <p:txBody>
          <a:bodyPr wrap="none" rtlCol="0">
            <a:spAutoFit/>
          </a:bodyPr>
          <a:lstStyle/>
          <a:p>
            <a:r>
              <a:rPr lang="de-DE" dirty="0"/>
              <a:t>0</a:t>
            </a:r>
          </a:p>
        </p:txBody>
      </p:sp>
      <p:sp>
        <p:nvSpPr>
          <p:cNvPr id="80" name="Textfeld 79"/>
          <p:cNvSpPr txBox="1"/>
          <p:nvPr/>
        </p:nvSpPr>
        <p:spPr>
          <a:xfrm>
            <a:off x="5863111" y="3132897"/>
            <a:ext cx="312906" cy="369332"/>
          </a:xfrm>
          <a:prstGeom prst="rect">
            <a:avLst/>
          </a:prstGeom>
          <a:noFill/>
        </p:spPr>
        <p:txBody>
          <a:bodyPr wrap="none" rtlCol="0">
            <a:spAutoFit/>
          </a:bodyPr>
          <a:lstStyle/>
          <a:p>
            <a:r>
              <a:rPr lang="de-DE" dirty="0"/>
              <a:t>1</a:t>
            </a:r>
          </a:p>
        </p:txBody>
      </p:sp>
      <p:sp>
        <p:nvSpPr>
          <p:cNvPr id="81" name="Textfeld 80"/>
          <p:cNvSpPr txBox="1"/>
          <p:nvPr/>
        </p:nvSpPr>
        <p:spPr>
          <a:xfrm>
            <a:off x="4387602" y="4649970"/>
            <a:ext cx="312906" cy="369332"/>
          </a:xfrm>
          <a:prstGeom prst="rect">
            <a:avLst/>
          </a:prstGeom>
          <a:noFill/>
        </p:spPr>
        <p:txBody>
          <a:bodyPr wrap="none" rtlCol="0">
            <a:spAutoFit/>
          </a:bodyPr>
          <a:lstStyle/>
          <a:p>
            <a:r>
              <a:rPr lang="de-DE" dirty="0"/>
              <a:t>1</a:t>
            </a:r>
          </a:p>
        </p:txBody>
      </p:sp>
      <p:sp>
        <p:nvSpPr>
          <p:cNvPr id="82" name="Textfeld 81"/>
          <p:cNvSpPr txBox="1"/>
          <p:nvPr/>
        </p:nvSpPr>
        <p:spPr>
          <a:xfrm>
            <a:off x="4890110" y="4649970"/>
            <a:ext cx="312906" cy="369332"/>
          </a:xfrm>
          <a:prstGeom prst="rect">
            <a:avLst/>
          </a:prstGeom>
          <a:noFill/>
        </p:spPr>
        <p:txBody>
          <a:bodyPr wrap="none" rtlCol="0">
            <a:spAutoFit/>
          </a:bodyPr>
          <a:lstStyle/>
          <a:p>
            <a:r>
              <a:rPr lang="de-DE" dirty="0"/>
              <a:t>0</a:t>
            </a:r>
          </a:p>
        </p:txBody>
      </p:sp>
      <p:sp>
        <p:nvSpPr>
          <p:cNvPr id="83" name="Textfeld 82"/>
          <p:cNvSpPr txBox="1"/>
          <p:nvPr/>
        </p:nvSpPr>
        <p:spPr>
          <a:xfrm>
            <a:off x="5374739" y="4660361"/>
            <a:ext cx="312906" cy="369332"/>
          </a:xfrm>
          <a:prstGeom prst="rect">
            <a:avLst/>
          </a:prstGeom>
          <a:noFill/>
        </p:spPr>
        <p:txBody>
          <a:bodyPr wrap="none" rtlCol="0">
            <a:spAutoFit/>
          </a:bodyPr>
          <a:lstStyle/>
          <a:p>
            <a:r>
              <a:rPr lang="de-DE" dirty="0"/>
              <a:t>0</a:t>
            </a:r>
          </a:p>
        </p:txBody>
      </p:sp>
      <p:sp>
        <p:nvSpPr>
          <p:cNvPr id="84" name="Textfeld 83"/>
          <p:cNvSpPr txBox="1"/>
          <p:nvPr/>
        </p:nvSpPr>
        <p:spPr>
          <a:xfrm>
            <a:off x="5863113" y="4660362"/>
            <a:ext cx="312906" cy="369332"/>
          </a:xfrm>
          <a:prstGeom prst="rect">
            <a:avLst/>
          </a:prstGeom>
          <a:noFill/>
        </p:spPr>
        <p:txBody>
          <a:bodyPr wrap="none" rtlCol="0">
            <a:spAutoFit/>
          </a:bodyPr>
          <a:lstStyle/>
          <a:p>
            <a:r>
              <a:rPr lang="de-DE" dirty="0"/>
              <a:t>1</a:t>
            </a:r>
          </a:p>
        </p:txBody>
      </p:sp>
      <p:sp>
        <p:nvSpPr>
          <p:cNvPr id="85" name="Textfeld 84"/>
          <p:cNvSpPr txBox="1"/>
          <p:nvPr/>
        </p:nvSpPr>
        <p:spPr>
          <a:xfrm>
            <a:off x="4377210" y="3621274"/>
            <a:ext cx="312906" cy="369332"/>
          </a:xfrm>
          <a:prstGeom prst="rect">
            <a:avLst/>
          </a:prstGeom>
          <a:noFill/>
        </p:spPr>
        <p:txBody>
          <a:bodyPr wrap="none" rtlCol="0">
            <a:spAutoFit/>
          </a:bodyPr>
          <a:lstStyle/>
          <a:p>
            <a:r>
              <a:rPr lang="de-DE" dirty="0"/>
              <a:t>0</a:t>
            </a:r>
          </a:p>
        </p:txBody>
      </p:sp>
      <p:sp>
        <p:nvSpPr>
          <p:cNvPr id="86" name="Textfeld 85"/>
          <p:cNvSpPr txBox="1"/>
          <p:nvPr/>
        </p:nvSpPr>
        <p:spPr>
          <a:xfrm>
            <a:off x="4862122" y="3617809"/>
            <a:ext cx="312906" cy="369332"/>
          </a:xfrm>
          <a:prstGeom prst="rect">
            <a:avLst/>
          </a:prstGeom>
          <a:noFill/>
        </p:spPr>
        <p:txBody>
          <a:bodyPr wrap="none" rtlCol="0">
            <a:spAutoFit/>
          </a:bodyPr>
          <a:lstStyle/>
          <a:p>
            <a:r>
              <a:rPr lang="de-DE" dirty="0"/>
              <a:t>1</a:t>
            </a:r>
          </a:p>
        </p:txBody>
      </p:sp>
      <p:sp>
        <p:nvSpPr>
          <p:cNvPr id="87" name="Textfeld 86"/>
          <p:cNvSpPr txBox="1"/>
          <p:nvPr/>
        </p:nvSpPr>
        <p:spPr>
          <a:xfrm>
            <a:off x="5350490" y="3617809"/>
            <a:ext cx="312906" cy="369332"/>
          </a:xfrm>
          <a:prstGeom prst="rect">
            <a:avLst/>
          </a:prstGeom>
          <a:noFill/>
        </p:spPr>
        <p:txBody>
          <a:bodyPr wrap="none" rtlCol="0">
            <a:spAutoFit/>
          </a:bodyPr>
          <a:lstStyle/>
          <a:p>
            <a:r>
              <a:rPr lang="de-DE" dirty="0"/>
              <a:t>1</a:t>
            </a:r>
          </a:p>
        </p:txBody>
      </p:sp>
      <p:sp>
        <p:nvSpPr>
          <p:cNvPr id="88" name="Textfeld 87"/>
          <p:cNvSpPr txBox="1"/>
          <p:nvPr/>
        </p:nvSpPr>
        <p:spPr>
          <a:xfrm>
            <a:off x="5838867" y="3617809"/>
            <a:ext cx="312906" cy="369332"/>
          </a:xfrm>
          <a:prstGeom prst="rect">
            <a:avLst/>
          </a:prstGeom>
          <a:noFill/>
        </p:spPr>
        <p:txBody>
          <a:bodyPr wrap="none" rtlCol="0">
            <a:spAutoFit/>
          </a:bodyPr>
          <a:lstStyle/>
          <a:p>
            <a:r>
              <a:rPr lang="de-DE" dirty="0"/>
              <a:t>0</a:t>
            </a:r>
          </a:p>
        </p:txBody>
      </p:sp>
      <p:sp>
        <p:nvSpPr>
          <p:cNvPr id="89" name="Textfeld 88"/>
          <p:cNvSpPr txBox="1"/>
          <p:nvPr/>
        </p:nvSpPr>
        <p:spPr>
          <a:xfrm>
            <a:off x="4370283" y="4133894"/>
            <a:ext cx="312906" cy="369332"/>
          </a:xfrm>
          <a:prstGeom prst="rect">
            <a:avLst/>
          </a:prstGeom>
          <a:noFill/>
        </p:spPr>
        <p:txBody>
          <a:bodyPr wrap="none" rtlCol="0">
            <a:spAutoFit/>
          </a:bodyPr>
          <a:lstStyle/>
          <a:p>
            <a:r>
              <a:rPr lang="de-DE" dirty="0"/>
              <a:t>0</a:t>
            </a:r>
          </a:p>
        </p:txBody>
      </p:sp>
      <p:sp>
        <p:nvSpPr>
          <p:cNvPr id="90" name="Textfeld 89"/>
          <p:cNvSpPr txBox="1"/>
          <p:nvPr/>
        </p:nvSpPr>
        <p:spPr>
          <a:xfrm>
            <a:off x="5357425" y="4165067"/>
            <a:ext cx="312906" cy="369332"/>
          </a:xfrm>
          <a:prstGeom prst="rect">
            <a:avLst/>
          </a:prstGeom>
          <a:noFill/>
        </p:spPr>
        <p:txBody>
          <a:bodyPr wrap="none" rtlCol="0">
            <a:spAutoFit/>
          </a:bodyPr>
          <a:lstStyle/>
          <a:p>
            <a:r>
              <a:rPr lang="de-DE" dirty="0"/>
              <a:t>1</a:t>
            </a:r>
          </a:p>
        </p:txBody>
      </p:sp>
      <p:sp>
        <p:nvSpPr>
          <p:cNvPr id="91" name="Textfeld 90"/>
          <p:cNvSpPr txBox="1"/>
          <p:nvPr/>
        </p:nvSpPr>
        <p:spPr>
          <a:xfrm>
            <a:off x="4862122" y="4137359"/>
            <a:ext cx="312906" cy="369332"/>
          </a:xfrm>
          <a:prstGeom prst="rect">
            <a:avLst/>
          </a:prstGeom>
          <a:noFill/>
        </p:spPr>
        <p:txBody>
          <a:bodyPr wrap="none" rtlCol="0">
            <a:spAutoFit/>
          </a:bodyPr>
          <a:lstStyle/>
          <a:p>
            <a:r>
              <a:rPr lang="de-DE" dirty="0"/>
              <a:t>1</a:t>
            </a:r>
          </a:p>
        </p:txBody>
      </p:sp>
      <p:sp>
        <p:nvSpPr>
          <p:cNvPr id="92" name="Textfeld 91"/>
          <p:cNvSpPr txBox="1"/>
          <p:nvPr/>
        </p:nvSpPr>
        <p:spPr>
          <a:xfrm>
            <a:off x="5849254" y="4158141"/>
            <a:ext cx="312906" cy="369332"/>
          </a:xfrm>
          <a:prstGeom prst="rect">
            <a:avLst/>
          </a:prstGeom>
          <a:noFill/>
        </p:spPr>
        <p:txBody>
          <a:bodyPr wrap="none" rtlCol="0">
            <a:spAutoFit/>
          </a:bodyPr>
          <a:lstStyle/>
          <a:p>
            <a:r>
              <a:rPr lang="de-DE" dirty="0"/>
              <a:t>0</a:t>
            </a:r>
          </a:p>
        </p:txBody>
      </p:sp>
    </p:spTree>
    <p:extLst>
      <p:ext uri="{BB962C8B-B14F-4D97-AF65-F5344CB8AC3E}">
        <p14:creationId xmlns:p14="http://schemas.microsoft.com/office/powerpoint/2010/main" val="3953990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Disjunktive Normalform</a:t>
                </a:r>
              </a:p>
              <a:p>
                <a:endParaRPr lang="de-DE" dirty="0">
                  <a:latin typeface="Calibri" panose="020F0502020204030204" pitchFamily="34" charset="0"/>
                </a:endParaRPr>
              </a:p>
              <a:p>
                <a:pPr marL="0" indent="0">
                  <a:buNone/>
                </a:pPr>
                <a14:m>
                  <m:oMath xmlns:m="http://schemas.openxmlformats.org/officeDocument/2006/math">
                    <m:r>
                      <a:rPr lang="de-DE" i="1">
                        <a:latin typeface="Cambria Math" panose="02040503050406030204" pitchFamily="18" charset="0"/>
                      </a:rPr>
                      <m:t>𝐷𝑁𝐹</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6</m:t>
                            </m:r>
                          </m:sub>
                        </m:sSub>
                      </m:e>
                    </m:d>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m:t>
                    </m:r>
                  </m:oMath>
                </a14:m>
                <a:r>
                  <a:rPr lang="de-DE" i="1" dirty="0">
                    <a:latin typeface="Cambria Math" panose="02040503050406030204" pitchFamily="18" charset="0"/>
                  </a:rPr>
                  <a:t> </a:t>
                </a:r>
              </a:p>
              <a:p>
                <a:pPr marL="0" indent="0">
                  <a:buNone/>
                </a:pPr>
                <a14:m>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b="0" i="1" smtClean="0">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r>
                      <a:rPr lang="de-DE" i="1">
                        <a:latin typeface="Cambria Math" panose="02040503050406030204" pitchFamily="18" charset="0"/>
                      </a:rPr>
                      <m:t>+</m:t>
                    </m:r>
                  </m:oMath>
                </a14:m>
                <a:r>
                  <a:rPr lang="de-DE" i="1" dirty="0">
                    <a:latin typeface="Cambria Math" panose="02040503050406030204" pitchFamily="18" charset="0"/>
                  </a:rPr>
                  <a:t> </a:t>
                </a:r>
              </a:p>
              <a:p>
                <a:pPr marL="0" indent="0">
                  <a:buNone/>
                </a:pP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 </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oMath>
                </a14:m>
                <a:r>
                  <a:rPr lang="de-DE" dirty="0">
                    <a:latin typeface="Calibri" panose="020F0502020204030204" pitchFamily="34" charset="0"/>
                  </a:rPr>
                  <a:t> </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37</a:t>
            </a:fld>
            <a:endParaRPr lang="en-US" dirty="0"/>
          </a:p>
        </p:txBody>
      </p:sp>
      <p:sp>
        <p:nvSpPr>
          <p:cNvPr id="32" name="Rechteck 31"/>
          <p:cNvSpPr/>
          <p:nvPr/>
        </p:nvSpPr>
        <p:spPr>
          <a:xfrm>
            <a:off x="7052868" y="273052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7555376" y="273052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8057884" y="273052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8560392" y="2730522"/>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7052868" y="323303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7555376" y="323303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8057884" y="323303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8560392" y="3233030"/>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7052868" y="373952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7555376" y="373952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8057884" y="373952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8560392" y="373952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7052868" y="424601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7555376" y="424601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8057884" y="424601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r Verbinder 51"/>
          <p:cNvCxnSpPr/>
          <p:nvPr/>
        </p:nvCxnSpPr>
        <p:spPr>
          <a:xfrm flipV="1">
            <a:off x="7555376" y="2574003"/>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V="1">
            <a:off x="6801614" y="3248349"/>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V="1">
            <a:off x="9202944" y="3735539"/>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V="1">
            <a:off x="8037290" y="4921787"/>
            <a:ext cx="1005016" cy="6277"/>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56" name="Textfeld 55"/>
              <p:cNvSpPr txBox="1"/>
              <p:nvPr/>
            </p:nvSpPr>
            <p:spPr>
              <a:xfrm>
                <a:off x="7866410" y="2188060"/>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7866410" y="2188060"/>
                <a:ext cx="477310" cy="369332"/>
              </a:xfrm>
              <a:prstGeom prst="rect">
                <a:avLst/>
              </a:prstGeom>
              <a:blipFill>
                <a:blip r:embed="rId4"/>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6424588" y="3550873"/>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oMath>
                  </m:oMathPara>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6424588" y="3550873"/>
                <a:ext cx="471988" cy="369332"/>
              </a:xfrm>
              <a:prstGeom prst="rect">
                <a:avLst/>
              </a:prstGeom>
              <a:blipFill>
                <a:blip r:embed="rId5"/>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Textfeld 57"/>
              <p:cNvSpPr txBox="1"/>
              <p:nvPr/>
            </p:nvSpPr>
            <p:spPr>
              <a:xfrm>
                <a:off x="9248758" y="4006381"/>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3</m:t>
                          </m:r>
                        </m:sub>
                      </m:sSub>
                    </m:oMath>
                  </m:oMathPara>
                </a14:m>
                <a:endParaRPr lang="de-DE" dirty="0"/>
              </a:p>
            </p:txBody>
          </p:sp>
        </mc:Choice>
        <mc:Fallback xmlns="">
          <p:sp>
            <p:nvSpPr>
              <p:cNvPr id="58" name="Textfeld 57"/>
              <p:cNvSpPr txBox="1">
                <a:spLocks noRot="1" noChangeAspect="1" noMove="1" noResize="1" noEditPoints="1" noAdjustHandles="1" noChangeArrowheads="1" noChangeShapeType="1" noTextEdit="1"/>
              </p:cNvSpPr>
              <p:nvPr/>
            </p:nvSpPr>
            <p:spPr>
              <a:xfrm>
                <a:off x="9248758" y="4006381"/>
                <a:ext cx="477310" cy="369332"/>
              </a:xfrm>
              <a:prstGeom prst="rect">
                <a:avLst/>
              </a:prstGeom>
              <a:blipFill>
                <a:blip r:embed="rId6"/>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p:cNvSpPr txBox="1"/>
              <p:nvPr/>
            </p:nvSpPr>
            <p:spPr>
              <a:xfrm>
                <a:off x="8412755" y="4938263"/>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oMath>
                  </m:oMathPara>
                </a14:m>
                <a:endParaRPr lang="de-DE" dirty="0"/>
              </a:p>
            </p:txBody>
          </p:sp>
        </mc:Choice>
        <mc:Fallback xmlns="">
          <p:sp>
            <p:nvSpPr>
              <p:cNvPr id="59" name="Textfeld 58"/>
              <p:cNvSpPr txBox="1">
                <a:spLocks noRot="1" noChangeAspect="1" noMove="1" noResize="1" noEditPoints="1" noAdjustHandles="1" noChangeArrowheads="1" noChangeShapeType="1" noTextEdit="1"/>
              </p:cNvSpPr>
              <p:nvPr/>
            </p:nvSpPr>
            <p:spPr>
              <a:xfrm>
                <a:off x="8412755" y="4938263"/>
                <a:ext cx="477310" cy="369332"/>
              </a:xfrm>
              <a:prstGeom prst="rect">
                <a:avLst/>
              </a:prstGeom>
              <a:blipFill>
                <a:blip r:embed="rId7"/>
                <a:stretch>
                  <a:fillRect b="-1639"/>
                </a:stretch>
              </a:blipFill>
            </p:spPr>
            <p:txBody>
              <a:bodyPr/>
              <a:lstStyle/>
              <a:p>
                <a:r>
                  <a:rPr lang="de-DE">
                    <a:noFill/>
                  </a:rPr>
                  <a:t> </a:t>
                </a:r>
              </a:p>
            </p:txBody>
          </p:sp>
        </mc:Fallback>
      </mc:AlternateContent>
      <p:sp>
        <p:nvSpPr>
          <p:cNvPr id="60" name="Textfeld 59"/>
          <p:cNvSpPr txBox="1"/>
          <p:nvPr/>
        </p:nvSpPr>
        <p:spPr>
          <a:xfrm>
            <a:off x="7344455" y="2981776"/>
            <a:ext cx="263214" cy="261610"/>
          </a:xfrm>
          <a:prstGeom prst="rect">
            <a:avLst/>
          </a:prstGeom>
          <a:noFill/>
        </p:spPr>
        <p:txBody>
          <a:bodyPr wrap="none" rtlCol="0">
            <a:spAutoFit/>
          </a:bodyPr>
          <a:lstStyle/>
          <a:p>
            <a:r>
              <a:rPr lang="de-DE" sz="1100" dirty="0"/>
              <a:t>0</a:t>
            </a:r>
          </a:p>
        </p:txBody>
      </p:sp>
      <p:sp>
        <p:nvSpPr>
          <p:cNvPr id="61" name="Textfeld 60"/>
          <p:cNvSpPr txBox="1"/>
          <p:nvPr/>
        </p:nvSpPr>
        <p:spPr>
          <a:xfrm>
            <a:off x="7851281" y="2976599"/>
            <a:ext cx="263214" cy="261610"/>
          </a:xfrm>
          <a:prstGeom prst="rect">
            <a:avLst/>
          </a:prstGeom>
          <a:noFill/>
        </p:spPr>
        <p:txBody>
          <a:bodyPr wrap="none" rtlCol="0">
            <a:spAutoFit/>
          </a:bodyPr>
          <a:lstStyle/>
          <a:p>
            <a:r>
              <a:rPr lang="de-DE" sz="1100" dirty="0"/>
              <a:t>1</a:t>
            </a:r>
          </a:p>
        </p:txBody>
      </p:sp>
      <p:sp>
        <p:nvSpPr>
          <p:cNvPr id="62" name="Textfeld 61"/>
          <p:cNvSpPr txBox="1"/>
          <p:nvPr/>
        </p:nvSpPr>
        <p:spPr>
          <a:xfrm>
            <a:off x="7348367" y="3484284"/>
            <a:ext cx="263214" cy="261610"/>
          </a:xfrm>
          <a:prstGeom prst="rect">
            <a:avLst/>
          </a:prstGeom>
          <a:noFill/>
        </p:spPr>
        <p:txBody>
          <a:bodyPr wrap="none" rtlCol="0">
            <a:spAutoFit/>
          </a:bodyPr>
          <a:lstStyle/>
          <a:p>
            <a:r>
              <a:rPr lang="de-DE" sz="1100" dirty="0"/>
              <a:t>2</a:t>
            </a:r>
          </a:p>
        </p:txBody>
      </p:sp>
      <p:sp>
        <p:nvSpPr>
          <p:cNvPr id="63" name="Textfeld 62"/>
          <p:cNvSpPr txBox="1"/>
          <p:nvPr/>
        </p:nvSpPr>
        <p:spPr>
          <a:xfrm>
            <a:off x="7851281" y="3479107"/>
            <a:ext cx="263214" cy="261610"/>
          </a:xfrm>
          <a:prstGeom prst="rect">
            <a:avLst/>
          </a:prstGeom>
          <a:noFill/>
        </p:spPr>
        <p:txBody>
          <a:bodyPr wrap="none" rtlCol="0">
            <a:spAutoFit/>
          </a:bodyPr>
          <a:lstStyle/>
          <a:p>
            <a:r>
              <a:rPr lang="de-DE" sz="1100" dirty="0"/>
              <a:t>3</a:t>
            </a:r>
          </a:p>
        </p:txBody>
      </p:sp>
      <p:sp>
        <p:nvSpPr>
          <p:cNvPr id="64" name="Textfeld 63"/>
          <p:cNvSpPr txBox="1"/>
          <p:nvPr/>
        </p:nvSpPr>
        <p:spPr>
          <a:xfrm>
            <a:off x="8811646" y="2981776"/>
            <a:ext cx="263214" cy="261610"/>
          </a:xfrm>
          <a:prstGeom prst="rect">
            <a:avLst/>
          </a:prstGeom>
          <a:noFill/>
        </p:spPr>
        <p:txBody>
          <a:bodyPr wrap="none" rtlCol="0">
            <a:spAutoFit/>
          </a:bodyPr>
          <a:lstStyle/>
          <a:p>
            <a:r>
              <a:rPr lang="de-DE" sz="1100" dirty="0"/>
              <a:t>4</a:t>
            </a:r>
          </a:p>
        </p:txBody>
      </p:sp>
      <p:sp>
        <p:nvSpPr>
          <p:cNvPr id="65" name="Textfeld 64"/>
          <p:cNvSpPr txBox="1"/>
          <p:nvPr/>
        </p:nvSpPr>
        <p:spPr>
          <a:xfrm>
            <a:off x="8353789" y="2981776"/>
            <a:ext cx="263214" cy="261610"/>
          </a:xfrm>
          <a:prstGeom prst="rect">
            <a:avLst/>
          </a:prstGeom>
          <a:noFill/>
        </p:spPr>
        <p:txBody>
          <a:bodyPr wrap="none" rtlCol="0">
            <a:spAutoFit/>
          </a:bodyPr>
          <a:lstStyle/>
          <a:p>
            <a:r>
              <a:rPr lang="de-DE" sz="1100" dirty="0"/>
              <a:t>5</a:t>
            </a:r>
          </a:p>
        </p:txBody>
      </p:sp>
      <p:sp>
        <p:nvSpPr>
          <p:cNvPr id="66" name="Textfeld 65"/>
          <p:cNvSpPr txBox="1"/>
          <p:nvPr/>
        </p:nvSpPr>
        <p:spPr>
          <a:xfrm>
            <a:off x="8811646" y="3472735"/>
            <a:ext cx="263214" cy="261610"/>
          </a:xfrm>
          <a:prstGeom prst="rect">
            <a:avLst/>
          </a:prstGeom>
          <a:noFill/>
        </p:spPr>
        <p:txBody>
          <a:bodyPr wrap="none" rtlCol="0">
            <a:spAutoFit/>
          </a:bodyPr>
          <a:lstStyle/>
          <a:p>
            <a:r>
              <a:rPr lang="de-DE" sz="1100" dirty="0"/>
              <a:t>6</a:t>
            </a:r>
          </a:p>
        </p:txBody>
      </p:sp>
      <p:sp>
        <p:nvSpPr>
          <p:cNvPr id="67" name="Textfeld 66"/>
          <p:cNvSpPr txBox="1"/>
          <p:nvPr/>
        </p:nvSpPr>
        <p:spPr>
          <a:xfrm>
            <a:off x="8338894" y="3466747"/>
            <a:ext cx="263214" cy="261610"/>
          </a:xfrm>
          <a:prstGeom prst="rect">
            <a:avLst/>
          </a:prstGeom>
          <a:noFill/>
        </p:spPr>
        <p:txBody>
          <a:bodyPr wrap="none" rtlCol="0">
            <a:spAutoFit/>
          </a:bodyPr>
          <a:lstStyle/>
          <a:p>
            <a:r>
              <a:rPr lang="de-DE" sz="1100" dirty="0"/>
              <a:t>7</a:t>
            </a:r>
          </a:p>
        </p:txBody>
      </p:sp>
      <p:sp>
        <p:nvSpPr>
          <p:cNvPr id="68" name="Rechteck 67"/>
          <p:cNvSpPr/>
          <p:nvPr/>
        </p:nvSpPr>
        <p:spPr>
          <a:xfrm>
            <a:off x="8553912" y="423565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p:cNvSpPr txBox="1"/>
          <p:nvPr/>
        </p:nvSpPr>
        <p:spPr>
          <a:xfrm>
            <a:off x="7280309" y="3984404"/>
            <a:ext cx="341760" cy="261610"/>
          </a:xfrm>
          <a:prstGeom prst="rect">
            <a:avLst/>
          </a:prstGeom>
          <a:noFill/>
        </p:spPr>
        <p:txBody>
          <a:bodyPr wrap="none" rtlCol="0">
            <a:spAutoFit/>
          </a:bodyPr>
          <a:lstStyle/>
          <a:p>
            <a:r>
              <a:rPr lang="de-DE" sz="1100" dirty="0"/>
              <a:t>12</a:t>
            </a:r>
          </a:p>
        </p:txBody>
      </p:sp>
      <p:sp>
        <p:nvSpPr>
          <p:cNvPr id="70" name="Textfeld 69"/>
          <p:cNvSpPr txBox="1"/>
          <p:nvPr/>
        </p:nvSpPr>
        <p:spPr>
          <a:xfrm>
            <a:off x="7787135" y="3979227"/>
            <a:ext cx="341760" cy="261610"/>
          </a:xfrm>
          <a:prstGeom prst="rect">
            <a:avLst/>
          </a:prstGeom>
          <a:noFill/>
        </p:spPr>
        <p:txBody>
          <a:bodyPr wrap="none" rtlCol="0">
            <a:spAutoFit/>
          </a:bodyPr>
          <a:lstStyle/>
          <a:p>
            <a:r>
              <a:rPr lang="de-DE" sz="1100" dirty="0"/>
              <a:t>13</a:t>
            </a:r>
          </a:p>
        </p:txBody>
      </p:sp>
      <p:sp>
        <p:nvSpPr>
          <p:cNvPr id="71" name="Textfeld 70"/>
          <p:cNvSpPr txBox="1"/>
          <p:nvPr/>
        </p:nvSpPr>
        <p:spPr>
          <a:xfrm>
            <a:off x="7267745" y="4486912"/>
            <a:ext cx="341760" cy="261610"/>
          </a:xfrm>
          <a:prstGeom prst="rect">
            <a:avLst/>
          </a:prstGeom>
          <a:noFill/>
        </p:spPr>
        <p:txBody>
          <a:bodyPr wrap="none" rtlCol="0">
            <a:spAutoFit/>
          </a:bodyPr>
          <a:lstStyle/>
          <a:p>
            <a:r>
              <a:rPr lang="de-DE" sz="1100" dirty="0"/>
              <a:t>10</a:t>
            </a:r>
          </a:p>
        </p:txBody>
      </p:sp>
      <p:sp>
        <p:nvSpPr>
          <p:cNvPr id="72" name="Textfeld 71"/>
          <p:cNvSpPr txBox="1"/>
          <p:nvPr/>
        </p:nvSpPr>
        <p:spPr>
          <a:xfrm>
            <a:off x="7814176" y="4540614"/>
            <a:ext cx="341760" cy="261610"/>
          </a:xfrm>
          <a:prstGeom prst="rect">
            <a:avLst/>
          </a:prstGeom>
          <a:noFill/>
        </p:spPr>
        <p:txBody>
          <a:bodyPr wrap="none" rtlCol="0">
            <a:spAutoFit/>
          </a:bodyPr>
          <a:lstStyle/>
          <a:p>
            <a:r>
              <a:rPr lang="de-DE" sz="1100" dirty="0"/>
              <a:t>11</a:t>
            </a:r>
          </a:p>
        </p:txBody>
      </p:sp>
      <p:sp>
        <p:nvSpPr>
          <p:cNvPr id="73" name="Textfeld 72"/>
          <p:cNvSpPr txBox="1"/>
          <p:nvPr/>
        </p:nvSpPr>
        <p:spPr>
          <a:xfrm>
            <a:off x="8747500" y="3984404"/>
            <a:ext cx="341760" cy="261610"/>
          </a:xfrm>
          <a:prstGeom prst="rect">
            <a:avLst/>
          </a:prstGeom>
          <a:noFill/>
        </p:spPr>
        <p:txBody>
          <a:bodyPr wrap="none" rtlCol="0">
            <a:spAutoFit/>
          </a:bodyPr>
          <a:lstStyle/>
          <a:p>
            <a:r>
              <a:rPr lang="de-DE" sz="1100" dirty="0"/>
              <a:t>16</a:t>
            </a:r>
          </a:p>
        </p:txBody>
      </p:sp>
      <p:sp>
        <p:nvSpPr>
          <p:cNvPr id="74" name="Textfeld 73"/>
          <p:cNvSpPr txBox="1"/>
          <p:nvPr/>
        </p:nvSpPr>
        <p:spPr>
          <a:xfrm>
            <a:off x="8289643" y="3984404"/>
            <a:ext cx="341760" cy="261610"/>
          </a:xfrm>
          <a:prstGeom prst="rect">
            <a:avLst/>
          </a:prstGeom>
          <a:noFill/>
        </p:spPr>
        <p:txBody>
          <a:bodyPr wrap="none" rtlCol="0">
            <a:spAutoFit/>
          </a:bodyPr>
          <a:lstStyle/>
          <a:p>
            <a:r>
              <a:rPr lang="de-DE" sz="1100" dirty="0"/>
              <a:t>17</a:t>
            </a:r>
          </a:p>
        </p:txBody>
      </p:sp>
      <p:sp>
        <p:nvSpPr>
          <p:cNvPr id="75" name="Textfeld 74"/>
          <p:cNvSpPr txBox="1"/>
          <p:nvPr/>
        </p:nvSpPr>
        <p:spPr>
          <a:xfrm>
            <a:off x="8731024" y="4475363"/>
            <a:ext cx="341760" cy="261610"/>
          </a:xfrm>
          <a:prstGeom prst="rect">
            <a:avLst/>
          </a:prstGeom>
          <a:noFill/>
        </p:spPr>
        <p:txBody>
          <a:bodyPr wrap="none" rtlCol="0">
            <a:spAutoFit/>
          </a:bodyPr>
          <a:lstStyle/>
          <a:p>
            <a:r>
              <a:rPr lang="de-DE" sz="1100" dirty="0"/>
              <a:t>14</a:t>
            </a:r>
          </a:p>
        </p:txBody>
      </p:sp>
      <p:sp>
        <p:nvSpPr>
          <p:cNvPr id="76" name="Textfeld 75"/>
          <p:cNvSpPr txBox="1"/>
          <p:nvPr/>
        </p:nvSpPr>
        <p:spPr>
          <a:xfrm>
            <a:off x="8286867" y="4510179"/>
            <a:ext cx="341760" cy="261610"/>
          </a:xfrm>
          <a:prstGeom prst="rect">
            <a:avLst/>
          </a:prstGeom>
          <a:noFill/>
        </p:spPr>
        <p:txBody>
          <a:bodyPr wrap="none" rtlCol="0">
            <a:spAutoFit/>
          </a:bodyPr>
          <a:lstStyle/>
          <a:p>
            <a:r>
              <a:rPr lang="de-DE" sz="1100" dirty="0"/>
              <a:t>15</a:t>
            </a:r>
          </a:p>
        </p:txBody>
      </p:sp>
      <p:sp>
        <p:nvSpPr>
          <p:cNvPr id="77" name="Textfeld 76"/>
          <p:cNvSpPr txBox="1"/>
          <p:nvPr/>
        </p:nvSpPr>
        <p:spPr>
          <a:xfrm>
            <a:off x="7180959" y="2765326"/>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78" name="Textfeld 77"/>
          <p:cNvSpPr txBox="1"/>
          <p:nvPr/>
        </p:nvSpPr>
        <p:spPr>
          <a:xfrm>
            <a:off x="7686653" y="2772252"/>
            <a:ext cx="312906" cy="369332"/>
          </a:xfrm>
          <a:prstGeom prst="rect">
            <a:avLst/>
          </a:prstGeom>
          <a:noFill/>
        </p:spPr>
        <p:txBody>
          <a:bodyPr wrap="none" rtlCol="0">
            <a:spAutoFit/>
          </a:bodyPr>
          <a:lstStyle/>
          <a:p>
            <a:r>
              <a:rPr lang="de-DE" dirty="0"/>
              <a:t>0</a:t>
            </a:r>
          </a:p>
        </p:txBody>
      </p:sp>
      <p:sp>
        <p:nvSpPr>
          <p:cNvPr id="79" name="Textfeld 78"/>
          <p:cNvSpPr txBox="1"/>
          <p:nvPr/>
        </p:nvSpPr>
        <p:spPr>
          <a:xfrm>
            <a:off x="8164634" y="2772252"/>
            <a:ext cx="312906" cy="369332"/>
          </a:xfrm>
          <a:prstGeom prst="rect">
            <a:avLst/>
          </a:prstGeom>
          <a:noFill/>
        </p:spPr>
        <p:txBody>
          <a:bodyPr wrap="none" rtlCol="0">
            <a:spAutoFit/>
          </a:bodyPr>
          <a:lstStyle/>
          <a:p>
            <a:r>
              <a:rPr lang="de-DE" dirty="0"/>
              <a:t>0</a:t>
            </a:r>
          </a:p>
        </p:txBody>
      </p:sp>
      <p:sp>
        <p:nvSpPr>
          <p:cNvPr id="80" name="Textfeld 79"/>
          <p:cNvSpPr txBox="1"/>
          <p:nvPr/>
        </p:nvSpPr>
        <p:spPr>
          <a:xfrm>
            <a:off x="8663395" y="2782643"/>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81" name="Textfeld 80"/>
          <p:cNvSpPr txBox="1"/>
          <p:nvPr/>
        </p:nvSpPr>
        <p:spPr>
          <a:xfrm>
            <a:off x="7187886" y="4299716"/>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82" name="Textfeld 81"/>
          <p:cNvSpPr txBox="1"/>
          <p:nvPr/>
        </p:nvSpPr>
        <p:spPr>
          <a:xfrm>
            <a:off x="7690394" y="4299716"/>
            <a:ext cx="312906" cy="369332"/>
          </a:xfrm>
          <a:prstGeom prst="rect">
            <a:avLst/>
          </a:prstGeom>
          <a:noFill/>
        </p:spPr>
        <p:txBody>
          <a:bodyPr wrap="none" rtlCol="0">
            <a:spAutoFit/>
          </a:bodyPr>
          <a:lstStyle/>
          <a:p>
            <a:r>
              <a:rPr lang="de-DE" dirty="0"/>
              <a:t>0</a:t>
            </a:r>
          </a:p>
        </p:txBody>
      </p:sp>
      <p:sp>
        <p:nvSpPr>
          <p:cNvPr id="83" name="Textfeld 82"/>
          <p:cNvSpPr txBox="1"/>
          <p:nvPr/>
        </p:nvSpPr>
        <p:spPr>
          <a:xfrm>
            <a:off x="8175023" y="4310107"/>
            <a:ext cx="312906" cy="369332"/>
          </a:xfrm>
          <a:prstGeom prst="rect">
            <a:avLst/>
          </a:prstGeom>
          <a:noFill/>
        </p:spPr>
        <p:txBody>
          <a:bodyPr wrap="none" rtlCol="0">
            <a:spAutoFit/>
          </a:bodyPr>
          <a:lstStyle/>
          <a:p>
            <a:r>
              <a:rPr lang="de-DE" dirty="0"/>
              <a:t>0</a:t>
            </a:r>
          </a:p>
        </p:txBody>
      </p:sp>
      <p:sp>
        <p:nvSpPr>
          <p:cNvPr id="84" name="Textfeld 83"/>
          <p:cNvSpPr txBox="1"/>
          <p:nvPr/>
        </p:nvSpPr>
        <p:spPr>
          <a:xfrm>
            <a:off x="8663397" y="4310108"/>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85" name="Textfeld 84"/>
          <p:cNvSpPr txBox="1"/>
          <p:nvPr/>
        </p:nvSpPr>
        <p:spPr>
          <a:xfrm>
            <a:off x="7177494" y="3271020"/>
            <a:ext cx="312906" cy="369332"/>
          </a:xfrm>
          <a:prstGeom prst="rect">
            <a:avLst/>
          </a:prstGeom>
          <a:noFill/>
        </p:spPr>
        <p:txBody>
          <a:bodyPr wrap="none" rtlCol="0">
            <a:spAutoFit/>
          </a:bodyPr>
          <a:lstStyle/>
          <a:p>
            <a:r>
              <a:rPr lang="de-DE" dirty="0"/>
              <a:t>0</a:t>
            </a:r>
          </a:p>
        </p:txBody>
      </p:sp>
      <p:sp>
        <p:nvSpPr>
          <p:cNvPr id="86" name="Textfeld 85"/>
          <p:cNvSpPr txBox="1"/>
          <p:nvPr/>
        </p:nvSpPr>
        <p:spPr>
          <a:xfrm>
            <a:off x="7662406" y="3267555"/>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87" name="Textfeld 86"/>
          <p:cNvSpPr txBox="1"/>
          <p:nvPr/>
        </p:nvSpPr>
        <p:spPr>
          <a:xfrm>
            <a:off x="8150774" y="3267555"/>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88" name="Textfeld 87"/>
          <p:cNvSpPr txBox="1"/>
          <p:nvPr/>
        </p:nvSpPr>
        <p:spPr>
          <a:xfrm>
            <a:off x="8639151" y="3267555"/>
            <a:ext cx="312906" cy="369332"/>
          </a:xfrm>
          <a:prstGeom prst="rect">
            <a:avLst/>
          </a:prstGeom>
          <a:noFill/>
        </p:spPr>
        <p:txBody>
          <a:bodyPr wrap="none" rtlCol="0">
            <a:spAutoFit/>
          </a:bodyPr>
          <a:lstStyle/>
          <a:p>
            <a:r>
              <a:rPr lang="de-DE" dirty="0"/>
              <a:t>0</a:t>
            </a:r>
          </a:p>
        </p:txBody>
      </p:sp>
      <p:sp>
        <p:nvSpPr>
          <p:cNvPr id="89" name="Textfeld 88"/>
          <p:cNvSpPr txBox="1"/>
          <p:nvPr/>
        </p:nvSpPr>
        <p:spPr>
          <a:xfrm>
            <a:off x="7170567" y="3783640"/>
            <a:ext cx="312906" cy="369332"/>
          </a:xfrm>
          <a:prstGeom prst="rect">
            <a:avLst/>
          </a:prstGeom>
          <a:noFill/>
        </p:spPr>
        <p:txBody>
          <a:bodyPr wrap="none" rtlCol="0">
            <a:spAutoFit/>
          </a:bodyPr>
          <a:lstStyle/>
          <a:p>
            <a:r>
              <a:rPr lang="de-DE" dirty="0"/>
              <a:t>0</a:t>
            </a:r>
          </a:p>
        </p:txBody>
      </p:sp>
      <p:sp>
        <p:nvSpPr>
          <p:cNvPr id="90" name="Textfeld 89"/>
          <p:cNvSpPr txBox="1"/>
          <p:nvPr/>
        </p:nvSpPr>
        <p:spPr>
          <a:xfrm>
            <a:off x="8157709" y="3814813"/>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91" name="Textfeld 90"/>
          <p:cNvSpPr txBox="1"/>
          <p:nvPr/>
        </p:nvSpPr>
        <p:spPr>
          <a:xfrm>
            <a:off x="7662406" y="3787105"/>
            <a:ext cx="312906" cy="369332"/>
          </a:xfrm>
          <a:prstGeom prst="rect">
            <a:avLst/>
          </a:prstGeom>
          <a:noFill/>
        </p:spPr>
        <p:txBody>
          <a:bodyPr wrap="none" rtlCol="0">
            <a:spAutoFit/>
          </a:bodyPr>
          <a:lstStyle/>
          <a:p>
            <a:r>
              <a:rPr lang="de-DE" dirty="0">
                <a:solidFill>
                  <a:schemeClr val="accent6">
                    <a:lumMod val="40000"/>
                    <a:lumOff val="60000"/>
                  </a:schemeClr>
                </a:solidFill>
              </a:rPr>
              <a:t>1</a:t>
            </a:r>
          </a:p>
        </p:txBody>
      </p:sp>
      <p:sp>
        <p:nvSpPr>
          <p:cNvPr id="92" name="Textfeld 91"/>
          <p:cNvSpPr txBox="1"/>
          <p:nvPr/>
        </p:nvSpPr>
        <p:spPr>
          <a:xfrm>
            <a:off x="8649538" y="3807887"/>
            <a:ext cx="312906" cy="369332"/>
          </a:xfrm>
          <a:prstGeom prst="rect">
            <a:avLst/>
          </a:prstGeom>
          <a:noFill/>
        </p:spPr>
        <p:txBody>
          <a:bodyPr wrap="none" rtlCol="0">
            <a:spAutoFit/>
          </a:bodyPr>
          <a:lstStyle/>
          <a:p>
            <a:r>
              <a:rPr lang="de-DE" dirty="0"/>
              <a:t>0</a:t>
            </a:r>
          </a:p>
        </p:txBody>
      </p:sp>
      <p:cxnSp>
        <p:nvCxnSpPr>
          <p:cNvPr id="5" name="Gerade Verbindung mit Pfeil 4"/>
          <p:cNvCxnSpPr>
            <a:endCxn id="86" idx="1"/>
          </p:cNvCxnSpPr>
          <p:nvPr/>
        </p:nvCxnSpPr>
        <p:spPr>
          <a:xfrm>
            <a:off x="5050971" y="2730522"/>
            <a:ext cx="2611435" cy="72169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2385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normAutofit/>
              </a:bodyPr>
              <a:lstStyle/>
              <a:p>
                <a:r>
                  <a:rPr lang="de-DE" dirty="0"/>
                  <a:t>Konjunktive Normalform</a:t>
                </a:r>
              </a:p>
              <a:p>
                <a:endParaRPr lang="de-DE" dirty="0">
                  <a:latin typeface="Calibri" panose="020F0502020204030204" pitchFamily="34" charset="0"/>
                </a:endParaRPr>
              </a:p>
              <a:p>
                <a:pPr marL="0" indent="0">
                  <a:buNone/>
                </a:pPr>
                <a:r>
                  <a:rPr lang="de-DE" dirty="0"/>
                  <a:t>K</a:t>
                </a:r>
                <a14:m>
                  <m:oMath xmlns:m="http://schemas.openxmlformats.org/officeDocument/2006/math">
                    <m:r>
                      <a:rPr lang="de-DE" i="1">
                        <a:latin typeface="Cambria Math" panose="02040503050406030204" pitchFamily="18" charset="0"/>
                      </a:rPr>
                      <m:t>𝑁𝐹</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b="0" i="1" smtClean="0">
                                <a:latin typeface="Cambria Math" panose="02040503050406030204" pitchFamily="18" charset="0"/>
                              </a:rPr>
                              <m:t>6</m:t>
                            </m:r>
                          </m:sub>
                        </m:sSub>
                      </m:e>
                    </m:d>
                    <m:r>
                      <a:rPr lang="de-DE" i="1">
                        <a:latin typeface="Cambria Math" panose="02040503050406030204" pitchFamily="18" charset="0"/>
                      </a:rPr>
                      <m:t>=</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e>
                    </m:d>
                  </m:oMath>
                </a14:m>
                <a:endParaRPr lang="de-DE" i="1" dirty="0">
                  <a:latin typeface="Cambria Math" panose="02040503050406030204" pitchFamily="18" charset="0"/>
                </a:endParaRPr>
              </a:p>
              <a:p>
                <a:pPr marL="0" indent="0">
                  <a:buNone/>
                </a:pPr>
                <a14:m>
                  <m:oMath xmlns:m="http://schemas.openxmlformats.org/officeDocument/2006/math">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e>
                    </m:d>
                  </m:oMath>
                </a14:m>
                <a:r>
                  <a:rPr lang="de-DE" i="1" dirty="0">
                    <a:latin typeface="Cambria Math" panose="02040503050406030204" pitchFamily="18" charset="0"/>
                  </a:rPr>
                  <a:t> </a:t>
                </a:r>
              </a:p>
              <a:p>
                <a:pPr marL="0" indent="0">
                  <a:buNone/>
                </a:pPr>
                <a14:m>
                  <m:oMath xmlns:m="http://schemas.openxmlformats.org/officeDocument/2006/math">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e>
                    </m:d>
                  </m:oMath>
                </a14:m>
                <a:r>
                  <a:rPr lang="de-DE" i="1" dirty="0">
                    <a:latin typeface="Cambria Math" panose="02040503050406030204" pitchFamily="18" charset="0"/>
                  </a:rPr>
                  <a:t> </a:t>
                </a:r>
              </a:p>
              <a:p>
                <a:pPr marL="0" indent="0">
                  <a:buNone/>
                </a:pPr>
                <a14:m>
                  <m:oMath xmlns:m="http://schemas.openxmlformats.org/officeDocument/2006/math">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d>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e>
                        </m:acc>
                      </m:e>
                    </m:d>
                  </m:oMath>
                </a14:m>
                <a:r>
                  <a:rPr lang="de-DE" i="1" dirty="0">
                    <a:latin typeface="Cambria Math" panose="02040503050406030204" pitchFamily="18" charset="0"/>
                  </a:rPr>
                  <a:t> </a:t>
                </a:r>
              </a:p>
              <a:p>
                <a:pPr marL="0" indent="0">
                  <a:buNone/>
                </a:pPr>
                <a14:m>
                  <m:oMath xmlns:m="http://schemas.openxmlformats.org/officeDocument/2006/math">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3</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2</m:t>
                            </m:r>
                          </m:sub>
                        </m:sSub>
                      </m:e>
                    </m:acc>
                    <m:r>
                      <a:rPr lang="de-DE" i="1">
                        <a:latin typeface="Cambria Math" panose="02040503050406030204" pitchFamily="18" charset="0"/>
                      </a:rPr>
                      <m:t>+</m:t>
                    </m:r>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1</m:t>
                            </m:r>
                          </m:sub>
                        </m:sSub>
                      </m:e>
                    </m:acc>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0</m:t>
                        </m:r>
                      </m:sub>
                    </m:sSub>
                    <m:r>
                      <a:rPr lang="de-DE" i="1">
                        <a:latin typeface="Cambria Math" panose="02040503050406030204" pitchFamily="18" charset="0"/>
                      </a:rPr>
                      <m:t>)</m:t>
                    </m:r>
                  </m:oMath>
                </a14:m>
                <a:r>
                  <a:rPr lang="de-DE" dirty="0">
                    <a:latin typeface="Calibri" panose="020F0502020204030204" pitchFamily="34" charset="0"/>
                  </a:rPr>
                  <a:t> </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Trick: wie eine DNF auslesen und dann alle </a:t>
                </a:r>
                <a:r>
                  <a:rPr lang="de-DE" dirty="0" err="1">
                    <a:latin typeface="Calibri" panose="020F0502020204030204" pitchFamily="34" charset="0"/>
                  </a:rPr>
                  <a:t>Literale</a:t>
                </a:r>
                <a:r>
                  <a:rPr lang="de-DE" dirty="0">
                    <a:latin typeface="Calibri" panose="020F0502020204030204" pitchFamily="34" charset="0"/>
                  </a:rPr>
                  <a:t> negieren!</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725"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38</a:t>
            </a:fld>
            <a:endParaRPr lang="en-US" dirty="0"/>
          </a:p>
        </p:txBody>
      </p:sp>
      <p:sp>
        <p:nvSpPr>
          <p:cNvPr id="32" name="Rechteck 31"/>
          <p:cNvSpPr/>
          <p:nvPr/>
        </p:nvSpPr>
        <p:spPr>
          <a:xfrm>
            <a:off x="7052868" y="273052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7555376" y="273052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8057884" y="2730523"/>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8560392" y="2730522"/>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7052868" y="323303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7555376" y="323303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8057884" y="323303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8560392" y="3233030"/>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7052868" y="373952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7555376" y="373952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8057884" y="373952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8560392" y="373952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p:cNvSpPr/>
          <p:nvPr/>
        </p:nvSpPr>
        <p:spPr>
          <a:xfrm>
            <a:off x="7052868" y="424601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7555376" y="424601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8057884" y="4246016"/>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2" name="Gerader Verbinder 51"/>
          <p:cNvCxnSpPr/>
          <p:nvPr/>
        </p:nvCxnSpPr>
        <p:spPr>
          <a:xfrm flipV="1">
            <a:off x="7555376" y="2574003"/>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53" name="Gerader Verbinder 52"/>
          <p:cNvCxnSpPr/>
          <p:nvPr/>
        </p:nvCxnSpPr>
        <p:spPr>
          <a:xfrm flipV="1">
            <a:off x="6801614" y="3248349"/>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54" name="Gerader Verbinder 53"/>
          <p:cNvCxnSpPr/>
          <p:nvPr/>
        </p:nvCxnSpPr>
        <p:spPr>
          <a:xfrm flipV="1">
            <a:off x="9202944" y="3735539"/>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Gerader Verbinder 54"/>
          <p:cNvCxnSpPr/>
          <p:nvPr/>
        </p:nvCxnSpPr>
        <p:spPr>
          <a:xfrm flipV="1">
            <a:off x="8037290" y="4921787"/>
            <a:ext cx="1005016" cy="6277"/>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56" name="Textfeld 55"/>
              <p:cNvSpPr txBox="1"/>
              <p:nvPr/>
            </p:nvSpPr>
            <p:spPr>
              <a:xfrm>
                <a:off x="7866410" y="2188060"/>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0</m:t>
                          </m:r>
                        </m:sub>
                      </m:sSub>
                    </m:oMath>
                  </m:oMathPara>
                </a14:m>
                <a:endParaRPr lang="de-DE" dirty="0"/>
              </a:p>
            </p:txBody>
          </p:sp>
        </mc:Choice>
        <mc:Fallback xmlns="">
          <p:sp>
            <p:nvSpPr>
              <p:cNvPr id="56" name="Textfeld 55"/>
              <p:cNvSpPr txBox="1">
                <a:spLocks noRot="1" noChangeAspect="1" noMove="1" noResize="1" noEditPoints="1" noAdjustHandles="1" noChangeArrowheads="1" noChangeShapeType="1" noTextEdit="1"/>
              </p:cNvSpPr>
              <p:nvPr/>
            </p:nvSpPr>
            <p:spPr>
              <a:xfrm>
                <a:off x="7866410" y="2188060"/>
                <a:ext cx="477310" cy="369332"/>
              </a:xfrm>
              <a:prstGeom prst="rect">
                <a:avLst/>
              </a:prstGeom>
              <a:blipFill>
                <a:blip r:embed="rId4"/>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7" name="Textfeld 56"/>
              <p:cNvSpPr txBox="1"/>
              <p:nvPr/>
            </p:nvSpPr>
            <p:spPr>
              <a:xfrm>
                <a:off x="6424588" y="3550873"/>
                <a:ext cx="4719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1</m:t>
                          </m:r>
                        </m:sub>
                      </m:sSub>
                    </m:oMath>
                  </m:oMathPara>
                </a14:m>
                <a:endParaRPr lang="de-DE" dirty="0"/>
              </a:p>
            </p:txBody>
          </p:sp>
        </mc:Choice>
        <mc:Fallback xmlns="">
          <p:sp>
            <p:nvSpPr>
              <p:cNvPr id="57" name="Textfeld 56"/>
              <p:cNvSpPr txBox="1">
                <a:spLocks noRot="1" noChangeAspect="1" noMove="1" noResize="1" noEditPoints="1" noAdjustHandles="1" noChangeArrowheads="1" noChangeShapeType="1" noTextEdit="1"/>
              </p:cNvSpPr>
              <p:nvPr/>
            </p:nvSpPr>
            <p:spPr>
              <a:xfrm>
                <a:off x="6424588" y="3550873"/>
                <a:ext cx="471988" cy="369332"/>
              </a:xfrm>
              <a:prstGeom prst="rect">
                <a:avLst/>
              </a:prstGeom>
              <a:blipFill>
                <a:blip r:embed="rId5"/>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Textfeld 57"/>
              <p:cNvSpPr txBox="1"/>
              <p:nvPr/>
            </p:nvSpPr>
            <p:spPr>
              <a:xfrm>
                <a:off x="9248758" y="4006381"/>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3</m:t>
                          </m:r>
                        </m:sub>
                      </m:sSub>
                    </m:oMath>
                  </m:oMathPara>
                </a14:m>
                <a:endParaRPr lang="de-DE" dirty="0"/>
              </a:p>
            </p:txBody>
          </p:sp>
        </mc:Choice>
        <mc:Fallback xmlns="">
          <p:sp>
            <p:nvSpPr>
              <p:cNvPr id="58" name="Textfeld 57"/>
              <p:cNvSpPr txBox="1">
                <a:spLocks noRot="1" noChangeAspect="1" noMove="1" noResize="1" noEditPoints="1" noAdjustHandles="1" noChangeArrowheads="1" noChangeShapeType="1" noTextEdit="1"/>
              </p:cNvSpPr>
              <p:nvPr/>
            </p:nvSpPr>
            <p:spPr>
              <a:xfrm>
                <a:off x="9248758" y="4006381"/>
                <a:ext cx="477310" cy="369332"/>
              </a:xfrm>
              <a:prstGeom prst="rect">
                <a:avLst/>
              </a:prstGeom>
              <a:blipFill>
                <a:blip r:embed="rId6"/>
                <a:stretch>
                  <a:fillRect b="-16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feld 58"/>
              <p:cNvSpPr txBox="1"/>
              <p:nvPr/>
            </p:nvSpPr>
            <p:spPr>
              <a:xfrm>
                <a:off x="8412755" y="4938263"/>
                <a:ext cx="4773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𝑥</m:t>
                          </m:r>
                        </m:e>
                        <m:sub>
                          <m:r>
                            <a:rPr lang="de-DE" b="0" i="1" smtClean="0">
                              <a:latin typeface="Cambria Math" panose="02040503050406030204" pitchFamily="18" charset="0"/>
                            </a:rPr>
                            <m:t>2</m:t>
                          </m:r>
                        </m:sub>
                      </m:sSub>
                    </m:oMath>
                  </m:oMathPara>
                </a14:m>
                <a:endParaRPr lang="de-DE" dirty="0"/>
              </a:p>
            </p:txBody>
          </p:sp>
        </mc:Choice>
        <mc:Fallback xmlns="">
          <p:sp>
            <p:nvSpPr>
              <p:cNvPr id="59" name="Textfeld 58"/>
              <p:cNvSpPr txBox="1">
                <a:spLocks noRot="1" noChangeAspect="1" noMove="1" noResize="1" noEditPoints="1" noAdjustHandles="1" noChangeArrowheads="1" noChangeShapeType="1" noTextEdit="1"/>
              </p:cNvSpPr>
              <p:nvPr/>
            </p:nvSpPr>
            <p:spPr>
              <a:xfrm>
                <a:off x="8412755" y="4938263"/>
                <a:ext cx="477310" cy="369332"/>
              </a:xfrm>
              <a:prstGeom prst="rect">
                <a:avLst/>
              </a:prstGeom>
              <a:blipFill>
                <a:blip r:embed="rId7"/>
                <a:stretch>
                  <a:fillRect b="-1639"/>
                </a:stretch>
              </a:blipFill>
            </p:spPr>
            <p:txBody>
              <a:bodyPr/>
              <a:lstStyle/>
              <a:p>
                <a:r>
                  <a:rPr lang="de-DE">
                    <a:noFill/>
                  </a:rPr>
                  <a:t> </a:t>
                </a:r>
              </a:p>
            </p:txBody>
          </p:sp>
        </mc:Fallback>
      </mc:AlternateContent>
      <p:sp>
        <p:nvSpPr>
          <p:cNvPr id="60" name="Textfeld 59"/>
          <p:cNvSpPr txBox="1"/>
          <p:nvPr/>
        </p:nvSpPr>
        <p:spPr>
          <a:xfrm>
            <a:off x="7344455" y="2981776"/>
            <a:ext cx="263214" cy="261610"/>
          </a:xfrm>
          <a:prstGeom prst="rect">
            <a:avLst/>
          </a:prstGeom>
          <a:noFill/>
        </p:spPr>
        <p:txBody>
          <a:bodyPr wrap="none" rtlCol="0">
            <a:spAutoFit/>
          </a:bodyPr>
          <a:lstStyle/>
          <a:p>
            <a:r>
              <a:rPr lang="de-DE" sz="1100" dirty="0"/>
              <a:t>0</a:t>
            </a:r>
          </a:p>
        </p:txBody>
      </p:sp>
      <p:sp>
        <p:nvSpPr>
          <p:cNvPr id="61" name="Textfeld 60"/>
          <p:cNvSpPr txBox="1"/>
          <p:nvPr/>
        </p:nvSpPr>
        <p:spPr>
          <a:xfrm>
            <a:off x="7851281" y="2976599"/>
            <a:ext cx="263214" cy="261610"/>
          </a:xfrm>
          <a:prstGeom prst="rect">
            <a:avLst/>
          </a:prstGeom>
          <a:noFill/>
        </p:spPr>
        <p:txBody>
          <a:bodyPr wrap="none" rtlCol="0">
            <a:spAutoFit/>
          </a:bodyPr>
          <a:lstStyle/>
          <a:p>
            <a:r>
              <a:rPr lang="de-DE" sz="1100" dirty="0"/>
              <a:t>1</a:t>
            </a:r>
          </a:p>
        </p:txBody>
      </p:sp>
      <p:sp>
        <p:nvSpPr>
          <p:cNvPr id="62" name="Textfeld 61"/>
          <p:cNvSpPr txBox="1"/>
          <p:nvPr/>
        </p:nvSpPr>
        <p:spPr>
          <a:xfrm>
            <a:off x="7348367" y="3484284"/>
            <a:ext cx="263214" cy="261610"/>
          </a:xfrm>
          <a:prstGeom prst="rect">
            <a:avLst/>
          </a:prstGeom>
          <a:noFill/>
        </p:spPr>
        <p:txBody>
          <a:bodyPr wrap="none" rtlCol="0">
            <a:spAutoFit/>
          </a:bodyPr>
          <a:lstStyle/>
          <a:p>
            <a:r>
              <a:rPr lang="de-DE" sz="1100" dirty="0"/>
              <a:t>2</a:t>
            </a:r>
          </a:p>
        </p:txBody>
      </p:sp>
      <p:sp>
        <p:nvSpPr>
          <p:cNvPr id="63" name="Textfeld 62"/>
          <p:cNvSpPr txBox="1"/>
          <p:nvPr/>
        </p:nvSpPr>
        <p:spPr>
          <a:xfrm>
            <a:off x="7851281" y="3479107"/>
            <a:ext cx="263214" cy="261610"/>
          </a:xfrm>
          <a:prstGeom prst="rect">
            <a:avLst/>
          </a:prstGeom>
          <a:noFill/>
        </p:spPr>
        <p:txBody>
          <a:bodyPr wrap="none" rtlCol="0">
            <a:spAutoFit/>
          </a:bodyPr>
          <a:lstStyle/>
          <a:p>
            <a:r>
              <a:rPr lang="de-DE" sz="1100" dirty="0"/>
              <a:t>3</a:t>
            </a:r>
          </a:p>
        </p:txBody>
      </p:sp>
      <p:sp>
        <p:nvSpPr>
          <p:cNvPr id="64" name="Textfeld 63"/>
          <p:cNvSpPr txBox="1"/>
          <p:nvPr/>
        </p:nvSpPr>
        <p:spPr>
          <a:xfrm>
            <a:off x="8811646" y="2981776"/>
            <a:ext cx="263214" cy="261610"/>
          </a:xfrm>
          <a:prstGeom prst="rect">
            <a:avLst/>
          </a:prstGeom>
          <a:noFill/>
        </p:spPr>
        <p:txBody>
          <a:bodyPr wrap="none" rtlCol="0">
            <a:spAutoFit/>
          </a:bodyPr>
          <a:lstStyle/>
          <a:p>
            <a:r>
              <a:rPr lang="de-DE" sz="1100" dirty="0"/>
              <a:t>4</a:t>
            </a:r>
          </a:p>
        </p:txBody>
      </p:sp>
      <p:sp>
        <p:nvSpPr>
          <p:cNvPr id="65" name="Textfeld 64"/>
          <p:cNvSpPr txBox="1"/>
          <p:nvPr/>
        </p:nvSpPr>
        <p:spPr>
          <a:xfrm>
            <a:off x="8353789" y="2981776"/>
            <a:ext cx="263214" cy="261610"/>
          </a:xfrm>
          <a:prstGeom prst="rect">
            <a:avLst/>
          </a:prstGeom>
          <a:noFill/>
        </p:spPr>
        <p:txBody>
          <a:bodyPr wrap="none" rtlCol="0">
            <a:spAutoFit/>
          </a:bodyPr>
          <a:lstStyle/>
          <a:p>
            <a:r>
              <a:rPr lang="de-DE" sz="1100" dirty="0"/>
              <a:t>5</a:t>
            </a:r>
          </a:p>
        </p:txBody>
      </p:sp>
      <p:sp>
        <p:nvSpPr>
          <p:cNvPr id="66" name="Textfeld 65"/>
          <p:cNvSpPr txBox="1"/>
          <p:nvPr/>
        </p:nvSpPr>
        <p:spPr>
          <a:xfrm>
            <a:off x="8811646" y="3472735"/>
            <a:ext cx="263214" cy="261610"/>
          </a:xfrm>
          <a:prstGeom prst="rect">
            <a:avLst/>
          </a:prstGeom>
          <a:noFill/>
        </p:spPr>
        <p:txBody>
          <a:bodyPr wrap="none" rtlCol="0">
            <a:spAutoFit/>
          </a:bodyPr>
          <a:lstStyle/>
          <a:p>
            <a:r>
              <a:rPr lang="de-DE" sz="1100" dirty="0"/>
              <a:t>6</a:t>
            </a:r>
          </a:p>
        </p:txBody>
      </p:sp>
      <p:sp>
        <p:nvSpPr>
          <p:cNvPr id="67" name="Textfeld 66"/>
          <p:cNvSpPr txBox="1"/>
          <p:nvPr/>
        </p:nvSpPr>
        <p:spPr>
          <a:xfrm>
            <a:off x="8338894" y="3466747"/>
            <a:ext cx="263214" cy="261610"/>
          </a:xfrm>
          <a:prstGeom prst="rect">
            <a:avLst/>
          </a:prstGeom>
          <a:noFill/>
        </p:spPr>
        <p:txBody>
          <a:bodyPr wrap="none" rtlCol="0">
            <a:spAutoFit/>
          </a:bodyPr>
          <a:lstStyle/>
          <a:p>
            <a:r>
              <a:rPr lang="de-DE" sz="1100" dirty="0"/>
              <a:t>7</a:t>
            </a:r>
          </a:p>
        </p:txBody>
      </p:sp>
      <p:sp>
        <p:nvSpPr>
          <p:cNvPr id="68" name="Rechteck 67"/>
          <p:cNvSpPr/>
          <p:nvPr/>
        </p:nvSpPr>
        <p:spPr>
          <a:xfrm>
            <a:off x="8553912" y="423565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feld 68"/>
          <p:cNvSpPr txBox="1"/>
          <p:nvPr/>
        </p:nvSpPr>
        <p:spPr>
          <a:xfrm>
            <a:off x="7280309" y="3984404"/>
            <a:ext cx="341760" cy="261610"/>
          </a:xfrm>
          <a:prstGeom prst="rect">
            <a:avLst/>
          </a:prstGeom>
          <a:noFill/>
        </p:spPr>
        <p:txBody>
          <a:bodyPr wrap="none" rtlCol="0">
            <a:spAutoFit/>
          </a:bodyPr>
          <a:lstStyle/>
          <a:p>
            <a:r>
              <a:rPr lang="de-DE" sz="1100" dirty="0"/>
              <a:t>12</a:t>
            </a:r>
          </a:p>
        </p:txBody>
      </p:sp>
      <p:sp>
        <p:nvSpPr>
          <p:cNvPr id="70" name="Textfeld 69"/>
          <p:cNvSpPr txBox="1"/>
          <p:nvPr/>
        </p:nvSpPr>
        <p:spPr>
          <a:xfrm>
            <a:off x="7787135" y="3979227"/>
            <a:ext cx="341760" cy="261610"/>
          </a:xfrm>
          <a:prstGeom prst="rect">
            <a:avLst/>
          </a:prstGeom>
          <a:noFill/>
        </p:spPr>
        <p:txBody>
          <a:bodyPr wrap="none" rtlCol="0">
            <a:spAutoFit/>
          </a:bodyPr>
          <a:lstStyle/>
          <a:p>
            <a:r>
              <a:rPr lang="de-DE" sz="1100" dirty="0"/>
              <a:t>13</a:t>
            </a:r>
          </a:p>
        </p:txBody>
      </p:sp>
      <p:sp>
        <p:nvSpPr>
          <p:cNvPr id="71" name="Textfeld 70"/>
          <p:cNvSpPr txBox="1"/>
          <p:nvPr/>
        </p:nvSpPr>
        <p:spPr>
          <a:xfrm>
            <a:off x="7267745" y="4486912"/>
            <a:ext cx="341760" cy="261610"/>
          </a:xfrm>
          <a:prstGeom prst="rect">
            <a:avLst/>
          </a:prstGeom>
          <a:noFill/>
        </p:spPr>
        <p:txBody>
          <a:bodyPr wrap="none" rtlCol="0">
            <a:spAutoFit/>
          </a:bodyPr>
          <a:lstStyle/>
          <a:p>
            <a:r>
              <a:rPr lang="de-DE" sz="1100" dirty="0"/>
              <a:t>10</a:t>
            </a:r>
          </a:p>
        </p:txBody>
      </p:sp>
      <p:sp>
        <p:nvSpPr>
          <p:cNvPr id="72" name="Textfeld 71"/>
          <p:cNvSpPr txBox="1"/>
          <p:nvPr/>
        </p:nvSpPr>
        <p:spPr>
          <a:xfrm>
            <a:off x="7814176" y="4540614"/>
            <a:ext cx="341760" cy="261610"/>
          </a:xfrm>
          <a:prstGeom prst="rect">
            <a:avLst/>
          </a:prstGeom>
          <a:noFill/>
        </p:spPr>
        <p:txBody>
          <a:bodyPr wrap="none" rtlCol="0">
            <a:spAutoFit/>
          </a:bodyPr>
          <a:lstStyle/>
          <a:p>
            <a:r>
              <a:rPr lang="de-DE" sz="1100" dirty="0"/>
              <a:t>11</a:t>
            </a:r>
          </a:p>
        </p:txBody>
      </p:sp>
      <p:sp>
        <p:nvSpPr>
          <p:cNvPr id="73" name="Textfeld 72"/>
          <p:cNvSpPr txBox="1"/>
          <p:nvPr/>
        </p:nvSpPr>
        <p:spPr>
          <a:xfrm>
            <a:off x="8747500" y="3984404"/>
            <a:ext cx="341760" cy="261610"/>
          </a:xfrm>
          <a:prstGeom prst="rect">
            <a:avLst/>
          </a:prstGeom>
          <a:noFill/>
        </p:spPr>
        <p:txBody>
          <a:bodyPr wrap="none" rtlCol="0">
            <a:spAutoFit/>
          </a:bodyPr>
          <a:lstStyle/>
          <a:p>
            <a:r>
              <a:rPr lang="de-DE" sz="1100" dirty="0"/>
              <a:t>16</a:t>
            </a:r>
          </a:p>
        </p:txBody>
      </p:sp>
      <p:sp>
        <p:nvSpPr>
          <p:cNvPr id="74" name="Textfeld 73"/>
          <p:cNvSpPr txBox="1"/>
          <p:nvPr/>
        </p:nvSpPr>
        <p:spPr>
          <a:xfrm>
            <a:off x="8289643" y="3984404"/>
            <a:ext cx="341760" cy="261610"/>
          </a:xfrm>
          <a:prstGeom prst="rect">
            <a:avLst/>
          </a:prstGeom>
          <a:noFill/>
        </p:spPr>
        <p:txBody>
          <a:bodyPr wrap="none" rtlCol="0">
            <a:spAutoFit/>
          </a:bodyPr>
          <a:lstStyle/>
          <a:p>
            <a:r>
              <a:rPr lang="de-DE" sz="1100" dirty="0"/>
              <a:t>17</a:t>
            </a:r>
          </a:p>
        </p:txBody>
      </p:sp>
      <p:sp>
        <p:nvSpPr>
          <p:cNvPr id="75" name="Textfeld 74"/>
          <p:cNvSpPr txBox="1"/>
          <p:nvPr/>
        </p:nvSpPr>
        <p:spPr>
          <a:xfrm>
            <a:off x="8731024" y="4475363"/>
            <a:ext cx="341760" cy="261610"/>
          </a:xfrm>
          <a:prstGeom prst="rect">
            <a:avLst/>
          </a:prstGeom>
          <a:noFill/>
        </p:spPr>
        <p:txBody>
          <a:bodyPr wrap="none" rtlCol="0">
            <a:spAutoFit/>
          </a:bodyPr>
          <a:lstStyle/>
          <a:p>
            <a:r>
              <a:rPr lang="de-DE" sz="1100" dirty="0"/>
              <a:t>14</a:t>
            </a:r>
          </a:p>
        </p:txBody>
      </p:sp>
      <p:sp>
        <p:nvSpPr>
          <p:cNvPr id="76" name="Textfeld 75"/>
          <p:cNvSpPr txBox="1"/>
          <p:nvPr/>
        </p:nvSpPr>
        <p:spPr>
          <a:xfrm>
            <a:off x="8286867" y="4510179"/>
            <a:ext cx="341760" cy="261610"/>
          </a:xfrm>
          <a:prstGeom prst="rect">
            <a:avLst/>
          </a:prstGeom>
          <a:noFill/>
        </p:spPr>
        <p:txBody>
          <a:bodyPr wrap="none" rtlCol="0">
            <a:spAutoFit/>
          </a:bodyPr>
          <a:lstStyle/>
          <a:p>
            <a:r>
              <a:rPr lang="de-DE" sz="1100" dirty="0"/>
              <a:t>15</a:t>
            </a:r>
          </a:p>
        </p:txBody>
      </p:sp>
      <p:sp>
        <p:nvSpPr>
          <p:cNvPr id="77" name="Textfeld 76"/>
          <p:cNvSpPr txBox="1"/>
          <p:nvPr/>
        </p:nvSpPr>
        <p:spPr>
          <a:xfrm>
            <a:off x="7180959" y="2765326"/>
            <a:ext cx="312906" cy="369332"/>
          </a:xfrm>
          <a:prstGeom prst="rect">
            <a:avLst/>
          </a:prstGeom>
          <a:noFill/>
        </p:spPr>
        <p:txBody>
          <a:bodyPr wrap="none" rtlCol="0">
            <a:spAutoFit/>
          </a:bodyPr>
          <a:lstStyle/>
          <a:p>
            <a:r>
              <a:rPr lang="de-DE" dirty="0"/>
              <a:t>1</a:t>
            </a:r>
          </a:p>
        </p:txBody>
      </p:sp>
      <p:sp>
        <p:nvSpPr>
          <p:cNvPr id="78" name="Textfeld 77"/>
          <p:cNvSpPr txBox="1"/>
          <p:nvPr/>
        </p:nvSpPr>
        <p:spPr>
          <a:xfrm>
            <a:off x="7686653" y="2772252"/>
            <a:ext cx="312906" cy="369332"/>
          </a:xfrm>
          <a:prstGeom prst="rect">
            <a:avLst/>
          </a:prstGeom>
          <a:noFill/>
        </p:spPr>
        <p:txBody>
          <a:bodyPr wrap="none" rtlCol="0">
            <a:spAutoFit/>
          </a:bodyPr>
          <a:lstStyle/>
          <a:p>
            <a:r>
              <a:rPr lang="de-DE" dirty="0">
                <a:solidFill>
                  <a:schemeClr val="accent6">
                    <a:lumMod val="40000"/>
                    <a:lumOff val="60000"/>
                  </a:schemeClr>
                </a:solidFill>
              </a:rPr>
              <a:t>0</a:t>
            </a:r>
          </a:p>
        </p:txBody>
      </p:sp>
      <p:sp>
        <p:nvSpPr>
          <p:cNvPr id="79" name="Textfeld 78"/>
          <p:cNvSpPr txBox="1"/>
          <p:nvPr/>
        </p:nvSpPr>
        <p:spPr>
          <a:xfrm>
            <a:off x="8164634" y="2772252"/>
            <a:ext cx="312906" cy="369332"/>
          </a:xfrm>
          <a:prstGeom prst="rect">
            <a:avLst/>
          </a:prstGeom>
          <a:noFill/>
        </p:spPr>
        <p:txBody>
          <a:bodyPr wrap="none" rtlCol="0">
            <a:spAutoFit/>
          </a:bodyPr>
          <a:lstStyle/>
          <a:p>
            <a:r>
              <a:rPr lang="de-DE" dirty="0">
                <a:solidFill>
                  <a:schemeClr val="accent6">
                    <a:lumMod val="40000"/>
                    <a:lumOff val="60000"/>
                  </a:schemeClr>
                </a:solidFill>
              </a:rPr>
              <a:t>0</a:t>
            </a:r>
          </a:p>
        </p:txBody>
      </p:sp>
      <p:sp>
        <p:nvSpPr>
          <p:cNvPr id="80" name="Textfeld 79"/>
          <p:cNvSpPr txBox="1"/>
          <p:nvPr/>
        </p:nvSpPr>
        <p:spPr>
          <a:xfrm>
            <a:off x="8663395" y="2782643"/>
            <a:ext cx="312906" cy="369332"/>
          </a:xfrm>
          <a:prstGeom prst="rect">
            <a:avLst/>
          </a:prstGeom>
          <a:noFill/>
        </p:spPr>
        <p:txBody>
          <a:bodyPr wrap="none" rtlCol="0">
            <a:spAutoFit/>
          </a:bodyPr>
          <a:lstStyle/>
          <a:p>
            <a:r>
              <a:rPr lang="de-DE" dirty="0"/>
              <a:t>1</a:t>
            </a:r>
          </a:p>
        </p:txBody>
      </p:sp>
      <p:sp>
        <p:nvSpPr>
          <p:cNvPr id="81" name="Textfeld 80"/>
          <p:cNvSpPr txBox="1"/>
          <p:nvPr/>
        </p:nvSpPr>
        <p:spPr>
          <a:xfrm>
            <a:off x="7187886" y="4299716"/>
            <a:ext cx="312906" cy="369332"/>
          </a:xfrm>
          <a:prstGeom prst="rect">
            <a:avLst/>
          </a:prstGeom>
          <a:noFill/>
        </p:spPr>
        <p:txBody>
          <a:bodyPr wrap="none" rtlCol="0">
            <a:spAutoFit/>
          </a:bodyPr>
          <a:lstStyle/>
          <a:p>
            <a:r>
              <a:rPr lang="de-DE" dirty="0"/>
              <a:t>1</a:t>
            </a:r>
          </a:p>
        </p:txBody>
      </p:sp>
      <p:sp>
        <p:nvSpPr>
          <p:cNvPr id="82" name="Textfeld 81"/>
          <p:cNvSpPr txBox="1"/>
          <p:nvPr/>
        </p:nvSpPr>
        <p:spPr>
          <a:xfrm>
            <a:off x="7690394" y="4299716"/>
            <a:ext cx="312906" cy="369332"/>
          </a:xfrm>
          <a:prstGeom prst="rect">
            <a:avLst/>
          </a:prstGeom>
          <a:noFill/>
        </p:spPr>
        <p:txBody>
          <a:bodyPr wrap="none" rtlCol="0">
            <a:spAutoFit/>
          </a:bodyPr>
          <a:lstStyle/>
          <a:p>
            <a:r>
              <a:rPr lang="de-DE" dirty="0">
                <a:solidFill>
                  <a:schemeClr val="accent6">
                    <a:lumMod val="40000"/>
                    <a:lumOff val="60000"/>
                  </a:schemeClr>
                </a:solidFill>
              </a:rPr>
              <a:t>0</a:t>
            </a:r>
          </a:p>
        </p:txBody>
      </p:sp>
      <p:sp>
        <p:nvSpPr>
          <p:cNvPr id="83" name="Textfeld 82"/>
          <p:cNvSpPr txBox="1"/>
          <p:nvPr/>
        </p:nvSpPr>
        <p:spPr>
          <a:xfrm>
            <a:off x="8175023" y="4310107"/>
            <a:ext cx="312906" cy="369332"/>
          </a:xfrm>
          <a:prstGeom prst="rect">
            <a:avLst/>
          </a:prstGeom>
          <a:noFill/>
        </p:spPr>
        <p:txBody>
          <a:bodyPr wrap="none" rtlCol="0">
            <a:spAutoFit/>
          </a:bodyPr>
          <a:lstStyle/>
          <a:p>
            <a:r>
              <a:rPr lang="de-DE" dirty="0">
                <a:solidFill>
                  <a:schemeClr val="accent6">
                    <a:lumMod val="40000"/>
                    <a:lumOff val="60000"/>
                  </a:schemeClr>
                </a:solidFill>
              </a:rPr>
              <a:t>0</a:t>
            </a:r>
          </a:p>
        </p:txBody>
      </p:sp>
      <p:sp>
        <p:nvSpPr>
          <p:cNvPr id="84" name="Textfeld 83"/>
          <p:cNvSpPr txBox="1"/>
          <p:nvPr/>
        </p:nvSpPr>
        <p:spPr>
          <a:xfrm>
            <a:off x="8663397" y="4310108"/>
            <a:ext cx="312906" cy="369332"/>
          </a:xfrm>
          <a:prstGeom prst="rect">
            <a:avLst/>
          </a:prstGeom>
          <a:noFill/>
        </p:spPr>
        <p:txBody>
          <a:bodyPr wrap="none" rtlCol="0">
            <a:spAutoFit/>
          </a:bodyPr>
          <a:lstStyle/>
          <a:p>
            <a:r>
              <a:rPr lang="de-DE" dirty="0"/>
              <a:t>1</a:t>
            </a:r>
          </a:p>
        </p:txBody>
      </p:sp>
      <p:sp>
        <p:nvSpPr>
          <p:cNvPr id="85" name="Textfeld 84"/>
          <p:cNvSpPr txBox="1"/>
          <p:nvPr/>
        </p:nvSpPr>
        <p:spPr>
          <a:xfrm>
            <a:off x="7177494" y="3271020"/>
            <a:ext cx="312906" cy="369332"/>
          </a:xfrm>
          <a:prstGeom prst="rect">
            <a:avLst/>
          </a:prstGeom>
          <a:noFill/>
        </p:spPr>
        <p:txBody>
          <a:bodyPr wrap="none" rtlCol="0">
            <a:spAutoFit/>
          </a:bodyPr>
          <a:lstStyle/>
          <a:p>
            <a:r>
              <a:rPr lang="de-DE" dirty="0">
                <a:solidFill>
                  <a:schemeClr val="accent6">
                    <a:lumMod val="40000"/>
                    <a:lumOff val="60000"/>
                  </a:schemeClr>
                </a:solidFill>
              </a:rPr>
              <a:t>0</a:t>
            </a:r>
          </a:p>
        </p:txBody>
      </p:sp>
      <p:sp>
        <p:nvSpPr>
          <p:cNvPr id="86" name="Textfeld 85"/>
          <p:cNvSpPr txBox="1"/>
          <p:nvPr/>
        </p:nvSpPr>
        <p:spPr>
          <a:xfrm>
            <a:off x="7662406" y="3267555"/>
            <a:ext cx="312906" cy="369332"/>
          </a:xfrm>
          <a:prstGeom prst="rect">
            <a:avLst/>
          </a:prstGeom>
          <a:noFill/>
        </p:spPr>
        <p:txBody>
          <a:bodyPr wrap="none" rtlCol="0">
            <a:spAutoFit/>
          </a:bodyPr>
          <a:lstStyle/>
          <a:p>
            <a:r>
              <a:rPr lang="de-DE" dirty="0"/>
              <a:t>1</a:t>
            </a:r>
          </a:p>
        </p:txBody>
      </p:sp>
      <p:sp>
        <p:nvSpPr>
          <p:cNvPr id="87" name="Textfeld 86"/>
          <p:cNvSpPr txBox="1"/>
          <p:nvPr/>
        </p:nvSpPr>
        <p:spPr>
          <a:xfrm>
            <a:off x="8150774" y="3267555"/>
            <a:ext cx="312906" cy="369332"/>
          </a:xfrm>
          <a:prstGeom prst="rect">
            <a:avLst/>
          </a:prstGeom>
          <a:noFill/>
        </p:spPr>
        <p:txBody>
          <a:bodyPr wrap="none" rtlCol="0">
            <a:spAutoFit/>
          </a:bodyPr>
          <a:lstStyle/>
          <a:p>
            <a:r>
              <a:rPr lang="de-DE" dirty="0"/>
              <a:t>1</a:t>
            </a:r>
          </a:p>
        </p:txBody>
      </p:sp>
      <p:sp>
        <p:nvSpPr>
          <p:cNvPr id="88" name="Textfeld 87"/>
          <p:cNvSpPr txBox="1"/>
          <p:nvPr/>
        </p:nvSpPr>
        <p:spPr>
          <a:xfrm>
            <a:off x="8639151" y="3267555"/>
            <a:ext cx="312906" cy="369332"/>
          </a:xfrm>
          <a:prstGeom prst="rect">
            <a:avLst/>
          </a:prstGeom>
          <a:noFill/>
        </p:spPr>
        <p:txBody>
          <a:bodyPr wrap="none" rtlCol="0">
            <a:spAutoFit/>
          </a:bodyPr>
          <a:lstStyle/>
          <a:p>
            <a:r>
              <a:rPr lang="de-DE" dirty="0">
                <a:solidFill>
                  <a:schemeClr val="accent6">
                    <a:lumMod val="40000"/>
                    <a:lumOff val="60000"/>
                  </a:schemeClr>
                </a:solidFill>
              </a:rPr>
              <a:t>0</a:t>
            </a:r>
          </a:p>
        </p:txBody>
      </p:sp>
      <p:sp>
        <p:nvSpPr>
          <p:cNvPr id="89" name="Textfeld 88"/>
          <p:cNvSpPr txBox="1"/>
          <p:nvPr/>
        </p:nvSpPr>
        <p:spPr>
          <a:xfrm>
            <a:off x="7170567" y="3783640"/>
            <a:ext cx="312906" cy="369332"/>
          </a:xfrm>
          <a:prstGeom prst="rect">
            <a:avLst/>
          </a:prstGeom>
          <a:noFill/>
        </p:spPr>
        <p:txBody>
          <a:bodyPr wrap="none" rtlCol="0">
            <a:spAutoFit/>
          </a:bodyPr>
          <a:lstStyle/>
          <a:p>
            <a:r>
              <a:rPr lang="de-DE" dirty="0">
                <a:solidFill>
                  <a:schemeClr val="accent6">
                    <a:lumMod val="40000"/>
                    <a:lumOff val="60000"/>
                  </a:schemeClr>
                </a:solidFill>
              </a:rPr>
              <a:t>0</a:t>
            </a:r>
          </a:p>
        </p:txBody>
      </p:sp>
      <p:sp>
        <p:nvSpPr>
          <p:cNvPr id="90" name="Textfeld 89"/>
          <p:cNvSpPr txBox="1"/>
          <p:nvPr/>
        </p:nvSpPr>
        <p:spPr>
          <a:xfrm>
            <a:off x="8157709" y="3814813"/>
            <a:ext cx="312906" cy="369332"/>
          </a:xfrm>
          <a:prstGeom prst="rect">
            <a:avLst/>
          </a:prstGeom>
          <a:noFill/>
        </p:spPr>
        <p:txBody>
          <a:bodyPr wrap="none" rtlCol="0">
            <a:spAutoFit/>
          </a:bodyPr>
          <a:lstStyle/>
          <a:p>
            <a:r>
              <a:rPr lang="de-DE" dirty="0"/>
              <a:t>1</a:t>
            </a:r>
          </a:p>
        </p:txBody>
      </p:sp>
      <p:sp>
        <p:nvSpPr>
          <p:cNvPr id="91" name="Textfeld 90"/>
          <p:cNvSpPr txBox="1"/>
          <p:nvPr/>
        </p:nvSpPr>
        <p:spPr>
          <a:xfrm>
            <a:off x="7662406" y="3787105"/>
            <a:ext cx="312906" cy="369332"/>
          </a:xfrm>
          <a:prstGeom prst="rect">
            <a:avLst/>
          </a:prstGeom>
          <a:noFill/>
        </p:spPr>
        <p:txBody>
          <a:bodyPr wrap="none" rtlCol="0">
            <a:spAutoFit/>
          </a:bodyPr>
          <a:lstStyle/>
          <a:p>
            <a:r>
              <a:rPr lang="de-DE" dirty="0"/>
              <a:t>1</a:t>
            </a:r>
          </a:p>
        </p:txBody>
      </p:sp>
      <p:sp>
        <p:nvSpPr>
          <p:cNvPr id="92" name="Textfeld 91"/>
          <p:cNvSpPr txBox="1"/>
          <p:nvPr/>
        </p:nvSpPr>
        <p:spPr>
          <a:xfrm>
            <a:off x="8649538" y="3807887"/>
            <a:ext cx="312906" cy="369332"/>
          </a:xfrm>
          <a:prstGeom prst="rect">
            <a:avLst/>
          </a:prstGeom>
          <a:noFill/>
        </p:spPr>
        <p:txBody>
          <a:bodyPr wrap="none" rtlCol="0">
            <a:spAutoFit/>
          </a:bodyPr>
          <a:lstStyle/>
          <a:p>
            <a:r>
              <a:rPr lang="de-DE" dirty="0">
                <a:solidFill>
                  <a:schemeClr val="accent6">
                    <a:lumMod val="40000"/>
                    <a:lumOff val="60000"/>
                  </a:schemeClr>
                </a:solidFill>
              </a:rPr>
              <a:t>0</a:t>
            </a:r>
          </a:p>
        </p:txBody>
      </p:sp>
      <p:cxnSp>
        <p:nvCxnSpPr>
          <p:cNvPr id="5" name="Gerade Verbindung mit Pfeil 4"/>
          <p:cNvCxnSpPr>
            <a:endCxn id="78" idx="1"/>
          </p:cNvCxnSpPr>
          <p:nvPr/>
        </p:nvCxnSpPr>
        <p:spPr>
          <a:xfrm>
            <a:off x="4622271" y="2568965"/>
            <a:ext cx="3064382" cy="38795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56542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46111" y="452718"/>
            <a:ext cx="9404723" cy="1400530"/>
          </a:xfrm>
        </p:spPr>
        <p:txBody>
          <a:bodyPr/>
          <a:lstStyle/>
          <a:p>
            <a:r>
              <a:rPr lang="de-DE"/>
              <a:t>WE </a:t>
            </a:r>
            <a:r>
              <a:rPr lang="de-DE" dirty="0"/>
              <a:t>LOVE IEEE</a:t>
            </a:r>
          </a:p>
        </p:txBody>
      </p:sp>
      <p:sp>
        <p:nvSpPr>
          <p:cNvPr id="4" name="Fußzeilenplatzhalter 3"/>
          <p:cNvSpPr>
            <a:spLocks noGrp="1"/>
          </p:cNvSpPr>
          <p:nvPr>
            <p:ph type="ftr" sz="quarter" idx="11"/>
          </p:nvPr>
        </p:nvSpPr>
        <p:spPr>
          <a:xfrm rot="5400000">
            <a:off x="8951573" y="3225297"/>
            <a:ext cx="3859795" cy="304801"/>
          </a:xfrm>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pPr/>
              <a:t>39</a:t>
            </a:fld>
            <a:endParaRPr lang="en-US" dirty="0"/>
          </a:p>
        </p:txBody>
      </p:sp>
      <p:pic>
        <p:nvPicPr>
          <p:cNvPr id="2050" name="Picture 2" descr="http://s.quickmeme.com/img/3f/3f37287ecff4b61a555afc2d480e2642b850ebe9047fa070e779663fd2fac3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329" y="2095500"/>
            <a:ext cx="4539505" cy="3014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generadormemes.com/media/created/r27fb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2132621"/>
            <a:ext cx="4433504" cy="249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a:t>
            </a:fld>
            <a:endParaRPr lang="en-US" dirty="0"/>
          </a:p>
        </p:txBody>
      </p:sp>
      <p:sp>
        <p:nvSpPr>
          <p:cNvPr id="6" name="Inhaltsplatzhalter 5"/>
          <p:cNvSpPr>
            <a:spLocks noGrp="1"/>
          </p:cNvSpPr>
          <p:nvPr>
            <p:ph idx="1"/>
          </p:nvPr>
        </p:nvSpPr>
        <p:spPr>
          <a:xfrm>
            <a:off x="715748" y="5776421"/>
            <a:ext cx="8946541" cy="451385"/>
          </a:xfrm>
        </p:spPr>
        <p:txBody>
          <a:bodyPr>
            <a:normAutofit/>
          </a:bodyPr>
          <a:lstStyle/>
          <a:p>
            <a:r>
              <a:rPr lang="de-DE" sz="1400" dirty="0"/>
              <a:t>http://www.google.com/doodles/george-booles-200th-birthday</a:t>
            </a:r>
          </a:p>
        </p:txBody>
      </p:sp>
      <p:pic>
        <p:nvPicPr>
          <p:cNvPr id="1026" name="Picture 2" descr="200. Geburtstag von George Bool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6633" y="1685916"/>
            <a:ext cx="7943678" cy="338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74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Logik</a:t>
            </a:r>
          </a:p>
        </p:txBody>
      </p:sp>
      <p:sp>
        <p:nvSpPr>
          <p:cNvPr id="3" name="Inhaltsplatzhalter 2"/>
          <p:cNvSpPr>
            <a:spLocks noGrp="1"/>
          </p:cNvSpPr>
          <p:nvPr>
            <p:ph idx="1"/>
          </p:nvPr>
        </p:nvSpPr>
        <p:spPr>
          <a:xfrm>
            <a:off x="1104293" y="1447800"/>
            <a:ext cx="8946541" cy="4762500"/>
          </a:xfrm>
        </p:spPr>
        <p:txBody>
          <a:bodyPr>
            <a:normAutofit/>
          </a:bodyPr>
          <a:lstStyle/>
          <a:p>
            <a:r>
              <a:rPr lang="de-DE" dirty="0"/>
              <a:t>Fünf ehemalige Zuschauer eines Fußballturniers haben versucht, sich an die damalige Rangliste zu erinnern und machten dabei die folgenden Aussagen:</a:t>
            </a:r>
          </a:p>
          <a:p>
            <a:pPr marL="0" indent="0">
              <a:buNone/>
            </a:pPr>
            <a:r>
              <a:rPr lang="de-DE" dirty="0"/>
              <a:t>		• Mannschaft A hatte den 2. Platz und Mannschaft B den 5.</a:t>
            </a:r>
          </a:p>
          <a:p>
            <a:pPr marL="0" indent="0">
              <a:buNone/>
            </a:pPr>
            <a:r>
              <a:rPr lang="de-DE" dirty="0"/>
              <a:t>		• Mannschaft C hatte den 2. Platz und Mannschaft D den 3.</a:t>
            </a:r>
          </a:p>
          <a:p>
            <a:pPr marL="0" indent="0">
              <a:buNone/>
            </a:pPr>
            <a:r>
              <a:rPr lang="de-DE" dirty="0"/>
              <a:t>		• Mannschaft F hatte den 1. Platz und Mannschaft B den 3.</a:t>
            </a:r>
          </a:p>
          <a:p>
            <a:pPr marL="0" indent="0">
              <a:buNone/>
            </a:pPr>
            <a:r>
              <a:rPr lang="de-DE" dirty="0"/>
              <a:t>		• Mannschaft A hatte den 3. Platz und Mannschaft E den 6.</a:t>
            </a:r>
          </a:p>
          <a:p>
            <a:pPr marL="0" indent="0">
              <a:buNone/>
            </a:pPr>
            <a:r>
              <a:rPr lang="de-DE" dirty="0"/>
              <a:t>		• Mannschaft C hatte den 3. Platz und Mannschaft E den 4.</a:t>
            </a:r>
          </a:p>
          <a:p>
            <a:r>
              <a:rPr lang="de-DE" dirty="0"/>
              <a:t>Später stellte sich heraus, dass </a:t>
            </a:r>
            <a:r>
              <a:rPr lang="de-DE" dirty="0">
                <a:solidFill>
                  <a:schemeClr val="accent2">
                    <a:lumMod val="40000"/>
                    <a:lumOff val="60000"/>
                  </a:schemeClr>
                </a:solidFill>
              </a:rPr>
              <a:t>jeder Zuschauer </a:t>
            </a:r>
            <a:r>
              <a:rPr lang="de-DE" dirty="0"/>
              <a:t>sich </a:t>
            </a:r>
            <a:r>
              <a:rPr lang="de-DE" dirty="0">
                <a:solidFill>
                  <a:schemeClr val="accent2">
                    <a:lumMod val="40000"/>
                    <a:lumOff val="60000"/>
                  </a:schemeClr>
                </a:solidFill>
              </a:rPr>
              <a:t>in einer seiner beiden Aussagen</a:t>
            </a:r>
            <a:r>
              <a:rPr lang="de-DE" dirty="0"/>
              <a:t> </a:t>
            </a:r>
            <a:r>
              <a:rPr lang="de-DE" dirty="0">
                <a:solidFill>
                  <a:schemeClr val="accent2">
                    <a:lumMod val="40000"/>
                    <a:lumOff val="60000"/>
                  </a:schemeClr>
                </a:solidFill>
              </a:rPr>
              <a:t>geirrt</a:t>
            </a:r>
            <a:r>
              <a:rPr lang="de-DE" dirty="0"/>
              <a:t> hatte.</a:t>
            </a:r>
          </a:p>
          <a:p>
            <a:r>
              <a:rPr lang="de-DE" dirty="0"/>
              <a:t>Rekonstruieren Sie die richtige Platzverteilung.</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2391389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Logik</a:t>
            </a:r>
          </a:p>
        </p:txBody>
      </p:sp>
      <p:sp>
        <p:nvSpPr>
          <p:cNvPr id="3" name="Inhaltsplatzhalter 2"/>
          <p:cNvSpPr>
            <a:spLocks noGrp="1"/>
          </p:cNvSpPr>
          <p:nvPr>
            <p:ph idx="1"/>
          </p:nvPr>
        </p:nvSpPr>
        <p:spPr>
          <a:xfrm>
            <a:off x="1104293" y="1447800"/>
            <a:ext cx="8946541" cy="4762500"/>
          </a:xfrm>
        </p:spPr>
        <p:txBody>
          <a:bodyPr>
            <a:normAutofit/>
          </a:bodyPr>
          <a:lstStyle/>
          <a:p>
            <a:pPr marL="0" indent="0">
              <a:buNone/>
            </a:pPr>
            <a:r>
              <a:rPr lang="de-DE" dirty="0">
                <a:solidFill>
                  <a:schemeClr val="bg2">
                    <a:lumMod val="40000"/>
                    <a:lumOff val="60000"/>
                  </a:schemeClr>
                </a:solidFill>
                <a:latin typeface="Calibri" panose="020F0502020204030204" pitchFamily="34" charset="0"/>
              </a:rPr>
              <a:t>1: Kurzdarstellung der Aussagen</a:t>
            </a:r>
          </a:p>
          <a:p>
            <a:pPr marL="0" indent="0">
              <a:buNone/>
            </a:pPr>
            <a:r>
              <a:rPr lang="de-DE" dirty="0">
                <a:solidFill>
                  <a:schemeClr val="bg2">
                    <a:lumMod val="40000"/>
                    <a:lumOff val="60000"/>
                  </a:schemeClr>
                </a:solidFill>
                <a:latin typeface="Calibri" panose="020F0502020204030204" pitchFamily="34" charset="0"/>
              </a:rPr>
              <a:t>	</a:t>
            </a:r>
            <a:r>
              <a:rPr lang="pt-BR" dirty="0">
                <a:latin typeface="Calibri" panose="020F0502020204030204" pitchFamily="34" charset="0"/>
              </a:rPr>
              <a:t>1. 	A = 2; 	B = 5</a:t>
            </a:r>
          </a:p>
          <a:p>
            <a:pPr marL="0" indent="0">
              <a:buNone/>
            </a:pPr>
            <a:r>
              <a:rPr lang="de-DE" dirty="0">
                <a:latin typeface="Calibri" panose="020F0502020204030204" pitchFamily="34" charset="0"/>
              </a:rPr>
              <a:t>	2. 	C = 2; 	D = 3</a:t>
            </a:r>
          </a:p>
          <a:p>
            <a:pPr marL="0" indent="0">
              <a:buNone/>
            </a:pPr>
            <a:r>
              <a:rPr lang="de-DE" dirty="0">
                <a:latin typeface="Calibri" panose="020F0502020204030204" pitchFamily="34" charset="0"/>
              </a:rPr>
              <a:t>	3. 	F = 1; 	B = 3		</a:t>
            </a:r>
          </a:p>
          <a:p>
            <a:pPr marL="0" indent="0">
              <a:buNone/>
            </a:pPr>
            <a:r>
              <a:rPr lang="de-DE" dirty="0">
                <a:latin typeface="Calibri" panose="020F0502020204030204" pitchFamily="34" charset="0"/>
              </a:rPr>
              <a:t>	4. 	A = 3; 	E = 6</a:t>
            </a:r>
          </a:p>
          <a:p>
            <a:pPr marL="0" indent="0">
              <a:buNone/>
            </a:pPr>
            <a:r>
              <a:rPr lang="de-DE" dirty="0">
                <a:latin typeface="Calibri" panose="020F0502020204030204" pitchFamily="34" charset="0"/>
              </a:rPr>
              <a:t>	5. 	C = 3; 	E = 4</a:t>
            </a:r>
          </a:p>
          <a:p>
            <a:pPr marL="0" indent="0">
              <a:buNone/>
            </a:pPr>
            <a:endParaRPr lang="de-DE" dirty="0">
              <a:latin typeface="Calibri" panose="020F0502020204030204" pitchFamily="34" charset="0"/>
            </a:endParaRPr>
          </a:p>
          <a:p>
            <a:pPr marL="0" indent="0">
              <a:buNone/>
            </a:pPr>
            <a:r>
              <a:rPr lang="de-DE" dirty="0">
                <a:latin typeface="Calibri" panose="020F0502020204030204" pitchFamily="34" charset="0"/>
              </a:rPr>
              <a:t>Jeweils eine Aussage richtig, die andere falsch!</a:t>
            </a:r>
          </a:p>
          <a:p>
            <a:pPr marL="0" indent="0">
              <a:buNone/>
            </a:pPr>
            <a:endParaRPr lang="de-DE" dirty="0">
              <a:latin typeface="Calibri" panose="020F0502020204030204" pitchFamily="34" charset="0"/>
            </a:endParaRPr>
          </a:p>
          <a:p>
            <a:pPr marL="0" indent="0">
              <a:buNone/>
            </a:pPr>
            <a:endParaRPr lang="de-DE" dirty="0">
              <a:solidFill>
                <a:schemeClr val="bg2">
                  <a:lumMod val="40000"/>
                  <a:lumOff val="60000"/>
                </a:schemeClr>
              </a:solidFill>
              <a:latin typeface="Calibri" panose="020F0502020204030204" pitchFamily="34" charset="0"/>
            </a:endParaRP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4023633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Logik</a:t>
            </a:r>
          </a:p>
        </p:txBody>
      </p:sp>
      <p:sp>
        <p:nvSpPr>
          <p:cNvPr id="3" name="Inhaltsplatzhalter 2"/>
          <p:cNvSpPr>
            <a:spLocks noGrp="1"/>
          </p:cNvSpPr>
          <p:nvPr>
            <p:ph idx="1"/>
          </p:nvPr>
        </p:nvSpPr>
        <p:spPr>
          <a:xfrm>
            <a:off x="1104293" y="1447800"/>
            <a:ext cx="8946541" cy="4762500"/>
          </a:xfrm>
        </p:spPr>
        <p:txBody>
          <a:bodyPr>
            <a:normAutofit/>
          </a:bodyPr>
          <a:lstStyle/>
          <a:p>
            <a:pPr marL="0" indent="0">
              <a:buNone/>
            </a:pPr>
            <a:r>
              <a:rPr lang="de-DE" dirty="0">
                <a:solidFill>
                  <a:schemeClr val="bg2">
                    <a:lumMod val="40000"/>
                    <a:lumOff val="60000"/>
                  </a:schemeClr>
                </a:solidFill>
                <a:latin typeface="Calibri" panose="020F0502020204030204" pitchFamily="34" charset="0"/>
              </a:rPr>
              <a:t>2: Abhängigkeiten skizzieren</a:t>
            </a:r>
          </a:p>
          <a:p>
            <a:pPr marL="0" indent="0">
              <a:buNone/>
            </a:pPr>
            <a:r>
              <a:rPr lang="de-DE" dirty="0">
                <a:solidFill>
                  <a:schemeClr val="bg2">
                    <a:lumMod val="40000"/>
                    <a:lumOff val="60000"/>
                  </a:schemeClr>
                </a:solidFill>
                <a:latin typeface="Calibri" panose="020F0502020204030204" pitchFamily="34" charset="0"/>
              </a:rPr>
              <a:t>	</a:t>
            </a:r>
            <a:r>
              <a:rPr lang="pt-BR" dirty="0">
                <a:latin typeface="Calibri" panose="020F0502020204030204" pitchFamily="34" charset="0"/>
              </a:rPr>
              <a:t>1. 	</a:t>
            </a:r>
            <a:r>
              <a:rPr lang="pt-BR" dirty="0">
                <a:solidFill>
                  <a:schemeClr val="accent2">
                    <a:lumMod val="40000"/>
                    <a:lumOff val="60000"/>
                  </a:schemeClr>
                </a:solidFill>
                <a:latin typeface="Calibri" panose="020F0502020204030204" pitchFamily="34" charset="0"/>
              </a:rPr>
              <a:t>A = 2</a:t>
            </a:r>
            <a:r>
              <a:rPr lang="pt-BR" dirty="0">
                <a:latin typeface="Calibri" panose="020F0502020204030204" pitchFamily="34" charset="0"/>
              </a:rPr>
              <a:t>; 	</a:t>
            </a:r>
            <a:r>
              <a:rPr lang="pt-BR" dirty="0">
                <a:solidFill>
                  <a:schemeClr val="accent5">
                    <a:lumMod val="40000"/>
                    <a:lumOff val="60000"/>
                  </a:schemeClr>
                </a:solidFill>
                <a:latin typeface="Calibri" panose="020F0502020204030204" pitchFamily="34" charset="0"/>
              </a:rPr>
              <a:t>B = 5</a:t>
            </a:r>
          </a:p>
          <a:p>
            <a:pPr marL="0" indent="0">
              <a:buNone/>
            </a:pPr>
            <a:r>
              <a:rPr lang="de-DE" dirty="0">
                <a:latin typeface="Calibri" panose="020F0502020204030204" pitchFamily="34" charset="0"/>
              </a:rPr>
              <a:t>	2. 	</a:t>
            </a:r>
            <a:r>
              <a:rPr lang="de-DE" dirty="0">
                <a:solidFill>
                  <a:schemeClr val="accent1">
                    <a:lumMod val="40000"/>
                    <a:lumOff val="60000"/>
                  </a:schemeClr>
                </a:solidFill>
                <a:latin typeface="Calibri" panose="020F0502020204030204" pitchFamily="34" charset="0"/>
              </a:rPr>
              <a:t>C = 2; </a:t>
            </a:r>
            <a:r>
              <a:rPr lang="de-DE" dirty="0">
                <a:latin typeface="Calibri" panose="020F0502020204030204" pitchFamily="34" charset="0"/>
              </a:rPr>
              <a:t>	D = 3</a:t>
            </a:r>
          </a:p>
          <a:p>
            <a:pPr marL="0" indent="0">
              <a:buNone/>
            </a:pPr>
            <a:r>
              <a:rPr lang="de-DE" dirty="0">
                <a:latin typeface="Calibri" panose="020F0502020204030204" pitchFamily="34" charset="0"/>
              </a:rPr>
              <a:t>	3. 	F = 1; 	</a:t>
            </a:r>
            <a:r>
              <a:rPr lang="de-DE" dirty="0">
                <a:solidFill>
                  <a:schemeClr val="accent5">
                    <a:lumMod val="40000"/>
                    <a:lumOff val="60000"/>
                  </a:schemeClr>
                </a:solidFill>
                <a:latin typeface="Calibri" panose="020F0502020204030204" pitchFamily="34" charset="0"/>
              </a:rPr>
              <a:t>B = 3</a:t>
            </a:r>
            <a:r>
              <a:rPr lang="de-DE" dirty="0">
                <a:latin typeface="Calibri" panose="020F0502020204030204" pitchFamily="34" charset="0"/>
              </a:rPr>
              <a:t>		Jeweils eine Aussage richtig, die andere falsch!</a:t>
            </a:r>
          </a:p>
          <a:p>
            <a:pPr marL="0" indent="0">
              <a:buNone/>
            </a:pPr>
            <a:r>
              <a:rPr lang="de-DE" dirty="0">
                <a:latin typeface="Calibri" panose="020F0502020204030204" pitchFamily="34" charset="0"/>
              </a:rPr>
              <a:t>	4. 	</a:t>
            </a:r>
            <a:r>
              <a:rPr lang="de-DE" dirty="0">
                <a:solidFill>
                  <a:schemeClr val="accent2">
                    <a:lumMod val="40000"/>
                    <a:lumOff val="60000"/>
                  </a:schemeClr>
                </a:solidFill>
                <a:latin typeface="Calibri" panose="020F0502020204030204" pitchFamily="34" charset="0"/>
              </a:rPr>
              <a:t>A = 3</a:t>
            </a:r>
            <a:r>
              <a:rPr lang="de-DE" dirty="0">
                <a:latin typeface="Calibri" panose="020F0502020204030204" pitchFamily="34" charset="0"/>
              </a:rPr>
              <a:t>; 	</a:t>
            </a:r>
            <a:r>
              <a:rPr lang="de-DE" dirty="0">
                <a:solidFill>
                  <a:schemeClr val="accent6">
                    <a:lumMod val="60000"/>
                    <a:lumOff val="40000"/>
                  </a:schemeClr>
                </a:solidFill>
                <a:latin typeface="Calibri" panose="020F0502020204030204" pitchFamily="34" charset="0"/>
              </a:rPr>
              <a:t>E = 6</a:t>
            </a:r>
          </a:p>
          <a:p>
            <a:pPr marL="0" indent="0">
              <a:buNone/>
            </a:pPr>
            <a:r>
              <a:rPr lang="de-DE" dirty="0">
                <a:latin typeface="Calibri" panose="020F0502020204030204" pitchFamily="34" charset="0"/>
              </a:rPr>
              <a:t>	5. 	</a:t>
            </a:r>
            <a:r>
              <a:rPr lang="de-DE" dirty="0">
                <a:solidFill>
                  <a:schemeClr val="accent1">
                    <a:lumMod val="40000"/>
                    <a:lumOff val="60000"/>
                  </a:schemeClr>
                </a:solidFill>
                <a:latin typeface="Calibri" panose="020F0502020204030204" pitchFamily="34" charset="0"/>
              </a:rPr>
              <a:t>C = 3; </a:t>
            </a:r>
            <a:r>
              <a:rPr lang="de-DE" dirty="0">
                <a:latin typeface="Calibri" panose="020F0502020204030204" pitchFamily="34" charset="0"/>
              </a:rPr>
              <a:t>	</a:t>
            </a:r>
            <a:r>
              <a:rPr lang="de-DE" dirty="0">
                <a:solidFill>
                  <a:schemeClr val="accent6">
                    <a:lumMod val="60000"/>
                    <a:lumOff val="40000"/>
                  </a:schemeClr>
                </a:solidFill>
                <a:latin typeface="Calibri" panose="020F0502020204030204" pitchFamily="34" charset="0"/>
              </a:rPr>
              <a:t>E = 4</a:t>
            </a:r>
          </a:p>
          <a:p>
            <a:pPr marL="0" indent="0">
              <a:buNone/>
            </a:pPr>
            <a:endParaRPr lang="de-DE" dirty="0">
              <a:solidFill>
                <a:schemeClr val="accent6">
                  <a:lumMod val="60000"/>
                  <a:lumOff val="40000"/>
                </a:schemeClr>
              </a:solidFill>
              <a:latin typeface="Calibri" panose="020F0502020204030204" pitchFamily="34" charset="0"/>
            </a:endParaRPr>
          </a:p>
          <a:p>
            <a:pPr marL="0" indent="0">
              <a:buNone/>
            </a:pPr>
            <a:r>
              <a:rPr lang="de-DE" dirty="0">
                <a:solidFill>
                  <a:schemeClr val="bg2">
                    <a:lumMod val="40000"/>
                    <a:lumOff val="60000"/>
                  </a:schemeClr>
                </a:solidFill>
                <a:latin typeface="Calibri" panose="020F0502020204030204" pitchFamily="34" charset="0"/>
              </a:rPr>
              <a:t>3: Konzentriert beobachten:	</a:t>
            </a:r>
          </a:p>
          <a:p>
            <a:pPr marL="0" indent="0">
              <a:buNone/>
            </a:pPr>
            <a:r>
              <a:rPr lang="de-DE" dirty="0">
                <a:latin typeface="Calibri" panose="020F0502020204030204" pitchFamily="34" charset="0"/>
              </a:rPr>
              <a:t>2 und 5 haben eine doppelte Abhängigkeit:</a:t>
            </a:r>
          </a:p>
          <a:p>
            <a:pPr marL="0" indent="0">
              <a:buNone/>
            </a:pPr>
            <a:r>
              <a:rPr lang="de-DE" dirty="0">
                <a:latin typeface="Calibri" panose="020F0502020204030204" pitchFamily="34" charset="0"/>
              </a:rPr>
              <a:t>Sei C = 3, dann ist nämlich weder C = 2, noch D = 3 möglich.</a:t>
            </a:r>
          </a:p>
          <a:p>
            <a:pPr marL="0" indent="0">
              <a:buNone/>
            </a:pPr>
            <a:r>
              <a:rPr lang="de-DE" dirty="0">
                <a:solidFill>
                  <a:schemeClr val="accent2">
                    <a:lumMod val="40000"/>
                    <a:lumOff val="60000"/>
                  </a:schemeClr>
                </a:solidFill>
                <a:latin typeface="Calibri" panose="020F0502020204030204" pitchFamily="34" charset="0"/>
              </a:rPr>
              <a:t>Somit ist E = 4 korrekt!</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373391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Logik</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4293" y="1447800"/>
                <a:ext cx="8946541" cy="4762500"/>
              </a:xfrm>
            </p:spPr>
            <p:txBody>
              <a:bodyPr>
                <a:normAutofit/>
              </a:bodyPr>
              <a:lstStyle/>
              <a:p>
                <a:pPr marL="0" indent="0">
                  <a:buNone/>
                </a:pPr>
                <a:r>
                  <a:rPr lang="de-DE" dirty="0">
                    <a:solidFill>
                      <a:schemeClr val="bg2">
                        <a:lumMod val="40000"/>
                        <a:lumOff val="60000"/>
                      </a:schemeClr>
                    </a:solidFill>
                    <a:latin typeface="Calibri" panose="020F0502020204030204" pitchFamily="34" charset="0"/>
                  </a:rPr>
                  <a:t>4: Durchpropagieren</a:t>
                </a:r>
              </a:p>
              <a:p>
                <a:pPr marL="0" indent="0">
                  <a:buNone/>
                </a:pPr>
                <a:r>
                  <a:rPr lang="de-DE" dirty="0">
                    <a:solidFill>
                      <a:schemeClr val="bg2">
                        <a:lumMod val="40000"/>
                        <a:lumOff val="60000"/>
                      </a:schemeClr>
                    </a:solidFill>
                    <a:latin typeface="Calibri" panose="020F0502020204030204" pitchFamily="34" charset="0"/>
                  </a:rPr>
                  <a:t>	</a:t>
                </a:r>
                <a:r>
                  <a:rPr lang="pt-BR" dirty="0">
                    <a:latin typeface="Calibri" panose="020F0502020204030204" pitchFamily="34" charset="0"/>
                  </a:rPr>
                  <a:t>1. 	</a:t>
                </a:r>
                <a:r>
                  <a:rPr lang="pt-BR" dirty="0">
                    <a:solidFill>
                      <a:schemeClr val="accent2">
                        <a:lumMod val="40000"/>
                        <a:lumOff val="60000"/>
                      </a:schemeClr>
                    </a:solidFill>
                    <a:latin typeface="Calibri" panose="020F0502020204030204" pitchFamily="34" charset="0"/>
                  </a:rPr>
                  <a:t>A = 2</a:t>
                </a:r>
                <a:r>
                  <a:rPr lang="pt-BR" dirty="0">
                    <a:latin typeface="Calibri" panose="020F0502020204030204" pitchFamily="34" charset="0"/>
                  </a:rPr>
                  <a:t>; 	</a:t>
                </a:r>
                <a:r>
                  <a:rPr lang="pt-BR" dirty="0">
                    <a:solidFill>
                      <a:schemeClr val="accent5">
                        <a:lumMod val="40000"/>
                        <a:lumOff val="60000"/>
                      </a:schemeClr>
                    </a:solidFill>
                    <a:latin typeface="Calibri" panose="020F0502020204030204" pitchFamily="34" charset="0"/>
                  </a:rPr>
                  <a:t>B = 5</a:t>
                </a:r>
              </a:p>
              <a:p>
                <a:pPr marL="0" indent="0">
                  <a:buNone/>
                </a:pPr>
                <a:r>
                  <a:rPr lang="de-DE" dirty="0">
                    <a:latin typeface="Calibri" panose="020F0502020204030204" pitchFamily="34" charset="0"/>
                  </a:rPr>
                  <a:t>	2. 	</a:t>
                </a:r>
                <a:r>
                  <a:rPr lang="de-DE" dirty="0">
                    <a:solidFill>
                      <a:schemeClr val="accent1">
                        <a:lumMod val="40000"/>
                        <a:lumOff val="60000"/>
                      </a:schemeClr>
                    </a:solidFill>
                    <a:latin typeface="Calibri" panose="020F0502020204030204" pitchFamily="34" charset="0"/>
                  </a:rPr>
                  <a:t>C = 2; </a:t>
                </a:r>
                <a:r>
                  <a:rPr lang="de-DE" dirty="0">
                    <a:latin typeface="Calibri" panose="020F0502020204030204" pitchFamily="34" charset="0"/>
                  </a:rPr>
                  <a:t>	D = 3</a:t>
                </a:r>
              </a:p>
              <a:p>
                <a:pPr marL="0" indent="0">
                  <a:buNone/>
                </a:pPr>
                <a:r>
                  <a:rPr lang="de-DE" dirty="0">
                    <a:latin typeface="Calibri" panose="020F0502020204030204" pitchFamily="34" charset="0"/>
                  </a:rPr>
                  <a:t>	3. 	F = 1; 	</a:t>
                </a:r>
                <a:r>
                  <a:rPr lang="de-DE" dirty="0">
                    <a:solidFill>
                      <a:schemeClr val="accent5">
                        <a:lumMod val="40000"/>
                        <a:lumOff val="60000"/>
                      </a:schemeClr>
                    </a:solidFill>
                    <a:latin typeface="Calibri" panose="020F0502020204030204" pitchFamily="34" charset="0"/>
                  </a:rPr>
                  <a:t>B = 3</a:t>
                </a:r>
                <a:r>
                  <a:rPr lang="de-DE" dirty="0">
                    <a:latin typeface="Calibri" panose="020F0502020204030204" pitchFamily="34" charset="0"/>
                  </a:rPr>
                  <a:t>		Jeweils eine Aussage richtig, die andere falsch!</a:t>
                </a:r>
              </a:p>
              <a:p>
                <a:pPr marL="0" indent="0">
                  <a:buNone/>
                </a:pPr>
                <a:r>
                  <a:rPr lang="de-DE" dirty="0">
                    <a:latin typeface="Calibri" panose="020F0502020204030204" pitchFamily="34" charset="0"/>
                  </a:rPr>
                  <a:t>	4. 	</a:t>
                </a:r>
                <a:r>
                  <a:rPr lang="de-DE" dirty="0">
                    <a:solidFill>
                      <a:schemeClr val="accent2">
                        <a:lumMod val="40000"/>
                        <a:lumOff val="60000"/>
                      </a:schemeClr>
                    </a:solidFill>
                    <a:latin typeface="Calibri" panose="020F0502020204030204" pitchFamily="34" charset="0"/>
                  </a:rPr>
                  <a:t>A = 3</a:t>
                </a:r>
                <a:r>
                  <a:rPr lang="de-DE" dirty="0">
                    <a:latin typeface="Calibri" panose="020F0502020204030204" pitchFamily="34" charset="0"/>
                  </a:rPr>
                  <a:t>; 	</a:t>
                </a:r>
                <a:r>
                  <a:rPr lang="de-DE" dirty="0">
                    <a:solidFill>
                      <a:schemeClr val="accent6">
                        <a:lumMod val="60000"/>
                        <a:lumOff val="40000"/>
                      </a:schemeClr>
                    </a:solidFill>
                    <a:latin typeface="Calibri" panose="020F0502020204030204" pitchFamily="34" charset="0"/>
                  </a:rPr>
                  <a:t>E = 6</a:t>
                </a:r>
              </a:p>
              <a:p>
                <a:pPr marL="0" indent="0">
                  <a:buNone/>
                </a:pPr>
                <a:r>
                  <a:rPr lang="de-DE" dirty="0">
                    <a:latin typeface="Calibri" panose="020F0502020204030204" pitchFamily="34" charset="0"/>
                  </a:rPr>
                  <a:t>	5. 	</a:t>
                </a:r>
                <a:r>
                  <a:rPr lang="de-DE" dirty="0">
                    <a:solidFill>
                      <a:schemeClr val="accent1">
                        <a:lumMod val="40000"/>
                        <a:lumOff val="60000"/>
                      </a:schemeClr>
                    </a:solidFill>
                    <a:latin typeface="Calibri" panose="020F0502020204030204" pitchFamily="34" charset="0"/>
                  </a:rPr>
                  <a:t>C = 3; </a:t>
                </a:r>
                <a:r>
                  <a:rPr lang="de-DE" dirty="0">
                    <a:latin typeface="Calibri" panose="020F0502020204030204" pitchFamily="34" charset="0"/>
                  </a:rPr>
                  <a:t>	</a:t>
                </a:r>
                <a:r>
                  <a:rPr lang="de-DE" dirty="0">
                    <a:solidFill>
                      <a:schemeClr val="accent6">
                        <a:lumMod val="60000"/>
                        <a:lumOff val="40000"/>
                      </a:schemeClr>
                    </a:solidFill>
                    <a:latin typeface="Calibri" panose="020F0502020204030204" pitchFamily="34" charset="0"/>
                  </a:rPr>
                  <a:t>E = 4</a:t>
                </a:r>
              </a:p>
              <a:p>
                <a:pPr marL="0" indent="0">
                  <a:buNone/>
                </a:pPr>
                <a:endParaRPr lang="de-DE" dirty="0">
                  <a:solidFill>
                    <a:schemeClr val="accent6">
                      <a:lumMod val="60000"/>
                      <a:lumOff val="40000"/>
                    </a:schemeClr>
                  </a:solidFill>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d>
                        <m:dPr>
                          <m:ctrlPr>
                            <a:rPr lang="de-DE" i="1" dirty="0" smtClean="0">
                              <a:solidFill>
                                <a:schemeClr val="accent2">
                                  <a:lumMod val="40000"/>
                                  <a:lumOff val="60000"/>
                                </a:schemeClr>
                              </a:solidFill>
                              <a:latin typeface="Cambria Math" panose="02040503050406030204" pitchFamily="18" charset="0"/>
                            </a:rPr>
                          </m:ctrlPr>
                        </m:dPr>
                        <m:e>
                          <m:r>
                            <a:rPr lang="de-DE" i="1" dirty="0" smtClean="0">
                              <a:solidFill>
                                <a:schemeClr val="accent2">
                                  <a:lumMod val="40000"/>
                                  <a:lumOff val="60000"/>
                                </a:schemeClr>
                              </a:solidFill>
                              <a:latin typeface="Cambria Math" panose="02040503050406030204" pitchFamily="18" charset="0"/>
                            </a:rPr>
                            <m:t>5</m:t>
                          </m:r>
                        </m:e>
                      </m:d>
                      <m:r>
                        <a:rPr lang="de-DE" b="0" i="1" dirty="0" smtClean="0">
                          <a:solidFill>
                            <a:schemeClr val="accent2">
                              <a:lumMod val="40000"/>
                              <a:lumOff val="60000"/>
                            </a:schemeClr>
                          </a:solidFill>
                          <a:latin typeface="Cambria Math" panose="02040503050406030204" pitchFamily="18" charset="0"/>
                        </a:rPr>
                        <m:t> </m:t>
                      </m:r>
                      <m:r>
                        <a:rPr lang="de-DE" b="0" i="1" dirty="0" smtClean="0">
                          <a:solidFill>
                            <a:schemeClr val="accent2">
                              <a:lumMod val="40000"/>
                              <a:lumOff val="60000"/>
                            </a:schemeClr>
                          </a:solidFill>
                          <a:latin typeface="Cambria Math" panose="02040503050406030204" pitchFamily="18" charset="0"/>
                        </a:rPr>
                        <m:t>𝐸</m:t>
                      </m:r>
                      <m:r>
                        <a:rPr lang="de-DE" b="0" i="1" dirty="0" smtClean="0">
                          <a:solidFill>
                            <a:schemeClr val="accent2">
                              <a:lumMod val="40000"/>
                              <a:lumOff val="60000"/>
                            </a:schemeClr>
                          </a:solidFill>
                          <a:latin typeface="Cambria Math" panose="02040503050406030204" pitchFamily="18" charset="0"/>
                        </a:rPr>
                        <m:t>= 4→</m:t>
                      </m:r>
                      <m:d>
                        <m:dPr>
                          <m:ctrlPr>
                            <a:rPr lang="de-DE" i="1" dirty="0" smtClean="0">
                              <a:solidFill>
                                <a:schemeClr val="accent2">
                                  <a:lumMod val="40000"/>
                                  <a:lumOff val="60000"/>
                                </a:schemeClr>
                              </a:solidFill>
                              <a:latin typeface="Cambria Math" panose="02040503050406030204" pitchFamily="18" charset="0"/>
                            </a:rPr>
                          </m:ctrlPr>
                        </m:dPr>
                        <m:e>
                          <m:r>
                            <a:rPr lang="de-DE" i="1" dirty="0" smtClean="0">
                              <a:solidFill>
                                <a:schemeClr val="accent2">
                                  <a:lumMod val="40000"/>
                                  <a:lumOff val="60000"/>
                                </a:schemeClr>
                              </a:solidFill>
                              <a:latin typeface="Cambria Math" panose="02040503050406030204" pitchFamily="18" charset="0"/>
                            </a:rPr>
                            <m:t>4</m:t>
                          </m:r>
                        </m:e>
                      </m:d>
                      <m:r>
                        <a:rPr lang="de-DE" b="0" i="1" dirty="0" smtClean="0">
                          <a:solidFill>
                            <a:schemeClr val="accent2">
                              <a:lumMod val="40000"/>
                              <a:lumOff val="60000"/>
                            </a:schemeClr>
                          </a:solidFill>
                          <a:latin typeface="Cambria Math" panose="02040503050406030204" pitchFamily="18" charset="0"/>
                        </a:rPr>
                        <m:t> </m:t>
                      </m:r>
                      <m:r>
                        <a:rPr lang="de-DE" i="1" dirty="0" smtClean="0">
                          <a:solidFill>
                            <a:schemeClr val="accent2">
                              <a:lumMod val="40000"/>
                              <a:lumOff val="60000"/>
                            </a:schemeClr>
                          </a:solidFill>
                          <a:latin typeface="Cambria Math" panose="02040503050406030204" pitchFamily="18" charset="0"/>
                        </a:rPr>
                        <m:t>𝐴</m:t>
                      </m:r>
                      <m:r>
                        <a:rPr lang="de-DE" i="1" dirty="0" smtClean="0">
                          <a:solidFill>
                            <a:schemeClr val="accent2">
                              <a:lumMod val="40000"/>
                              <a:lumOff val="60000"/>
                            </a:schemeClr>
                          </a:solidFill>
                          <a:latin typeface="Cambria Math" panose="02040503050406030204" pitchFamily="18" charset="0"/>
                        </a:rPr>
                        <m:t>=3→</m:t>
                      </m:r>
                      <m:d>
                        <m:dPr>
                          <m:ctrlPr>
                            <a:rPr lang="de-DE" i="1" dirty="0" smtClean="0">
                              <a:solidFill>
                                <a:schemeClr val="accent2">
                                  <a:lumMod val="40000"/>
                                  <a:lumOff val="60000"/>
                                </a:schemeClr>
                              </a:solidFill>
                              <a:latin typeface="Cambria Math" panose="02040503050406030204" pitchFamily="18" charset="0"/>
                            </a:rPr>
                          </m:ctrlPr>
                        </m:dPr>
                        <m:e>
                          <m:r>
                            <a:rPr lang="de-DE" i="1" dirty="0" smtClean="0">
                              <a:solidFill>
                                <a:schemeClr val="accent2">
                                  <a:lumMod val="40000"/>
                                  <a:lumOff val="60000"/>
                                </a:schemeClr>
                              </a:solidFill>
                              <a:latin typeface="Cambria Math" panose="02040503050406030204" pitchFamily="18" charset="0"/>
                            </a:rPr>
                            <m:t>1</m:t>
                          </m:r>
                        </m:e>
                      </m:d>
                      <m:r>
                        <a:rPr lang="de-DE" b="0" i="1" dirty="0" smtClean="0">
                          <a:solidFill>
                            <a:schemeClr val="accent2">
                              <a:lumMod val="40000"/>
                              <a:lumOff val="60000"/>
                            </a:schemeClr>
                          </a:solidFill>
                          <a:latin typeface="Cambria Math" panose="02040503050406030204" pitchFamily="18" charset="0"/>
                        </a:rPr>
                        <m:t> </m:t>
                      </m:r>
                      <m:r>
                        <a:rPr lang="de-DE" i="1" dirty="0" smtClean="0">
                          <a:solidFill>
                            <a:schemeClr val="accent2">
                              <a:lumMod val="40000"/>
                              <a:lumOff val="60000"/>
                            </a:schemeClr>
                          </a:solidFill>
                          <a:latin typeface="Cambria Math" panose="02040503050406030204" pitchFamily="18" charset="0"/>
                        </a:rPr>
                        <m:t>𝐵</m:t>
                      </m:r>
                      <m:r>
                        <a:rPr lang="de-DE" i="1" dirty="0" smtClean="0">
                          <a:solidFill>
                            <a:schemeClr val="accent2">
                              <a:lumMod val="40000"/>
                              <a:lumOff val="60000"/>
                            </a:schemeClr>
                          </a:solidFill>
                          <a:latin typeface="Cambria Math" panose="02040503050406030204" pitchFamily="18" charset="0"/>
                        </a:rPr>
                        <m:t>=5→</m:t>
                      </m:r>
                      <m:d>
                        <m:dPr>
                          <m:ctrlPr>
                            <a:rPr lang="de-DE" i="1" dirty="0" smtClean="0">
                              <a:solidFill>
                                <a:schemeClr val="accent2">
                                  <a:lumMod val="40000"/>
                                  <a:lumOff val="60000"/>
                                </a:schemeClr>
                              </a:solidFill>
                              <a:latin typeface="Cambria Math" panose="02040503050406030204" pitchFamily="18" charset="0"/>
                            </a:rPr>
                          </m:ctrlPr>
                        </m:dPr>
                        <m:e>
                          <m:r>
                            <a:rPr lang="de-DE" i="1" dirty="0" smtClean="0">
                              <a:solidFill>
                                <a:schemeClr val="accent2">
                                  <a:lumMod val="40000"/>
                                  <a:lumOff val="60000"/>
                                </a:schemeClr>
                              </a:solidFill>
                              <a:latin typeface="Cambria Math" panose="02040503050406030204" pitchFamily="18" charset="0"/>
                            </a:rPr>
                            <m:t>3</m:t>
                          </m:r>
                        </m:e>
                      </m:d>
                      <m:r>
                        <a:rPr lang="de-DE" b="0" i="1" dirty="0" smtClean="0">
                          <a:solidFill>
                            <a:schemeClr val="accent2">
                              <a:lumMod val="40000"/>
                              <a:lumOff val="60000"/>
                            </a:schemeClr>
                          </a:solidFill>
                          <a:latin typeface="Cambria Math" panose="02040503050406030204" pitchFamily="18" charset="0"/>
                        </a:rPr>
                        <m:t> </m:t>
                      </m:r>
                      <m:r>
                        <a:rPr lang="de-DE" b="0" i="1" dirty="0" smtClean="0">
                          <a:solidFill>
                            <a:schemeClr val="accent2">
                              <a:lumMod val="40000"/>
                              <a:lumOff val="60000"/>
                            </a:schemeClr>
                          </a:solidFill>
                          <a:latin typeface="Cambria Math" panose="02040503050406030204" pitchFamily="18" charset="0"/>
                        </a:rPr>
                        <m:t>𝐹</m:t>
                      </m:r>
                      <m:r>
                        <a:rPr lang="de-DE" i="1" dirty="0" smtClean="0">
                          <a:solidFill>
                            <a:schemeClr val="accent2">
                              <a:lumMod val="40000"/>
                              <a:lumOff val="60000"/>
                            </a:schemeClr>
                          </a:solidFill>
                          <a:latin typeface="Cambria Math" panose="02040503050406030204" pitchFamily="18" charset="0"/>
                        </a:rPr>
                        <m:t>=1→(2) </m:t>
                      </m:r>
                      <m:r>
                        <a:rPr lang="de-DE" i="1" dirty="0" smtClean="0">
                          <a:solidFill>
                            <a:schemeClr val="accent2">
                              <a:lumMod val="40000"/>
                              <a:lumOff val="60000"/>
                            </a:schemeClr>
                          </a:solidFill>
                          <a:latin typeface="Cambria Math" panose="02040503050406030204" pitchFamily="18" charset="0"/>
                        </a:rPr>
                        <m:t>𝐶</m:t>
                      </m:r>
                      <m:r>
                        <a:rPr lang="de-DE" i="1" dirty="0" smtClean="0">
                          <a:solidFill>
                            <a:schemeClr val="accent2">
                              <a:lumMod val="40000"/>
                              <a:lumOff val="60000"/>
                            </a:schemeClr>
                          </a:solidFill>
                          <a:latin typeface="Cambria Math" panose="02040503050406030204" pitchFamily="18" charset="0"/>
                        </a:rPr>
                        <m:t> =2 </m:t>
                      </m:r>
                    </m:oMath>
                  </m:oMathPara>
                </a14:m>
                <a:endParaRPr lang="de-DE" dirty="0">
                  <a:solidFill>
                    <a:schemeClr val="accent2">
                      <a:lumMod val="40000"/>
                      <a:lumOff val="60000"/>
                    </a:schemeClr>
                  </a:solidFill>
                  <a:latin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de-DE" b="0" i="1" dirty="0" smtClean="0">
                              <a:solidFill>
                                <a:schemeClr val="accent2">
                                  <a:lumMod val="40000"/>
                                  <a:lumOff val="60000"/>
                                </a:schemeClr>
                              </a:solidFill>
                              <a:latin typeface="Cambria Math" panose="02040503050406030204" pitchFamily="18" charset="0"/>
                            </a:rPr>
                          </m:ctrlPr>
                        </m:sSubPr>
                        <m:e>
                          <m:r>
                            <a:rPr lang="de-DE" i="1" dirty="0" smtClean="0">
                              <a:solidFill>
                                <a:schemeClr val="accent2">
                                  <a:lumMod val="40000"/>
                                  <a:lumOff val="60000"/>
                                </a:schemeClr>
                              </a:solidFill>
                              <a:latin typeface="Cambria Math" panose="02040503050406030204" pitchFamily="18" charset="0"/>
                            </a:rPr>
                            <m:t>→</m:t>
                          </m:r>
                        </m:e>
                        <m:sub>
                          <m:r>
                            <a:rPr lang="de-DE" i="1" dirty="0" smtClean="0">
                              <a:solidFill>
                                <a:schemeClr val="accent2">
                                  <a:lumMod val="40000"/>
                                  <a:lumOff val="60000"/>
                                </a:schemeClr>
                              </a:solidFill>
                              <a:latin typeface="Cambria Math" panose="02040503050406030204" pitchFamily="18" charset="0"/>
                            </a:rPr>
                            <m:t>𝐸𝑥𝑘𝑙𝑢𝑠𝑖𝑜𝑛𝑠𝑝𝑟𝑖𝑛𝑧𝑖</m:t>
                          </m:r>
                          <m:r>
                            <a:rPr lang="de-DE" b="0" i="1" dirty="0" smtClean="0">
                              <a:solidFill>
                                <a:schemeClr val="accent2">
                                  <a:lumMod val="40000"/>
                                  <a:lumOff val="60000"/>
                                </a:schemeClr>
                              </a:solidFill>
                              <a:latin typeface="Cambria Math" panose="02040503050406030204" pitchFamily="18" charset="0"/>
                            </a:rPr>
                            <m:t>𝑝</m:t>
                          </m:r>
                        </m:sub>
                      </m:sSub>
                      <m:r>
                        <a:rPr lang="de-DE" i="1" dirty="0" smtClean="0">
                          <a:solidFill>
                            <a:schemeClr val="accent2">
                              <a:lumMod val="40000"/>
                              <a:lumOff val="60000"/>
                            </a:schemeClr>
                          </a:solidFill>
                          <a:latin typeface="Cambria Math" panose="02040503050406030204" pitchFamily="18" charset="0"/>
                        </a:rPr>
                        <m:t>𝐷</m:t>
                      </m:r>
                      <m:r>
                        <a:rPr lang="de-DE" i="1" dirty="0" smtClean="0">
                          <a:solidFill>
                            <a:schemeClr val="accent2">
                              <a:lumMod val="40000"/>
                              <a:lumOff val="60000"/>
                            </a:schemeClr>
                          </a:solidFill>
                          <a:latin typeface="Cambria Math" panose="02040503050406030204" pitchFamily="18" charset="0"/>
                        </a:rPr>
                        <m:t>=6 </m:t>
                      </m:r>
                    </m:oMath>
                  </m:oMathPara>
                </a14:m>
                <a:endParaRPr lang="de-DE" dirty="0">
                  <a:solidFill>
                    <a:schemeClr val="accent2">
                      <a:lumMod val="40000"/>
                      <a:lumOff val="60000"/>
                    </a:schemeClr>
                  </a:solidFill>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4293" y="1447800"/>
                <a:ext cx="8946541" cy="4762500"/>
              </a:xfrm>
              <a:blipFill>
                <a:blip r:embed="rId2"/>
                <a:stretch>
                  <a:fillRect l="-681" t="-76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3900595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2 - Logik</a:t>
            </a:r>
          </a:p>
        </p:txBody>
      </p:sp>
      <p:sp>
        <p:nvSpPr>
          <p:cNvPr id="3" name="Inhaltsplatzhalter 2"/>
          <p:cNvSpPr>
            <a:spLocks noGrp="1"/>
          </p:cNvSpPr>
          <p:nvPr>
            <p:ph idx="1"/>
          </p:nvPr>
        </p:nvSpPr>
        <p:spPr>
          <a:xfrm>
            <a:off x="1104293" y="1447800"/>
            <a:ext cx="8946541" cy="4762500"/>
          </a:xfrm>
        </p:spPr>
        <p:txBody>
          <a:bodyPr>
            <a:normAutofit/>
          </a:bodyPr>
          <a:lstStyle/>
          <a:p>
            <a:pPr marL="0" indent="0">
              <a:buNone/>
            </a:pPr>
            <a:r>
              <a:rPr lang="de-DE" dirty="0">
                <a:solidFill>
                  <a:schemeClr val="bg2">
                    <a:lumMod val="40000"/>
                    <a:lumOff val="60000"/>
                  </a:schemeClr>
                </a:solidFill>
                <a:latin typeface="Calibri" panose="020F0502020204030204" pitchFamily="34" charset="0"/>
              </a:rPr>
              <a:t>Rangliste</a:t>
            </a:r>
          </a:p>
          <a:p>
            <a:pPr marL="0" indent="0">
              <a:buNone/>
            </a:pPr>
            <a:endParaRPr lang="de-DE" dirty="0">
              <a:solidFill>
                <a:schemeClr val="accent6">
                  <a:lumMod val="60000"/>
                  <a:lumOff val="40000"/>
                </a:schemeClr>
              </a:solidFill>
              <a:latin typeface="Calibri" panose="020F0502020204030204" pitchFamily="34" charset="0"/>
            </a:endParaRPr>
          </a:p>
          <a:p>
            <a:pPr marL="0" indent="0">
              <a:buNone/>
            </a:pPr>
            <a:r>
              <a:rPr lang="de-DE" dirty="0">
                <a:solidFill>
                  <a:schemeClr val="accent2">
                    <a:lumMod val="40000"/>
                    <a:lumOff val="60000"/>
                  </a:schemeClr>
                </a:solidFill>
                <a:latin typeface="Calibri" panose="020F0502020204030204" pitchFamily="34" charset="0"/>
              </a:rPr>
              <a:t>	1:	G</a:t>
            </a:r>
          </a:p>
          <a:p>
            <a:pPr marL="0" indent="0">
              <a:buNone/>
            </a:pPr>
            <a:r>
              <a:rPr lang="de-DE" dirty="0">
                <a:solidFill>
                  <a:schemeClr val="accent2">
                    <a:lumMod val="40000"/>
                    <a:lumOff val="60000"/>
                  </a:schemeClr>
                </a:solidFill>
                <a:latin typeface="Calibri" panose="020F0502020204030204" pitchFamily="34" charset="0"/>
              </a:rPr>
              <a:t>	2:	C</a:t>
            </a:r>
          </a:p>
          <a:p>
            <a:pPr marL="0" indent="0">
              <a:buNone/>
            </a:pPr>
            <a:r>
              <a:rPr lang="de-DE" dirty="0">
                <a:solidFill>
                  <a:schemeClr val="accent2">
                    <a:lumMod val="40000"/>
                    <a:lumOff val="60000"/>
                  </a:schemeClr>
                </a:solidFill>
                <a:latin typeface="Calibri" panose="020F0502020204030204" pitchFamily="34" charset="0"/>
              </a:rPr>
              <a:t>	3:	A</a:t>
            </a:r>
          </a:p>
          <a:p>
            <a:pPr marL="0" indent="0">
              <a:buNone/>
            </a:pPr>
            <a:r>
              <a:rPr lang="de-DE" dirty="0">
                <a:solidFill>
                  <a:schemeClr val="accent2">
                    <a:lumMod val="40000"/>
                    <a:lumOff val="60000"/>
                  </a:schemeClr>
                </a:solidFill>
                <a:latin typeface="Calibri" panose="020F0502020204030204" pitchFamily="34" charset="0"/>
              </a:rPr>
              <a:t>	4:	E</a:t>
            </a:r>
          </a:p>
          <a:p>
            <a:pPr marL="0" indent="0">
              <a:buNone/>
            </a:pPr>
            <a:r>
              <a:rPr lang="de-DE" dirty="0">
                <a:solidFill>
                  <a:schemeClr val="accent2">
                    <a:lumMod val="40000"/>
                    <a:lumOff val="60000"/>
                  </a:schemeClr>
                </a:solidFill>
                <a:latin typeface="Calibri" panose="020F0502020204030204" pitchFamily="34" charset="0"/>
              </a:rPr>
              <a:t>	5:	B</a:t>
            </a:r>
          </a:p>
          <a:p>
            <a:pPr marL="0" indent="0">
              <a:buNone/>
            </a:pPr>
            <a:r>
              <a:rPr lang="de-DE" dirty="0">
                <a:solidFill>
                  <a:schemeClr val="accent2">
                    <a:lumMod val="40000"/>
                    <a:lumOff val="60000"/>
                  </a:schemeClr>
                </a:solidFill>
                <a:latin typeface="Calibri" panose="020F0502020204030204" pitchFamily="34" charset="0"/>
              </a:rPr>
              <a:t>	6:	D</a:t>
            </a:r>
          </a:p>
        </p:txBody>
      </p:sp>
      <p:sp>
        <p:nvSpPr>
          <p:cNvPr id="4" name="Fußzeilenplatzhalter 3"/>
          <p:cNvSpPr>
            <a:spLocks noGrp="1"/>
          </p:cNvSpPr>
          <p:nvPr>
            <p:ph type="ftr" sz="quarter" idx="11"/>
          </p:nvPr>
        </p:nvSpPr>
        <p:spPr/>
        <p:txBody>
          <a:bodyPr/>
          <a:lstStyle/>
          <a:p>
            <a:r>
              <a:rPr lang="de-DE"/>
              <a:t>Friedrich-Alexander Universität Erlangen-Nürnberg                      Jan 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406831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1">
                    <a:lumMod val="95000"/>
                    <a:lumOff val="5000"/>
                  </a:schemeClr>
                </a:solidFill>
              </a:rPr>
              <a:t>Vielen Dank für eure Aufmerksamkeit!</a:t>
            </a:r>
          </a:p>
        </p:txBody>
      </p:sp>
      <p:sp>
        <p:nvSpPr>
          <p:cNvPr id="3" name="Inhaltsplatzhalter 2"/>
          <p:cNvSpPr>
            <a:spLocks noGrp="1"/>
          </p:cNvSpPr>
          <p:nvPr>
            <p:ph idx="1"/>
          </p:nvPr>
        </p:nvSpPr>
        <p:spPr>
          <a:xfrm>
            <a:off x="1103312" y="2052919"/>
            <a:ext cx="8946541" cy="2306646"/>
          </a:xfrm>
          <a:solidFill>
            <a:schemeClr val="tx1">
              <a:alpha val="29000"/>
            </a:schemeClr>
          </a:solidFill>
        </p:spPr>
        <p:txBody>
          <a:bodyPr/>
          <a:lstStyle/>
          <a:p>
            <a:pPr marL="0" indent="0">
              <a:buNone/>
            </a:pPr>
            <a:r>
              <a:rPr lang="de-DE" altLang="ja-JP" sz="4000" dirty="0">
                <a:solidFill>
                  <a:schemeClr val="bg1">
                    <a:lumMod val="95000"/>
                    <a:lumOff val="5000"/>
                  </a:schemeClr>
                </a:solidFill>
              </a:rPr>
              <a:t>„</a:t>
            </a:r>
            <a:r>
              <a:rPr lang="ja-JP" altLang="de-DE" sz="4000" dirty="0">
                <a:solidFill>
                  <a:schemeClr val="bg1">
                    <a:lumMod val="95000"/>
                    <a:lumOff val="5000"/>
                  </a:schemeClr>
                </a:solidFill>
              </a:rPr>
              <a:t>聞くは一時の恥聞かぬは末代の恥</a:t>
            </a:r>
            <a:r>
              <a:rPr lang="de-DE" altLang="ja-JP" sz="4000" dirty="0">
                <a:solidFill>
                  <a:schemeClr val="bg1">
                    <a:lumMod val="95000"/>
                    <a:lumOff val="5000"/>
                  </a:schemeClr>
                </a:solidFill>
              </a:rPr>
              <a:t>“</a:t>
            </a:r>
          </a:p>
          <a:p>
            <a:pPr marL="0" indent="0">
              <a:buNone/>
            </a:pPr>
            <a:endParaRPr lang="de-DE" sz="4000" dirty="0">
              <a:solidFill>
                <a:schemeClr val="bg1">
                  <a:lumMod val="95000"/>
                  <a:lumOff val="5000"/>
                </a:schemeClr>
              </a:solidFill>
            </a:endParaRPr>
          </a:p>
          <a:p>
            <a:pPr marL="0" indent="0">
              <a:buNone/>
            </a:pPr>
            <a:r>
              <a:rPr lang="de-DE" altLang="ja-JP" sz="4000" dirty="0">
                <a:solidFill>
                  <a:schemeClr val="bg1">
                    <a:lumMod val="95000"/>
                    <a:lumOff val="5000"/>
                  </a:schemeClr>
                </a:solidFill>
              </a:rPr>
              <a:t>„</a:t>
            </a:r>
            <a:r>
              <a:rPr lang="ja-JP" altLang="de-DE" sz="4000" dirty="0">
                <a:solidFill>
                  <a:schemeClr val="bg1">
                    <a:lumMod val="95000"/>
                    <a:lumOff val="5000"/>
                  </a:schemeClr>
                </a:solidFill>
              </a:rPr>
              <a:t>猿も木から落ちる</a:t>
            </a:r>
            <a:r>
              <a:rPr lang="de-DE" altLang="ja-JP" sz="4000" dirty="0">
                <a:solidFill>
                  <a:schemeClr val="bg1">
                    <a:lumMod val="95000"/>
                    <a:lumOff val="5000"/>
                  </a:schemeClr>
                </a:solidFill>
              </a:rPr>
              <a:t>“</a:t>
            </a:r>
            <a:endParaRPr lang="de-DE" sz="4000" dirty="0">
              <a:solidFill>
                <a:schemeClr val="bg1">
                  <a:lumMod val="95000"/>
                  <a:lumOff val="5000"/>
                </a:schemeClr>
              </a:solidFill>
            </a:endParaRPr>
          </a:p>
          <a:p>
            <a:endParaRPr lang="de-DE" dirty="0"/>
          </a:p>
        </p:txBody>
      </p:sp>
      <p:sp>
        <p:nvSpPr>
          <p:cNvPr id="4" name="Fußzeilenplatzhalter 3"/>
          <p:cNvSpPr>
            <a:spLocks noGrp="1"/>
          </p:cNvSpPr>
          <p:nvPr>
            <p:ph type="ftr" sz="quarter" idx="11"/>
          </p:nvPr>
        </p:nvSpPr>
        <p:spPr/>
        <p:txBody>
          <a:bodyPr/>
          <a:lstStyle/>
          <a:p>
            <a:r>
              <a:rPr lang="de-DE" dirty="0">
                <a:solidFill>
                  <a:schemeClr val="bg1">
                    <a:lumMod val="95000"/>
                    <a:lumOff val="5000"/>
                    <a:alpha val="60000"/>
                  </a:schemeClr>
                </a:solidFill>
              </a:rPr>
              <a:t>Friedrich-Alexander Universität Erlangen-Nürnberg                      Jan Spieck</a:t>
            </a:r>
            <a:endParaRPr lang="en-US" dirty="0">
              <a:solidFill>
                <a:schemeClr val="bg1">
                  <a:lumMod val="95000"/>
                  <a:lumOff val="5000"/>
                  <a:alpha val="60000"/>
                </a:schemeClr>
              </a:solidFill>
            </a:endParaRPr>
          </a:p>
        </p:txBody>
      </p:sp>
      <p:sp>
        <p:nvSpPr>
          <p:cNvPr id="5" name="Foliennummernplatzhalter 4"/>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124896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solidFill>
                      <a:schemeClr val="accent3">
                        <a:lumMod val="40000"/>
                        <a:lumOff val="60000"/>
                      </a:schemeClr>
                    </a:solidFill>
                    <a:latin typeface="Calibri" panose="020F0502020204030204" pitchFamily="34" charset="0"/>
                  </a:rPr>
                  <a:t>Funktionstabellen</a:t>
                </a:r>
              </a:p>
              <a:p>
                <a:pPr>
                  <a:buFont typeface="Courier New" panose="02070309020205020404" pitchFamily="49" charset="0"/>
                  <a:buChar char="o"/>
                </a:pPr>
                <a:r>
                  <a:rPr lang="de-DE" dirty="0">
                    <a:latin typeface="Calibri" panose="020F0502020204030204" pitchFamily="34" charset="0"/>
                  </a:rPr>
                  <a:t>Enthält die Funktionswerte für alle Permutationen der Variablenwerte</a:t>
                </a:r>
              </a:p>
              <a:p>
                <a:pPr>
                  <a:buFont typeface="Courier New" panose="02070309020205020404" pitchFamily="49" charset="0"/>
                  <a:buChar char="o"/>
                </a:pPr>
                <a:r>
                  <a:rPr lang="de-DE" dirty="0">
                    <a:latin typeface="Calibri" panose="020F0502020204030204" pitchFamily="34" charset="0"/>
                  </a:rPr>
                  <a:t>Jede Variable kann entweder </a:t>
                </a:r>
                <a:r>
                  <a:rPr lang="de-DE" dirty="0" err="1">
                    <a:latin typeface="Calibri" panose="020F0502020204030204" pitchFamily="34" charset="0"/>
                  </a:rPr>
                  <a:t>true</a:t>
                </a:r>
                <a:r>
                  <a:rPr lang="de-DE" dirty="0">
                    <a:latin typeface="Calibri" panose="020F0502020204030204" pitchFamily="34" charset="0"/>
                  </a:rPr>
                  <a:t> (= 1) oder falsch sein (= 0)</a:t>
                </a:r>
              </a:p>
              <a:p>
                <a:pPr>
                  <a:buFont typeface="Courier New" panose="02070309020205020404" pitchFamily="49" charset="0"/>
                  <a:buChar char="o"/>
                </a:pPr>
                <a:r>
                  <a:rPr lang="de-DE" dirty="0">
                    <a:latin typeface="Calibri" panose="020F0502020204030204" pitchFamily="34" charset="0"/>
                  </a:rPr>
                  <a:t>Es gibt somit bei n Variablen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2</m:t>
                        </m:r>
                      </m:e>
                      <m:sup>
                        <m:r>
                          <a:rPr lang="de-DE" b="0" i="1" smtClean="0">
                            <a:latin typeface="Cambria Math" panose="02040503050406030204" pitchFamily="18" charset="0"/>
                          </a:rPr>
                          <m:t>𝑛</m:t>
                        </m:r>
                      </m:sup>
                    </m:sSup>
                  </m:oMath>
                </a14:m>
                <a:r>
                  <a:rPr lang="de-DE" dirty="0">
                    <a:latin typeface="Calibri" panose="020F0502020204030204" pitchFamily="34" charset="0"/>
                  </a:rPr>
                  <a:t> verschiedene Kombinationen (= Zeilen in der Tabelle)</a:t>
                </a:r>
              </a:p>
              <a:p>
                <a:pPr marL="0" indent="0">
                  <a:buNone/>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872"/>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5</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553476759"/>
                  </p:ext>
                </p:extLst>
              </p:nvPr>
            </p:nvGraphicFramePr>
            <p:xfrm>
              <a:off x="3025242" y="3560108"/>
              <a:ext cx="1753236" cy="1854200"/>
            </p:xfrm>
            <a:graphic>
              <a:graphicData uri="http://schemas.openxmlformats.org/drawingml/2006/table">
                <a:tbl>
                  <a:tblPr firstRow="1" bandRow="1">
                    <a:tableStyleId>{7DF18680-E054-41AD-8BC1-D1AEF772440D}</a:tableStyleId>
                  </a:tblPr>
                  <a:tblGrid>
                    <a:gridCol w="416243">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tblGrid>
                  <a:tr h="370840">
                    <a:tc>
                      <a:txBody>
                        <a:bodyPr/>
                        <a:lstStyle/>
                        <a:p>
                          <a:r>
                            <a:rPr lang="de-DE" dirty="0"/>
                            <a:t>A</a:t>
                          </a:r>
                        </a:p>
                      </a:txBody>
                      <a:tcPr/>
                    </a:tc>
                    <a:tc>
                      <a:txBody>
                        <a:bodyPr/>
                        <a:lstStyle/>
                        <a:p>
                          <a:r>
                            <a:rPr lang="de-DE" dirty="0"/>
                            <a:t>B</a:t>
                          </a:r>
                        </a:p>
                      </a:txBody>
                      <a:tcPr/>
                    </a:tc>
                    <a:tc>
                      <a:txBody>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𝒇</m:t>
                                </m:r>
                                <m:r>
                                  <a:rPr lang="de-DE" b="1" i="1" smtClean="0">
                                    <a:latin typeface="Cambria Math" panose="02040503050406030204" pitchFamily="18" charset="0"/>
                                  </a:rPr>
                                  <m:t>(</m:t>
                                </m:r>
                                <m:r>
                                  <a:rPr lang="de-DE" b="1" i="1" smtClean="0">
                                    <a:latin typeface="Cambria Math" panose="02040503050406030204" pitchFamily="18" charset="0"/>
                                  </a:rPr>
                                  <m:t>𝑨</m:t>
                                </m:r>
                                <m:r>
                                  <a:rPr lang="de-DE" b="1" i="1" smtClean="0">
                                    <a:latin typeface="Cambria Math" panose="02040503050406030204" pitchFamily="18" charset="0"/>
                                  </a:rPr>
                                  <m:t>,</m:t>
                                </m:r>
                                <m:r>
                                  <a:rPr lang="de-DE" b="1" i="1" smtClean="0">
                                    <a:latin typeface="Cambria Math" panose="02040503050406030204" pitchFamily="18" charset="0"/>
                                  </a:rPr>
                                  <m:t>𝑩</m:t>
                                </m:r>
                                <m:r>
                                  <a:rPr lang="de-DE" b="1" i="1" smtClean="0">
                                    <a:latin typeface="Cambria Math" panose="02040503050406030204" pitchFamily="18" charset="0"/>
                                  </a:rPr>
                                  <m:t>)</m:t>
                                </m:r>
                              </m:oMath>
                            </m:oMathPara>
                          </a14:m>
                          <a:endParaRPr lang="de-DE" dirty="0"/>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553476759"/>
                  </p:ext>
                </p:extLst>
              </p:nvPr>
            </p:nvGraphicFramePr>
            <p:xfrm>
              <a:off x="3025242" y="3560108"/>
              <a:ext cx="1753236" cy="1854200"/>
            </p:xfrm>
            <a:graphic>
              <a:graphicData uri="http://schemas.openxmlformats.org/drawingml/2006/table">
                <a:tbl>
                  <a:tblPr firstRow="1" bandRow="1">
                    <a:tableStyleId>{7DF18680-E054-41AD-8BC1-D1AEF772440D}</a:tableStyleId>
                  </a:tblPr>
                  <a:tblGrid>
                    <a:gridCol w="416243">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tblGrid>
                  <a:tr h="370840">
                    <a:tc>
                      <a:txBody>
                        <a:bodyPr/>
                        <a:lstStyle/>
                        <a:p>
                          <a:r>
                            <a:rPr lang="de-DE" dirty="0"/>
                            <a:t>A</a:t>
                          </a:r>
                        </a:p>
                      </a:txBody>
                      <a:tcPr/>
                    </a:tc>
                    <a:tc>
                      <a:txBody>
                        <a:bodyPr/>
                        <a:lstStyle/>
                        <a:p>
                          <a:r>
                            <a:rPr lang="de-DE" dirty="0"/>
                            <a:t>B</a:t>
                          </a:r>
                        </a:p>
                      </a:txBody>
                      <a:tcPr/>
                    </a:tc>
                    <a:tc>
                      <a:txBody>
                        <a:bodyPr/>
                        <a:lstStyle/>
                        <a:p>
                          <a:endParaRPr lang="de-DE"/>
                        </a:p>
                      </a:txBody>
                      <a:tcPr>
                        <a:blipFill>
                          <a:blip r:embed="rId4"/>
                          <a:stretch>
                            <a:fillRect l="-84076" t="-8197" r="-3185" b="-422951"/>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bl>
              </a:graphicData>
            </a:graphic>
          </p:graphicFrame>
        </mc:Fallback>
      </mc:AlternateContent>
      <p:sp>
        <p:nvSpPr>
          <p:cNvPr id="5" name="Geschweifte Klammer rechts 4"/>
          <p:cNvSpPr/>
          <p:nvPr/>
        </p:nvSpPr>
        <p:spPr>
          <a:xfrm rot="5400000">
            <a:off x="3376745" y="5265470"/>
            <a:ext cx="81752" cy="7847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rechts 7"/>
          <p:cNvSpPr/>
          <p:nvPr/>
        </p:nvSpPr>
        <p:spPr>
          <a:xfrm rot="5400000">
            <a:off x="4253363" y="5265470"/>
            <a:ext cx="81752" cy="784758"/>
          </a:xfrm>
          <a:prstGeom prst="rightBrac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p:cNvSpPr txBox="1"/>
          <p:nvPr/>
        </p:nvSpPr>
        <p:spPr>
          <a:xfrm>
            <a:off x="1798399" y="5733635"/>
            <a:ext cx="2103461" cy="646331"/>
          </a:xfrm>
          <a:prstGeom prst="rect">
            <a:avLst/>
          </a:prstGeom>
          <a:noFill/>
        </p:spPr>
        <p:txBody>
          <a:bodyPr wrap="none" rtlCol="0">
            <a:spAutoFit/>
          </a:bodyPr>
          <a:lstStyle/>
          <a:p>
            <a:r>
              <a:rPr lang="de-DE" dirty="0"/>
              <a:t>Variablenwerte</a:t>
            </a:r>
          </a:p>
          <a:p>
            <a:r>
              <a:rPr lang="de-DE" dirty="0"/>
              <a:t>Reihenfolge egal</a:t>
            </a:r>
          </a:p>
        </p:txBody>
      </p:sp>
      <p:sp>
        <p:nvSpPr>
          <p:cNvPr id="10" name="Textfeld 9"/>
          <p:cNvSpPr txBox="1"/>
          <p:nvPr/>
        </p:nvSpPr>
        <p:spPr>
          <a:xfrm>
            <a:off x="3901860" y="5733634"/>
            <a:ext cx="2324675" cy="646331"/>
          </a:xfrm>
          <a:prstGeom prst="rect">
            <a:avLst/>
          </a:prstGeom>
          <a:noFill/>
        </p:spPr>
        <p:txBody>
          <a:bodyPr wrap="none" rtlCol="0">
            <a:spAutoFit/>
          </a:bodyPr>
          <a:lstStyle/>
          <a:p>
            <a:r>
              <a:rPr lang="de-DE" dirty="0"/>
              <a:t>Korrespondierende</a:t>
            </a:r>
          </a:p>
          <a:p>
            <a:r>
              <a:rPr lang="de-DE" dirty="0"/>
              <a:t>Funktionswerte</a:t>
            </a:r>
          </a:p>
        </p:txBody>
      </p:sp>
    </p:spTree>
    <p:extLst>
      <p:ext uri="{BB962C8B-B14F-4D97-AF65-F5344CB8AC3E}">
        <p14:creationId xmlns:p14="http://schemas.microsoft.com/office/powerpoint/2010/main" val="135676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Schaltfunktion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1</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m:t>
                    </m:r>
                    <m:r>
                      <a:rPr lang="de-DE" i="1">
                        <a:latin typeface="Cambria Math" panose="02040503050406030204" pitchFamily="18" charset="0"/>
                      </a:rPr>
                      <m:t>𝑥</m:t>
                    </m:r>
                    <m:nary>
                      <m:naryPr>
                        <m:chr m:val="⨁"/>
                        <m:subHide m:val="on"/>
                        <m:supHide m:val="on"/>
                        <m:ctrlPr>
                          <a:rPr lang="de-DE" i="1">
                            <a:latin typeface="Cambria Math" panose="02040503050406030204" pitchFamily="18" charset="0"/>
                            <a:ea typeface="Cambria Math" panose="02040503050406030204" pitchFamily="18" charset="0"/>
                          </a:rPr>
                        </m:ctrlPr>
                      </m:naryPr>
                      <m:sub/>
                      <m:sup/>
                      <m:e>
                        <m:r>
                          <a:rPr lang="de-DE" i="1">
                            <a:latin typeface="Cambria Math" panose="02040503050406030204" pitchFamily="18" charset="0"/>
                            <a:ea typeface="Cambria Math" panose="02040503050406030204" pitchFamily="18" charset="0"/>
                          </a:rPr>
                          <m:t>𝑦</m:t>
                        </m:r>
                      </m:e>
                    </m:nary>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9157"/>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6</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nvPr>
            </p:nvGraphicFramePr>
            <p:xfrm>
              <a:off x="3139542" y="2450597"/>
              <a:ext cx="1753236" cy="1854200"/>
            </p:xfrm>
            <a:graphic>
              <a:graphicData uri="http://schemas.openxmlformats.org/drawingml/2006/table">
                <a:tbl>
                  <a:tblPr firstRow="1" bandRow="1">
                    <a:tableStyleId>{7DF18680-E054-41AD-8BC1-D1AEF772440D}</a:tableStyleId>
                  </a:tblPr>
                  <a:tblGrid>
                    <a:gridCol w="416243">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panose="02040503050406030204" pitchFamily="18" charset="0"/>
                                      </a:rPr>
                                    </m:ctrlPr>
                                  </m:sSubPr>
                                  <m:e>
                                    <m:r>
                                      <a:rPr lang="de-DE" b="1" i="1" smtClean="0">
                                        <a:latin typeface="Cambria Math" panose="02040503050406030204" pitchFamily="18" charset="0"/>
                                      </a:rPr>
                                      <m:t>𝒇</m:t>
                                    </m:r>
                                  </m:e>
                                  <m:sub>
                                    <m:r>
                                      <a:rPr lang="de-DE" b="1" i="1" smtClean="0">
                                        <a:latin typeface="Cambria Math" panose="02040503050406030204" pitchFamily="18" charset="0"/>
                                      </a:rPr>
                                      <m:t>𝟏</m:t>
                                    </m:r>
                                  </m:sub>
                                </m:sSub>
                                <m:r>
                                  <a:rPr lang="de-DE" b="1" i="1" smtClean="0">
                                    <a:latin typeface="Cambria Math" panose="02040503050406030204" pitchFamily="18" charset="0"/>
                                  </a:rPr>
                                  <m:t>(</m:t>
                                </m:r>
                                <m:r>
                                  <a:rPr lang="de-DE" b="1" i="1" smtClean="0">
                                    <a:latin typeface="Cambria Math" panose="02040503050406030204" pitchFamily="18" charset="0"/>
                                  </a:rPr>
                                  <m:t>𝒙</m:t>
                                </m:r>
                                <m:r>
                                  <a:rPr lang="de-DE" b="1" i="1" smtClean="0">
                                    <a:latin typeface="Cambria Math" panose="02040503050406030204" pitchFamily="18" charset="0"/>
                                  </a:rPr>
                                  <m:t>,</m:t>
                                </m:r>
                                <m:r>
                                  <a:rPr lang="de-DE" b="1" i="1" smtClean="0">
                                    <a:latin typeface="Cambria Math" panose="02040503050406030204" pitchFamily="18" charset="0"/>
                                  </a:rPr>
                                  <m:t>𝒚</m:t>
                                </m:r>
                                <m:r>
                                  <a:rPr lang="de-DE" b="1" i="1" smtClean="0">
                                    <a:latin typeface="Cambria Math" panose="02040503050406030204" pitchFamily="18" charset="0"/>
                                  </a:rPr>
                                  <m:t>)</m:t>
                                </m:r>
                              </m:oMath>
                            </m:oMathPara>
                          </a14:m>
                          <a:endParaRPr lang="de-DE" dirty="0"/>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elle 3"/>
              <p:cNvGraphicFramePr>
                <a:graphicFrameLocks noGrp="1"/>
              </p:cNvGraphicFramePr>
              <p:nvPr>
                <p:extLst/>
              </p:nvPr>
            </p:nvGraphicFramePr>
            <p:xfrm>
              <a:off x="3139542" y="2450597"/>
              <a:ext cx="1753236" cy="1854200"/>
            </p:xfrm>
            <a:graphic>
              <a:graphicData uri="http://schemas.openxmlformats.org/drawingml/2006/table">
                <a:tbl>
                  <a:tblPr firstRow="1" bandRow="1">
                    <a:tableStyleId>{7DF18680-E054-41AD-8BC1-D1AEF772440D}</a:tableStyleId>
                  </a:tblPr>
                  <a:tblGrid>
                    <a:gridCol w="416243">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endParaRPr lang="de-DE"/>
                        </a:p>
                      </a:txBody>
                      <a:tcPr>
                        <a:blipFill>
                          <a:blip r:embed="rId4"/>
                          <a:stretch>
                            <a:fillRect l="-84713" t="-8197" r="-2548" b="-422951"/>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1</a:t>
                          </a:r>
                        </a:p>
                      </a:txBody>
                      <a:tcPr/>
                    </a:tc>
                    <a:tc>
                      <a:txBody>
                        <a:bodyPr/>
                        <a:lstStyle/>
                        <a:p>
                          <a:pPr algn="ctr"/>
                          <a:r>
                            <a:rPr lang="de-DE" dirty="0"/>
                            <a:t>1</a:t>
                          </a:r>
                        </a:p>
                      </a:txBody>
                      <a:tcPr/>
                    </a:tc>
                    <a:extLst>
                      <a:ext uri="{0D108BD9-81ED-4DB2-BD59-A6C34878D82A}">
                        <a16:rowId xmlns:a16="http://schemas.microsoft.com/office/drawing/2014/main" val="10002"/>
                      </a:ext>
                    </a:extLst>
                  </a:tr>
                  <a:tr h="370840">
                    <a:tc>
                      <a:txBody>
                        <a:bodyPr/>
                        <a:lstStyle/>
                        <a:p>
                          <a:r>
                            <a:rPr lang="de-DE" dirty="0"/>
                            <a:t>1</a:t>
                          </a:r>
                        </a:p>
                      </a:txBody>
                      <a:tcPr/>
                    </a:tc>
                    <a:tc>
                      <a:txBody>
                        <a:bodyPr/>
                        <a:lstStyle/>
                        <a:p>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1</a:t>
                          </a:r>
                        </a:p>
                      </a:txBody>
                      <a:tcPr/>
                    </a:tc>
                    <a:tc>
                      <a:txBody>
                        <a:bodyPr/>
                        <a:lstStyle/>
                        <a:p>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bl>
              </a:graphicData>
            </a:graphic>
          </p:graphicFrame>
        </mc:Fallback>
      </mc:AlternateContent>
      <p:sp>
        <p:nvSpPr>
          <p:cNvPr id="5" name="Geschweifte Klammer rechts 4"/>
          <p:cNvSpPr/>
          <p:nvPr/>
        </p:nvSpPr>
        <p:spPr>
          <a:xfrm rot="5400000">
            <a:off x="3510986" y="4267510"/>
            <a:ext cx="81752" cy="7847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rechts 7"/>
          <p:cNvSpPr/>
          <p:nvPr/>
        </p:nvSpPr>
        <p:spPr>
          <a:xfrm rot="5400000">
            <a:off x="4459523" y="4267510"/>
            <a:ext cx="81752" cy="784758"/>
          </a:xfrm>
          <a:prstGeom prst="rightBrac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p:cNvSpPr txBox="1"/>
          <p:nvPr/>
        </p:nvSpPr>
        <p:spPr>
          <a:xfrm>
            <a:off x="1912699" y="4757084"/>
            <a:ext cx="2103461" cy="646331"/>
          </a:xfrm>
          <a:prstGeom prst="rect">
            <a:avLst/>
          </a:prstGeom>
          <a:noFill/>
        </p:spPr>
        <p:txBody>
          <a:bodyPr wrap="none" rtlCol="0">
            <a:spAutoFit/>
          </a:bodyPr>
          <a:lstStyle/>
          <a:p>
            <a:r>
              <a:rPr lang="de-DE" dirty="0"/>
              <a:t>Variablenwerte</a:t>
            </a:r>
          </a:p>
          <a:p>
            <a:r>
              <a:rPr lang="de-DE" dirty="0"/>
              <a:t>Reihenfolge egal</a:t>
            </a:r>
          </a:p>
        </p:txBody>
      </p:sp>
      <p:sp>
        <p:nvSpPr>
          <p:cNvPr id="10" name="Textfeld 9"/>
          <p:cNvSpPr txBox="1"/>
          <p:nvPr/>
        </p:nvSpPr>
        <p:spPr>
          <a:xfrm>
            <a:off x="3954432" y="4757084"/>
            <a:ext cx="2324675" cy="646331"/>
          </a:xfrm>
          <a:prstGeom prst="rect">
            <a:avLst/>
          </a:prstGeom>
          <a:noFill/>
        </p:spPr>
        <p:txBody>
          <a:bodyPr wrap="none" rtlCol="0">
            <a:spAutoFit/>
          </a:bodyPr>
          <a:lstStyle/>
          <a:p>
            <a:r>
              <a:rPr lang="de-DE" dirty="0"/>
              <a:t>Korrespondierende</a:t>
            </a:r>
          </a:p>
          <a:p>
            <a:r>
              <a:rPr lang="de-DE" dirty="0"/>
              <a:t>Funktionswerte</a:t>
            </a:r>
          </a:p>
        </p:txBody>
      </p:sp>
    </p:spTree>
    <p:extLst>
      <p:ext uri="{BB962C8B-B14F-4D97-AF65-F5344CB8AC3E}">
        <p14:creationId xmlns:p14="http://schemas.microsoft.com/office/powerpoint/2010/main" val="429418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Schaltfunktion von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2</m:t>
                        </m:r>
                      </m:sub>
                    </m:sSub>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r>
                          <a:rPr lang="de-DE" i="1">
                            <a:latin typeface="Cambria Math" panose="02040503050406030204" pitchFamily="18" charset="0"/>
                          </a:rPr>
                          <m:t>,</m:t>
                        </m:r>
                        <m:r>
                          <a:rPr lang="de-DE" i="1">
                            <a:latin typeface="Cambria Math" panose="02040503050406030204" pitchFamily="18" charset="0"/>
                          </a:rPr>
                          <m:t>𝑧</m:t>
                        </m:r>
                      </m:e>
                    </m:d>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𝑧</m:t>
                    </m:r>
                  </m:oMath>
                </a14:m>
                <a:endParaRPr lang="de-DE" dirty="0">
                  <a:latin typeface="Calibri" panose="020F0502020204030204" pitchFamily="34" charset="0"/>
                </a:endParaRPr>
              </a:p>
              <a:p>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1163"/>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7</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425995975"/>
                  </p:ext>
                </p:extLst>
              </p:nvPr>
            </p:nvGraphicFramePr>
            <p:xfrm>
              <a:off x="3158592" y="2252200"/>
              <a:ext cx="5128159" cy="3337560"/>
            </p:xfrm>
            <a:graphic>
              <a:graphicData uri="http://schemas.openxmlformats.org/drawingml/2006/table">
                <a:tbl>
                  <a:tblPr firstRow="1" bandRow="1">
                    <a:tableStyleId>{7DF18680-E054-41AD-8BC1-D1AEF772440D}</a:tableStyleId>
                  </a:tblPr>
                  <a:tblGrid>
                    <a:gridCol w="690745">
                      <a:extLst>
                        <a:ext uri="{9D8B030D-6E8A-4147-A177-3AD203B41FA5}">
                          <a16:colId xmlns:a16="http://schemas.microsoft.com/office/drawing/2014/main" val="20000"/>
                        </a:ext>
                      </a:extLst>
                    </a:gridCol>
                    <a:gridCol w="630151">
                      <a:extLst>
                        <a:ext uri="{9D8B030D-6E8A-4147-A177-3AD203B41FA5}">
                          <a16:colId xmlns:a16="http://schemas.microsoft.com/office/drawing/2014/main" val="20001"/>
                        </a:ext>
                      </a:extLst>
                    </a:gridCol>
                    <a:gridCol w="630151">
                      <a:extLst>
                        <a:ext uri="{9D8B030D-6E8A-4147-A177-3AD203B41FA5}">
                          <a16:colId xmlns:a16="http://schemas.microsoft.com/office/drawing/2014/main" val="2543128089"/>
                        </a:ext>
                      </a:extLst>
                    </a:gridCol>
                    <a:gridCol w="1588556">
                      <a:extLst>
                        <a:ext uri="{9D8B030D-6E8A-4147-A177-3AD203B41FA5}">
                          <a16:colId xmlns:a16="http://schemas.microsoft.com/office/drawing/2014/main" val="704009651"/>
                        </a:ext>
                      </a:extLst>
                    </a:gridCol>
                    <a:gridCol w="1588556">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pPr/>
                          <a14:m>
                            <m:oMathPara xmlns:m="http://schemas.openxmlformats.org/officeDocument/2006/math">
                              <m:oMathParaPr>
                                <m:jc m:val="centerGroup"/>
                              </m:oMathParaPr>
                              <m:oMath xmlns:m="http://schemas.openxmlformats.org/officeDocument/2006/math">
                                <m:d>
                                  <m:dPr>
                                    <m:ctrlPr>
                                      <a:rPr lang="de-DE" i="1" smtClean="0">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oMath>
                            </m:oMathPara>
                          </a14:m>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de-DE" i="1" smtClean="0">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𝑧</m:t>
                                </m:r>
                              </m:oMath>
                            </m:oMathPara>
                          </a14:m>
                          <a:endParaRPr lang="de-DE"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2831728212"/>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425995975"/>
                  </p:ext>
                </p:extLst>
              </p:nvPr>
            </p:nvGraphicFramePr>
            <p:xfrm>
              <a:off x="3158592" y="2252200"/>
              <a:ext cx="5128159" cy="3337560"/>
            </p:xfrm>
            <a:graphic>
              <a:graphicData uri="http://schemas.openxmlformats.org/drawingml/2006/table">
                <a:tbl>
                  <a:tblPr firstRow="1" bandRow="1">
                    <a:tableStyleId>{7DF18680-E054-41AD-8BC1-D1AEF772440D}</a:tableStyleId>
                  </a:tblPr>
                  <a:tblGrid>
                    <a:gridCol w="690745">
                      <a:extLst>
                        <a:ext uri="{9D8B030D-6E8A-4147-A177-3AD203B41FA5}">
                          <a16:colId xmlns:a16="http://schemas.microsoft.com/office/drawing/2014/main" val="20000"/>
                        </a:ext>
                      </a:extLst>
                    </a:gridCol>
                    <a:gridCol w="630151">
                      <a:extLst>
                        <a:ext uri="{9D8B030D-6E8A-4147-A177-3AD203B41FA5}">
                          <a16:colId xmlns:a16="http://schemas.microsoft.com/office/drawing/2014/main" val="20001"/>
                        </a:ext>
                      </a:extLst>
                    </a:gridCol>
                    <a:gridCol w="630151">
                      <a:extLst>
                        <a:ext uri="{9D8B030D-6E8A-4147-A177-3AD203B41FA5}">
                          <a16:colId xmlns:a16="http://schemas.microsoft.com/office/drawing/2014/main" val="2543128089"/>
                        </a:ext>
                      </a:extLst>
                    </a:gridCol>
                    <a:gridCol w="1588556">
                      <a:extLst>
                        <a:ext uri="{9D8B030D-6E8A-4147-A177-3AD203B41FA5}">
                          <a16:colId xmlns:a16="http://schemas.microsoft.com/office/drawing/2014/main" val="704009651"/>
                        </a:ext>
                      </a:extLst>
                    </a:gridCol>
                    <a:gridCol w="1588556">
                      <a:extLst>
                        <a:ext uri="{9D8B030D-6E8A-4147-A177-3AD203B41FA5}">
                          <a16:colId xmlns:a16="http://schemas.microsoft.com/office/drawing/2014/main" val="20002"/>
                        </a:ext>
                      </a:extLst>
                    </a:gridCol>
                  </a:tblGrid>
                  <a:tr h="370840">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endParaRPr lang="de-DE"/>
                        </a:p>
                      </a:txBody>
                      <a:tcPr>
                        <a:blipFill>
                          <a:blip r:embed="rId4"/>
                          <a:stretch>
                            <a:fillRect l="-122989" t="-8197" r="-101533" b="-822951"/>
                          </a:stretch>
                        </a:blipFill>
                      </a:tcPr>
                    </a:tc>
                    <a:tc>
                      <a:txBody>
                        <a:bodyPr/>
                        <a:lstStyle/>
                        <a:p>
                          <a:endParaRPr lang="de-DE"/>
                        </a:p>
                      </a:txBody>
                      <a:tcPr>
                        <a:blipFill>
                          <a:blip r:embed="rId4"/>
                          <a:stretch>
                            <a:fillRect l="-222989" t="-8197" r="-1533" b="-822951"/>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2831728212"/>
                      </a:ext>
                    </a:extLst>
                  </a:tr>
                </a:tbl>
              </a:graphicData>
            </a:graphic>
          </p:graphicFrame>
        </mc:Fallback>
      </mc:AlternateContent>
    </p:spTree>
    <p:extLst>
      <p:ext uri="{BB962C8B-B14F-4D97-AF65-F5344CB8AC3E}">
        <p14:creationId xmlns:p14="http://schemas.microsoft.com/office/powerpoint/2010/main" val="314521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2368"/>
                <a:ext cx="9249228" cy="4195481"/>
              </a:xfrm>
            </p:spPr>
            <p:txBody>
              <a:bodyPr/>
              <a:lstStyle/>
              <a:p>
                <a:r>
                  <a:rPr lang="de-DE" dirty="0"/>
                  <a:t>Schaltfunktion von </a:t>
                </a:r>
                <a14:m>
                  <m:oMath xmlns:m="http://schemas.openxmlformats.org/officeDocument/2006/math">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f</m:t>
                        </m:r>
                      </m:e>
                      <m:sub>
                        <m:r>
                          <a:rPr lang="de-DE" b="0" i="0" smtClean="0">
                            <a:latin typeface="Cambria Math" panose="02040503050406030204" pitchFamily="18" charset="0"/>
                          </a:rPr>
                          <m:t>3</m:t>
                        </m:r>
                      </m:sub>
                    </m:sSub>
                    <m:r>
                      <a:rPr lang="de-DE" b="0" i="0" smtClean="0">
                        <a:latin typeface="Cambria Math" panose="02040503050406030204" pitchFamily="18" charset="0"/>
                      </a:rPr>
                      <m:t>=</m:t>
                    </m:r>
                    <m:r>
                      <a:rPr lang="de-DE" i="1">
                        <a:latin typeface="Cambria Math" panose="02040503050406030204" pitchFamily="18" charset="0"/>
                      </a:rPr>
                      <m:t>𝑥𝑦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𝑧</m:t>
                        </m:r>
                      </m:e>
                    </m:acc>
                  </m:oMath>
                </a14:m>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2368"/>
                <a:ext cx="9249228" cy="4195481"/>
              </a:xfrm>
              <a:blipFill>
                <a:blip r:embed="rId3"/>
                <a:stretch>
                  <a:fillRect l="-330" t="-1163"/>
                </a:stretch>
              </a:blipFill>
            </p:spPr>
            <p:txBody>
              <a:bodyPr/>
              <a:lstStyle/>
              <a:p>
                <a:r>
                  <a:rPr lang="de-DE">
                    <a:noFill/>
                  </a:rPr>
                  <a:t> </a:t>
                </a:r>
              </a:p>
            </p:txBody>
          </p:sp>
        </mc:Fallback>
      </mc:AlternateContent>
      <p:sp>
        <p:nvSpPr>
          <p:cNvPr id="6" name="Fußzeilenplatzhalter 5"/>
          <p:cNvSpPr>
            <a:spLocks noGrp="1"/>
          </p:cNvSpPr>
          <p:nvPr>
            <p:ph type="ftr" sz="quarter" idx="11"/>
          </p:nvPr>
        </p:nvSpPr>
        <p:spPr/>
        <p:txBody>
          <a:bodyPr/>
          <a:lstStyle/>
          <a:p>
            <a:r>
              <a:rPr lang="de-DE"/>
              <a:t>Friedrich-Alexander Universität Erlangen-Nürnberg                      Jan Spieck</a:t>
            </a:r>
            <a:endParaRPr lang="en-US" dirty="0"/>
          </a:p>
        </p:txBody>
      </p:sp>
      <p:sp>
        <p:nvSpPr>
          <p:cNvPr id="7" name="Foliennummernplatzhalter 6"/>
          <p:cNvSpPr>
            <a:spLocks noGrp="1"/>
          </p:cNvSpPr>
          <p:nvPr>
            <p:ph type="sldNum" sz="quarter" idx="12"/>
          </p:nvPr>
        </p:nvSpPr>
        <p:spPr/>
        <p:txBody>
          <a:bodyPr/>
          <a:lstStyle/>
          <a:p>
            <a:fld id="{D57F1E4F-1CFF-5643-939E-02111984F565}" type="slidenum">
              <a:rPr lang="en-US" smtClean="0"/>
              <a:t>8</a:t>
            </a:fld>
            <a:endParaRPr lang="en-US" dirty="0"/>
          </a:p>
        </p:txBody>
      </p:sp>
      <mc:AlternateContent xmlns:mc="http://schemas.openxmlformats.org/markup-compatibility/2006" xmlns:a14="http://schemas.microsoft.com/office/drawing/2010/main">
        <mc:Choice Requires="a14">
          <p:graphicFrame>
            <p:nvGraphicFramePr>
              <p:cNvPr id="4" name="Tabelle 3"/>
              <p:cNvGraphicFramePr>
                <a:graphicFrameLocks noGrp="1"/>
              </p:cNvGraphicFramePr>
              <p:nvPr>
                <p:extLst>
                  <p:ext uri="{D42A27DB-BD31-4B8C-83A1-F6EECF244321}">
                    <p14:modId xmlns:p14="http://schemas.microsoft.com/office/powerpoint/2010/main" val="998989413"/>
                  </p:ext>
                </p:extLst>
              </p:nvPr>
            </p:nvGraphicFramePr>
            <p:xfrm>
              <a:off x="1501242" y="2252200"/>
              <a:ext cx="7947558" cy="3332480"/>
            </p:xfrm>
            <a:graphic>
              <a:graphicData uri="http://schemas.openxmlformats.org/drawingml/2006/table">
                <a:tbl>
                  <a:tblPr firstRow="1" bandRow="1">
                    <a:tableStyleId>{7DF18680-E054-41AD-8BC1-D1AEF772440D}</a:tableStyleId>
                  </a:tblPr>
                  <a:tblGrid>
                    <a:gridCol w="817324">
                      <a:extLst>
                        <a:ext uri="{9D8B030D-6E8A-4147-A177-3AD203B41FA5}">
                          <a16:colId xmlns:a16="http://schemas.microsoft.com/office/drawing/2014/main" val="20000"/>
                        </a:ext>
                      </a:extLst>
                    </a:gridCol>
                    <a:gridCol w="745627">
                      <a:extLst>
                        <a:ext uri="{9D8B030D-6E8A-4147-A177-3AD203B41FA5}">
                          <a16:colId xmlns:a16="http://schemas.microsoft.com/office/drawing/2014/main" val="20001"/>
                        </a:ext>
                      </a:extLst>
                    </a:gridCol>
                    <a:gridCol w="745627">
                      <a:extLst>
                        <a:ext uri="{9D8B030D-6E8A-4147-A177-3AD203B41FA5}">
                          <a16:colId xmlns:a16="http://schemas.microsoft.com/office/drawing/2014/main" val="2543128089"/>
                        </a:ext>
                      </a:extLst>
                    </a:gridCol>
                    <a:gridCol w="1879660">
                      <a:extLst>
                        <a:ext uri="{9D8B030D-6E8A-4147-A177-3AD203B41FA5}">
                          <a16:colId xmlns:a16="http://schemas.microsoft.com/office/drawing/2014/main" val="704009651"/>
                        </a:ext>
                      </a:extLst>
                    </a:gridCol>
                    <a:gridCol w="1879660">
                      <a:extLst>
                        <a:ext uri="{9D8B030D-6E8A-4147-A177-3AD203B41FA5}">
                          <a16:colId xmlns:a16="http://schemas.microsoft.com/office/drawing/2014/main" val="3454945027"/>
                        </a:ext>
                      </a:extLst>
                    </a:gridCol>
                    <a:gridCol w="1879660">
                      <a:extLst>
                        <a:ext uri="{9D8B030D-6E8A-4147-A177-3AD203B41FA5}">
                          <a16:colId xmlns:a16="http://schemas.microsoft.com/office/drawing/2014/main" val="20002"/>
                        </a:ext>
                      </a:extLst>
                    </a:gridCol>
                  </a:tblGrid>
                  <a:tr h="214629">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𝑥𝑦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oMath>
                            </m:oMathPara>
                          </a14:m>
                          <a:endParaRPr lang="de-DE" dirty="0"/>
                        </a:p>
                      </a:txBody>
                      <a:tcPr/>
                    </a:tc>
                    <a:tc>
                      <a:txBody>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𝑥</m:t>
                                </m:r>
                                <m:r>
                                  <a:rPr lang="de-DE" i="1" smtClean="0">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𝑧</m:t>
                                </m:r>
                              </m:oMath>
                            </m:oMathPara>
                          </a14:m>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𝑥𝑦</m:t>
                                </m:r>
                                <m:acc>
                                  <m:accPr>
                                    <m:chr m:val="̅"/>
                                    <m:ctrlPr>
                                      <a:rPr lang="de-DE" i="1">
                                        <a:latin typeface="Cambria Math" panose="02040503050406030204" pitchFamily="18" charset="0"/>
                                      </a:rPr>
                                    </m:ctrlPr>
                                  </m:accPr>
                                  <m:e>
                                    <m:r>
                                      <a:rPr lang="de-DE" i="1">
                                        <a:latin typeface="Cambria Math" panose="02040503050406030204" pitchFamily="18" charset="0"/>
                                      </a:rPr>
                                      <m:t>𝑧</m:t>
                                    </m:r>
                                  </m:e>
                                </m:acc>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𝑥</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r>
                                      <a:rPr lang="de-DE" i="1">
                                        <a:latin typeface="Cambria Math" panose="02040503050406030204" pitchFamily="18" charset="0"/>
                                      </a:rPr>
                                      <m:t>𝑧</m:t>
                                    </m:r>
                                  </m:e>
                                </m:acc>
                              </m:oMath>
                            </m:oMathPara>
                          </a14:m>
                          <a:endParaRPr lang="de-DE"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2831728212"/>
                      </a:ext>
                    </a:extLst>
                  </a:tr>
                </a:tbl>
              </a:graphicData>
            </a:graphic>
          </p:graphicFrame>
        </mc:Choice>
        <mc:Fallback xmlns="">
          <p:graphicFrame>
            <p:nvGraphicFramePr>
              <p:cNvPr id="4" name="Tabelle 3"/>
              <p:cNvGraphicFramePr>
                <a:graphicFrameLocks noGrp="1"/>
              </p:cNvGraphicFramePr>
              <p:nvPr>
                <p:extLst>
                  <p:ext uri="{D42A27DB-BD31-4B8C-83A1-F6EECF244321}">
                    <p14:modId xmlns:p14="http://schemas.microsoft.com/office/powerpoint/2010/main" val="998989413"/>
                  </p:ext>
                </p:extLst>
              </p:nvPr>
            </p:nvGraphicFramePr>
            <p:xfrm>
              <a:off x="1501242" y="2252200"/>
              <a:ext cx="7947558" cy="3332480"/>
            </p:xfrm>
            <a:graphic>
              <a:graphicData uri="http://schemas.openxmlformats.org/drawingml/2006/table">
                <a:tbl>
                  <a:tblPr firstRow="1" bandRow="1">
                    <a:tableStyleId>{7DF18680-E054-41AD-8BC1-D1AEF772440D}</a:tableStyleId>
                  </a:tblPr>
                  <a:tblGrid>
                    <a:gridCol w="817324">
                      <a:extLst>
                        <a:ext uri="{9D8B030D-6E8A-4147-A177-3AD203B41FA5}">
                          <a16:colId xmlns:a16="http://schemas.microsoft.com/office/drawing/2014/main" val="20000"/>
                        </a:ext>
                      </a:extLst>
                    </a:gridCol>
                    <a:gridCol w="745627">
                      <a:extLst>
                        <a:ext uri="{9D8B030D-6E8A-4147-A177-3AD203B41FA5}">
                          <a16:colId xmlns:a16="http://schemas.microsoft.com/office/drawing/2014/main" val="20001"/>
                        </a:ext>
                      </a:extLst>
                    </a:gridCol>
                    <a:gridCol w="745627">
                      <a:extLst>
                        <a:ext uri="{9D8B030D-6E8A-4147-A177-3AD203B41FA5}">
                          <a16:colId xmlns:a16="http://schemas.microsoft.com/office/drawing/2014/main" val="2543128089"/>
                        </a:ext>
                      </a:extLst>
                    </a:gridCol>
                    <a:gridCol w="1879660">
                      <a:extLst>
                        <a:ext uri="{9D8B030D-6E8A-4147-A177-3AD203B41FA5}">
                          <a16:colId xmlns:a16="http://schemas.microsoft.com/office/drawing/2014/main" val="704009651"/>
                        </a:ext>
                      </a:extLst>
                    </a:gridCol>
                    <a:gridCol w="1879660">
                      <a:extLst>
                        <a:ext uri="{9D8B030D-6E8A-4147-A177-3AD203B41FA5}">
                          <a16:colId xmlns:a16="http://schemas.microsoft.com/office/drawing/2014/main" val="3454945027"/>
                        </a:ext>
                      </a:extLst>
                    </a:gridCol>
                    <a:gridCol w="1879660">
                      <a:extLst>
                        <a:ext uri="{9D8B030D-6E8A-4147-A177-3AD203B41FA5}">
                          <a16:colId xmlns:a16="http://schemas.microsoft.com/office/drawing/2014/main" val="20002"/>
                        </a:ext>
                      </a:extLst>
                    </a:gridCol>
                  </a:tblGrid>
                  <a:tr h="365760">
                    <a:tc>
                      <a:txBody>
                        <a:bodyPr/>
                        <a:lstStyle/>
                        <a:p>
                          <a:r>
                            <a:rPr lang="de-DE" dirty="0"/>
                            <a:t>x</a:t>
                          </a:r>
                        </a:p>
                      </a:txBody>
                      <a:tcPr/>
                    </a:tc>
                    <a:tc>
                      <a:txBody>
                        <a:bodyPr/>
                        <a:lstStyle/>
                        <a:p>
                          <a:r>
                            <a:rPr lang="de-DE" dirty="0"/>
                            <a:t>y</a:t>
                          </a:r>
                        </a:p>
                      </a:txBody>
                      <a:tcPr/>
                    </a:tc>
                    <a:tc>
                      <a:txBody>
                        <a:bodyPr/>
                        <a:lstStyle/>
                        <a:p>
                          <a:r>
                            <a:rPr lang="de-DE" dirty="0"/>
                            <a:t>z</a:t>
                          </a:r>
                        </a:p>
                      </a:txBody>
                      <a:tcPr/>
                    </a:tc>
                    <a:tc>
                      <a:txBody>
                        <a:bodyPr/>
                        <a:lstStyle/>
                        <a:p>
                          <a:endParaRPr lang="de-DE"/>
                        </a:p>
                      </a:txBody>
                      <a:tcPr>
                        <a:blipFill>
                          <a:blip r:embed="rId4"/>
                          <a:stretch>
                            <a:fillRect l="-123377" t="-8333" r="-201948" b="-836667"/>
                          </a:stretch>
                        </a:blipFill>
                      </a:tcPr>
                    </a:tc>
                    <a:tc>
                      <a:txBody>
                        <a:bodyPr/>
                        <a:lstStyle/>
                        <a:p>
                          <a:endParaRPr lang="de-DE"/>
                        </a:p>
                      </a:txBody>
                      <a:tcPr>
                        <a:blipFill>
                          <a:blip r:embed="rId4"/>
                          <a:stretch>
                            <a:fillRect l="-222654" t="-8333" r="-101294" b="-836667"/>
                          </a:stretch>
                        </a:blipFill>
                      </a:tcPr>
                    </a:tc>
                    <a:tc>
                      <a:txBody>
                        <a:bodyPr/>
                        <a:lstStyle/>
                        <a:p>
                          <a:endParaRPr lang="de-DE"/>
                        </a:p>
                      </a:txBody>
                      <a:tcPr>
                        <a:blipFill>
                          <a:blip r:embed="rId4"/>
                          <a:stretch>
                            <a:fillRect l="-323701" t="-8333" r="-1623" b="-836667"/>
                          </a:stretch>
                        </a:blipFill>
                      </a:tcPr>
                    </a:tc>
                    <a:extLst>
                      <a:ext uri="{0D108BD9-81ED-4DB2-BD59-A6C34878D82A}">
                        <a16:rowId xmlns:a16="http://schemas.microsoft.com/office/drawing/2014/main" val="10000"/>
                      </a:ext>
                    </a:extLst>
                  </a:tr>
                  <a:tr h="370840">
                    <a:tc>
                      <a:txBody>
                        <a:bodyPr/>
                        <a:lstStyle/>
                        <a:p>
                          <a:r>
                            <a:rPr lang="de-DE" dirty="0"/>
                            <a:t>0</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0001"/>
                      </a:ext>
                    </a:extLst>
                  </a:tr>
                  <a:tr h="370840">
                    <a:tc>
                      <a:txBody>
                        <a:bodyPr/>
                        <a:lstStyle/>
                        <a:p>
                          <a:r>
                            <a:rPr lang="de-DE" dirty="0"/>
                            <a:t>0</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0002"/>
                      </a:ext>
                    </a:extLst>
                  </a:tr>
                  <a:tr h="370840">
                    <a:tc>
                      <a:txBody>
                        <a:bodyPr/>
                        <a:lstStyle/>
                        <a:p>
                          <a:r>
                            <a:rPr lang="de-DE" dirty="0"/>
                            <a:t>0</a:t>
                          </a:r>
                        </a:p>
                      </a:txBody>
                      <a:tcPr/>
                    </a:tc>
                    <a:tc>
                      <a:txBody>
                        <a:bodyPr/>
                        <a:lstStyle/>
                        <a:p>
                          <a:r>
                            <a:rPr lang="de-DE" dirty="0"/>
                            <a:t>1</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0</a:t>
                          </a:r>
                        </a:p>
                      </a:txBody>
                      <a:tcPr/>
                    </a:tc>
                    <a:tc>
                      <a:txBody>
                        <a:bodyPr/>
                        <a:lstStyle/>
                        <a:p>
                          <a:pPr algn="ctr"/>
                          <a:r>
                            <a:rPr lang="de-DE" dirty="0"/>
                            <a:t>1</a:t>
                          </a:r>
                        </a:p>
                      </a:txBody>
                      <a:tcPr/>
                    </a:tc>
                    <a:extLst>
                      <a:ext uri="{0D108BD9-81ED-4DB2-BD59-A6C34878D82A}">
                        <a16:rowId xmlns:a16="http://schemas.microsoft.com/office/drawing/2014/main" val="10003"/>
                      </a:ext>
                    </a:extLst>
                  </a:tr>
                  <a:tr h="370840">
                    <a:tc>
                      <a:txBody>
                        <a:bodyPr/>
                        <a:lstStyle/>
                        <a:p>
                          <a:r>
                            <a:rPr lang="de-DE" dirty="0"/>
                            <a:t>0</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10004"/>
                      </a:ext>
                    </a:extLst>
                  </a:tr>
                  <a:tr h="370840">
                    <a:tc>
                      <a:txBody>
                        <a:bodyPr/>
                        <a:lstStyle/>
                        <a:p>
                          <a:r>
                            <a:rPr lang="de-DE" dirty="0"/>
                            <a:t>1</a:t>
                          </a:r>
                        </a:p>
                      </a:txBody>
                      <a:tcPr/>
                    </a:tc>
                    <a:tc>
                      <a:txBody>
                        <a:bodyPr/>
                        <a:lstStyle/>
                        <a:p>
                          <a:r>
                            <a:rPr lang="de-DE" dirty="0"/>
                            <a:t>0</a:t>
                          </a:r>
                        </a:p>
                      </a:txBody>
                      <a:tcPr/>
                    </a:tc>
                    <a:tc>
                      <a:txBody>
                        <a:bodyPr/>
                        <a:lstStyle/>
                        <a:p>
                          <a:r>
                            <a:rPr lang="de-DE" dirty="0"/>
                            <a:t>0</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2715105833"/>
                      </a:ext>
                    </a:extLst>
                  </a:tr>
                  <a:tr h="370840">
                    <a:tc>
                      <a:txBody>
                        <a:bodyPr/>
                        <a:lstStyle/>
                        <a:p>
                          <a:r>
                            <a:rPr lang="de-DE" dirty="0"/>
                            <a:t>1</a:t>
                          </a:r>
                        </a:p>
                      </a:txBody>
                      <a:tcPr/>
                    </a:tc>
                    <a:tc>
                      <a:txBody>
                        <a:bodyPr/>
                        <a:lstStyle/>
                        <a:p>
                          <a:r>
                            <a:rPr lang="de-DE" dirty="0"/>
                            <a:t>0</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578820480"/>
                      </a:ext>
                    </a:extLst>
                  </a:tr>
                  <a:tr h="370840">
                    <a:tc>
                      <a:txBody>
                        <a:bodyPr/>
                        <a:lstStyle/>
                        <a:p>
                          <a:r>
                            <a:rPr lang="de-DE" dirty="0"/>
                            <a:t>1</a:t>
                          </a:r>
                        </a:p>
                      </a:txBody>
                      <a:tcPr/>
                    </a:tc>
                    <a:tc>
                      <a:txBody>
                        <a:bodyPr/>
                        <a:lstStyle/>
                        <a:p>
                          <a:r>
                            <a:rPr lang="de-DE" dirty="0"/>
                            <a:t>1</a:t>
                          </a:r>
                        </a:p>
                      </a:txBody>
                      <a:tcPr/>
                    </a:tc>
                    <a:tc>
                      <a:txBody>
                        <a:bodyPr/>
                        <a:lstStyle/>
                        <a:p>
                          <a:r>
                            <a:rPr lang="de-DE" dirty="0"/>
                            <a:t>0</a:t>
                          </a:r>
                        </a:p>
                      </a:txBody>
                      <a:tcPr/>
                    </a:tc>
                    <a:tc>
                      <a:txBody>
                        <a:bodyPr/>
                        <a:lstStyle/>
                        <a:p>
                          <a:pPr algn="ctr"/>
                          <a:r>
                            <a:rPr lang="de-DE" dirty="0"/>
                            <a:t>1</a:t>
                          </a:r>
                        </a:p>
                      </a:txBody>
                      <a:tcPr/>
                    </a:tc>
                    <a:tc>
                      <a:txBody>
                        <a:bodyPr/>
                        <a:lstStyle/>
                        <a:p>
                          <a:pPr algn="ctr"/>
                          <a:r>
                            <a:rPr lang="de-DE" dirty="0"/>
                            <a:t>1</a:t>
                          </a:r>
                        </a:p>
                      </a:txBody>
                      <a:tcPr/>
                    </a:tc>
                    <a:tc>
                      <a:txBody>
                        <a:bodyPr/>
                        <a:lstStyle/>
                        <a:p>
                          <a:pPr algn="ctr"/>
                          <a:r>
                            <a:rPr lang="de-DE" dirty="0"/>
                            <a:t>1</a:t>
                          </a:r>
                        </a:p>
                      </a:txBody>
                      <a:tcPr/>
                    </a:tc>
                    <a:extLst>
                      <a:ext uri="{0D108BD9-81ED-4DB2-BD59-A6C34878D82A}">
                        <a16:rowId xmlns:a16="http://schemas.microsoft.com/office/drawing/2014/main" val="1592020851"/>
                      </a:ext>
                    </a:extLst>
                  </a:tr>
                  <a:tr h="370840">
                    <a:tc>
                      <a:txBody>
                        <a:bodyPr/>
                        <a:lstStyle/>
                        <a:p>
                          <a:r>
                            <a:rPr lang="de-DE" dirty="0"/>
                            <a:t>1</a:t>
                          </a:r>
                        </a:p>
                      </a:txBody>
                      <a:tcPr/>
                    </a:tc>
                    <a:tc>
                      <a:txBody>
                        <a:bodyPr/>
                        <a:lstStyle/>
                        <a:p>
                          <a:r>
                            <a:rPr lang="de-DE" dirty="0"/>
                            <a:t>1</a:t>
                          </a:r>
                        </a:p>
                      </a:txBody>
                      <a:tcPr/>
                    </a:tc>
                    <a:tc>
                      <a:txBody>
                        <a:bodyPr/>
                        <a:lstStyle/>
                        <a:p>
                          <a:r>
                            <a:rPr lang="de-DE" dirty="0"/>
                            <a:t>1</a:t>
                          </a:r>
                        </a:p>
                      </a:txBody>
                      <a:tcPr/>
                    </a:tc>
                    <a:tc>
                      <a:txBody>
                        <a:bodyPr/>
                        <a:lstStyle/>
                        <a:p>
                          <a:pPr algn="ctr"/>
                          <a:r>
                            <a:rPr lang="de-DE" dirty="0"/>
                            <a:t>0</a:t>
                          </a:r>
                        </a:p>
                      </a:txBody>
                      <a:tcPr/>
                    </a:tc>
                    <a:tc>
                      <a:txBody>
                        <a:bodyPr/>
                        <a:lstStyle/>
                        <a:p>
                          <a:pPr algn="ctr"/>
                          <a:r>
                            <a:rPr lang="de-DE" dirty="0"/>
                            <a:t>1</a:t>
                          </a:r>
                        </a:p>
                      </a:txBody>
                      <a:tcPr/>
                    </a:tc>
                    <a:tc>
                      <a:txBody>
                        <a:bodyPr/>
                        <a:lstStyle/>
                        <a:p>
                          <a:pPr algn="ctr"/>
                          <a:r>
                            <a:rPr lang="de-DE" dirty="0"/>
                            <a:t>0</a:t>
                          </a:r>
                        </a:p>
                      </a:txBody>
                      <a:tcPr/>
                    </a:tc>
                    <a:extLst>
                      <a:ext uri="{0D108BD9-81ED-4DB2-BD59-A6C34878D82A}">
                        <a16:rowId xmlns:a16="http://schemas.microsoft.com/office/drawing/2014/main" val="2831728212"/>
                      </a:ext>
                    </a:extLst>
                  </a:tr>
                </a:tbl>
              </a:graphicData>
            </a:graphic>
          </p:graphicFrame>
        </mc:Fallback>
      </mc:AlternateContent>
    </p:spTree>
    <p:extLst>
      <p:ext uri="{BB962C8B-B14F-4D97-AF65-F5344CB8AC3E}">
        <p14:creationId xmlns:p14="http://schemas.microsoft.com/office/powerpoint/2010/main" val="405585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Aufgabe 1 – Darstellung von SF</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1103312" y="1468029"/>
                <a:ext cx="8946541" cy="5006912"/>
              </a:xfrm>
            </p:spPr>
            <p:txBody>
              <a:bodyPr>
                <a:normAutofit/>
              </a:bodyPr>
              <a:lstStyle/>
              <a:p>
                <a:r>
                  <a:rPr lang="de-DE" dirty="0"/>
                  <a:t>Füllen von Symmetriediagrammen anhand von Tabellen</a:t>
                </a:r>
              </a:p>
              <a:p>
                <a:pPr marL="0" indent="0">
                  <a:buNone/>
                </a:pPr>
                <a:endParaRPr lang="de-DE" sz="1600" dirty="0"/>
              </a:p>
              <a:p>
                <a:pPr marL="0" indent="0">
                  <a:buNone/>
                </a:pPr>
                <a:r>
                  <a:rPr lang="de-DE" dirty="0">
                    <a:latin typeface="Calibri" panose="020F0502020204030204" pitchFamily="34" charset="0"/>
                  </a:rPr>
                  <a:t>Ein Symmetriediagramm beschreibt pro Zelle eine </a:t>
                </a:r>
                <a:r>
                  <a:rPr lang="de-DE" dirty="0">
                    <a:solidFill>
                      <a:schemeClr val="accent2">
                        <a:lumMod val="40000"/>
                        <a:lumOff val="60000"/>
                      </a:schemeClr>
                    </a:solidFill>
                    <a:latin typeface="Calibri" panose="020F0502020204030204" pitchFamily="34" charset="0"/>
                  </a:rPr>
                  <a:t>Wahrheitsbelegung</a:t>
                </a:r>
                <a:r>
                  <a:rPr lang="de-DE" dirty="0">
                    <a:latin typeface="Calibri" panose="020F0502020204030204" pitchFamily="34" charset="0"/>
                  </a:rPr>
                  <a:t> unter Berücksichtigung </a:t>
                </a:r>
                <a:r>
                  <a:rPr lang="de-DE" dirty="0">
                    <a:solidFill>
                      <a:schemeClr val="accent2">
                        <a:lumMod val="40000"/>
                        <a:lumOff val="60000"/>
                      </a:schemeClr>
                    </a:solidFill>
                    <a:latin typeface="Calibri" panose="020F0502020204030204" pitchFamily="34" charset="0"/>
                  </a:rPr>
                  <a:t>aller Komponenten</a:t>
                </a:r>
                <a:r>
                  <a:rPr lang="de-DE" dirty="0">
                    <a:latin typeface="Calibri" panose="020F0502020204030204" pitchFamily="34" charset="0"/>
                  </a:rPr>
                  <a:t> einer Funktion. Hier: (a, b, c, d).</a:t>
                </a:r>
              </a:p>
              <a:p>
                <a:pPr marL="0" indent="0">
                  <a:buNone/>
                </a:pPr>
                <a:r>
                  <a:rPr lang="de-DE" dirty="0">
                    <a:latin typeface="Calibri" panose="020F0502020204030204" pitchFamily="34" charset="0"/>
                  </a:rPr>
                  <a:t>									Jede gelbe Linie an den Seiten definiert in										den jeweiligen Zeilen bzw. Spalten die </a:t>
                </a:r>
                <a:r>
                  <a:rPr lang="de-DE" dirty="0">
                    <a:solidFill>
                      <a:schemeClr val="bg2">
                        <a:lumMod val="40000"/>
                        <a:lumOff val="60000"/>
                      </a:schemeClr>
                    </a:solidFill>
                    <a:latin typeface="Calibri" panose="020F0502020204030204" pitchFamily="34" charset="0"/>
                  </a:rPr>
                  <a:t>nicht										negierte </a:t>
                </a:r>
                <a:r>
                  <a:rPr lang="de-DE" dirty="0">
                    <a:latin typeface="Calibri" panose="020F0502020204030204" pitchFamily="34" charset="0"/>
                  </a:rPr>
                  <a:t>Form der jeweiligen Variable.</a:t>
                </a:r>
              </a:p>
              <a:p>
                <a:pPr marL="0" indent="0">
                  <a:buNone/>
                </a:pPr>
                <a:r>
                  <a:rPr lang="de-DE" dirty="0">
                    <a:latin typeface="Calibri" panose="020F0502020204030204" pitchFamily="34" charset="0"/>
                  </a:rPr>
                  <a:t>									Alle anderen Zellen nehmen die </a:t>
                </a:r>
                <a:r>
                  <a:rPr lang="de-DE" dirty="0">
                    <a:solidFill>
                      <a:schemeClr val="bg2">
                        <a:lumMod val="40000"/>
                        <a:lumOff val="60000"/>
                      </a:schemeClr>
                    </a:solidFill>
                    <a:latin typeface="Calibri" panose="020F0502020204030204" pitchFamily="34" charset="0"/>
                  </a:rPr>
                  <a:t>negierte</a:t>
                </a:r>
                <a:r>
                  <a:rPr lang="de-DE" dirty="0">
                    <a:latin typeface="Calibri" panose="020F0502020204030204" pitchFamily="34" charset="0"/>
                  </a:rPr>
                  <a:t>										Form dieser Variablen an.</a:t>
                </a:r>
              </a:p>
              <a:p>
                <a:pPr marL="0" indent="0">
                  <a:buNone/>
                </a:pPr>
                <a:r>
                  <a:rPr lang="de-DE" dirty="0">
                    <a:latin typeface="Calibri" panose="020F0502020204030204" pitchFamily="34" charset="0"/>
                  </a:rPr>
                  <a:t>									Diese Belegung ist im gelben Bereich von										a, b, sowie c und nicht im Bereich von d:										Zelle beschreibt:	</a:t>
                </a:r>
                <a14:m>
                  <m:oMath xmlns:m="http://schemas.openxmlformats.org/officeDocument/2006/math">
                    <m:r>
                      <a:rPr lang="de-DE" b="0" i="1" smtClean="0">
                        <a:latin typeface="Cambria Math" panose="02040503050406030204" pitchFamily="18" charset="0"/>
                      </a:rPr>
                      <m:t>𝑎𝑏𝑐</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𝑑</m:t>
                        </m:r>
                      </m:e>
                    </m:acc>
                  </m:oMath>
                </a14:m>
                <a:endParaRPr lang="de-DE" dirty="0">
                  <a:latin typeface="Calibri" panose="020F0502020204030204" pitchFamily="34" charset="0"/>
                </a:endParaRPr>
              </a:p>
              <a:p>
                <a:pPr>
                  <a:buFont typeface="Courier New" panose="02070309020205020404" pitchFamily="49" charset="0"/>
                  <a:buChar char="o"/>
                </a:pPr>
                <a:endParaRPr lang="de-DE" dirty="0">
                  <a:latin typeface="Calibri" panose="020F0502020204030204" pitchFamily="34"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1103312" y="1468029"/>
                <a:ext cx="8946541" cy="5006912"/>
              </a:xfrm>
              <a:blipFill rotWithShape="0">
                <a:blip r:embed="rId2"/>
                <a:stretch>
                  <a:fillRect l="-749" t="-731"/>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dirty="0"/>
              <a:t>Friedrich-Alexander Universität Erlangen-Nürnberg                      Jan </a:t>
            </a:r>
            <a:r>
              <a:rPr lang="de-DE" dirty="0" err="1"/>
              <a:t>Spieck</a:t>
            </a:r>
            <a:endParaRPr lang="en-US" dirty="0"/>
          </a:p>
        </p:txBody>
      </p:sp>
      <p:sp>
        <p:nvSpPr>
          <p:cNvPr id="5" name="Foliennummernplatzhalter 4"/>
          <p:cNvSpPr>
            <a:spLocks noGrp="1"/>
          </p:cNvSpPr>
          <p:nvPr>
            <p:ph type="sldNum" sz="quarter" idx="12"/>
          </p:nvPr>
        </p:nvSpPr>
        <p:spPr/>
        <p:txBody>
          <a:bodyPr/>
          <a:lstStyle/>
          <a:p>
            <a:fld id="{D57F1E4F-1CFF-5643-939E-02111984F565}" type="slidenum">
              <a:rPr lang="en-US" smtClean="0"/>
              <a:t>9</a:t>
            </a:fld>
            <a:endParaRPr lang="en-US" dirty="0"/>
          </a:p>
        </p:txBody>
      </p:sp>
      <p:sp>
        <p:nvSpPr>
          <p:cNvPr id="6" name="Rechteck 5"/>
          <p:cNvSpPr/>
          <p:nvPr/>
        </p:nvSpPr>
        <p:spPr>
          <a:xfrm>
            <a:off x="2075936"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578444"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080952" y="3847071"/>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583460" y="3847070"/>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075936"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578444"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080952" y="4349579"/>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583460" y="4349578"/>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075936"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578444"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3080952" y="4856072"/>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583460" y="4856071"/>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2075936"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578444"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3080952" y="5362564"/>
            <a:ext cx="502508" cy="502508"/>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3583460" y="5362563"/>
            <a:ext cx="502508" cy="502509"/>
          </a:xfrm>
          <a:prstGeom prst="rect">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p:cNvCxnSpPr/>
          <p:nvPr/>
        </p:nvCxnSpPr>
        <p:spPr>
          <a:xfrm flipV="1">
            <a:off x="2578444" y="3690551"/>
            <a:ext cx="1005016" cy="823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flipV="1">
            <a:off x="1824682" y="4364897"/>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Gerader Verbinder 23"/>
          <p:cNvCxnSpPr/>
          <p:nvPr/>
        </p:nvCxnSpPr>
        <p:spPr>
          <a:xfrm flipV="1">
            <a:off x="4226012" y="4852087"/>
            <a:ext cx="0" cy="10059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flipV="1">
            <a:off x="3060358" y="6038335"/>
            <a:ext cx="1005016" cy="6277"/>
          </a:xfrm>
          <a:prstGeom prst="line">
            <a:avLst/>
          </a:prstGeom>
        </p:spPr>
        <p:style>
          <a:lnRef idx="1">
            <a:schemeClr val="accent3"/>
          </a:lnRef>
          <a:fillRef idx="0">
            <a:schemeClr val="accent3"/>
          </a:fillRef>
          <a:effectRef idx="0">
            <a:schemeClr val="accent3"/>
          </a:effectRef>
          <a:fontRef idx="minor">
            <a:schemeClr val="tx1"/>
          </a:fontRef>
        </p:style>
      </p:cxnSp>
      <p:sp>
        <p:nvSpPr>
          <p:cNvPr id="26" name="Textfeld 25"/>
          <p:cNvSpPr txBox="1"/>
          <p:nvPr/>
        </p:nvSpPr>
        <p:spPr>
          <a:xfrm>
            <a:off x="2889478" y="3304608"/>
            <a:ext cx="341760" cy="369332"/>
          </a:xfrm>
          <a:prstGeom prst="rect">
            <a:avLst/>
          </a:prstGeom>
          <a:noFill/>
        </p:spPr>
        <p:txBody>
          <a:bodyPr wrap="none" rtlCol="0">
            <a:spAutoFit/>
          </a:bodyPr>
          <a:lstStyle/>
          <a:p>
            <a:r>
              <a:rPr lang="de-DE" dirty="0"/>
              <a:t>a</a:t>
            </a:r>
          </a:p>
        </p:txBody>
      </p:sp>
      <p:sp>
        <p:nvSpPr>
          <p:cNvPr id="27" name="Textfeld 26"/>
          <p:cNvSpPr txBox="1"/>
          <p:nvPr/>
        </p:nvSpPr>
        <p:spPr>
          <a:xfrm>
            <a:off x="1447656" y="4667421"/>
            <a:ext cx="341760" cy="369332"/>
          </a:xfrm>
          <a:prstGeom prst="rect">
            <a:avLst/>
          </a:prstGeom>
          <a:noFill/>
        </p:spPr>
        <p:txBody>
          <a:bodyPr wrap="none" rtlCol="0">
            <a:spAutoFit/>
          </a:bodyPr>
          <a:lstStyle/>
          <a:p>
            <a:r>
              <a:rPr lang="de-DE" dirty="0"/>
              <a:t>b</a:t>
            </a:r>
          </a:p>
        </p:txBody>
      </p:sp>
      <p:sp>
        <p:nvSpPr>
          <p:cNvPr id="28" name="Textfeld 27"/>
          <p:cNvSpPr txBox="1"/>
          <p:nvPr/>
        </p:nvSpPr>
        <p:spPr>
          <a:xfrm>
            <a:off x="4271826" y="5122929"/>
            <a:ext cx="343364" cy="369332"/>
          </a:xfrm>
          <a:prstGeom prst="rect">
            <a:avLst/>
          </a:prstGeom>
          <a:noFill/>
        </p:spPr>
        <p:txBody>
          <a:bodyPr wrap="none" rtlCol="0">
            <a:spAutoFit/>
          </a:bodyPr>
          <a:lstStyle/>
          <a:p>
            <a:r>
              <a:rPr lang="de-DE" dirty="0"/>
              <a:t>d</a:t>
            </a:r>
          </a:p>
        </p:txBody>
      </p:sp>
      <p:sp>
        <p:nvSpPr>
          <p:cNvPr id="29" name="Textfeld 28"/>
          <p:cNvSpPr txBox="1"/>
          <p:nvPr/>
        </p:nvSpPr>
        <p:spPr>
          <a:xfrm>
            <a:off x="3435823" y="6054811"/>
            <a:ext cx="333746" cy="369332"/>
          </a:xfrm>
          <a:prstGeom prst="rect">
            <a:avLst/>
          </a:prstGeom>
          <a:noFill/>
        </p:spPr>
        <p:txBody>
          <a:bodyPr wrap="none" rtlCol="0">
            <a:spAutoFit/>
          </a:bodyPr>
          <a:lstStyle/>
          <a:p>
            <a:r>
              <a:rPr lang="de-DE" dirty="0"/>
              <a:t>c</a:t>
            </a:r>
          </a:p>
        </p:txBody>
      </p:sp>
      <p:sp>
        <p:nvSpPr>
          <p:cNvPr id="30" name="Textfeld 29"/>
          <p:cNvSpPr txBox="1"/>
          <p:nvPr/>
        </p:nvSpPr>
        <p:spPr>
          <a:xfrm>
            <a:off x="2682060" y="4417673"/>
            <a:ext cx="312906" cy="369332"/>
          </a:xfrm>
          <a:prstGeom prst="rect">
            <a:avLst/>
          </a:prstGeom>
          <a:noFill/>
        </p:spPr>
        <p:txBody>
          <a:bodyPr wrap="none" rtlCol="0">
            <a:spAutoFit/>
          </a:bodyPr>
          <a:lstStyle/>
          <a:p>
            <a:r>
              <a:rPr lang="de-DE" dirty="0"/>
              <a:t>1</a:t>
            </a:r>
          </a:p>
        </p:txBody>
      </p:sp>
      <p:sp>
        <p:nvSpPr>
          <p:cNvPr id="31" name="Textfeld 30"/>
          <p:cNvSpPr txBox="1"/>
          <p:nvPr/>
        </p:nvSpPr>
        <p:spPr>
          <a:xfrm>
            <a:off x="3179873" y="4402016"/>
            <a:ext cx="312906" cy="369332"/>
          </a:xfrm>
          <a:prstGeom prst="rect">
            <a:avLst/>
          </a:prstGeom>
          <a:noFill/>
        </p:spPr>
        <p:txBody>
          <a:bodyPr wrap="none" rtlCol="0">
            <a:spAutoFit/>
          </a:bodyPr>
          <a:lstStyle/>
          <a:p>
            <a:r>
              <a:rPr lang="de-DE" dirty="0"/>
              <a:t>1</a:t>
            </a:r>
          </a:p>
        </p:txBody>
      </p:sp>
      <p:sp>
        <p:nvSpPr>
          <p:cNvPr id="32" name="Textfeld 31"/>
          <p:cNvSpPr txBox="1"/>
          <p:nvPr/>
        </p:nvSpPr>
        <p:spPr>
          <a:xfrm>
            <a:off x="2673245" y="4930844"/>
            <a:ext cx="312906" cy="369332"/>
          </a:xfrm>
          <a:prstGeom prst="rect">
            <a:avLst/>
          </a:prstGeom>
          <a:noFill/>
        </p:spPr>
        <p:txBody>
          <a:bodyPr wrap="none" rtlCol="0">
            <a:spAutoFit/>
          </a:bodyPr>
          <a:lstStyle/>
          <a:p>
            <a:r>
              <a:rPr lang="de-DE" dirty="0"/>
              <a:t>1</a:t>
            </a:r>
          </a:p>
        </p:txBody>
      </p:sp>
      <p:sp>
        <p:nvSpPr>
          <p:cNvPr id="33" name="Textfeld 32"/>
          <p:cNvSpPr txBox="1"/>
          <p:nvPr/>
        </p:nvSpPr>
        <p:spPr>
          <a:xfrm>
            <a:off x="3173881" y="4924998"/>
            <a:ext cx="312906" cy="369332"/>
          </a:xfrm>
          <a:prstGeom prst="rect">
            <a:avLst/>
          </a:prstGeom>
          <a:noFill/>
        </p:spPr>
        <p:txBody>
          <a:bodyPr wrap="none" rtlCol="0">
            <a:spAutoFit/>
          </a:bodyPr>
          <a:lstStyle/>
          <a:p>
            <a:r>
              <a:rPr lang="de-DE" dirty="0"/>
              <a:t>1</a:t>
            </a:r>
          </a:p>
        </p:txBody>
      </p:sp>
      <p:sp>
        <p:nvSpPr>
          <p:cNvPr id="34" name="Textfeld 33"/>
          <p:cNvSpPr txBox="1"/>
          <p:nvPr/>
        </p:nvSpPr>
        <p:spPr>
          <a:xfrm>
            <a:off x="3678261" y="5414731"/>
            <a:ext cx="312906" cy="369332"/>
          </a:xfrm>
          <a:prstGeom prst="rect">
            <a:avLst/>
          </a:prstGeom>
          <a:noFill/>
        </p:spPr>
        <p:txBody>
          <a:bodyPr wrap="none" rtlCol="0">
            <a:spAutoFit/>
          </a:bodyPr>
          <a:lstStyle/>
          <a:p>
            <a:r>
              <a:rPr lang="de-DE" dirty="0"/>
              <a:t>1</a:t>
            </a:r>
          </a:p>
        </p:txBody>
      </p:sp>
      <p:sp>
        <p:nvSpPr>
          <p:cNvPr id="35" name="Textfeld 34"/>
          <p:cNvSpPr txBox="1"/>
          <p:nvPr/>
        </p:nvSpPr>
        <p:spPr>
          <a:xfrm>
            <a:off x="3678702" y="4924998"/>
            <a:ext cx="312906" cy="369332"/>
          </a:xfrm>
          <a:prstGeom prst="rect">
            <a:avLst/>
          </a:prstGeom>
          <a:noFill/>
        </p:spPr>
        <p:txBody>
          <a:bodyPr wrap="none" rtlCol="0">
            <a:spAutoFit/>
          </a:bodyPr>
          <a:lstStyle/>
          <a:p>
            <a:r>
              <a:rPr lang="de-DE" dirty="0"/>
              <a:t>1</a:t>
            </a:r>
          </a:p>
        </p:txBody>
      </p:sp>
      <p:sp>
        <p:nvSpPr>
          <p:cNvPr id="36" name="Textfeld 35"/>
          <p:cNvSpPr txBox="1"/>
          <p:nvPr/>
        </p:nvSpPr>
        <p:spPr>
          <a:xfrm>
            <a:off x="3669446" y="4400108"/>
            <a:ext cx="312906" cy="369332"/>
          </a:xfrm>
          <a:prstGeom prst="rect">
            <a:avLst/>
          </a:prstGeom>
          <a:noFill/>
        </p:spPr>
        <p:txBody>
          <a:bodyPr wrap="none" rtlCol="0">
            <a:spAutoFit/>
          </a:bodyPr>
          <a:lstStyle/>
          <a:p>
            <a:r>
              <a:rPr lang="de-DE" dirty="0"/>
              <a:t>1</a:t>
            </a:r>
          </a:p>
        </p:txBody>
      </p:sp>
      <p:sp>
        <p:nvSpPr>
          <p:cNvPr id="37" name="Textfeld 36"/>
          <p:cNvSpPr txBox="1"/>
          <p:nvPr/>
        </p:nvSpPr>
        <p:spPr>
          <a:xfrm>
            <a:off x="3665328" y="3913658"/>
            <a:ext cx="312906" cy="369332"/>
          </a:xfrm>
          <a:prstGeom prst="rect">
            <a:avLst/>
          </a:prstGeom>
          <a:noFill/>
        </p:spPr>
        <p:txBody>
          <a:bodyPr wrap="none" rtlCol="0">
            <a:spAutoFit/>
          </a:bodyPr>
          <a:lstStyle/>
          <a:p>
            <a:r>
              <a:rPr lang="de-DE" dirty="0"/>
              <a:t>1</a:t>
            </a:r>
          </a:p>
        </p:txBody>
      </p:sp>
      <p:sp>
        <p:nvSpPr>
          <p:cNvPr id="38" name="Textfeld 37"/>
          <p:cNvSpPr txBox="1"/>
          <p:nvPr/>
        </p:nvSpPr>
        <p:spPr>
          <a:xfrm>
            <a:off x="2676858" y="3921843"/>
            <a:ext cx="312906" cy="369332"/>
          </a:xfrm>
          <a:prstGeom prst="rect">
            <a:avLst/>
          </a:prstGeom>
          <a:noFill/>
        </p:spPr>
        <p:txBody>
          <a:bodyPr wrap="none" rtlCol="0">
            <a:spAutoFit/>
          </a:bodyPr>
          <a:lstStyle/>
          <a:p>
            <a:r>
              <a:rPr lang="de-DE" dirty="0"/>
              <a:t>1</a:t>
            </a:r>
          </a:p>
        </p:txBody>
      </p:sp>
      <p:cxnSp>
        <p:nvCxnSpPr>
          <p:cNvPr id="40" name="Gerade Verbindung mit Pfeil 39"/>
          <p:cNvCxnSpPr>
            <a:endCxn id="31" idx="3"/>
          </p:cNvCxnSpPr>
          <p:nvPr/>
        </p:nvCxnSpPr>
        <p:spPr>
          <a:xfrm flipH="1" flipV="1">
            <a:off x="3492779" y="4586682"/>
            <a:ext cx="1787676" cy="707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025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2307</Words>
  <Application>Microsoft Office PowerPoint</Application>
  <PresentationFormat>Breitbild</PresentationFormat>
  <Paragraphs>963</Paragraphs>
  <Slides>45</Slides>
  <Notes>23</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メイリオ</vt:lpstr>
      <vt:lpstr>Arial</vt:lpstr>
      <vt:lpstr>Calibri</vt:lpstr>
      <vt:lpstr>Cambria Math</vt:lpstr>
      <vt:lpstr>Century Gothic</vt:lpstr>
      <vt:lpstr>Courier New</vt:lpstr>
      <vt:lpstr>Lucida Sans Unicode</vt:lpstr>
      <vt:lpstr>Wingdings 3</vt:lpstr>
      <vt:lpstr>Ion</vt:lpstr>
      <vt:lpstr>GTI – ÜBUNG 5</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BDD: Reihenfolge wichtig</vt:lpstr>
      <vt:lpstr>Denkpause</vt:lpstr>
      <vt:lpstr>Denkpause</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Aufgabe 1 – Darstellung von SF</vt:lpstr>
      <vt:lpstr>WE LOVE IEEE</vt:lpstr>
      <vt:lpstr>Aufgabe 2 - Logik</vt:lpstr>
      <vt:lpstr>Aufgabe 2 - Logik</vt:lpstr>
      <vt:lpstr>Aufgabe 2 - Logik</vt:lpstr>
      <vt:lpstr>Aufgabe 2 - Logik</vt:lpstr>
      <vt:lpstr>Aufgabe 2 - Logik</vt:lpstr>
      <vt:lpstr>Vielen Dank für eure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GTI – ÜBUNG 1</dc:title>
  <dc:creator>an92elam</dc:creator>
  <cp:lastModifiedBy>Jan Spieck</cp:lastModifiedBy>
  <cp:revision>256</cp:revision>
  <dcterms:created xsi:type="dcterms:W3CDTF">2014-10-07T14:19:11Z</dcterms:created>
  <dcterms:modified xsi:type="dcterms:W3CDTF">2017-11-15T18:33:05Z</dcterms:modified>
</cp:coreProperties>
</file>