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4"/>
  </p:notesMasterIdLst>
  <p:sldIdLst>
    <p:sldId id="256" r:id="rId2"/>
    <p:sldId id="334" r:id="rId3"/>
    <p:sldId id="335" r:id="rId4"/>
    <p:sldId id="336" r:id="rId5"/>
    <p:sldId id="337" r:id="rId6"/>
    <p:sldId id="338" r:id="rId7"/>
    <p:sldId id="339" r:id="rId8"/>
    <p:sldId id="342" r:id="rId9"/>
    <p:sldId id="343" r:id="rId10"/>
    <p:sldId id="344" r:id="rId11"/>
    <p:sldId id="348" r:id="rId12"/>
    <p:sldId id="349" r:id="rId13"/>
    <p:sldId id="345" r:id="rId14"/>
    <p:sldId id="346" r:id="rId15"/>
    <p:sldId id="347" r:id="rId16"/>
    <p:sldId id="350" r:id="rId17"/>
    <p:sldId id="303" r:id="rId18"/>
    <p:sldId id="304" r:id="rId19"/>
    <p:sldId id="306" r:id="rId20"/>
    <p:sldId id="305" r:id="rId21"/>
    <p:sldId id="330" r:id="rId22"/>
    <p:sldId id="307" r:id="rId23"/>
    <p:sldId id="308" r:id="rId24"/>
    <p:sldId id="331" r:id="rId25"/>
    <p:sldId id="309" r:id="rId26"/>
    <p:sldId id="310" r:id="rId27"/>
    <p:sldId id="311" r:id="rId28"/>
    <p:sldId id="312" r:id="rId29"/>
    <p:sldId id="332" r:id="rId30"/>
    <p:sldId id="333" r:id="rId31"/>
    <p:sldId id="313" r:id="rId32"/>
    <p:sldId id="314" r:id="rId33"/>
    <p:sldId id="315" r:id="rId34"/>
    <p:sldId id="316" r:id="rId35"/>
    <p:sldId id="317" r:id="rId36"/>
    <p:sldId id="319" r:id="rId37"/>
    <p:sldId id="320" r:id="rId38"/>
    <p:sldId id="321" r:id="rId39"/>
    <p:sldId id="322" r:id="rId40"/>
    <p:sldId id="323" r:id="rId41"/>
    <p:sldId id="329" r:id="rId42"/>
    <p:sldId id="325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58" autoAdjust="0"/>
    <p:restoredTop sz="96433" autoAdjust="0"/>
  </p:normalViewPr>
  <p:slideViewPr>
    <p:cSldViewPr snapToGrid="0">
      <p:cViewPr varScale="1">
        <p:scale>
          <a:sx n="103" d="100"/>
          <a:sy n="103" d="100"/>
        </p:scale>
        <p:origin x="150" y="3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E938B-CB66-47F3-97C0-8ACF93BC66B8}" type="datetimeFigureOut">
              <a:rPr lang="de-DE" smtClean="0"/>
              <a:t>13.11.2017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521B7-6CE9-48A5-9510-21D8EFE6DB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1639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521B7-6CE9-48A5-9510-21D8EFE6DBF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3263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521B7-6CE9-48A5-9510-21D8EFE6DBF0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8662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521B7-6CE9-48A5-9510-21D8EFE6DBF0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7848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521B7-6CE9-48A5-9510-21D8EFE6DBF0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4062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8146-CE03-4D2E-90A5-091F31F50A43}" type="datetime1">
              <a:rPr lang="en-US" smtClean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38DE-7610-4B04-9571-FCD363E37FD1}" type="datetime1">
              <a:rPr lang="en-US" smtClean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DA00-78CC-49BA-8192-B26F3DD16809}" type="datetime1">
              <a:rPr lang="en-US" smtClean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3F5D-9A0D-45E6-AD3A-A4A364817247}" type="datetime1">
              <a:rPr lang="en-US" smtClean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95F1-0DF2-4FAF-BBA0-068B37F1D8DB}" type="datetime1">
              <a:rPr lang="en-US" smtClean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3127-3627-4D75-9EF5-38052F96E724}" type="datetime1">
              <a:rPr lang="en-US" smtClean="0"/>
              <a:t>11/13/2017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9016-E361-4C26-81E4-2E442C76CF40}" type="datetime1">
              <a:rPr lang="en-US" smtClean="0"/>
              <a:t>11/13/2017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D78C-3F53-4F7C-AABF-66CDF1E3C6FB}" type="datetime1">
              <a:rPr lang="en-US" smtClean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9320-819E-4C5B-9170-207F1245EAB4}" type="datetime1">
              <a:rPr lang="en-US" smtClean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AFFF-69FE-497D-82C6-1B5D93420A0A}" type="datetime1">
              <a:rPr lang="en-US" smtClean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09EB-8EA5-464E-92C4-96E5A6C37948}" type="datetime1">
              <a:rPr lang="en-US" smtClean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42E36-5B46-4824-B3AA-16DE75FA5A2E}" type="datetime1">
              <a:rPr lang="en-US" smtClean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1ECD-25A9-4E74-A886-8B92CAADEA1E}" type="datetime1">
              <a:rPr lang="en-US" smtClean="0"/>
              <a:t>11/13/2017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3B6F-D133-44D1-98C0-5384956B7536}" type="datetime1">
              <a:rPr lang="en-US" smtClean="0"/>
              <a:t>11/13/2017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ED0A-922A-4641-BF10-85A4BB769A9E}" type="datetime1">
              <a:rPr lang="en-US" smtClean="0"/>
              <a:t>11/13/2017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4FE1-F81E-441D-96BF-BAAD590C2414}" type="datetime1">
              <a:rPr lang="en-US" smtClean="0"/>
              <a:t>11/13/2017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6A11-5140-455B-BFDA-6B108E8EF857}" type="datetime1">
              <a:rPr lang="en-US" smtClean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817FB43-EE47-45D2-B876-771BC433A0AA}" type="datetime1">
              <a:rPr lang="en-US" smtClean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GTI – ÜBUNG 4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Binär-, HEX- und Gleitkommazahlen-Arithmetik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839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18235" cy="1400530"/>
          </a:xfrm>
        </p:spPr>
        <p:txBody>
          <a:bodyPr/>
          <a:lstStyle/>
          <a:p>
            <a:r>
              <a:rPr lang="de-DE" dirty="0"/>
              <a:t>Aufgabe 1 – Bin- und Hex Arithmetik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468032"/>
            <a:ext cx="8946541" cy="4800963"/>
          </a:xfrm>
        </p:spPr>
        <p:txBody>
          <a:bodyPr/>
          <a:lstStyle/>
          <a:p>
            <a:r>
              <a:rPr lang="de-DE" dirty="0"/>
              <a:t>Subtraktion 01110110</a:t>
            </a:r>
            <a:r>
              <a:rPr lang="de-DE" baseline="-25000" dirty="0"/>
              <a:t>2</a:t>
            </a:r>
            <a:r>
              <a:rPr lang="de-DE" dirty="0"/>
              <a:t> – 10011001</a:t>
            </a:r>
            <a:r>
              <a:rPr lang="de-DE" baseline="-25000" dirty="0"/>
              <a:t>2</a:t>
            </a:r>
          </a:p>
          <a:p>
            <a:pPr marL="0" indent="0">
              <a:buNone/>
            </a:pPr>
            <a:endParaRPr lang="de-DE" baseline="-25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Ansatz:</a:t>
            </a:r>
            <a:r>
              <a:rPr lang="de-DE" dirty="0">
                <a:latin typeface="Calibri" panose="020F0502020204030204" pitchFamily="34" charset="0"/>
              </a:rPr>
              <a:t>	a + (-b) = c;		-b bilden wir mit Hilfe des 2er-Komplements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baseline="-25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		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226" y="2715954"/>
            <a:ext cx="4108979" cy="384921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reflection stA="29000" endPos="19000" dir="5400000" sy="-100000" algn="bl" rotWithShape="0"/>
          </a:effectLst>
        </p:spPr>
      </p:pic>
      <p:sp>
        <p:nvSpPr>
          <p:cNvPr id="10" name="Geschweifte Klammer rechts 9"/>
          <p:cNvSpPr/>
          <p:nvPr/>
        </p:nvSpPr>
        <p:spPr>
          <a:xfrm>
            <a:off x="7282249" y="3105665"/>
            <a:ext cx="337751" cy="110387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7739044" y="3377697"/>
            <a:ext cx="2207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Bilden des</a:t>
            </a:r>
          </a:p>
          <a:p>
            <a:r>
              <a:rPr lang="de-DE" dirty="0"/>
              <a:t>2er -Komplements</a:t>
            </a:r>
          </a:p>
        </p:txBody>
      </p:sp>
      <p:sp>
        <p:nvSpPr>
          <p:cNvPr id="12" name="Geschweifte Klammer rechts 11"/>
          <p:cNvSpPr/>
          <p:nvPr/>
        </p:nvSpPr>
        <p:spPr>
          <a:xfrm>
            <a:off x="7282248" y="4024028"/>
            <a:ext cx="337751" cy="797180"/>
          </a:xfrm>
          <a:prstGeom prst="rightBrac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7731097" y="4099452"/>
            <a:ext cx="1136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Addition</a:t>
            </a:r>
          </a:p>
          <a:p>
            <a:r>
              <a:rPr lang="de-DE" dirty="0"/>
              <a:t>a + (-b)</a:t>
            </a:r>
          </a:p>
        </p:txBody>
      </p:sp>
      <p:sp>
        <p:nvSpPr>
          <p:cNvPr id="14" name="Geschweifte Klammer rechts 13"/>
          <p:cNvSpPr/>
          <p:nvPr/>
        </p:nvSpPr>
        <p:spPr>
          <a:xfrm>
            <a:off x="7282247" y="5187635"/>
            <a:ext cx="337751" cy="119267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7739044" y="5460808"/>
            <a:ext cx="2207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Bilden des</a:t>
            </a:r>
          </a:p>
          <a:p>
            <a:r>
              <a:rPr lang="de-DE" dirty="0"/>
              <a:t>2er -Komplements</a:t>
            </a:r>
          </a:p>
        </p:txBody>
      </p:sp>
    </p:spTree>
    <p:extLst>
      <p:ext uri="{BB962C8B-B14F-4D97-AF65-F5344CB8AC3E}">
        <p14:creationId xmlns:p14="http://schemas.microsoft.com/office/powerpoint/2010/main" val="1621813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18235" cy="1400530"/>
          </a:xfrm>
        </p:spPr>
        <p:txBody>
          <a:bodyPr/>
          <a:lstStyle/>
          <a:p>
            <a:r>
              <a:rPr lang="de-DE" dirty="0"/>
              <a:t>Aufgabe 1 – Bin- und Hex Arithmetik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468032"/>
                <a:ext cx="8946541" cy="4800963"/>
              </a:xfrm>
            </p:spPr>
            <p:txBody>
              <a:bodyPr/>
              <a:lstStyle/>
              <a:p>
                <a:r>
                  <a:rPr lang="de-DE" dirty="0"/>
                  <a:t>Multiplikation in fremden Systemen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r>
                  <a:rPr lang="de-DE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Ziel:</a:t>
                </a:r>
                <a:r>
                  <a:rPr lang="de-DE" dirty="0">
                    <a:latin typeface="Calibri" panose="020F0502020204030204" pitchFamily="34" charset="0"/>
                  </a:rPr>
                  <a:t>		wir berechnen a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 b = c im System d</a:t>
                </a:r>
              </a:p>
              <a:p>
                <a:pPr marL="0" indent="0">
                  <a:buNone/>
                </a:pPr>
                <a:endParaRPr lang="de-DE" baseline="-25000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de-DE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Ansatz:</a:t>
                </a:r>
                <a:r>
                  <a:rPr lang="de-DE" dirty="0">
                    <a:latin typeface="Calibri" panose="020F0502020204030204" pitchFamily="34" charset="0"/>
                  </a:rPr>
                  <a:t>	wir bilden die Multiplikation auf die Addition ab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	d.h. wir bilden die Summe aus a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b</a:t>
                </a:r>
                <a:r>
                  <a:rPr lang="de-DE" baseline="-25000" dirty="0">
                    <a:latin typeface="Calibri" panose="020F0502020204030204" pitchFamily="34" charset="0"/>
                  </a:rPr>
                  <a:t>STELLE1</a:t>
                </a:r>
                <a:r>
                  <a:rPr lang="de-DE" dirty="0">
                    <a:latin typeface="Calibri" panose="020F0502020204030204" pitchFamily="34" charset="0"/>
                  </a:rPr>
                  <a:t> + a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 b</a:t>
                </a:r>
                <a:r>
                  <a:rPr lang="de-DE" baseline="-25000" dirty="0">
                    <a:latin typeface="Calibri" panose="020F0502020204030204" pitchFamily="34" charset="0"/>
                  </a:rPr>
                  <a:t>STELLE2</a:t>
                </a:r>
                <a:r>
                  <a:rPr lang="de-DE" dirty="0">
                    <a:latin typeface="Calibri" panose="020F0502020204030204" pitchFamily="34" charset="0"/>
                  </a:rPr>
                  <a:t> + … + a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 </a:t>
                </a:r>
                <a:r>
                  <a:rPr lang="de-DE" dirty="0" err="1">
                    <a:latin typeface="Calibri" panose="020F0502020204030204" pitchFamily="34" charset="0"/>
                  </a:rPr>
                  <a:t>b</a:t>
                </a:r>
                <a:r>
                  <a:rPr lang="de-DE" baseline="-25000" dirty="0" err="1">
                    <a:latin typeface="Calibri" panose="020F0502020204030204" pitchFamily="34" charset="0"/>
                  </a:rPr>
                  <a:t>STELLEn</a:t>
                </a:r>
                <a:endParaRPr lang="de-DE" baseline="-25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468032"/>
                <a:ext cx="8946541" cy="4800963"/>
              </a:xfrm>
              <a:blipFill rotWithShape="0">
                <a:blip r:embed="rId2"/>
                <a:stretch>
                  <a:fillRect l="-749" t="-7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3393990" y="4135394"/>
            <a:ext cx="221875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 panose="020F0502020204030204" pitchFamily="34" charset="0"/>
              </a:rPr>
              <a:t>a</a:t>
            </a:r>
            <a:r>
              <a:rPr lang="de-DE" baseline="-25000" dirty="0">
                <a:latin typeface="Calibri" panose="020F0502020204030204" pitchFamily="34" charset="0"/>
              </a:rPr>
              <a:t>0 </a:t>
            </a:r>
            <a:r>
              <a:rPr lang="de-DE" dirty="0">
                <a:latin typeface="Calibri" panose="020F0502020204030204" pitchFamily="34" charset="0"/>
              </a:rPr>
              <a:t>a</a:t>
            </a:r>
            <a:r>
              <a:rPr lang="de-DE" baseline="-25000" dirty="0">
                <a:latin typeface="Calibri" panose="020F0502020204030204" pitchFamily="34" charset="0"/>
              </a:rPr>
              <a:t>1 </a:t>
            </a:r>
            <a:r>
              <a:rPr lang="de-DE" dirty="0">
                <a:latin typeface="Calibri" panose="020F0502020204030204" pitchFamily="34" charset="0"/>
              </a:rPr>
              <a:t>a</a:t>
            </a:r>
            <a:r>
              <a:rPr lang="de-DE" baseline="-25000" dirty="0">
                <a:latin typeface="Calibri" panose="020F0502020204030204" pitchFamily="34" charset="0"/>
              </a:rPr>
              <a:t>2</a:t>
            </a:r>
            <a:r>
              <a:rPr lang="de-DE" dirty="0">
                <a:latin typeface="Calibri" panose="020F0502020204030204" pitchFamily="34" charset="0"/>
              </a:rPr>
              <a:t> … a</a:t>
            </a:r>
            <a:r>
              <a:rPr lang="de-DE" baseline="-25000" dirty="0">
                <a:latin typeface="Calibri" panose="020F0502020204030204" pitchFamily="34" charset="0"/>
              </a:rPr>
              <a:t>n	</a:t>
            </a:r>
          </a:p>
          <a:p>
            <a:r>
              <a:rPr lang="de-DE" dirty="0">
                <a:latin typeface="Calibri" panose="020F0502020204030204" pitchFamily="34" charset="0"/>
              </a:rPr>
              <a:t>a</a:t>
            </a:r>
            <a:r>
              <a:rPr lang="de-DE" baseline="-25000" dirty="0">
                <a:latin typeface="Calibri" panose="020F0502020204030204" pitchFamily="34" charset="0"/>
              </a:rPr>
              <a:t>0 </a:t>
            </a:r>
            <a:r>
              <a:rPr lang="de-DE" dirty="0">
                <a:latin typeface="Calibri" panose="020F0502020204030204" pitchFamily="34" charset="0"/>
              </a:rPr>
              <a:t>a</a:t>
            </a:r>
            <a:r>
              <a:rPr lang="de-DE" baseline="-25000" dirty="0">
                <a:latin typeface="Calibri" panose="020F0502020204030204" pitchFamily="34" charset="0"/>
              </a:rPr>
              <a:t>1 </a:t>
            </a:r>
            <a:r>
              <a:rPr lang="de-DE" dirty="0">
                <a:latin typeface="Calibri" panose="020F0502020204030204" pitchFamily="34" charset="0"/>
              </a:rPr>
              <a:t>a</a:t>
            </a:r>
            <a:r>
              <a:rPr lang="de-DE" baseline="-25000" dirty="0">
                <a:latin typeface="Calibri" panose="020F0502020204030204" pitchFamily="34" charset="0"/>
              </a:rPr>
              <a:t>2</a:t>
            </a:r>
            <a:r>
              <a:rPr lang="de-DE" dirty="0">
                <a:latin typeface="Calibri" panose="020F0502020204030204" pitchFamily="34" charset="0"/>
              </a:rPr>
              <a:t> … a</a:t>
            </a:r>
            <a:r>
              <a:rPr lang="de-DE" baseline="-25000" dirty="0">
                <a:latin typeface="Calibri" panose="020F0502020204030204" pitchFamily="34" charset="0"/>
              </a:rPr>
              <a:t>n		*</a:t>
            </a:r>
          </a:p>
          <a:p>
            <a:r>
              <a:rPr lang="de-DE" dirty="0">
                <a:latin typeface="Calibri" panose="020F0502020204030204" pitchFamily="34" charset="0"/>
              </a:rPr>
              <a:t>     a</a:t>
            </a:r>
            <a:r>
              <a:rPr lang="de-DE" baseline="-25000" dirty="0">
                <a:latin typeface="Calibri" panose="020F0502020204030204" pitchFamily="34" charset="0"/>
              </a:rPr>
              <a:t>0 </a:t>
            </a:r>
            <a:r>
              <a:rPr lang="de-DE" dirty="0">
                <a:latin typeface="Calibri" panose="020F0502020204030204" pitchFamily="34" charset="0"/>
              </a:rPr>
              <a:t>a</a:t>
            </a:r>
            <a:r>
              <a:rPr lang="de-DE" baseline="-25000" dirty="0">
                <a:latin typeface="Calibri" panose="020F0502020204030204" pitchFamily="34" charset="0"/>
              </a:rPr>
              <a:t>1 </a:t>
            </a:r>
            <a:r>
              <a:rPr lang="de-DE" dirty="0">
                <a:latin typeface="Calibri" panose="020F0502020204030204" pitchFamily="34" charset="0"/>
              </a:rPr>
              <a:t>a</a:t>
            </a:r>
            <a:r>
              <a:rPr lang="de-DE" baseline="-25000" dirty="0">
                <a:latin typeface="Calibri" panose="020F0502020204030204" pitchFamily="34" charset="0"/>
              </a:rPr>
              <a:t>2</a:t>
            </a:r>
            <a:r>
              <a:rPr lang="de-DE" dirty="0">
                <a:latin typeface="Calibri" panose="020F0502020204030204" pitchFamily="34" charset="0"/>
              </a:rPr>
              <a:t> … a</a:t>
            </a:r>
            <a:r>
              <a:rPr lang="de-DE" baseline="-25000" dirty="0">
                <a:latin typeface="Calibri" panose="020F0502020204030204" pitchFamily="34" charset="0"/>
              </a:rPr>
              <a:t>n		*</a:t>
            </a:r>
          </a:p>
          <a:p>
            <a:r>
              <a:rPr lang="de-DE" baseline="-25000" dirty="0">
                <a:latin typeface="Calibri" panose="020F0502020204030204" pitchFamily="34" charset="0"/>
              </a:rPr>
              <a:t>		.</a:t>
            </a:r>
          </a:p>
          <a:p>
            <a:r>
              <a:rPr lang="de-DE" baseline="-25000" dirty="0">
                <a:latin typeface="Calibri" panose="020F0502020204030204" pitchFamily="34" charset="0"/>
              </a:rPr>
              <a:t>		.</a:t>
            </a:r>
          </a:p>
          <a:p>
            <a:r>
              <a:rPr lang="de-DE" baseline="-25000" dirty="0">
                <a:latin typeface="Calibri" panose="020F0502020204030204" pitchFamily="34" charset="0"/>
              </a:rPr>
              <a:t>		.</a:t>
            </a:r>
          </a:p>
          <a:p>
            <a:r>
              <a:rPr lang="de-DE" baseline="-25000" dirty="0">
                <a:latin typeface="Calibri" panose="020F0502020204030204" pitchFamily="34" charset="0"/>
              </a:rPr>
              <a:t>	</a:t>
            </a:r>
            <a:r>
              <a:rPr lang="de-DE" dirty="0">
                <a:latin typeface="Calibri" panose="020F0502020204030204" pitchFamily="34" charset="0"/>
              </a:rPr>
              <a:t>   a</a:t>
            </a:r>
            <a:r>
              <a:rPr lang="de-DE" baseline="-25000" dirty="0">
                <a:latin typeface="Calibri" panose="020F0502020204030204" pitchFamily="34" charset="0"/>
              </a:rPr>
              <a:t>0 </a:t>
            </a:r>
            <a:r>
              <a:rPr lang="de-DE" dirty="0">
                <a:latin typeface="Calibri" panose="020F0502020204030204" pitchFamily="34" charset="0"/>
              </a:rPr>
              <a:t>a</a:t>
            </a:r>
            <a:r>
              <a:rPr lang="de-DE" baseline="-25000" dirty="0">
                <a:latin typeface="Calibri" panose="020F0502020204030204" pitchFamily="34" charset="0"/>
              </a:rPr>
              <a:t>1 </a:t>
            </a:r>
            <a:r>
              <a:rPr lang="de-DE" dirty="0">
                <a:latin typeface="Calibri" panose="020F0502020204030204" pitchFamily="34" charset="0"/>
              </a:rPr>
              <a:t>a</a:t>
            </a:r>
            <a:r>
              <a:rPr lang="de-DE" baseline="-25000" dirty="0">
                <a:latin typeface="Calibri" panose="020F0502020204030204" pitchFamily="34" charset="0"/>
              </a:rPr>
              <a:t>2</a:t>
            </a:r>
            <a:r>
              <a:rPr lang="de-DE" dirty="0">
                <a:latin typeface="Calibri" panose="020F0502020204030204" pitchFamily="34" charset="0"/>
              </a:rPr>
              <a:t> … a</a:t>
            </a:r>
            <a:r>
              <a:rPr lang="de-DE" baseline="-25000" dirty="0">
                <a:latin typeface="Calibri" panose="020F0502020204030204" pitchFamily="34" charset="0"/>
              </a:rPr>
              <a:t>n	*</a:t>
            </a:r>
          </a:p>
          <a:p>
            <a:endParaRPr lang="de-DE" dirty="0">
              <a:latin typeface="Calibri" panose="020F0502020204030204" pitchFamily="34" charset="0"/>
            </a:endParaRPr>
          </a:p>
          <a:p>
            <a:r>
              <a:rPr lang="de-DE" dirty="0">
                <a:latin typeface="Calibri" panose="020F0502020204030204" pitchFamily="34" charset="0"/>
              </a:rPr>
              <a:t>c</a:t>
            </a:r>
            <a:r>
              <a:rPr lang="de-DE" baseline="-25000" dirty="0">
                <a:latin typeface="Calibri" panose="020F0502020204030204" pitchFamily="34" charset="0"/>
              </a:rPr>
              <a:t>0</a:t>
            </a:r>
            <a:r>
              <a:rPr lang="de-DE" dirty="0">
                <a:latin typeface="Calibri" panose="020F0502020204030204" pitchFamily="34" charset="0"/>
              </a:rPr>
              <a:t> c</a:t>
            </a:r>
            <a:r>
              <a:rPr lang="de-DE" baseline="-25000" dirty="0">
                <a:latin typeface="Calibri" panose="020F0502020204030204" pitchFamily="34" charset="0"/>
              </a:rPr>
              <a:t>1</a:t>
            </a:r>
            <a:r>
              <a:rPr lang="de-DE" dirty="0">
                <a:latin typeface="Calibri" panose="020F0502020204030204" pitchFamily="34" charset="0"/>
              </a:rPr>
              <a:t> …                 </a:t>
            </a:r>
            <a:r>
              <a:rPr lang="de-DE" dirty="0" err="1">
                <a:latin typeface="Calibri" panose="020F0502020204030204" pitchFamily="34" charset="0"/>
              </a:rPr>
              <a:t>c</a:t>
            </a:r>
            <a:r>
              <a:rPr lang="de-DE" baseline="-25000" dirty="0" err="1">
                <a:latin typeface="Calibri" panose="020F0502020204030204" pitchFamily="34" charset="0"/>
              </a:rPr>
              <a:t>n</a:t>
            </a:r>
            <a:endParaRPr lang="de-DE" baseline="-25000" dirty="0">
              <a:latin typeface="Calibri" panose="020F0502020204030204" pitchFamily="34" charset="0"/>
            </a:endParaRPr>
          </a:p>
          <a:p>
            <a:endParaRPr lang="de-DE" baseline="-25000" dirty="0">
              <a:latin typeface="Calibri" panose="020F050202020403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048001" y="4689392"/>
            <a:ext cx="34598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+</a:t>
            </a:r>
          </a:p>
          <a:p>
            <a:r>
              <a:rPr lang="de-DE" dirty="0"/>
              <a:t>+</a:t>
            </a:r>
          </a:p>
          <a:p>
            <a:r>
              <a:rPr lang="de-DE" sz="800" dirty="0"/>
              <a:t>.</a:t>
            </a:r>
          </a:p>
          <a:p>
            <a:r>
              <a:rPr lang="de-DE" sz="800" dirty="0"/>
              <a:t>.</a:t>
            </a:r>
          </a:p>
          <a:p>
            <a:r>
              <a:rPr lang="de-DE" sz="800" dirty="0"/>
              <a:t>.</a:t>
            </a:r>
          </a:p>
          <a:p>
            <a:r>
              <a:rPr lang="de-DE" dirty="0"/>
              <a:t>+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612749" y="4462166"/>
            <a:ext cx="511679" cy="13952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latin typeface="Calibri" panose="020F0502020204030204" pitchFamily="34" charset="0"/>
              </a:rPr>
              <a:t>b</a:t>
            </a:r>
            <a:r>
              <a:rPr lang="de-DE" baseline="-25000" dirty="0" err="1">
                <a:latin typeface="Calibri" panose="020F0502020204030204" pitchFamily="34" charset="0"/>
              </a:rPr>
              <a:t>n</a:t>
            </a:r>
            <a:endParaRPr lang="de-DE" baseline="-25000" dirty="0">
              <a:latin typeface="Calibri" panose="020F0502020204030204" pitchFamily="34" charset="0"/>
            </a:endParaRPr>
          </a:p>
          <a:p>
            <a:r>
              <a:rPr lang="de-DE" dirty="0">
                <a:latin typeface="Calibri" panose="020F0502020204030204" pitchFamily="34" charset="0"/>
              </a:rPr>
              <a:t>b</a:t>
            </a:r>
            <a:r>
              <a:rPr lang="de-DE" baseline="-25000" dirty="0">
                <a:latin typeface="Calibri" panose="020F0502020204030204" pitchFamily="34" charset="0"/>
              </a:rPr>
              <a:t>n-1</a:t>
            </a:r>
          </a:p>
          <a:p>
            <a:r>
              <a:rPr lang="de-DE" sz="800" dirty="0">
                <a:latin typeface="Calibri" panose="020F0502020204030204" pitchFamily="34" charset="0"/>
              </a:rPr>
              <a:t>.</a:t>
            </a:r>
          </a:p>
          <a:p>
            <a:r>
              <a:rPr lang="de-DE" sz="800" baseline="-25000" dirty="0">
                <a:latin typeface="Calibri" panose="020F0502020204030204" pitchFamily="34" charset="0"/>
              </a:rPr>
              <a:t>.</a:t>
            </a:r>
          </a:p>
          <a:p>
            <a:r>
              <a:rPr lang="de-DE" sz="800" baseline="-25000" dirty="0">
                <a:latin typeface="Calibri" panose="020F0502020204030204" pitchFamily="34" charset="0"/>
              </a:rPr>
              <a:t>.</a:t>
            </a:r>
          </a:p>
          <a:p>
            <a:endParaRPr lang="de-DE" baseline="-25000" dirty="0">
              <a:latin typeface="Calibri" panose="020F0502020204030204" pitchFamily="34" charset="0"/>
            </a:endParaRPr>
          </a:p>
          <a:p>
            <a:r>
              <a:rPr lang="de-DE" dirty="0">
                <a:latin typeface="Calibri" panose="020F0502020204030204" pitchFamily="34" charset="0"/>
              </a:rPr>
              <a:t>b</a:t>
            </a:r>
            <a:r>
              <a:rPr lang="de-DE" baseline="-25000" dirty="0">
                <a:latin typeface="Calibri" panose="020F0502020204030204" pitchFamily="34" charset="0"/>
              </a:rPr>
              <a:t>1 </a:t>
            </a:r>
          </a:p>
        </p:txBody>
      </p:sp>
      <p:cxnSp>
        <p:nvCxnSpPr>
          <p:cNvPr id="13" name="Gerader Verbinder 12"/>
          <p:cNvCxnSpPr/>
          <p:nvPr/>
        </p:nvCxnSpPr>
        <p:spPr>
          <a:xfrm>
            <a:off x="3130378" y="5987348"/>
            <a:ext cx="258668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>
          <a:xfrm>
            <a:off x="3210028" y="4478642"/>
            <a:ext cx="258668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277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18235" cy="1400530"/>
          </a:xfrm>
        </p:spPr>
        <p:txBody>
          <a:bodyPr/>
          <a:lstStyle/>
          <a:p>
            <a:r>
              <a:rPr lang="de-DE" dirty="0"/>
              <a:t>Aufgabe 1 – Bin- und Hex Arithmetik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468032"/>
            <a:ext cx="8946541" cy="4800963"/>
          </a:xfrm>
        </p:spPr>
        <p:txBody>
          <a:bodyPr/>
          <a:lstStyle/>
          <a:p>
            <a:r>
              <a:rPr lang="de-DE" dirty="0"/>
              <a:t>11101010</a:t>
            </a:r>
            <a:r>
              <a:rPr lang="de-DE" baseline="-25000" dirty="0"/>
              <a:t>2</a:t>
            </a:r>
            <a:r>
              <a:rPr lang="de-DE" dirty="0"/>
              <a:t> * 1011</a:t>
            </a:r>
            <a:r>
              <a:rPr lang="de-DE" baseline="-25000" dirty="0"/>
              <a:t>2					</a:t>
            </a:r>
            <a:r>
              <a:rPr lang="de-DE" dirty="0"/>
              <a:t>(Multiplikation im Dualsystem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Mechanismus der Abbildung auf die Addition:</a:t>
            </a:r>
          </a:p>
          <a:p>
            <a:pPr marL="0" indent="0">
              <a:buNone/>
            </a:pPr>
            <a:r>
              <a:rPr lang="de-DE" baseline="-25000" dirty="0"/>
              <a:t>						</a:t>
            </a:r>
          </a:p>
          <a:p>
            <a:pPr marL="0" indent="0">
              <a:buNone/>
            </a:pPr>
            <a:endParaRPr lang="de-DE" baseline="-25000" dirty="0"/>
          </a:p>
          <a:p>
            <a:pPr marL="0" indent="0">
              <a:buNone/>
            </a:pPr>
            <a:endParaRPr lang="de-DE" baseline="-25000" dirty="0"/>
          </a:p>
          <a:p>
            <a:pPr marL="0" indent="0">
              <a:buNone/>
            </a:pPr>
            <a:endParaRPr lang="de-DE" baseline="-25000" dirty="0"/>
          </a:p>
          <a:p>
            <a:pPr marL="0" indent="0">
              <a:buNone/>
            </a:pPr>
            <a:endParaRPr lang="de-DE" baseline="-25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090" y="3112486"/>
            <a:ext cx="5248275" cy="242887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reflection stA="29000" endPos="19000" dir="5400000" sy="-100000" algn="bl" rotWithShape="0"/>
          </a:effectLst>
        </p:spPr>
      </p:pic>
      <p:cxnSp>
        <p:nvCxnSpPr>
          <p:cNvPr id="9" name="Gerade Verbindung mit Pfeil 8"/>
          <p:cNvCxnSpPr/>
          <p:nvPr/>
        </p:nvCxnSpPr>
        <p:spPr>
          <a:xfrm flipH="1">
            <a:off x="5898292" y="3451654"/>
            <a:ext cx="749643" cy="230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>
            <a:off x="6157785" y="3451654"/>
            <a:ext cx="827901" cy="532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6495536" y="3451654"/>
            <a:ext cx="803188" cy="863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H="1">
            <a:off x="6808575" y="3451654"/>
            <a:ext cx="827901" cy="1260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386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/>
              <a:t>Aufgabe 1 – Bin- und Hex Arithmetik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575121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r>
              <a:rPr lang="de-DE" dirty="0">
                <a:latin typeface="Calibri" panose="020F0502020204030204" pitchFamily="34" charset="0"/>
              </a:rPr>
              <a:t>Prozessoren arbeiten mit einer endlichen Wortbreite, was den darstellbaren Zahlenbereich einschränkt. Welche Auswirkungen kann dies bei der Subtraktion und Addition haben? </a:t>
            </a:r>
          </a:p>
          <a:p>
            <a:r>
              <a:rPr lang="de-DE" dirty="0">
                <a:latin typeface="Calibri" panose="020F0502020204030204" pitchFamily="34" charset="0"/>
              </a:rPr>
              <a:t>Können Sie sich vorstellen, wie diese Probleme in der Praxis gelöst werden?</a:t>
            </a:r>
            <a:endParaRPr lang="de-DE" baseline="-25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Hinweis:</a:t>
            </a:r>
            <a:r>
              <a:rPr lang="de-DE" dirty="0">
                <a:latin typeface="Calibri" panose="020F0502020204030204" pitchFamily="34" charset="0"/>
              </a:rPr>
              <a:t>		Was passiert beim Verlassen des Zahlenbereichs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09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/>
              <a:t>Aufgabe 1 – Bin- und Hex Arithmetik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575121"/>
                <a:ext cx="8946541" cy="419548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de-DE" dirty="0"/>
                  <a:t>Auswirkungen bei der Subtraktion und Addition mit endlicher Wortbreite</a:t>
                </a:r>
              </a:p>
              <a:p>
                <a:pPr marL="0" indent="0">
                  <a:buNone/>
                </a:pPr>
                <a:endParaRPr lang="de-DE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Im Folgenden sei eine Wortbreite von 8 </a:t>
                </a:r>
                <a:r>
                  <a:rPr lang="de-DE" dirty="0" err="1">
                    <a:latin typeface="Calibri" panose="020F0502020204030204" pitchFamily="34" charset="0"/>
                  </a:rPr>
                  <a:t>bit</a:t>
                </a:r>
                <a:r>
                  <a:rPr lang="de-DE" dirty="0">
                    <a:latin typeface="Calibri" panose="020F0502020204030204" pitchFamily="34" charset="0"/>
                  </a:rPr>
                  <a:t> angenommen.</a:t>
                </a:r>
              </a:p>
              <a:p>
                <a:pPr marL="0" indent="0">
                  <a:buNone/>
                </a:pPr>
                <a:endParaRPr lang="de-DE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de-DE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</a:rPr>
                  <a:t>Problem 1:</a:t>
                </a:r>
                <a:r>
                  <a:rPr lang="de-DE" dirty="0">
                    <a:latin typeface="Calibri" panose="020F0502020204030204" pitchFamily="34" charset="0"/>
                  </a:rPr>
                  <a:t>	Addition vorzeichenloser Zahlen (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[0,255]</m:t>
                    </m:r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):	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128+128=0!</m:t>
                    </m:r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		</a:t>
                </a:r>
              </a:p>
              <a:p>
                <a:pPr marL="0" indent="0">
                  <a:buNone/>
                </a:pPr>
                <a:r>
                  <a:rPr lang="de-DE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</a:rPr>
                  <a:t>Lösung:</a:t>
                </a:r>
                <a:r>
                  <a:rPr lang="de-DE" dirty="0">
                    <a:latin typeface="Calibri" panose="020F0502020204030204" pitchFamily="34" charset="0"/>
                  </a:rPr>
                  <a:t>	</a:t>
                </a:r>
                <a:r>
                  <a:rPr lang="de-DE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Carry </a:t>
                </a:r>
                <a:r>
                  <a:rPr lang="de-DE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Flag</a:t>
                </a:r>
                <a:r>
                  <a:rPr lang="de-DE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de-DE" dirty="0">
                    <a:latin typeface="Calibri" panose="020F0502020204030204" pitchFamily="34" charset="0"/>
                  </a:rPr>
                  <a:t>im Prozessor (Übertrag von der 𝑛-</a:t>
                </a:r>
                <a:r>
                  <a:rPr lang="de-DE" dirty="0" err="1">
                    <a:latin typeface="Calibri" panose="020F0502020204030204" pitchFamily="34" charset="0"/>
                  </a:rPr>
                  <a:t>ten</a:t>
                </a:r>
                <a:r>
                  <a:rPr lang="de-DE" dirty="0">
                    <a:latin typeface="Calibri" panose="020F0502020204030204" pitchFamily="34" charset="0"/>
                  </a:rPr>
                  <a:t> in die (𝑛 + 1)-</a:t>
                </a:r>
                <a:r>
                  <a:rPr lang="de-DE" dirty="0" err="1">
                    <a:latin typeface="Calibri" panose="020F0502020204030204" pitchFamily="34" charset="0"/>
                  </a:rPr>
                  <a:t>te</a:t>
                </a:r>
                <a:r>
                  <a:rPr lang="de-DE" dirty="0">
                    <a:latin typeface="Calibri" panose="020F0502020204030204" pitchFamily="34" charset="0"/>
                  </a:rPr>
                  <a:t> Stelle)	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	Programmierer kann </a:t>
                </a:r>
                <a:r>
                  <a:rPr lang="de-DE" dirty="0" err="1">
                    <a:latin typeface="Calibri" panose="020F0502020204030204" pitchFamily="34" charset="0"/>
                  </a:rPr>
                  <a:t>Flag</a:t>
                </a:r>
                <a:r>
                  <a:rPr lang="de-DE" dirty="0">
                    <a:latin typeface="Calibri" panose="020F0502020204030204" pitchFamily="34" charset="0"/>
                  </a:rPr>
                  <a:t> explizit überprüfen und verarbeiten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	Dadurch lassen sich auch breitere Worte per Software emulieren (z. B. 64-Bit-			Worte auf einem 32-Bit-Prozessor).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		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575121"/>
                <a:ext cx="8946541" cy="4195481"/>
              </a:xfrm>
              <a:blipFill rotWithShape="0">
                <a:blip r:embed="rId3"/>
                <a:stretch>
                  <a:fillRect l="-681" t="-1451" r="-6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7832909" y="2454367"/>
            <a:ext cx="15424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 10000000</a:t>
            </a:r>
          </a:p>
          <a:p>
            <a:r>
              <a:rPr lang="de-DE" u="sng" dirty="0"/>
              <a:t>  10000000 +</a:t>
            </a:r>
          </a:p>
          <a:p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de-DE" dirty="0"/>
              <a:t>00000000 =</a:t>
            </a:r>
          </a:p>
        </p:txBody>
      </p:sp>
      <p:cxnSp>
        <p:nvCxnSpPr>
          <p:cNvPr id="5" name="Gerade Verbindung mit Pfeil 4"/>
          <p:cNvCxnSpPr/>
          <p:nvPr/>
        </p:nvCxnSpPr>
        <p:spPr>
          <a:xfrm flipV="1">
            <a:off x="2951747" y="3377697"/>
            <a:ext cx="4881162" cy="520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130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/>
              <a:t>Aufgabe 1 – Bin- und Hex Arithmetik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575121"/>
                <a:ext cx="8946541" cy="4195481"/>
              </a:xfrm>
            </p:spPr>
            <p:txBody>
              <a:bodyPr>
                <a:normAutofit fontScale="92500"/>
              </a:bodyPr>
              <a:lstStyle/>
              <a:p>
                <a:r>
                  <a:rPr lang="de-DE" dirty="0"/>
                  <a:t>Auswirkungen bei der Subtraktion und Addition mit endlicher Wortbreite</a:t>
                </a:r>
              </a:p>
              <a:p>
                <a:pPr marL="0" indent="0">
                  <a:buNone/>
                </a:pPr>
                <a:endParaRPr lang="de-DE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de-DE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</a:rPr>
                  <a:t>Problem 2:</a:t>
                </a:r>
                <a:r>
                  <a:rPr lang="de-DE" dirty="0">
                    <a:latin typeface="Calibri" panose="020F0502020204030204" pitchFamily="34" charset="0"/>
                  </a:rPr>
                  <a:t>	Addition im 2er-Komplement (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−128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127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):	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127+3=−126!</m:t>
                    </m:r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		(Überlauf)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Überlauf nur bei:		Addition von Zahlen gleiches Vorzeichens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				Subtraktion von Zahlen unterschiedliches Vorzeichens</a:t>
                </a:r>
              </a:p>
              <a:p>
                <a:pPr marL="0" indent="0">
                  <a:buNone/>
                </a:pPr>
                <a:r>
                  <a:rPr lang="de-DE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</a:rPr>
                  <a:t>Lösung:</a:t>
                </a:r>
                <a:r>
                  <a:rPr lang="de-DE" dirty="0">
                    <a:latin typeface="Calibri" panose="020F0502020204030204" pitchFamily="34" charset="0"/>
                  </a:rPr>
                  <a:t>	</a:t>
                </a:r>
                <a:r>
                  <a:rPr lang="de-DE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Overflow-</a:t>
                </a:r>
                <a:r>
                  <a:rPr lang="de-DE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Flag</a:t>
                </a:r>
                <a:r>
                  <a:rPr lang="de-DE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de-DE" dirty="0">
                    <a:latin typeface="Calibri" panose="020F0502020204030204" pitchFamily="34" charset="0"/>
                  </a:rPr>
                  <a:t>im Prozessor (zeigt Überlauf an)	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	Berechnung:		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𝑂𝐹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	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	Im Beispiel:		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1=1</m:t>
                    </m:r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		(Overflow gesetzt)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	Dadurch lassen sich auch breitere Worte per Software emulieren.			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575121"/>
                <a:ext cx="8946541" cy="4195481"/>
              </a:xfrm>
              <a:blipFill rotWithShape="0">
                <a:blip r:embed="rId3"/>
                <a:stretch>
                  <a:fillRect l="-681" t="-726" r="-68" b="-8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7832909" y="2454367"/>
            <a:ext cx="1542410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0 1111111</a:t>
            </a:r>
          </a:p>
          <a:p>
            <a:r>
              <a:rPr lang="de-DE" u="sng" dirty="0"/>
              <a:t> 0 0000011 +</a:t>
            </a:r>
          </a:p>
          <a:p>
            <a:r>
              <a:rPr lang="de-DE" sz="11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0 1   </a:t>
            </a:r>
            <a:r>
              <a:rPr lang="de-DE" sz="1100" dirty="0"/>
              <a:t>1 1 1 1 1  1</a:t>
            </a:r>
          </a:p>
          <a:p>
            <a:r>
              <a:rPr lang="de-DE" dirty="0"/>
              <a:t> 1 0000010 =</a:t>
            </a:r>
          </a:p>
        </p:txBody>
      </p:sp>
    </p:spTree>
    <p:extLst>
      <p:ext uri="{BB962C8B-B14F-4D97-AF65-F5344CB8AC3E}">
        <p14:creationId xmlns:p14="http://schemas.microsoft.com/office/powerpoint/2010/main" val="1513148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3753CA-AAA1-499F-8276-F41DE5176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Zurück zu Gleitkommazahlen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50B5AD1-D121-4510-87A5-06FA02B98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0A7A8C-B193-4CCD-9C1C-EE546A65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9B940E9-6275-4FC4-A22D-39FD27DC7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447801"/>
            <a:ext cx="6135077" cy="460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42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2 – Addition &amp; Subtraktion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564541"/>
            <a:ext cx="8946541" cy="4195481"/>
          </a:xfrm>
        </p:spPr>
        <p:txBody>
          <a:bodyPr/>
          <a:lstStyle/>
          <a:p>
            <a:r>
              <a:rPr lang="de-DE" dirty="0"/>
              <a:t>Gegeben seien folgende Zahlen im IEEE Standard 754 (einfache Genauigkeit):</a:t>
            </a:r>
          </a:p>
          <a:p>
            <a:pPr marL="0" indent="0">
              <a:buNone/>
            </a:pPr>
            <a:r>
              <a:rPr lang="de-DE" dirty="0"/>
              <a:t>		x</a:t>
            </a:r>
            <a:r>
              <a:rPr lang="de-DE" baseline="-25000" dirty="0"/>
              <a:t>1</a:t>
            </a:r>
            <a:r>
              <a:rPr lang="de-DE" dirty="0"/>
              <a:t> = 0 1001 1001 0000 1001 1001 0000 0000 000</a:t>
            </a:r>
            <a:r>
              <a:rPr lang="de-DE" baseline="-25000" dirty="0"/>
              <a:t>2</a:t>
            </a:r>
          </a:p>
          <a:p>
            <a:pPr marL="0" indent="0">
              <a:buNone/>
            </a:pPr>
            <a:r>
              <a:rPr lang="de-DE" dirty="0"/>
              <a:t>		x</a:t>
            </a:r>
            <a:r>
              <a:rPr lang="de-DE" baseline="-25000" dirty="0"/>
              <a:t>2</a:t>
            </a:r>
            <a:r>
              <a:rPr lang="de-DE" dirty="0"/>
              <a:t> = 0 1001 1001 1111 1111 0000 0000 0000 000</a:t>
            </a:r>
            <a:r>
              <a:rPr lang="de-DE" baseline="-25000" dirty="0"/>
              <a:t>2</a:t>
            </a:r>
          </a:p>
          <a:p>
            <a:pPr marL="0" indent="0">
              <a:buNone/>
            </a:pPr>
            <a:endParaRPr lang="de-DE" baseline="-25000" dirty="0"/>
          </a:p>
          <a:p>
            <a:r>
              <a:rPr lang="de-DE" dirty="0"/>
              <a:t>Addieren Sie die beiden Zahlen.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589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2 – Addition &amp; Subtraktion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564541"/>
                <a:ext cx="8946541" cy="490899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Addition im IEEE-Format:</a:t>
                </a:r>
              </a:p>
              <a:p>
                <a:pPr marL="0" indent="0">
                  <a:buNone/>
                </a:pPr>
                <a:r>
                  <a:rPr lang="de-DE" dirty="0"/>
                  <a:t>	</a:t>
                </a:r>
                <a:r>
                  <a:rPr lang="de-DE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</a:rPr>
                  <a:t>1: Transformation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	Rechtsschieben der kleineren Zahl auf den Exponenten der Größeren.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</a:t>
                </a:r>
                <a:r>
                  <a:rPr lang="de-DE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</a:rPr>
                  <a:t>2: Addition der Mantissen</a:t>
                </a:r>
                <a:r>
                  <a:rPr lang="de-DE" dirty="0">
                    <a:latin typeface="Calibri" panose="020F0502020204030204" pitchFamily="34" charset="0"/>
                  </a:rPr>
                  <a:t>	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	Falls Ergebnis &lt; 0:		 setze Vorzeichenbit und bilde Zweierkomplement.</a:t>
                </a:r>
              </a:p>
              <a:p>
                <a:pPr marL="0" indent="0">
                  <a:buNone/>
                </a:pPr>
                <a:r>
                  <a:rPr lang="de-DE" baseline="-250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	</a:t>
                </a:r>
                <a:r>
                  <a:rPr lang="de-DE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</a:rPr>
                  <a:t>3: Normalisierung</a:t>
                </a:r>
              </a:p>
              <a:p>
                <a:pPr marL="0" indent="0">
                  <a:buNone/>
                </a:pPr>
                <a:r>
                  <a:rPr lang="de-DE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</a:rPr>
                  <a:t>		A, 	</a:t>
                </a:r>
                <a:r>
                  <a:rPr lang="de-DE" dirty="0">
                    <a:latin typeface="Calibri" panose="020F0502020204030204" pitchFamily="34" charset="0"/>
                  </a:rPr>
                  <a:t>Falls Ergebnis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 2:	Rechtsschieben des Ergebnisses um eins (ggf. 									runden) 	und  </a:t>
                </a:r>
                <a:r>
                  <a:rPr lang="de-DE" dirty="0" err="1">
                    <a:latin typeface="Calibri" panose="020F0502020204030204" pitchFamily="34" charset="0"/>
                  </a:rPr>
                  <a:t>Inkrementierung</a:t>
                </a:r>
                <a:r>
                  <a:rPr lang="de-DE" dirty="0">
                    <a:latin typeface="Calibri" panose="020F0502020204030204" pitchFamily="34" charset="0"/>
                  </a:rPr>
                  <a:t> des Exponenten.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	</a:t>
                </a:r>
                <a:r>
                  <a:rPr lang="de-DE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</a:rPr>
                  <a:t>B, 	</a:t>
                </a:r>
                <a:r>
                  <a:rPr lang="de-DE" dirty="0">
                    <a:latin typeface="Calibri" panose="020F0502020204030204" pitchFamily="34" charset="0"/>
                  </a:rPr>
                  <a:t>Falls Ergebnis &lt; 1: 	Linksschieben des Ergebnisses um eins und 										</a:t>
                </a:r>
                <a:r>
                  <a:rPr lang="de-DE" dirty="0" err="1">
                    <a:latin typeface="Calibri" panose="020F0502020204030204" pitchFamily="34" charset="0"/>
                  </a:rPr>
                  <a:t>Dekrementierung</a:t>
                </a:r>
                <a:r>
                  <a:rPr lang="de-DE" dirty="0">
                    <a:latin typeface="Calibri" panose="020F0502020204030204" pitchFamily="34" charset="0"/>
                  </a:rPr>
                  <a:t> des Exponenten.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	</a:t>
                </a:r>
                <a:r>
                  <a:rPr lang="de-DE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</a:rPr>
                  <a:t>C, 	</a:t>
                </a:r>
                <a:r>
                  <a:rPr lang="de-DE" dirty="0">
                    <a:latin typeface="Calibri" panose="020F0502020204030204" pitchFamily="34" charset="0"/>
                  </a:rPr>
                  <a:t>Wiederhole A bzw. B bis </a:t>
                </a:r>
                <a:r>
                  <a:rPr lang="de-DE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</a:rPr>
                  <a:t>Ergebnis = 0 </a:t>
                </a:r>
                <a:r>
                  <a:rPr lang="de-DE" dirty="0">
                    <a:latin typeface="Calibri" panose="020F0502020204030204" pitchFamily="34" charset="0"/>
                  </a:rPr>
                  <a:t>oder </a:t>
                </a:r>
                <a:r>
                  <a:rPr lang="de-DE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de-DE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</a:rPr>
                  <a:t> Ergebnis &lt; 2</a:t>
                </a:r>
              </a:p>
              <a:p>
                <a:pPr marL="0" indent="0">
                  <a:buNone/>
                </a:pPr>
                <a:r>
                  <a:rPr lang="de-DE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</a:rPr>
                  <a:t>	4: Behandlung von Sonderfällen (Überlauf, Unterlauf, Null)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564541"/>
                <a:ext cx="8946541" cy="4908995"/>
              </a:xfrm>
              <a:blipFill rotWithShape="0">
                <a:blip r:embed="rId2"/>
                <a:stretch>
                  <a:fillRect l="-749" t="-745" b="-198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2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2 – Addition &amp; Subtraktion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564541"/>
            <a:ext cx="8946541" cy="4773914"/>
          </a:xfrm>
        </p:spPr>
        <p:txBody>
          <a:bodyPr>
            <a:normAutofit/>
          </a:bodyPr>
          <a:lstStyle/>
          <a:p>
            <a:r>
              <a:rPr lang="de-DE" dirty="0"/>
              <a:t>Addition von</a:t>
            </a:r>
          </a:p>
          <a:p>
            <a:pPr marL="0" indent="0">
              <a:buNone/>
            </a:pPr>
            <a:r>
              <a:rPr lang="de-DE" dirty="0"/>
              <a:t>		x</a:t>
            </a:r>
            <a:r>
              <a:rPr lang="de-DE" baseline="-25000" dirty="0"/>
              <a:t>1</a:t>
            </a:r>
            <a:r>
              <a:rPr lang="de-DE" dirty="0"/>
              <a:t> = 0 </a:t>
            </a: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</a:rPr>
              <a:t>1001 1001 </a:t>
            </a:r>
            <a:r>
              <a:rPr lang="de-DE" dirty="0"/>
              <a:t>0000 1001 1001 0000 0000 000</a:t>
            </a:r>
            <a:r>
              <a:rPr lang="de-DE" baseline="-25000" dirty="0"/>
              <a:t>2</a:t>
            </a:r>
          </a:p>
          <a:p>
            <a:pPr marL="0" indent="0">
              <a:buNone/>
            </a:pPr>
            <a:r>
              <a:rPr lang="de-DE" dirty="0"/>
              <a:t>		x</a:t>
            </a:r>
            <a:r>
              <a:rPr lang="de-DE" baseline="-25000" dirty="0"/>
              <a:t>2</a:t>
            </a:r>
            <a:r>
              <a:rPr lang="de-DE" dirty="0"/>
              <a:t> = 0 </a:t>
            </a: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</a:rPr>
              <a:t>1001 1001 </a:t>
            </a:r>
            <a:r>
              <a:rPr lang="de-DE" dirty="0"/>
              <a:t>1111 1111 0000 0000 0000 000</a:t>
            </a:r>
            <a:r>
              <a:rPr lang="de-DE" baseline="-25000" dirty="0"/>
              <a:t>2</a:t>
            </a:r>
          </a:p>
          <a:p>
            <a:pPr marL="0" indent="0">
              <a:buNone/>
            </a:pPr>
            <a:endParaRPr lang="de-DE" baseline="-25000" dirty="0"/>
          </a:p>
          <a:p>
            <a:pPr marL="0" indent="0">
              <a:buNone/>
            </a:pPr>
            <a:r>
              <a:rPr lang="de-DE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1: Transformation</a:t>
            </a:r>
          </a:p>
          <a:p>
            <a:pPr marL="0" indent="0">
              <a:buNone/>
            </a:pPr>
            <a:endParaRPr lang="de-DE" sz="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x</a:t>
            </a:r>
            <a:r>
              <a:rPr lang="de-DE" baseline="-25000" dirty="0">
                <a:latin typeface="Calibri" panose="020F0502020204030204" pitchFamily="34" charset="0"/>
              </a:rPr>
              <a:t>1 </a:t>
            </a:r>
            <a:r>
              <a:rPr lang="de-DE" dirty="0">
                <a:latin typeface="Calibri" panose="020F0502020204030204" pitchFamily="34" charset="0"/>
              </a:rPr>
              <a:t>und x</a:t>
            </a:r>
            <a:r>
              <a:rPr lang="de-DE" baseline="-25000" dirty="0">
                <a:latin typeface="Calibri" panose="020F0502020204030204" pitchFamily="34" charset="0"/>
              </a:rPr>
              <a:t>2</a:t>
            </a:r>
            <a:r>
              <a:rPr lang="de-DE" dirty="0">
                <a:latin typeface="Calibri" panose="020F0502020204030204" pitchFamily="34" charset="0"/>
              </a:rPr>
              <a:t> besitzt den gleichen Exponenten, weswegen ein Verschieben entfällt.</a:t>
            </a:r>
          </a:p>
          <a:p>
            <a:pPr marL="0" indent="0">
              <a:buNone/>
            </a:pPr>
            <a:endParaRPr lang="de-DE" dirty="0">
              <a:solidFill>
                <a:schemeClr val="bg2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</a:rPr>
              <a:t>E = 1001 1001</a:t>
            </a:r>
            <a:endParaRPr lang="de-DE" dirty="0">
              <a:solidFill>
                <a:schemeClr val="bg2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baseline="-25000" dirty="0"/>
          </a:p>
          <a:p>
            <a:pPr marL="0" indent="0">
              <a:buNone/>
            </a:pPr>
            <a:endParaRPr lang="de-DE" baseline="-25000" dirty="0"/>
          </a:p>
          <a:p>
            <a:pPr marL="0" indent="0">
              <a:buNone/>
            </a:pPr>
            <a:endParaRPr lang="de-DE" baseline="-25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58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18235" cy="1400530"/>
          </a:xfrm>
        </p:spPr>
        <p:txBody>
          <a:bodyPr/>
          <a:lstStyle/>
          <a:p>
            <a:r>
              <a:rPr lang="de-DE" dirty="0"/>
              <a:t>Aufgabe 1 – Bin- und Hex Arithmetik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468032"/>
                <a:ext cx="8946541" cy="419548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de-DE" dirty="0"/>
                  <a:t>Führen Sie die folgenden Berechnungen </a:t>
                </a:r>
                <a:r>
                  <a:rPr lang="de-DE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im angegebenen Zahlensystem aus</a:t>
                </a:r>
                <a:r>
                  <a:rPr lang="de-DE" dirty="0"/>
                  <a:t>, ohne die Zahlen ins Dezimalsystem umzuwandeln:</a:t>
                </a:r>
              </a:p>
              <a:p>
                <a:r>
                  <a:rPr lang="de-DE" dirty="0"/>
                  <a:t>Hinweis: Arbeiten Sie mit dem Zweierkomplement und benutzen Sie 10 Bits für die Binärzahlendarstellung</a:t>
                </a:r>
              </a:p>
              <a:p>
                <a:endParaRPr lang="de-DE" dirty="0"/>
              </a:p>
              <a:p>
                <a:r>
                  <a:rPr lang="de-DE" dirty="0"/>
                  <a:t>111010100110</a:t>
                </a:r>
                <a:r>
                  <a:rPr lang="de-DE" baseline="-25000" dirty="0"/>
                  <a:t>2</a:t>
                </a:r>
                <a:r>
                  <a:rPr lang="de-DE" dirty="0"/>
                  <a:t> + 010101111110</a:t>
                </a:r>
                <a:r>
                  <a:rPr lang="de-DE" baseline="-25000" dirty="0"/>
                  <a:t>2		</a:t>
                </a:r>
                <a:r>
                  <a:rPr lang="de-DE" dirty="0"/>
                  <a:t>(Addition im Dualsystem)</a:t>
                </a:r>
              </a:p>
              <a:p>
                <a:r>
                  <a:rPr lang="de-DE" dirty="0"/>
                  <a:t>B674FC12</a:t>
                </a:r>
                <a:r>
                  <a:rPr lang="de-DE" baseline="-25000" dirty="0"/>
                  <a:t>16</a:t>
                </a:r>
                <a:r>
                  <a:rPr lang="de-DE" dirty="0"/>
                  <a:t> + 2DA9D4B2</a:t>
                </a:r>
                <a:r>
                  <a:rPr lang="de-DE" baseline="-25000" dirty="0"/>
                  <a:t>16			</a:t>
                </a:r>
                <a:r>
                  <a:rPr lang="de-DE" dirty="0"/>
                  <a:t>(Addition im Hexadezimalsystem)</a:t>
                </a:r>
                <a:endParaRPr lang="de-DE" baseline="-25000" dirty="0"/>
              </a:p>
              <a:p>
                <a:pPr marL="0" indent="0">
                  <a:buNone/>
                </a:pPr>
                <a:endParaRPr lang="de-DE" sz="600" dirty="0"/>
              </a:p>
              <a:p>
                <a:r>
                  <a:rPr lang="de-DE" dirty="0"/>
                  <a:t>11101010</a:t>
                </a:r>
                <a:r>
                  <a:rPr lang="de-DE" baseline="-25000" dirty="0"/>
                  <a:t>2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de-DE" dirty="0"/>
                  <a:t> 1011</a:t>
                </a:r>
                <a:r>
                  <a:rPr lang="de-DE" baseline="-25000" dirty="0"/>
                  <a:t>2					</a:t>
                </a:r>
                <a:r>
                  <a:rPr lang="de-DE" dirty="0"/>
                  <a:t>(Multiplikation im Dualsystem)</a:t>
                </a:r>
              </a:p>
              <a:p>
                <a:pPr marL="0" indent="0">
                  <a:buNone/>
                </a:pPr>
                <a:endParaRPr lang="de-DE" sz="600" dirty="0"/>
              </a:p>
              <a:p>
                <a:r>
                  <a:rPr lang="de-DE" dirty="0"/>
                  <a:t>11010010</a:t>
                </a:r>
                <a:r>
                  <a:rPr lang="de-DE" baseline="-25000" dirty="0"/>
                  <a:t>2</a:t>
                </a:r>
                <a:r>
                  <a:rPr lang="de-DE" dirty="0"/>
                  <a:t> – 10110101</a:t>
                </a:r>
                <a:r>
                  <a:rPr lang="de-DE" baseline="-25000" dirty="0"/>
                  <a:t>2				</a:t>
                </a:r>
                <a:r>
                  <a:rPr lang="de-DE" dirty="0"/>
                  <a:t>(Subtraktion im Dualsystem)</a:t>
                </a:r>
                <a:endParaRPr lang="de-DE" baseline="-25000" dirty="0"/>
              </a:p>
              <a:p>
                <a:r>
                  <a:rPr lang="de-DE" dirty="0"/>
                  <a:t>01110110</a:t>
                </a:r>
                <a:r>
                  <a:rPr lang="de-DE" baseline="-25000" dirty="0"/>
                  <a:t>2</a:t>
                </a:r>
                <a:r>
                  <a:rPr lang="de-DE" dirty="0"/>
                  <a:t> – 10011001</a:t>
                </a:r>
                <a:r>
                  <a:rPr lang="de-DE" baseline="-25000" dirty="0"/>
                  <a:t>2				</a:t>
                </a:r>
                <a:r>
                  <a:rPr lang="de-DE" dirty="0"/>
                  <a:t>(Subtraktion im Dualsystem)</a:t>
                </a:r>
              </a:p>
              <a:p>
                <a:endParaRPr lang="de-DE" baseline="-25000" dirty="0"/>
              </a:p>
              <a:p>
                <a:endParaRPr lang="de-DE" baseline="-250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468032"/>
                <a:ext cx="8946541" cy="4195481"/>
              </a:xfrm>
              <a:blipFill rotWithShape="0">
                <a:blip r:embed="rId2"/>
                <a:stretch>
                  <a:fillRect l="-272" t="-145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45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2 – Addition &amp; Subtraktion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564541"/>
            <a:ext cx="8946541" cy="4773914"/>
          </a:xfrm>
        </p:spPr>
        <p:txBody>
          <a:bodyPr/>
          <a:lstStyle/>
          <a:p>
            <a:r>
              <a:rPr lang="de-DE" dirty="0"/>
              <a:t>Addition von</a:t>
            </a:r>
          </a:p>
          <a:p>
            <a:pPr marL="0" indent="0">
              <a:buNone/>
            </a:pPr>
            <a:r>
              <a:rPr lang="de-DE" dirty="0"/>
              <a:t>		x</a:t>
            </a:r>
            <a:r>
              <a:rPr lang="de-DE" baseline="-25000" dirty="0"/>
              <a:t>1</a:t>
            </a:r>
            <a:r>
              <a:rPr lang="de-DE" dirty="0"/>
              <a:t> = 0 </a:t>
            </a: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</a:rPr>
              <a:t>1001 1001 </a:t>
            </a:r>
            <a:r>
              <a:rPr lang="de-DE" dirty="0"/>
              <a:t>0000 1001 1001 0000 0000 000</a:t>
            </a:r>
            <a:r>
              <a:rPr lang="de-DE" baseline="-25000" dirty="0"/>
              <a:t>2</a:t>
            </a:r>
          </a:p>
          <a:p>
            <a:pPr marL="0" indent="0">
              <a:buNone/>
            </a:pPr>
            <a:r>
              <a:rPr lang="de-DE" dirty="0"/>
              <a:t>		x</a:t>
            </a:r>
            <a:r>
              <a:rPr lang="de-DE" baseline="-25000" dirty="0"/>
              <a:t>2</a:t>
            </a:r>
            <a:r>
              <a:rPr lang="de-DE" dirty="0"/>
              <a:t> = 0 </a:t>
            </a: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</a:rPr>
              <a:t>1001 1001 </a:t>
            </a:r>
            <a:r>
              <a:rPr lang="de-DE" dirty="0"/>
              <a:t>1111 1111 0000 0000 0000 000</a:t>
            </a:r>
            <a:r>
              <a:rPr lang="de-DE" baseline="-25000" dirty="0"/>
              <a:t>2</a:t>
            </a:r>
          </a:p>
          <a:p>
            <a:pPr marL="0" indent="0">
              <a:buNone/>
            </a:pPr>
            <a:endParaRPr lang="de-DE" baseline="-25000" dirty="0"/>
          </a:p>
          <a:p>
            <a:pPr marL="0" indent="0">
              <a:buNone/>
            </a:pPr>
            <a:r>
              <a:rPr lang="de-DE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2: Addition der Mantissen</a:t>
            </a:r>
          </a:p>
          <a:p>
            <a:pPr marL="0" indent="0">
              <a:buNone/>
            </a:pPr>
            <a:endParaRPr lang="de-DE" sz="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		m</a:t>
            </a:r>
            <a:r>
              <a:rPr lang="de-DE" baseline="-25000" dirty="0">
                <a:latin typeface="Calibri" panose="020F0502020204030204" pitchFamily="34" charset="0"/>
              </a:rPr>
              <a:t>1</a:t>
            </a:r>
            <a:r>
              <a:rPr lang="de-DE" dirty="0">
                <a:latin typeface="Calibri" panose="020F0502020204030204" pitchFamily="34" charset="0"/>
              </a:rPr>
              <a:t>: 			  1,0000 1001 1001</a:t>
            </a:r>
            <a:r>
              <a:rPr lang="de-DE" baseline="-25000" dirty="0"/>
              <a:t>2</a:t>
            </a: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	+ 	m</a:t>
            </a:r>
            <a:r>
              <a:rPr lang="de-DE" baseline="-25000" dirty="0">
                <a:latin typeface="Calibri" panose="020F0502020204030204" pitchFamily="34" charset="0"/>
              </a:rPr>
              <a:t>2</a:t>
            </a:r>
            <a:r>
              <a:rPr lang="de-DE" dirty="0">
                <a:latin typeface="Calibri" panose="020F0502020204030204" pitchFamily="34" charset="0"/>
              </a:rPr>
              <a:t>: 			  1,1111 1111 0000</a:t>
            </a:r>
            <a:r>
              <a:rPr lang="de-DE" baseline="-25000" dirty="0"/>
              <a:t>2</a:t>
            </a:r>
          </a:p>
          <a:p>
            <a:pPr marL="0" indent="0">
              <a:buNone/>
            </a:pPr>
            <a:r>
              <a:rPr lang="de-DE" baseline="-25000" dirty="0">
                <a:latin typeface="Calibri" panose="020F0502020204030204" pitchFamily="34" charset="0"/>
              </a:rPr>
              <a:t>		</a:t>
            </a:r>
            <a:r>
              <a:rPr lang="de-DE" dirty="0" err="1">
                <a:latin typeface="Calibri" panose="020F0502020204030204" pitchFamily="34" charset="0"/>
              </a:rPr>
              <a:t>m</a:t>
            </a:r>
            <a:r>
              <a:rPr lang="de-DE" baseline="-25000" dirty="0" err="1">
                <a:latin typeface="Calibri" panose="020F0502020204030204" pitchFamily="34" charset="0"/>
              </a:rPr>
              <a:t>ges</a:t>
            </a:r>
            <a:r>
              <a:rPr lang="de-DE" baseline="-25000" dirty="0">
                <a:latin typeface="Calibri" panose="020F0502020204030204" pitchFamily="34" charset="0"/>
              </a:rPr>
              <a:t>:		</a:t>
            </a:r>
            <a:r>
              <a:rPr lang="de-DE" dirty="0">
                <a:latin typeface="Calibri" panose="020F0502020204030204" pitchFamily="34" charset="0"/>
              </a:rPr>
              <a:t>11,0000 1000 1001</a:t>
            </a:r>
            <a:r>
              <a:rPr lang="de-DE" baseline="-25000" dirty="0"/>
              <a:t>2</a:t>
            </a:r>
          </a:p>
          <a:p>
            <a:pPr marL="0" indent="0">
              <a:buNone/>
            </a:pPr>
            <a:endParaRPr lang="de-DE" baseline="-25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solidFill>
                <a:schemeClr val="bg2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baseline="-25000" dirty="0"/>
          </a:p>
          <a:p>
            <a:pPr marL="0" indent="0">
              <a:buNone/>
            </a:pPr>
            <a:endParaRPr lang="de-DE" baseline="-25000" dirty="0"/>
          </a:p>
          <a:p>
            <a:pPr marL="0" indent="0">
              <a:buNone/>
            </a:pPr>
            <a:endParaRPr lang="de-DE" baseline="-25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  <p:cxnSp>
        <p:nvCxnSpPr>
          <p:cNvPr id="7" name="Gerader Verbinder 6"/>
          <p:cNvCxnSpPr/>
          <p:nvPr/>
        </p:nvCxnSpPr>
        <p:spPr>
          <a:xfrm>
            <a:off x="2088573" y="4738256"/>
            <a:ext cx="4925291" cy="103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173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2 – Addition &amp; Subtraktion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564541"/>
                <a:ext cx="8946541" cy="4773914"/>
              </a:xfrm>
            </p:spPr>
            <p:txBody>
              <a:bodyPr/>
              <a:lstStyle/>
              <a:p>
                <a:r>
                  <a:rPr lang="de-DE" dirty="0"/>
                  <a:t>Addition von</a:t>
                </a:r>
              </a:p>
              <a:p>
                <a:pPr marL="0" indent="0">
                  <a:buNone/>
                </a:pPr>
                <a:r>
                  <a:rPr lang="de-DE" dirty="0"/>
                  <a:t>		x</a:t>
                </a:r>
                <a:r>
                  <a:rPr lang="de-DE" baseline="-25000" dirty="0"/>
                  <a:t>1</a:t>
                </a:r>
                <a:r>
                  <a:rPr lang="de-DE" dirty="0"/>
                  <a:t> = 0 </a:t>
                </a:r>
                <a:r>
                  <a:rPr lang="de-DE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1001 1001 </a:t>
                </a:r>
                <a:r>
                  <a:rPr lang="de-DE" dirty="0"/>
                  <a:t>0000 1001 1001 0000 0000 000</a:t>
                </a:r>
                <a:r>
                  <a:rPr lang="de-DE" baseline="-25000" dirty="0"/>
                  <a:t>2</a:t>
                </a:r>
              </a:p>
              <a:p>
                <a:pPr marL="0" indent="0">
                  <a:buNone/>
                </a:pPr>
                <a:r>
                  <a:rPr lang="de-DE" dirty="0"/>
                  <a:t>		x</a:t>
                </a:r>
                <a:r>
                  <a:rPr lang="de-DE" baseline="-25000" dirty="0"/>
                  <a:t>2</a:t>
                </a:r>
                <a:r>
                  <a:rPr lang="de-DE" dirty="0"/>
                  <a:t> = 0 </a:t>
                </a:r>
                <a:r>
                  <a:rPr lang="de-DE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1001 1001 </a:t>
                </a:r>
                <a:r>
                  <a:rPr lang="de-DE" dirty="0"/>
                  <a:t>1111 1111 0000 0000 0000 000</a:t>
                </a:r>
                <a:r>
                  <a:rPr lang="de-DE" baseline="-25000" dirty="0"/>
                  <a:t>2</a:t>
                </a:r>
              </a:p>
              <a:p>
                <a:pPr marL="0" indent="0">
                  <a:buNone/>
                </a:pPr>
                <a:endParaRPr lang="de-DE" baseline="-25000" dirty="0"/>
              </a:p>
              <a:p>
                <a:pPr marL="0" indent="0">
                  <a:buNone/>
                </a:pPr>
                <a:r>
                  <a:rPr lang="de-DE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</a:rPr>
                  <a:t>3: Normalisierung</a:t>
                </a:r>
              </a:p>
              <a:p>
                <a:pPr marL="0" indent="0">
                  <a:buNone/>
                </a:pPr>
                <a:r>
                  <a:rPr lang="de-DE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</a:rPr>
                  <a:t>	</a:t>
                </a:r>
                <a:r>
                  <a:rPr lang="de-DE" dirty="0">
                    <a:latin typeface="Calibri" panose="020F0502020204030204" pitchFamily="34" charset="0"/>
                  </a:rPr>
                  <a:t>11,0000 1000 1001</a:t>
                </a:r>
                <a:r>
                  <a:rPr lang="de-DE" baseline="-25000" dirty="0"/>
                  <a:t>2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>
                    <a:latin typeface="Calibri" panose="020F0502020204030204" pitchFamily="34" charset="0"/>
                  </a:rPr>
                  <a:t>1,10000 1000 1001</a:t>
                </a:r>
                <a:r>
                  <a:rPr lang="de-DE" baseline="-25000" dirty="0"/>
                  <a:t>2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de-DE" dirty="0"/>
                  <a:t> 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Exponent anpassen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de-DE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</a:t>
                </a:r>
                <a:r>
                  <a:rPr lang="de-DE" dirty="0">
                    <a:solidFill>
                      <a:schemeClr val="bg2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E = 1001 1001 + 1 = 1001 1010 </a:t>
                </a:r>
                <a:endParaRPr lang="de-DE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baseline="-25000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de-DE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de-DE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de-DE" baseline="-25000" dirty="0"/>
              </a:p>
              <a:p>
                <a:pPr marL="0" indent="0">
                  <a:buNone/>
                </a:pPr>
                <a:endParaRPr lang="de-DE" baseline="-25000" dirty="0"/>
              </a:p>
              <a:p>
                <a:pPr marL="0" indent="0">
                  <a:buNone/>
                </a:pPr>
                <a:endParaRPr lang="de-DE" baseline="-250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564541"/>
                <a:ext cx="8946541" cy="4773914"/>
              </a:xfrm>
              <a:blipFill rotWithShape="0">
                <a:blip r:embed="rId2"/>
                <a:stretch>
                  <a:fillRect l="-749" t="-76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  <p:cxnSp>
        <p:nvCxnSpPr>
          <p:cNvPr id="8" name="Gerade Verbindung mit Pfeil 7"/>
          <p:cNvCxnSpPr/>
          <p:nvPr/>
        </p:nvCxnSpPr>
        <p:spPr>
          <a:xfrm flipH="1">
            <a:off x="3449053" y="3951498"/>
            <a:ext cx="2887579" cy="9253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232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2 – Addition &amp; Subtraktion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564541"/>
            <a:ext cx="8946541" cy="4773914"/>
          </a:xfrm>
        </p:spPr>
        <p:txBody>
          <a:bodyPr/>
          <a:lstStyle/>
          <a:p>
            <a:r>
              <a:rPr lang="de-DE" dirty="0"/>
              <a:t>Addition von</a:t>
            </a:r>
          </a:p>
          <a:p>
            <a:pPr marL="0" indent="0">
              <a:buNone/>
            </a:pPr>
            <a:r>
              <a:rPr lang="de-DE" dirty="0"/>
              <a:t>		x</a:t>
            </a:r>
            <a:r>
              <a:rPr lang="de-DE" baseline="-25000" dirty="0"/>
              <a:t>1</a:t>
            </a:r>
            <a:r>
              <a:rPr lang="de-DE" dirty="0"/>
              <a:t> = 0 </a:t>
            </a: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</a:rPr>
              <a:t>1001 1001 </a:t>
            </a:r>
            <a:r>
              <a:rPr lang="de-DE" dirty="0"/>
              <a:t>0000 1001 1001 0000 0000 000</a:t>
            </a:r>
            <a:r>
              <a:rPr lang="de-DE" baseline="-25000" dirty="0"/>
              <a:t>2</a:t>
            </a:r>
          </a:p>
          <a:p>
            <a:pPr marL="0" indent="0">
              <a:buNone/>
            </a:pPr>
            <a:r>
              <a:rPr lang="de-DE" dirty="0"/>
              <a:t>		x</a:t>
            </a:r>
            <a:r>
              <a:rPr lang="de-DE" baseline="-25000" dirty="0"/>
              <a:t>2</a:t>
            </a:r>
            <a:r>
              <a:rPr lang="de-DE" dirty="0"/>
              <a:t> = 0 </a:t>
            </a: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</a:rPr>
              <a:t>1001 1001 </a:t>
            </a:r>
            <a:r>
              <a:rPr lang="de-DE" dirty="0"/>
              <a:t>1111 1111 0000 0000 0000 000</a:t>
            </a:r>
            <a:r>
              <a:rPr lang="de-DE" baseline="-25000" dirty="0"/>
              <a:t>2</a:t>
            </a:r>
          </a:p>
          <a:p>
            <a:pPr marL="0" indent="0">
              <a:buNone/>
            </a:pPr>
            <a:endParaRPr lang="de-DE" baseline="-25000" dirty="0"/>
          </a:p>
          <a:p>
            <a:pPr marL="0" indent="0">
              <a:buNone/>
            </a:pPr>
            <a:r>
              <a:rPr lang="de-DE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4: Zusammenfassung</a:t>
            </a:r>
          </a:p>
          <a:p>
            <a:pPr marL="0" indent="0">
              <a:buNone/>
            </a:pPr>
            <a:r>
              <a:rPr lang="de-DE" sz="800" dirty="0">
                <a:latin typeface="Calibri" panose="020F0502020204030204" pitchFamily="34" charset="0"/>
              </a:rPr>
              <a:t>		</a:t>
            </a:r>
            <a:r>
              <a:rPr lang="de-DE" dirty="0">
                <a:latin typeface="Calibri" panose="020F0502020204030204" pitchFamily="34" charset="0"/>
              </a:rPr>
              <a:t>VB:			0 (Addition zweier positiver Zahlen)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		e</a:t>
            </a:r>
            <a:r>
              <a:rPr lang="de-DE" baseline="-25000" dirty="0">
                <a:latin typeface="Calibri" panose="020F0502020204030204" pitchFamily="34" charset="0"/>
              </a:rPr>
              <a:t>1</a:t>
            </a:r>
            <a:r>
              <a:rPr lang="de-DE" dirty="0">
                <a:latin typeface="Calibri" panose="020F0502020204030204" pitchFamily="34" charset="0"/>
              </a:rPr>
              <a:t>: 			1001 1010</a:t>
            </a:r>
            <a:r>
              <a:rPr lang="de-DE" baseline="-25000" dirty="0"/>
              <a:t>2</a:t>
            </a: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		</a:t>
            </a:r>
            <a:r>
              <a:rPr lang="de-DE" dirty="0" err="1">
                <a:latin typeface="Calibri" panose="020F0502020204030204" pitchFamily="34" charset="0"/>
              </a:rPr>
              <a:t>m</a:t>
            </a:r>
            <a:r>
              <a:rPr lang="de-DE" baseline="-25000" dirty="0" err="1">
                <a:latin typeface="Calibri" panose="020F0502020204030204" pitchFamily="34" charset="0"/>
              </a:rPr>
              <a:t>ges</a:t>
            </a:r>
            <a:r>
              <a:rPr lang="de-DE" baseline="-25000" dirty="0">
                <a:latin typeface="Calibri" panose="020F0502020204030204" pitchFamily="34" charset="0"/>
              </a:rPr>
              <a:t>:		</a:t>
            </a:r>
            <a:r>
              <a:rPr lang="de-DE" dirty="0">
                <a:latin typeface="Calibri" panose="020F0502020204030204" pitchFamily="34" charset="0"/>
              </a:rPr>
              <a:t>1,1000 0100 0100 1000 0000 000</a:t>
            </a:r>
            <a:r>
              <a:rPr lang="de-DE" baseline="-25000" dirty="0"/>
              <a:t>2</a:t>
            </a:r>
          </a:p>
          <a:p>
            <a:pPr marL="0" indent="0">
              <a:buNone/>
            </a:pPr>
            <a:r>
              <a:rPr lang="de-DE" baseline="-25000" dirty="0"/>
              <a:t>		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Ergebnis x</a:t>
            </a:r>
            <a:r>
              <a:rPr lang="de-DE" baseline="-25000" dirty="0">
                <a:latin typeface="Calibri" panose="020F0502020204030204" pitchFamily="34" charset="0"/>
              </a:rPr>
              <a:t>3</a:t>
            </a:r>
            <a:r>
              <a:rPr lang="de-DE" dirty="0">
                <a:latin typeface="Calibri" panose="020F0502020204030204" pitchFamily="34" charset="0"/>
              </a:rPr>
              <a:t>:	0 1001 1010  1000 0100 0100 1000 0000 000</a:t>
            </a:r>
            <a:r>
              <a:rPr lang="de-DE" baseline="-25000" dirty="0"/>
              <a:t>2</a:t>
            </a:r>
          </a:p>
          <a:p>
            <a:pPr marL="0" indent="0">
              <a:buNone/>
            </a:pPr>
            <a:endParaRPr lang="de-DE" baseline="-25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baseline="-25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solidFill>
                <a:schemeClr val="bg2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baseline="-25000" dirty="0"/>
          </a:p>
          <a:p>
            <a:pPr marL="0" indent="0">
              <a:buNone/>
            </a:pPr>
            <a:endParaRPr lang="de-DE" baseline="-25000" dirty="0"/>
          </a:p>
          <a:p>
            <a:pPr marL="0" indent="0">
              <a:buNone/>
            </a:pPr>
            <a:endParaRPr lang="de-DE" baseline="-25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124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2 – Addition &amp; Subtraktion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564541"/>
                <a:ext cx="8946541" cy="490899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de-DE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Subtraktion im IEEE-Format (Abbildung auf die Addition a + (-b) = c):</a:t>
                </a:r>
              </a:p>
              <a:p>
                <a:pPr marL="0" indent="0">
                  <a:buNone/>
                </a:pPr>
                <a:r>
                  <a:rPr lang="de-DE" dirty="0"/>
                  <a:t>	</a:t>
                </a:r>
                <a:r>
                  <a:rPr lang="de-DE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</a:rPr>
                  <a:t>1: Transformation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	Rechtsschieben der kleineren Zahl auf den Exponenten der Größeren.</a:t>
                </a:r>
              </a:p>
              <a:p>
                <a:r>
                  <a:rPr lang="de-DE" dirty="0">
                    <a:latin typeface="Calibri" panose="020F0502020204030204" pitchFamily="34" charset="0"/>
                  </a:rPr>
                  <a:t>	</a:t>
                </a:r>
                <a:r>
                  <a:rPr lang="de-DE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</a:rPr>
                  <a:t>2: Zweierkomplement von b bilden</a:t>
                </a:r>
              </a:p>
              <a:p>
                <a:pPr marL="0" indent="0">
                  <a:buNone/>
                </a:pPr>
                <a:r>
                  <a:rPr lang="de-DE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</a:rPr>
                  <a:t>	3: Addition der Mantissen</a:t>
                </a:r>
                <a:r>
                  <a:rPr lang="de-DE" dirty="0">
                    <a:latin typeface="Calibri" panose="020F0502020204030204" pitchFamily="34" charset="0"/>
                  </a:rPr>
                  <a:t>	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	Falls Ergebnis &lt; 0:		 setze Vorzeichenbit und bilde Zweierkomplement.</a:t>
                </a:r>
              </a:p>
              <a:p>
                <a:pPr marL="0" indent="0">
                  <a:buNone/>
                </a:pPr>
                <a:r>
                  <a:rPr lang="de-DE" baseline="-250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	</a:t>
                </a:r>
                <a:r>
                  <a:rPr lang="de-DE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</a:rPr>
                  <a:t>4: Normalisierung</a:t>
                </a:r>
              </a:p>
              <a:p>
                <a:pPr marL="0" indent="0">
                  <a:buNone/>
                </a:pPr>
                <a:r>
                  <a:rPr lang="de-DE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</a:rPr>
                  <a:t>		A, 	</a:t>
                </a:r>
                <a:r>
                  <a:rPr lang="de-DE" dirty="0">
                    <a:latin typeface="Calibri" panose="020F0502020204030204" pitchFamily="34" charset="0"/>
                  </a:rPr>
                  <a:t>Falls Ergebnis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 2:		Rechtsschieben des Ergebnisses um eins (ggf. 										runden) und </a:t>
                </a:r>
                <a:r>
                  <a:rPr lang="de-DE" dirty="0" err="1">
                    <a:latin typeface="Calibri" panose="020F0502020204030204" pitchFamily="34" charset="0"/>
                  </a:rPr>
                  <a:t>Inkrementierung</a:t>
                </a:r>
                <a:r>
                  <a:rPr lang="de-DE" dirty="0">
                    <a:latin typeface="Calibri" panose="020F0502020204030204" pitchFamily="34" charset="0"/>
                  </a:rPr>
                  <a:t> des Exponenten.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	</a:t>
                </a:r>
                <a:r>
                  <a:rPr lang="de-DE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</a:rPr>
                  <a:t>B, 	</a:t>
                </a:r>
                <a:r>
                  <a:rPr lang="de-DE" dirty="0">
                    <a:latin typeface="Calibri" panose="020F0502020204030204" pitchFamily="34" charset="0"/>
                  </a:rPr>
                  <a:t>Falls Ergebnis &lt; 1: 		Linksschieben des Ergebnisses um eins und 										</a:t>
                </a:r>
                <a:r>
                  <a:rPr lang="de-DE" dirty="0" err="1">
                    <a:latin typeface="Calibri" panose="020F0502020204030204" pitchFamily="34" charset="0"/>
                  </a:rPr>
                  <a:t>Dekrementierung</a:t>
                </a:r>
                <a:r>
                  <a:rPr lang="de-DE" dirty="0">
                    <a:latin typeface="Calibri" panose="020F0502020204030204" pitchFamily="34" charset="0"/>
                  </a:rPr>
                  <a:t> des Exponenten.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	</a:t>
                </a:r>
                <a:r>
                  <a:rPr lang="de-DE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</a:rPr>
                  <a:t>C, 	</a:t>
                </a:r>
                <a:r>
                  <a:rPr lang="de-DE" dirty="0">
                    <a:latin typeface="Calibri" panose="020F0502020204030204" pitchFamily="34" charset="0"/>
                  </a:rPr>
                  <a:t>Wiederhole A bzw. B bis </a:t>
                </a:r>
                <a:r>
                  <a:rPr lang="de-DE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</a:rPr>
                  <a:t>Ergebnis = 0 </a:t>
                </a:r>
                <a:r>
                  <a:rPr lang="de-DE" dirty="0">
                    <a:latin typeface="Calibri" panose="020F0502020204030204" pitchFamily="34" charset="0"/>
                  </a:rPr>
                  <a:t>oder </a:t>
                </a:r>
                <a:r>
                  <a:rPr lang="de-DE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de-DE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</a:rPr>
                  <a:t> Ergebnis &lt; 2</a:t>
                </a:r>
              </a:p>
              <a:p>
                <a:pPr marL="0" indent="0">
                  <a:buNone/>
                </a:pPr>
                <a:r>
                  <a:rPr lang="de-DE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</a:rPr>
                  <a:t>	5: Behandlung von Sonderfällen (Überlauf, Unterlauf, Null)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564541"/>
                <a:ext cx="8946541" cy="4908995"/>
              </a:xfrm>
              <a:blipFill rotWithShape="0">
                <a:blip r:embed="rId2"/>
                <a:stretch>
                  <a:fillRect l="-681" t="-124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176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2 – Addition &amp; Subtraktion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564541"/>
                <a:ext cx="8946541" cy="4773914"/>
              </a:xfrm>
            </p:spPr>
            <p:txBody>
              <a:bodyPr>
                <a:normAutofit/>
              </a:bodyPr>
              <a:lstStyle/>
              <a:p>
                <a:r>
                  <a:rPr lang="de-DE" dirty="0"/>
                  <a:t>„Subtraktion“ x</a:t>
                </a:r>
                <a:r>
                  <a:rPr lang="de-DE" baseline="-25000" dirty="0"/>
                  <a:t>1</a:t>
                </a:r>
                <a:r>
                  <a:rPr lang="de-DE" dirty="0"/>
                  <a:t> + x</a:t>
                </a:r>
                <a:r>
                  <a:rPr lang="de-DE" baseline="-25000" dirty="0"/>
                  <a:t>3</a:t>
                </a:r>
                <a:r>
                  <a:rPr lang="de-DE" dirty="0"/>
                  <a:t> von</a:t>
                </a:r>
              </a:p>
              <a:p>
                <a:pPr marL="0" indent="0">
                  <a:buNone/>
                </a:pPr>
                <a:r>
                  <a:rPr lang="de-DE" dirty="0"/>
                  <a:t>		x</a:t>
                </a:r>
                <a:r>
                  <a:rPr lang="de-DE" baseline="-25000" dirty="0"/>
                  <a:t>1</a:t>
                </a:r>
                <a:r>
                  <a:rPr lang="de-DE" dirty="0"/>
                  <a:t> = 0 </a:t>
                </a:r>
                <a:r>
                  <a:rPr lang="de-DE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1001 1001 </a:t>
                </a:r>
                <a:r>
                  <a:rPr lang="de-DE" dirty="0"/>
                  <a:t>0000 1001 1001 0000 0000 000</a:t>
                </a:r>
                <a:r>
                  <a:rPr lang="de-DE" baseline="-25000" dirty="0"/>
                  <a:t>2</a:t>
                </a:r>
              </a:p>
              <a:p>
                <a:pPr marL="0" indent="0">
                  <a:buNone/>
                </a:pPr>
                <a:r>
                  <a:rPr lang="de-DE" dirty="0"/>
                  <a:t>		x</a:t>
                </a:r>
                <a:r>
                  <a:rPr lang="de-DE" baseline="-25000" dirty="0"/>
                  <a:t>3</a:t>
                </a:r>
                <a:r>
                  <a:rPr lang="de-DE" dirty="0"/>
                  <a:t> = 1 </a:t>
                </a:r>
                <a:r>
                  <a:rPr lang="de-DE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1001 0100 </a:t>
                </a:r>
                <a:r>
                  <a:rPr lang="de-DE" dirty="0"/>
                  <a:t>0011 0110 0000 0000 0000 000</a:t>
                </a:r>
                <a:r>
                  <a:rPr lang="de-DE" baseline="-25000" dirty="0"/>
                  <a:t>2</a:t>
                </a:r>
              </a:p>
              <a:p>
                <a:pPr marL="0" indent="0">
                  <a:buNone/>
                </a:pPr>
                <a:endParaRPr lang="de-DE" baseline="-25000" dirty="0"/>
              </a:p>
              <a:p>
                <a:pPr marL="0" indent="0">
                  <a:buNone/>
                </a:pPr>
                <a:r>
                  <a:rPr lang="de-DE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</a:rPr>
                  <a:t>1: Transformation 	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Die Exponenten sind unterschiedlich, also müssen wir den kleineren Exponenten auf den größeren schieben.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1001 </m:t>
                      </m:r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1001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 – 1001 </m:t>
                      </m:r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0100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101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 (=</m:t>
                      </m:r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Wir müssen also m</a:t>
                </a:r>
                <a:r>
                  <a:rPr lang="de-DE" baseline="-25000" dirty="0">
                    <a:latin typeface="Calibri" panose="020F0502020204030204" pitchFamily="34" charset="0"/>
                  </a:rPr>
                  <a:t>3</a:t>
                </a:r>
                <a:r>
                  <a:rPr lang="de-DE" dirty="0">
                    <a:latin typeface="Calibri" panose="020F0502020204030204" pitchFamily="34" charset="0"/>
                  </a:rPr>
                  <a:t> 5 Stellen nach rechts schieben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 ist positiv!)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m</a:t>
                </a:r>
                <a:r>
                  <a:rPr lang="de-DE" baseline="-25000" dirty="0">
                    <a:latin typeface="Calibri" panose="020F0502020204030204" pitchFamily="34" charset="0"/>
                  </a:rPr>
                  <a:t>3</a:t>
                </a:r>
                <a:r>
                  <a:rPr lang="de-DE" dirty="0">
                    <a:latin typeface="Calibri" panose="020F0502020204030204" pitchFamily="34" charset="0"/>
                  </a:rPr>
                  <a:t> (alt) = 	</a:t>
                </a:r>
                <a:r>
                  <a:rPr lang="de-DE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1,</a:t>
                </a:r>
                <a:r>
                  <a:rPr lang="de-DE" dirty="0">
                    <a:latin typeface="Calibri" panose="020F0502020204030204" pitchFamily="34" charset="0"/>
                  </a:rPr>
                  <a:t>0011 0110 0000 0000 0000 000</a:t>
                </a:r>
                <a:r>
                  <a:rPr lang="de-DE" baseline="-25000" dirty="0"/>
                  <a:t>2</a:t>
                </a:r>
                <a:endParaRPr lang="de-DE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m</a:t>
                </a:r>
                <a:r>
                  <a:rPr lang="de-DE" baseline="-25000" dirty="0">
                    <a:latin typeface="Calibri" panose="020F0502020204030204" pitchFamily="34" charset="0"/>
                  </a:rPr>
                  <a:t>3</a:t>
                </a:r>
                <a:r>
                  <a:rPr lang="de-DE" dirty="0">
                    <a:latin typeface="Calibri" panose="020F0502020204030204" pitchFamily="34" charset="0"/>
                  </a:rPr>
                  <a:t> (neu) = 	</a:t>
                </a:r>
                <a:r>
                  <a:rPr lang="de-DE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0,0000 1</a:t>
                </a:r>
                <a:r>
                  <a:rPr lang="de-DE" dirty="0">
                    <a:latin typeface="Calibri" panose="020F0502020204030204" pitchFamily="34" charset="0"/>
                  </a:rPr>
                  <a:t>001 1011 0000 0000 000</a:t>
                </a:r>
                <a:r>
                  <a:rPr lang="de-DE" baseline="-25000" dirty="0"/>
                  <a:t>2</a:t>
                </a:r>
              </a:p>
              <a:p>
                <a:pPr marL="0" indent="0">
                  <a:buNone/>
                </a:pPr>
                <a:endParaRPr lang="de-DE" baseline="-25000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de-DE" baseline="-25000" dirty="0"/>
              </a:p>
              <a:p>
                <a:pPr marL="0" indent="0">
                  <a:buNone/>
                </a:pPr>
                <a:endParaRPr lang="de-DE" baseline="-25000" dirty="0"/>
              </a:p>
              <a:p>
                <a:pPr marL="0" indent="0">
                  <a:buNone/>
                </a:pPr>
                <a:endParaRPr lang="de-DE" baseline="-250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564541"/>
                <a:ext cx="8946541" cy="4773914"/>
              </a:xfrm>
              <a:blipFill rotWithShape="0">
                <a:blip r:embed="rId2"/>
                <a:stretch>
                  <a:fillRect l="-749" t="-766" r="-40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976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2 – Addition &amp; Subtraktion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564541"/>
                <a:ext cx="8946541" cy="4773914"/>
              </a:xfrm>
            </p:spPr>
            <p:txBody>
              <a:bodyPr>
                <a:normAutofit/>
              </a:bodyPr>
              <a:lstStyle/>
              <a:p>
                <a:r>
                  <a:rPr lang="de-DE" dirty="0"/>
                  <a:t>„Subtraktion“ x</a:t>
                </a:r>
                <a:r>
                  <a:rPr lang="de-DE" baseline="-25000" dirty="0"/>
                  <a:t>1</a:t>
                </a:r>
                <a:r>
                  <a:rPr lang="de-DE" dirty="0"/>
                  <a:t> + x</a:t>
                </a:r>
                <a:r>
                  <a:rPr lang="de-DE" baseline="-25000" dirty="0"/>
                  <a:t>3</a:t>
                </a:r>
                <a:r>
                  <a:rPr lang="de-DE" dirty="0"/>
                  <a:t> von</a:t>
                </a:r>
              </a:p>
              <a:p>
                <a:pPr marL="0" indent="0">
                  <a:buNone/>
                </a:pPr>
                <a:r>
                  <a:rPr lang="de-DE" dirty="0"/>
                  <a:t>		x</a:t>
                </a:r>
                <a:r>
                  <a:rPr lang="de-DE" baseline="-25000" dirty="0"/>
                  <a:t>1</a:t>
                </a:r>
                <a:r>
                  <a:rPr lang="de-DE" dirty="0"/>
                  <a:t> = 0 </a:t>
                </a:r>
                <a:r>
                  <a:rPr lang="de-DE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1001 1001 </a:t>
                </a:r>
                <a:r>
                  <a:rPr lang="de-DE" dirty="0"/>
                  <a:t>0000 1001 1001 0000 0000 000</a:t>
                </a:r>
                <a:r>
                  <a:rPr lang="de-DE" baseline="-25000" dirty="0"/>
                  <a:t>2</a:t>
                </a:r>
              </a:p>
              <a:p>
                <a:pPr marL="0" indent="0">
                  <a:buNone/>
                </a:pPr>
                <a:r>
                  <a:rPr lang="de-DE" dirty="0"/>
                  <a:t>		x</a:t>
                </a:r>
                <a:r>
                  <a:rPr lang="de-DE" baseline="-25000" dirty="0"/>
                  <a:t>3</a:t>
                </a:r>
                <a:r>
                  <a:rPr lang="de-DE" dirty="0"/>
                  <a:t> = 1 </a:t>
                </a:r>
                <a:r>
                  <a:rPr lang="de-DE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1001 0100 </a:t>
                </a:r>
                <a:r>
                  <a:rPr lang="de-DE" dirty="0"/>
                  <a:t>0011 0110 0000 0000 0000 000</a:t>
                </a:r>
                <a:r>
                  <a:rPr lang="de-DE" baseline="-25000" dirty="0"/>
                  <a:t>2</a:t>
                </a:r>
              </a:p>
              <a:p>
                <a:pPr marL="0" indent="0">
                  <a:buNone/>
                </a:pPr>
                <a:endParaRPr lang="de-DE" baseline="-25000" dirty="0"/>
              </a:p>
              <a:p>
                <a:pPr marL="0" indent="0">
                  <a:buNone/>
                </a:pPr>
                <a:r>
                  <a:rPr lang="de-DE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</a:rPr>
                  <a:t>2: Zweierkomplement der Mantisse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dirty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dirty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</a:rPr>
                  <a:t> (VB = 1)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Wir erweitern die Mantissen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 um ein führendes </a:t>
                </a:r>
                <a:r>
                  <a:rPr lang="de-DE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Vorzeichenbit</a:t>
                </a:r>
                <a:r>
                  <a:rPr lang="de-DE" dirty="0">
                    <a:latin typeface="Calibri" panose="020F0502020204030204" pitchFamily="34" charset="0"/>
                  </a:rPr>
                  <a:t>, um	das Vorzeichen des Ergebnisses der Addition überprüfen zu können.</a:t>
                </a:r>
                <a:r>
                  <a:rPr lang="de-DE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</a:rPr>
                  <a:t>	</a:t>
                </a:r>
              </a:p>
              <a:p>
                <a:pPr marL="0" indent="0">
                  <a:buNone/>
                </a:pPr>
                <a:r>
                  <a:rPr lang="de-DE" dirty="0"/>
                  <a:t>	</a:t>
                </a:r>
                <a:r>
                  <a:rPr lang="de-DE" dirty="0">
                    <a:latin typeface="Calibri" panose="020F0502020204030204" pitchFamily="34" charset="0"/>
                  </a:rPr>
                  <a:t>m</a:t>
                </a:r>
                <a:r>
                  <a:rPr lang="de-DE" baseline="-25000" dirty="0">
                    <a:latin typeface="Calibri" panose="020F0502020204030204" pitchFamily="34" charset="0"/>
                  </a:rPr>
                  <a:t>3</a:t>
                </a:r>
                <a:r>
                  <a:rPr lang="de-DE" dirty="0">
                    <a:latin typeface="Calibri" panose="020F0502020204030204" pitchFamily="34" charset="0"/>
                  </a:rPr>
                  <a:t>: </a:t>
                </a:r>
                <a:r>
                  <a:rPr lang="pl-PL" dirty="0">
                    <a:latin typeface="Calibri" panose="020F0502020204030204" pitchFamily="34" charset="0"/>
                  </a:rPr>
                  <a:t> </a:t>
                </a:r>
                <a:r>
                  <a:rPr lang="de-DE" dirty="0">
                    <a:latin typeface="Calibri" panose="020F0502020204030204" pitchFamily="34" charset="0"/>
                  </a:rPr>
                  <a:t>				</a:t>
                </a:r>
                <a:r>
                  <a:rPr lang="pl-PL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0</a:t>
                </a:r>
                <a:r>
                  <a:rPr lang="de-DE" dirty="0">
                    <a:latin typeface="Calibri" panose="020F0502020204030204" pitchFamily="34" charset="0"/>
                  </a:rPr>
                  <a:t>0, 0000 1001 1011</a:t>
                </a:r>
                <a:r>
                  <a:rPr lang="de-DE" baseline="-25000" dirty="0">
                    <a:latin typeface="Calibri" panose="020F0502020204030204" pitchFamily="34" charset="0"/>
                  </a:rPr>
                  <a:t>2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</a:t>
                </a:r>
                <a:r>
                  <a:rPr lang="de-DE" dirty="0" err="1">
                    <a:latin typeface="Calibri" panose="020F0502020204030204" pitchFamily="34" charset="0"/>
                  </a:rPr>
                  <a:t>Einerkomplement</a:t>
                </a:r>
                <a:r>
                  <a:rPr lang="de-DE" dirty="0">
                    <a:latin typeface="Calibri" panose="020F0502020204030204" pitchFamily="34" charset="0"/>
                  </a:rPr>
                  <a:t>: 	</a:t>
                </a:r>
                <a:r>
                  <a:rPr lang="de-DE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1</a:t>
                </a:r>
                <a:r>
                  <a:rPr lang="de-DE" dirty="0">
                    <a:latin typeface="Calibri" panose="020F0502020204030204" pitchFamily="34" charset="0"/>
                  </a:rPr>
                  <a:t>1, 1111 0110 0100</a:t>
                </a:r>
                <a:r>
                  <a:rPr lang="de-DE" baseline="-25000" dirty="0">
                    <a:latin typeface="Calibri" panose="020F0502020204030204" pitchFamily="34" charset="0"/>
                  </a:rPr>
                  <a:t>2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Zweierkomplement: 	</a:t>
                </a:r>
                <a:r>
                  <a:rPr lang="de-DE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1</a:t>
                </a:r>
                <a:r>
                  <a:rPr lang="de-DE" dirty="0">
                    <a:latin typeface="Calibri" panose="020F0502020204030204" pitchFamily="34" charset="0"/>
                  </a:rPr>
                  <a:t>1, 1111 0110 0101</a:t>
                </a:r>
                <a:r>
                  <a:rPr lang="de-DE" baseline="-25000" dirty="0">
                    <a:latin typeface="Calibri" panose="020F0502020204030204" pitchFamily="34" charset="0"/>
                  </a:rPr>
                  <a:t>2</a:t>
                </a:r>
                <a:endParaRPr lang="de-DE" baseline="-25000" dirty="0"/>
              </a:p>
              <a:p>
                <a:pPr marL="0" indent="0">
                  <a:buNone/>
                </a:pPr>
                <a:endParaRPr lang="de-DE" baseline="-25000" dirty="0"/>
              </a:p>
              <a:p>
                <a:pPr marL="0" indent="0">
                  <a:buNone/>
                </a:pPr>
                <a:endParaRPr lang="de-DE" baseline="-250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564541"/>
                <a:ext cx="8946541" cy="4773914"/>
              </a:xfrm>
              <a:blipFill rotWithShape="0">
                <a:blip r:embed="rId2"/>
                <a:stretch>
                  <a:fillRect l="-749" t="-766" r="-20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7891171" y="4440211"/>
            <a:ext cx="20236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Erinnerung</a:t>
            </a:r>
          </a:p>
          <a:p>
            <a:r>
              <a:rPr lang="de-DE" dirty="0">
                <a:latin typeface="Calibri" panose="020F0502020204030204" pitchFamily="34" charset="0"/>
              </a:rPr>
              <a:t>Erste 1 von rechts</a:t>
            </a:r>
          </a:p>
          <a:p>
            <a:r>
              <a:rPr lang="de-DE" dirty="0">
                <a:latin typeface="Calibri" panose="020F0502020204030204" pitchFamily="34" charset="0"/>
              </a:rPr>
              <a:t>suchen. Linken Rest</a:t>
            </a:r>
          </a:p>
          <a:p>
            <a:r>
              <a:rPr lang="de-DE" dirty="0">
                <a:latin typeface="Calibri" panose="020F0502020204030204" pitchFamily="34" charset="0"/>
              </a:rPr>
              <a:t>invertieren</a:t>
            </a:r>
          </a:p>
        </p:txBody>
      </p:sp>
    </p:spTree>
    <p:extLst>
      <p:ext uri="{BB962C8B-B14F-4D97-AF65-F5344CB8AC3E}">
        <p14:creationId xmlns:p14="http://schemas.microsoft.com/office/powerpoint/2010/main" val="1161287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2 – Addition &amp; Subtraktion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564541"/>
                <a:ext cx="8946541" cy="4773914"/>
              </a:xfrm>
            </p:spPr>
            <p:txBody>
              <a:bodyPr/>
              <a:lstStyle/>
              <a:p>
                <a:r>
                  <a:rPr lang="de-DE" dirty="0"/>
                  <a:t>„Subtraktion“ x</a:t>
                </a:r>
                <a:r>
                  <a:rPr lang="de-DE" baseline="-25000" dirty="0"/>
                  <a:t>1</a:t>
                </a:r>
                <a:r>
                  <a:rPr lang="de-DE" dirty="0"/>
                  <a:t> + x</a:t>
                </a:r>
                <a:r>
                  <a:rPr lang="de-DE" baseline="-25000" dirty="0"/>
                  <a:t>3</a:t>
                </a:r>
                <a:r>
                  <a:rPr lang="de-DE" dirty="0"/>
                  <a:t> von</a:t>
                </a:r>
              </a:p>
              <a:p>
                <a:pPr marL="0" indent="0">
                  <a:buNone/>
                </a:pPr>
                <a:r>
                  <a:rPr lang="de-DE" dirty="0"/>
                  <a:t>		x</a:t>
                </a:r>
                <a:r>
                  <a:rPr lang="de-DE" baseline="-25000" dirty="0"/>
                  <a:t>1</a:t>
                </a:r>
                <a:r>
                  <a:rPr lang="de-DE" dirty="0"/>
                  <a:t> = 0 </a:t>
                </a:r>
                <a:r>
                  <a:rPr lang="de-DE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1001 1001 </a:t>
                </a:r>
                <a:r>
                  <a:rPr lang="de-DE" dirty="0"/>
                  <a:t>0000 1001 1001 0000 0000 000</a:t>
                </a:r>
                <a:r>
                  <a:rPr lang="de-DE" baseline="-25000" dirty="0"/>
                  <a:t>2</a:t>
                </a:r>
              </a:p>
              <a:p>
                <a:pPr marL="0" indent="0">
                  <a:buNone/>
                </a:pPr>
                <a:r>
                  <a:rPr lang="de-DE" dirty="0"/>
                  <a:t>		x</a:t>
                </a:r>
                <a:r>
                  <a:rPr lang="de-DE" baseline="-25000" dirty="0"/>
                  <a:t>3</a:t>
                </a:r>
                <a:r>
                  <a:rPr lang="de-DE" dirty="0"/>
                  <a:t> = 1 </a:t>
                </a:r>
                <a:r>
                  <a:rPr lang="de-DE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1001 0100 </a:t>
                </a:r>
                <a:r>
                  <a:rPr lang="de-DE" dirty="0"/>
                  <a:t>0011 0110 0000 0000 0000 000</a:t>
                </a:r>
                <a:r>
                  <a:rPr lang="de-DE" baseline="-25000" dirty="0"/>
                  <a:t>2</a:t>
                </a:r>
              </a:p>
              <a:p>
                <a:pPr marL="0" indent="0">
                  <a:buNone/>
                </a:pPr>
                <a:endParaRPr lang="de-DE" baseline="-25000" dirty="0"/>
              </a:p>
              <a:p>
                <a:pPr marL="0" indent="0">
                  <a:buNone/>
                </a:pPr>
                <a:r>
                  <a:rPr lang="de-DE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</a:rPr>
                  <a:t>3: Addition der Mantissen</a:t>
                </a:r>
              </a:p>
              <a:p>
                <a:pPr marL="0" indent="0">
                  <a:buNone/>
                </a:pPr>
                <a:endParaRPr lang="de-DE" sz="800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: 			</a:t>
                </a:r>
                <a:r>
                  <a:rPr lang="de-DE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0</a:t>
                </a:r>
                <a:r>
                  <a:rPr lang="de-DE" dirty="0">
                    <a:latin typeface="Calibri" panose="020F0502020204030204" pitchFamily="34" charset="0"/>
                  </a:rPr>
                  <a:t>1, 0000 1001 1001</a:t>
                </a:r>
                <a:r>
                  <a:rPr lang="de-DE" baseline="-25000" dirty="0">
                    <a:latin typeface="Calibri" panose="020F0502020204030204" pitchFamily="34" charset="0"/>
                  </a:rPr>
                  <a:t>2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+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3,   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𝑛𝑒𝑢</m:t>
                        </m:r>
                      </m:sub>
                    </m:sSub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: 		</a:t>
                </a:r>
                <a:r>
                  <a:rPr lang="de-DE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1</a:t>
                </a:r>
                <a:r>
                  <a:rPr lang="de-DE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1, 1111 0</a:t>
                </a:r>
                <a:r>
                  <a:rPr lang="de-DE" dirty="0">
                    <a:latin typeface="Calibri" panose="020F0502020204030204" pitchFamily="34" charset="0"/>
                  </a:rPr>
                  <a:t>110 0101</a:t>
                </a:r>
                <a:r>
                  <a:rPr lang="de-DE" baseline="-25000" dirty="0"/>
                  <a:t>2</a:t>
                </a:r>
              </a:p>
              <a:p>
                <a:pPr marL="0" indent="0">
                  <a:buNone/>
                </a:pPr>
                <a:r>
                  <a:rPr lang="de-DE" baseline="-25000" dirty="0">
                    <a:latin typeface="Calibri" panose="020F0502020204030204" pitchFamily="34" charset="0"/>
                  </a:rPr>
                  <a:t>		</a:t>
                </a:r>
                <a:r>
                  <a:rPr lang="de-DE" dirty="0" err="1">
                    <a:latin typeface="Calibri" panose="020F0502020204030204" pitchFamily="34" charset="0"/>
                  </a:rPr>
                  <a:t>m</a:t>
                </a:r>
                <a:r>
                  <a:rPr lang="de-DE" baseline="-25000" dirty="0" err="1">
                    <a:latin typeface="Calibri" panose="020F0502020204030204" pitchFamily="34" charset="0"/>
                  </a:rPr>
                  <a:t>ges</a:t>
                </a:r>
                <a:r>
                  <a:rPr lang="de-DE" baseline="-25000" dirty="0">
                    <a:latin typeface="Calibri" panose="020F0502020204030204" pitchFamily="34" charset="0"/>
                  </a:rPr>
                  <a:t>:		</a:t>
                </a:r>
                <a:r>
                  <a:rPr lang="de-DE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0</a:t>
                </a:r>
                <a:r>
                  <a:rPr lang="pl-PL" dirty="0">
                    <a:latin typeface="Calibri" panose="020F0502020204030204" pitchFamily="34" charset="0"/>
                  </a:rPr>
                  <a:t>0, </a:t>
                </a:r>
                <a:r>
                  <a:rPr lang="de-DE" dirty="0">
                    <a:latin typeface="Calibri" panose="020F0502020204030204" pitchFamily="34" charset="0"/>
                  </a:rPr>
                  <a:t>1</a:t>
                </a:r>
                <a:r>
                  <a:rPr lang="pl-PL" dirty="0">
                    <a:latin typeface="Calibri" panose="020F0502020204030204" pitchFamily="34" charset="0"/>
                  </a:rPr>
                  <a:t>11</a:t>
                </a:r>
                <a:r>
                  <a:rPr lang="de-DE" dirty="0">
                    <a:latin typeface="Calibri" panose="020F0502020204030204" pitchFamily="34" charset="0"/>
                  </a:rPr>
                  <a:t>1</a:t>
                </a:r>
                <a:r>
                  <a:rPr lang="pl-PL" dirty="0">
                    <a:latin typeface="Calibri" panose="020F0502020204030204" pitchFamily="34" charset="0"/>
                  </a:rPr>
                  <a:t> 1</a:t>
                </a:r>
                <a:r>
                  <a:rPr lang="de-DE" dirty="0">
                    <a:latin typeface="Calibri" panose="020F0502020204030204" pitchFamily="34" charset="0"/>
                  </a:rPr>
                  <a:t>11</a:t>
                </a:r>
                <a:r>
                  <a:rPr lang="pl-PL" dirty="0">
                    <a:latin typeface="Calibri" panose="020F0502020204030204" pitchFamily="34" charset="0"/>
                  </a:rPr>
                  <a:t>1 1</a:t>
                </a:r>
                <a:r>
                  <a:rPr lang="de-DE" dirty="0">
                    <a:latin typeface="Calibri" panose="020F0502020204030204" pitchFamily="34" charset="0"/>
                  </a:rPr>
                  <a:t>1</a:t>
                </a:r>
                <a:r>
                  <a:rPr lang="pl-PL" dirty="0">
                    <a:latin typeface="Calibri" panose="020F0502020204030204" pitchFamily="34" charset="0"/>
                  </a:rPr>
                  <a:t>1</a:t>
                </a:r>
                <a:r>
                  <a:rPr lang="de-DE" dirty="0">
                    <a:latin typeface="Calibri" panose="020F0502020204030204" pitchFamily="34" charset="0"/>
                  </a:rPr>
                  <a:t>0</a:t>
                </a:r>
                <a:r>
                  <a:rPr lang="de-DE" baseline="-25000" dirty="0">
                    <a:latin typeface="Calibri" panose="020F0502020204030204" pitchFamily="34" charset="0"/>
                  </a:rPr>
                  <a:t>2</a:t>
                </a:r>
              </a:p>
              <a:p>
                <a:pPr marL="0" indent="0">
                  <a:buNone/>
                </a:pPr>
                <a:endParaRPr lang="de-DE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Diesmal ist das Vorzeichenbit nicht gesetzt (deshalb auch Erweiterung um führende 0), also müssen wir vom Ergebnis nicht mehr das Zweierkomplement bilden.</a:t>
                </a:r>
              </a:p>
              <a:p>
                <a:pPr marL="0" indent="0">
                  <a:buNone/>
                </a:pPr>
                <a:endParaRPr lang="de-DE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de-DE" baseline="-25000" dirty="0"/>
              </a:p>
              <a:p>
                <a:pPr marL="0" indent="0">
                  <a:buNone/>
                </a:pPr>
                <a:endParaRPr lang="de-DE" baseline="-25000" dirty="0"/>
              </a:p>
              <a:p>
                <a:pPr marL="0" indent="0">
                  <a:buNone/>
                </a:pPr>
                <a:endParaRPr lang="de-DE" baseline="-250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564541"/>
                <a:ext cx="8946541" cy="4773914"/>
              </a:xfrm>
              <a:blipFill rotWithShape="0">
                <a:blip r:embed="rId2"/>
                <a:stretch>
                  <a:fillRect l="-749" t="-766" b="-178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  <p:cxnSp>
        <p:nvCxnSpPr>
          <p:cNvPr id="7" name="Gerader Verbinder 6"/>
          <p:cNvCxnSpPr/>
          <p:nvPr/>
        </p:nvCxnSpPr>
        <p:spPr>
          <a:xfrm>
            <a:off x="2088573" y="4738256"/>
            <a:ext cx="3528000" cy="103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964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2 – Addition &amp; Subtraktion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564541"/>
                <a:ext cx="8946541" cy="477391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de-DE" dirty="0"/>
                  <a:t>„Subtraktion“ x</a:t>
                </a:r>
                <a:r>
                  <a:rPr lang="de-DE" baseline="-25000" dirty="0"/>
                  <a:t>1</a:t>
                </a:r>
                <a:r>
                  <a:rPr lang="de-DE" dirty="0"/>
                  <a:t> + x</a:t>
                </a:r>
                <a:r>
                  <a:rPr lang="de-DE" baseline="-25000" dirty="0"/>
                  <a:t>3</a:t>
                </a:r>
                <a:r>
                  <a:rPr lang="de-DE" dirty="0"/>
                  <a:t> von</a:t>
                </a:r>
              </a:p>
              <a:p>
                <a:pPr marL="0" indent="0">
                  <a:buNone/>
                </a:pPr>
                <a:r>
                  <a:rPr lang="de-DE" dirty="0"/>
                  <a:t>		x</a:t>
                </a:r>
                <a:r>
                  <a:rPr lang="de-DE" baseline="-25000" dirty="0"/>
                  <a:t>1</a:t>
                </a:r>
                <a:r>
                  <a:rPr lang="de-DE" dirty="0"/>
                  <a:t> = 0 </a:t>
                </a:r>
                <a:r>
                  <a:rPr lang="de-DE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1001 1001 </a:t>
                </a:r>
                <a:r>
                  <a:rPr lang="de-DE" dirty="0"/>
                  <a:t>0000 1001 1001 0000 0000 000</a:t>
                </a:r>
                <a:r>
                  <a:rPr lang="de-DE" baseline="-25000" dirty="0"/>
                  <a:t>2</a:t>
                </a:r>
              </a:p>
              <a:p>
                <a:pPr marL="0" indent="0">
                  <a:buNone/>
                </a:pPr>
                <a:r>
                  <a:rPr lang="de-DE" dirty="0"/>
                  <a:t>		x</a:t>
                </a:r>
                <a:r>
                  <a:rPr lang="de-DE" baseline="-25000" dirty="0"/>
                  <a:t>3</a:t>
                </a:r>
                <a:r>
                  <a:rPr lang="de-DE" dirty="0"/>
                  <a:t> = 1 </a:t>
                </a:r>
                <a:r>
                  <a:rPr lang="de-DE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1001 0100 </a:t>
                </a:r>
                <a:r>
                  <a:rPr lang="de-DE" dirty="0"/>
                  <a:t>0011 0110 0000 0000 0000 000</a:t>
                </a:r>
                <a:r>
                  <a:rPr lang="de-DE" baseline="-25000" dirty="0"/>
                  <a:t>2</a:t>
                </a:r>
              </a:p>
              <a:p>
                <a:pPr marL="0" indent="0">
                  <a:buNone/>
                </a:pPr>
                <a:endParaRPr lang="de-DE" baseline="-25000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de-DE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</a:rPr>
                  <a:t>4: Normalisierung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Wir müssen unsere Zahl 1 nach links schieben, um auf das Format 1,… zu kommen.</a:t>
                </a:r>
                <a:r>
                  <a:rPr lang="de-DE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</a:rPr>
                  <a:t>	</a:t>
                </a:r>
              </a:p>
              <a:p>
                <a:pPr marL="0" indent="0">
                  <a:buNone/>
                </a:pPr>
                <a:endParaRPr lang="de-DE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pl-PL" dirty="0">
                    <a:latin typeface="Calibri" panose="020F0502020204030204" pitchFamily="34" charset="0"/>
                  </a:rPr>
                  <a:t>0, </a:t>
                </a:r>
                <a:r>
                  <a:rPr lang="de-DE" dirty="0">
                    <a:latin typeface="Calibri" panose="020F0502020204030204" pitchFamily="34" charset="0"/>
                  </a:rPr>
                  <a:t>1</a:t>
                </a:r>
                <a:r>
                  <a:rPr lang="pl-PL" dirty="0">
                    <a:latin typeface="Calibri" panose="020F0502020204030204" pitchFamily="34" charset="0"/>
                  </a:rPr>
                  <a:t>11</a:t>
                </a:r>
                <a:r>
                  <a:rPr lang="de-DE" dirty="0">
                    <a:latin typeface="Calibri" panose="020F0502020204030204" pitchFamily="34" charset="0"/>
                  </a:rPr>
                  <a:t>1</a:t>
                </a:r>
                <a:r>
                  <a:rPr lang="pl-PL" dirty="0">
                    <a:latin typeface="Calibri" panose="020F0502020204030204" pitchFamily="34" charset="0"/>
                  </a:rPr>
                  <a:t> 1</a:t>
                </a:r>
                <a:r>
                  <a:rPr lang="de-DE" dirty="0">
                    <a:latin typeface="Calibri" panose="020F0502020204030204" pitchFamily="34" charset="0"/>
                  </a:rPr>
                  <a:t>11</a:t>
                </a:r>
                <a:r>
                  <a:rPr lang="pl-PL" dirty="0">
                    <a:latin typeface="Calibri" panose="020F0502020204030204" pitchFamily="34" charset="0"/>
                  </a:rPr>
                  <a:t>1 1</a:t>
                </a:r>
                <a:r>
                  <a:rPr lang="de-DE" dirty="0">
                    <a:latin typeface="Calibri" panose="020F0502020204030204" pitchFamily="34" charset="0"/>
                  </a:rPr>
                  <a:t>1</a:t>
                </a:r>
                <a:r>
                  <a:rPr lang="pl-PL" dirty="0">
                    <a:latin typeface="Calibri" panose="020F0502020204030204" pitchFamily="34" charset="0"/>
                  </a:rPr>
                  <a:t>1</a:t>
                </a:r>
                <a:r>
                  <a:rPr lang="de-DE" dirty="0">
                    <a:latin typeface="Calibri" panose="020F0502020204030204" pitchFamily="34" charset="0"/>
                  </a:rPr>
                  <a:t>0</a:t>
                </a:r>
                <a:r>
                  <a:rPr lang="de-DE" baseline="-25000" dirty="0">
                    <a:latin typeface="Calibri" panose="020F0502020204030204" pitchFamily="34" charset="0"/>
                  </a:rPr>
                  <a:t>2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>
                    <a:latin typeface="Calibri" panose="020F0502020204030204" pitchFamily="34" charset="0"/>
                  </a:rPr>
                  <a:t>1,</a:t>
                </a:r>
                <a:r>
                  <a:rPr lang="pl-PL" dirty="0">
                    <a:latin typeface="Calibri" panose="020F0502020204030204" pitchFamily="34" charset="0"/>
                  </a:rPr>
                  <a:t>11</a:t>
                </a:r>
                <a:r>
                  <a:rPr lang="de-DE" dirty="0">
                    <a:latin typeface="Calibri" panose="020F0502020204030204" pitchFamily="34" charset="0"/>
                  </a:rPr>
                  <a:t>1</a:t>
                </a:r>
                <a:r>
                  <a:rPr lang="pl-PL" dirty="0">
                    <a:latin typeface="Calibri" panose="020F0502020204030204" pitchFamily="34" charset="0"/>
                  </a:rPr>
                  <a:t> 1</a:t>
                </a:r>
                <a:r>
                  <a:rPr lang="de-DE" dirty="0">
                    <a:latin typeface="Calibri" panose="020F0502020204030204" pitchFamily="34" charset="0"/>
                  </a:rPr>
                  <a:t>11</a:t>
                </a:r>
                <a:r>
                  <a:rPr lang="pl-PL" dirty="0">
                    <a:latin typeface="Calibri" panose="020F0502020204030204" pitchFamily="34" charset="0"/>
                  </a:rPr>
                  <a:t>1 1</a:t>
                </a:r>
                <a:r>
                  <a:rPr lang="de-DE" dirty="0">
                    <a:latin typeface="Calibri" panose="020F0502020204030204" pitchFamily="34" charset="0"/>
                  </a:rPr>
                  <a:t>1</a:t>
                </a:r>
                <a:r>
                  <a:rPr lang="pl-PL" dirty="0">
                    <a:latin typeface="Calibri" panose="020F0502020204030204" pitchFamily="34" charset="0"/>
                  </a:rPr>
                  <a:t>1</a:t>
                </a:r>
                <a:r>
                  <a:rPr lang="de-DE" dirty="0">
                    <a:latin typeface="Calibri" panose="020F0502020204030204" pitchFamily="34" charset="0"/>
                  </a:rPr>
                  <a:t>0</a:t>
                </a:r>
                <a:r>
                  <a:rPr lang="de-DE" baseline="-25000" dirty="0">
                    <a:latin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de-DE" dirty="0"/>
                  <a:t> 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Exponent anpassen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de-DE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</a:t>
                </a:r>
                <a:r>
                  <a:rPr lang="de-DE" dirty="0">
                    <a:solidFill>
                      <a:schemeClr val="bg2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E = 1001 1001 - 1 = 1001 1000 </a:t>
                </a:r>
                <a:endParaRPr lang="de-DE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de-DE" baseline="-25000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de-DE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de-DE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de-DE" baseline="-25000" dirty="0"/>
              </a:p>
              <a:p>
                <a:pPr marL="0" indent="0">
                  <a:buNone/>
                </a:pPr>
                <a:endParaRPr lang="de-DE" baseline="-25000" dirty="0"/>
              </a:p>
              <a:p>
                <a:pPr marL="0" indent="0">
                  <a:buNone/>
                </a:pPr>
                <a:endParaRPr lang="de-DE" baseline="-250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564541"/>
                <a:ext cx="8946541" cy="4773914"/>
              </a:xfrm>
              <a:blipFill rotWithShape="0">
                <a:blip r:embed="rId2"/>
                <a:stretch>
                  <a:fillRect l="-749" t="-1405" b="-5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149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2 – Addition &amp; Subtraktion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564541"/>
            <a:ext cx="8946541" cy="4773914"/>
          </a:xfrm>
        </p:spPr>
        <p:txBody>
          <a:bodyPr>
            <a:normAutofit/>
          </a:bodyPr>
          <a:lstStyle/>
          <a:p>
            <a:r>
              <a:rPr lang="de-DE" dirty="0"/>
              <a:t>„Subtraktion“ x</a:t>
            </a:r>
            <a:r>
              <a:rPr lang="de-DE" baseline="-25000" dirty="0"/>
              <a:t>1</a:t>
            </a:r>
            <a:r>
              <a:rPr lang="de-DE" dirty="0"/>
              <a:t> + x</a:t>
            </a:r>
            <a:r>
              <a:rPr lang="de-DE" baseline="-25000" dirty="0"/>
              <a:t>3</a:t>
            </a:r>
            <a:r>
              <a:rPr lang="de-DE" dirty="0"/>
              <a:t> von</a:t>
            </a:r>
          </a:p>
          <a:p>
            <a:pPr marL="0" indent="0">
              <a:buNone/>
            </a:pPr>
            <a:r>
              <a:rPr lang="de-DE" dirty="0"/>
              <a:t>		x</a:t>
            </a:r>
            <a:r>
              <a:rPr lang="de-DE" baseline="-25000" dirty="0"/>
              <a:t>1</a:t>
            </a:r>
            <a:r>
              <a:rPr lang="de-DE" dirty="0"/>
              <a:t> = 0 </a:t>
            </a: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</a:rPr>
              <a:t>1001 1001 </a:t>
            </a:r>
            <a:r>
              <a:rPr lang="de-DE" dirty="0"/>
              <a:t>0000 1001 1001 0000 0000 000</a:t>
            </a:r>
            <a:r>
              <a:rPr lang="de-DE" baseline="-25000" dirty="0"/>
              <a:t>2</a:t>
            </a:r>
          </a:p>
          <a:p>
            <a:pPr marL="0" indent="0">
              <a:buNone/>
            </a:pPr>
            <a:r>
              <a:rPr lang="de-DE" dirty="0"/>
              <a:t>		x</a:t>
            </a:r>
            <a:r>
              <a:rPr lang="de-DE" baseline="-25000" dirty="0"/>
              <a:t>3</a:t>
            </a:r>
            <a:r>
              <a:rPr lang="de-DE" dirty="0"/>
              <a:t> = 1 </a:t>
            </a: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</a:rPr>
              <a:t>1001 0100 </a:t>
            </a:r>
            <a:r>
              <a:rPr lang="de-DE" dirty="0"/>
              <a:t>0011 0110 0000 0000 0000 000</a:t>
            </a:r>
            <a:r>
              <a:rPr lang="de-DE" baseline="-25000" dirty="0"/>
              <a:t>2</a:t>
            </a:r>
          </a:p>
          <a:p>
            <a:pPr marL="0" indent="0">
              <a:buNone/>
            </a:pPr>
            <a:endParaRPr lang="de-DE" baseline="-25000" dirty="0"/>
          </a:p>
          <a:p>
            <a:pPr marL="0" indent="0">
              <a:buNone/>
            </a:pPr>
            <a:r>
              <a:rPr lang="de-DE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5: Zusammenfassung</a:t>
            </a:r>
          </a:p>
          <a:p>
            <a:pPr marL="0" indent="0">
              <a:buNone/>
            </a:pPr>
            <a:endParaRPr lang="de-DE" sz="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800" dirty="0">
                <a:latin typeface="Calibri" panose="020F0502020204030204" pitchFamily="34" charset="0"/>
              </a:rPr>
              <a:t>		</a:t>
            </a:r>
            <a:r>
              <a:rPr lang="de-DE" dirty="0">
                <a:latin typeface="Calibri" panose="020F0502020204030204" pitchFamily="34" charset="0"/>
              </a:rPr>
              <a:t>VB:			0 (da Ergebnis positiv; vgl. vorheriger Schritt)</a:t>
            </a:r>
          </a:p>
          <a:p>
            <a:pPr marL="0" indent="0">
              <a:buNone/>
            </a:pPr>
            <a:r>
              <a:rPr lang="de-DE" baseline="-25000" dirty="0">
                <a:latin typeface="Calibri" panose="020F0502020204030204" pitchFamily="34" charset="0"/>
              </a:rPr>
              <a:t>		</a:t>
            </a:r>
            <a:r>
              <a:rPr lang="de-DE" dirty="0">
                <a:latin typeface="Calibri" panose="020F0502020204030204" pitchFamily="34" charset="0"/>
              </a:rPr>
              <a:t>e</a:t>
            </a:r>
            <a:r>
              <a:rPr lang="de-DE" baseline="-25000" dirty="0">
                <a:latin typeface="Calibri" panose="020F0502020204030204" pitchFamily="34" charset="0"/>
              </a:rPr>
              <a:t>1</a:t>
            </a:r>
            <a:r>
              <a:rPr lang="de-DE" dirty="0">
                <a:latin typeface="Calibri" panose="020F0502020204030204" pitchFamily="34" charset="0"/>
              </a:rPr>
              <a:t>: 			1001 1000</a:t>
            </a:r>
            <a:r>
              <a:rPr lang="de-DE" baseline="-25000" dirty="0"/>
              <a:t>2</a:t>
            </a: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baseline="-25000" dirty="0">
                <a:latin typeface="Calibri" panose="020F0502020204030204" pitchFamily="34" charset="0"/>
              </a:rPr>
              <a:t>		</a:t>
            </a:r>
            <a:r>
              <a:rPr lang="de-DE" dirty="0" err="1">
                <a:latin typeface="Calibri" panose="020F0502020204030204" pitchFamily="34" charset="0"/>
              </a:rPr>
              <a:t>m</a:t>
            </a:r>
            <a:r>
              <a:rPr lang="de-DE" baseline="-25000" dirty="0" err="1">
                <a:latin typeface="Calibri" panose="020F0502020204030204" pitchFamily="34" charset="0"/>
              </a:rPr>
              <a:t>ges</a:t>
            </a:r>
            <a:r>
              <a:rPr lang="de-DE" baseline="-25000" dirty="0">
                <a:latin typeface="Calibri" panose="020F0502020204030204" pitchFamily="34" charset="0"/>
              </a:rPr>
              <a:t> (2er):		</a:t>
            </a:r>
            <a:r>
              <a:rPr lang="de-DE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0</a:t>
            </a:r>
            <a:r>
              <a:rPr lang="de-DE" dirty="0">
                <a:latin typeface="Calibri" panose="020F0502020204030204" pitchFamily="34" charset="0"/>
              </a:rPr>
              <a:t>1</a:t>
            </a:r>
            <a:r>
              <a:rPr lang="pl-PL" dirty="0">
                <a:latin typeface="Calibri" panose="020F0502020204030204" pitchFamily="34" charset="0"/>
              </a:rPr>
              <a:t>, </a:t>
            </a:r>
            <a:r>
              <a:rPr lang="de-DE" dirty="0">
                <a:latin typeface="Calibri" panose="020F0502020204030204" pitchFamily="34" charset="0"/>
              </a:rPr>
              <a:t>1111</a:t>
            </a:r>
            <a:r>
              <a:rPr lang="pl-PL" dirty="0">
                <a:latin typeface="Calibri" panose="020F0502020204030204" pitchFamily="34" charset="0"/>
              </a:rPr>
              <a:t> </a:t>
            </a:r>
            <a:r>
              <a:rPr lang="de-DE" dirty="0">
                <a:latin typeface="Calibri" panose="020F0502020204030204" pitchFamily="34" charset="0"/>
              </a:rPr>
              <a:t>1111</a:t>
            </a:r>
            <a:r>
              <a:rPr lang="pl-PL" dirty="0">
                <a:latin typeface="Calibri" panose="020F0502020204030204" pitchFamily="34" charset="0"/>
              </a:rPr>
              <a:t> </a:t>
            </a:r>
            <a:r>
              <a:rPr lang="de-DE" dirty="0">
                <a:latin typeface="Calibri" panose="020F0502020204030204" pitchFamily="34" charset="0"/>
              </a:rPr>
              <a:t>1100</a:t>
            </a:r>
            <a:r>
              <a:rPr lang="pl-PL" dirty="0">
                <a:latin typeface="Calibri" panose="020F0502020204030204" pitchFamily="34" charset="0"/>
              </a:rPr>
              <a:t> </a:t>
            </a:r>
            <a:r>
              <a:rPr lang="de-DE" dirty="0">
                <a:latin typeface="Calibri" panose="020F0502020204030204" pitchFamily="34" charset="0"/>
              </a:rPr>
              <a:t>000</a:t>
            </a:r>
            <a:r>
              <a:rPr lang="pl-PL" dirty="0">
                <a:latin typeface="Calibri" panose="020F0502020204030204" pitchFamily="34" charset="0"/>
              </a:rPr>
              <a:t>0 0000 000</a:t>
            </a:r>
            <a:r>
              <a:rPr lang="de-DE" baseline="-25000" dirty="0">
                <a:latin typeface="Calibri" panose="020F0502020204030204" pitchFamily="34" charset="0"/>
              </a:rPr>
              <a:t>2</a:t>
            </a:r>
          </a:p>
          <a:p>
            <a:pPr marL="0" indent="0">
              <a:buNone/>
            </a:pPr>
            <a:endParaRPr lang="de-DE" baseline="-25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Ergebnis x</a:t>
            </a:r>
            <a:r>
              <a:rPr lang="de-DE" baseline="-25000" dirty="0">
                <a:latin typeface="Calibri" panose="020F0502020204030204" pitchFamily="34" charset="0"/>
              </a:rPr>
              <a:t>3</a:t>
            </a:r>
            <a:r>
              <a:rPr lang="de-DE" dirty="0">
                <a:latin typeface="Calibri" panose="020F0502020204030204" pitchFamily="34" charset="0"/>
              </a:rPr>
              <a:t>:	 		0 1001 1000</a:t>
            </a:r>
            <a:r>
              <a:rPr lang="de-DE" baseline="-25000" dirty="0"/>
              <a:t> </a:t>
            </a:r>
            <a:r>
              <a:rPr lang="de-DE" dirty="0">
                <a:latin typeface="Calibri" panose="020F0502020204030204" pitchFamily="34" charset="0"/>
              </a:rPr>
              <a:t>1111</a:t>
            </a:r>
            <a:r>
              <a:rPr lang="pl-PL" dirty="0">
                <a:latin typeface="Calibri" panose="020F0502020204030204" pitchFamily="34" charset="0"/>
              </a:rPr>
              <a:t> </a:t>
            </a:r>
            <a:r>
              <a:rPr lang="de-DE" dirty="0">
                <a:latin typeface="Calibri" panose="020F0502020204030204" pitchFamily="34" charset="0"/>
              </a:rPr>
              <a:t>1111</a:t>
            </a:r>
            <a:r>
              <a:rPr lang="pl-PL" dirty="0">
                <a:latin typeface="Calibri" panose="020F0502020204030204" pitchFamily="34" charset="0"/>
              </a:rPr>
              <a:t> </a:t>
            </a:r>
            <a:r>
              <a:rPr lang="de-DE" dirty="0">
                <a:latin typeface="Calibri" panose="020F0502020204030204" pitchFamily="34" charset="0"/>
              </a:rPr>
              <a:t>1100</a:t>
            </a:r>
            <a:r>
              <a:rPr lang="pl-PL" dirty="0">
                <a:latin typeface="Calibri" panose="020F0502020204030204" pitchFamily="34" charset="0"/>
              </a:rPr>
              <a:t> </a:t>
            </a:r>
            <a:r>
              <a:rPr lang="de-DE" dirty="0">
                <a:latin typeface="Calibri" panose="020F0502020204030204" pitchFamily="34" charset="0"/>
              </a:rPr>
              <a:t>000</a:t>
            </a:r>
            <a:r>
              <a:rPr lang="pl-PL" dirty="0">
                <a:latin typeface="Calibri" panose="020F0502020204030204" pitchFamily="34" charset="0"/>
              </a:rPr>
              <a:t>0 0000 000</a:t>
            </a:r>
            <a:r>
              <a:rPr lang="de-DE" baseline="-25000" dirty="0">
                <a:latin typeface="Calibri" panose="020F0502020204030204" pitchFamily="34" charset="0"/>
              </a:rPr>
              <a:t>2</a:t>
            </a:r>
          </a:p>
          <a:p>
            <a:pPr marL="0" indent="0">
              <a:buNone/>
            </a:pPr>
            <a:endParaRPr lang="de-DE" baseline="-25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solidFill>
                <a:schemeClr val="bg2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baseline="-25000" dirty="0"/>
          </a:p>
          <a:p>
            <a:pPr marL="0" indent="0">
              <a:buNone/>
            </a:pPr>
            <a:endParaRPr lang="de-DE" baseline="-25000" dirty="0"/>
          </a:p>
          <a:p>
            <a:pPr marL="0" indent="0">
              <a:buNone/>
            </a:pPr>
            <a:endParaRPr lang="de-DE" baseline="-25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989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Denkpause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447800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Aufgabe: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Ein Bauer möchte sein Feld in vier gleich große, identisch geformte Teilstücke aufteilen, um sie seinen vier Kindern zu vermachen.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Wie muss aufgeteilt werden?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 dirty="0"/>
          </a:p>
        </p:txBody>
      </p:sp>
      <p:pic>
        <p:nvPicPr>
          <p:cNvPr id="1026" name="Picture 2" descr="Tee, Pokal, Rest, Ruhe, Nachmittag, Getränke, Heiß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342" y="295729"/>
            <a:ext cx="2782590" cy="185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eld, Getreide, Roggen, Landwirtschaft, Roggenf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582" y="3377697"/>
            <a:ext cx="4494803" cy="299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32751"/>
              </p:ext>
            </p:extLst>
          </p:nvPr>
        </p:nvGraphicFramePr>
        <p:xfrm>
          <a:off x="1560153" y="3545540"/>
          <a:ext cx="2880000" cy="288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006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9931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3069492" y="6200273"/>
            <a:ext cx="1699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Skizze des Felds</a:t>
            </a:r>
          </a:p>
        </p:txBody>
      </p:sp>
    </p:spTree>
    <p:extLst>
      <p:ext uri="{BB962C8B-B14F-4D97-AF65-F5344CB8AC3E}">
        <p14:creationId xmlns:p14="http://schemas.microsoft.com/office/powerpoint/2010/main" val="2143832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18235" cy="1400530"/>
          </a:xfrm>
        </p:spPr>
        <p:txBody>
          <a:bodyPr/>
          <a:lstStyle/>
          <a:p>
            <a:r>
              <a:rPr lang="de-DE" dirty="0"/>
              <a:t>Aufgabe 1 – Bin- und Hex Arithmetik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468032"/>
            <a:ext cx="8946541" cy="4800963"/>
          </a:xfrm>
        </p:spPr>
        <p:txBody>
          <a:bodyPr/>
          <a:lstStyle/>
          <a:p>
            <a:r>
              <a:rPr lang="de-DE" dirty="0"/>
              <a:t>Addition in fremden Systemen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Ziel:</a:t>
            </a:r>
            <a:r>
              <a:rPr lang="de-DE" dirty="0">
                <a:latin typeface="Calibri" panose="020F0502020204030204" pitchFamily="34" charset="0"/>
              </a:rPr>
              <a:t>		wir berechnen a + b = c im System d</a:t>
            </a:r>
          </a:p>
          <a:p>
            <a:pPr marL="0" indent="0">
              <a:buNone/>
            </a:pPr>
            <a:endParaRPr lang="de-DE" baseline="-25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Ansatz:</a:t>
            </a:r>
            <a:r>
              <a:rPr lang="de-DE" dirty="0">
                <a:latin typeface="Calibri" panose="020F0502020204030204" pitchFamily="34" charset="0"/>
              </a:rPr>
              <a:t>	wir addieren jeweils stellenweise</a:t>
            </a:r>
          </a:p>
          <a:p>
            <a:pPr marL="0" indent="0">
              <a:buNone/>
            </a:pPr>
            <a:r>
              <a:rPr lang="de-DE" baseline="-25000" dirty="0">
                <a:latin typeface="Calibri" panose="020F0502020204030204" pitchFamily="34" charset="0"/>
              </a:rPr>
              <a:t>		</a:t>
            </a:r>
            <a:r>
              <a:rPr lang="de-DE" dirty="0">
                <a:latin typeface="Calibri" panose="020F0502020204030204" pitchFamily="34" charset="0"/>
              </a:rPr>
              <a:t>Hierbei gilt: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Ist die Rechnung zu kompliziert, wandle a und b in das Dezimalsystem und c wieder zurück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Hat das Ergebnis der Addition mehrere Stellen, schreibe nur die letzte Stelle nieder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Der Rest e wandert als Übertrag zur Berechnung der nächsten Stelle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Die Berechnung der nächsten Stelle lautet dann:	a + b + e = c</a:t>
            </a:r>
          </a:p>
          <a:p>
            <a:pPr marL="914400" lvl="2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914400" lvl="2" indent="0">
              <a:buNone/>
            </a:pPr>
            <a:r>
              <a:rPr lang="de-DE" dirty="0">
                <a:latin typeface="Calibri" panose="020F0502020204030204" pitchFamily="34" charset="0"/>
              </a:rPr>
              <a:t>Beispiel:	1</a:t>
            </a:r>
            <a:r>
              <a:rPr lang="de-DE" baseline="-25000" dirty="0">
                <a:latin typeface="Calibri" panose="020F0502020204030204" pitchFamily="34" charset="0"/>
              </a:rPr>
              <a:t>2 </a:t>
            </a:r>
            <a:r>
              <a:rPr lang="de-DE" dirty="0">
                <a:latin typeface="Calibri" panose="020F0502020204030204" pitchFamily="34" charset="0"/>
              </a:rPr>
              <a:t>+ 1</a:t>
            </a:r>
            <a:r>
              <a:rPr lang="de-DE" baseline="-25000" dirty="0">
                <a:latin typeface="Calibri" panose="020F0502020204030204" pitchFamily="34" charset="0"/>
              </a:rPr>
              <a:t>2 </a:t>
            </a:r>
            <a:r>
              <a:rPr lang="de-DE" dirty="0">
                <a:latin typeface="Calibri" panose="020F0502020204030204" pitchFamily="34" charset="0"/>
              </a:rPr>
              <a:t>+ 1</a:t>
            </a:r>
            <a:r>
              <a:rPr lang="de-DE" baseline="-25000" dirty="0">
                <a:latin typeface="Calibri" panose="020F0502020204030204" pitchFamily="34" charset="0"/>
              </a:rPr>
              <a:t>2</a:t>
            </a:r>
            <a:r>
              <a:rPr lang="de-DE" dirty="0">
                <a:latin typeface="Calibri" panose="020F0502020204030204" pitchFamily="34" charset="0"/>
              </a:rPr>
              <a:t> = 11</a:t>
            </a:r>
            <a:r>
              <a:rPr lang="de-DE" baseline="-25000" dirty="0">
                <a:latin typeface="Calibri" panose="020F0502020204030204" pitchFamily="34" charset="0"/>
              </a:rPr>
              <a:t>2</a:t>
            </a:r>
            <a:r>
              <a:rPr lang="de-DE" dirty="0">
                <a:latin typeface="Calibri" panose="020F0502020204030204" pitchFamily="34" charset="0"/>
              </a:rPr>
              <a:t>, d.h. 1</a:t>
            </a:r>
            <a:r>
              <a:rPr lang="de-DE" baseline="-25000" dirty="0">
                <a:latin typeface="Calibri" panose="020F0502020204030204" pitchFamily="34" charset="0"/>
              </a:rPr>
              <a:t>2</a:t>
            </a:r>
            <a:r>
              <a:rPr lang="de-DE" dirty="0">
                <a:latin typeface="Calibri" panose="020F0502020204030204" pitchFamily="34" charset="0"/>
              </a:rPr>
              <a:t> Übertrag 1</a:t>
            </a:r>
            <a:r>
              <a:rPr lang="de-DE" baseline="-25000" dirty="0">
                <a:latin typeface="Calibri" panose="020F0502020204030204" pitchFamily="34" charset="0"/>
              </a:rPr>
              <a:t>2 </a:t>
            </a:r>
            <a:r>
              <a:rPr lang="de-DE" dirty="0">
                <a:latin typeface="Calibri" panose="020F0502020204030204" pitchFamily="34" charset="0"/>
              </a:rPr>
              <a:t>(siehe oben)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706" y="2292214"/>
            <a:ext cx="3895315" cy="115269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reflection stA="29000" endPos="19000" dir="5400000" sy="-100000" algn="bl" rotWithShape="0"/>
          </a:effectLst>
        </p:spPr>
      </p:pic>
      <p:sp>
        <p:nvSpPr>
          <p:cNvPr id="7" name="Rechteck 6"/>
          <p:cNvSpPr/>
          <p:nvPr/>
        </p:nvSpPr>
        <p:spPr>
          <a:xfrm>
            <a:off x="8377880" y="2292214"/>
            <a:ext cx="156519" cy="8052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 rot="19067939">
            <a:off x="8225417" y="2780353"/>
            <a:ext cx="205945" cy="690702"/>
          </a:xfrm>
          <a:prstGeom prst="ellipse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90836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Denkpause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447800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Lösung: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Folgende Aufteilung erfüllt alle Kriterien.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				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30</a:t>
            </a:fld>
            <a:endParaRPr lang="en-US" dirty="0"/>
          </a:p>
        </p:txBody>
      </p:sp>
      <p:pic>
        <p:nvPicPr>
          <p:cNvPr id="1026" name="Picture 2" descr="Tee, Pokal, Rest, Ruhe, Nachmittag, Getränke, Heiß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342" y="295729"/>
            <a:ext cx="2782590" cy="185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468008"/>
              </p:ext>
            </p:extLst>
          </p:nvPr>
        </p:nvGraphicFramePr>
        <p:xfrm>
          <a:off x="1226737" y="3026122"/>
          <a:ext cx="2880000" cy="28800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750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50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50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7474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196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3 – Multiplikation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564541"/>
                <a:ext cx="8946541" cy="4773914"/>
              </a:xfrm>
            </p:spPr>
            <p:txBody>
              <a:bodyPr>
                <a:normAutofit/>
              </a:bodyPr>
              <a:lstStyle/>
              <a:p>
                <a:r>
                  <a:rPr lang="de-DE" dirty="0"/>
                  <a:t>Gegeben seien folgende Gleitkommazahlen:</a:t>
                </a:r>
              </a:p>
              <a:p>
                <a:pPr marL="0" indent="0">
                  <a:buNone/>
                </a:pPr>
                <a:r>
                  <a:rPr lang="de-DE" dirty="0"/>
                  <a:t>		x</a:t>
                </a:r>
                <a:r>
                  <a:rPr lang="de-DE" baseline="-25000" dirty="0"/>
                  <a:t>1</a:t>
                </a:r>
                <a:r>
                  <a:rPr lang="de-DE" dirty="0"/>
                  <a:t> = 0 1001 000 1001 1011</a:t>
                </a:r>
                <a:r>
                  <a:rPr lang="de-DE" baseline="-25000" dirty="0"/>
                  <a:t>2</a:t>
                </a:r>
              </a:p>
              <a:p>
                <a:pPr marL="0" indent="0">
                  <a:buNone/>
                </a:pPr>
                <a:r>
                  <a:rPr lang="de-DE" dirty="0"/>
                  <a:t>		x</a:t>
                </a:r>
                <a:r>
                  <a:rPr lang="de-DE" baseline="-25000" dirty="0"/>
                  <a:t>2</a:t>
                </a:r>
                <a:r>
                  <a:rPr lang="de-DE" dirty="0"/>
                  <a:t> = 1 1001 010 1110 1000</a:t>
                </a:r>
                <a:r>
                  <a:rPr lang="de-DE" baseline="-25000" dirty="0"/>
                  <a:t>2</a:t>
                </a:r>
              </a:p>
              <a:p>
                <a:r>
                  <a:rPr lang="de-DE" dirty="0"/>
                  <a:t>Für die beiden Zahlen gilt:</a:t>
                </a:r>
              </a:p>
              <a:p>
                <a:pPr lvl="1"/>
                <a:r>
                  <a:rPr lang="de-DE" dirty="0"/>
                  <a:t>Vorzeichen (V): 	1 Bit breit (1: negativ)</a:t>
                </a:r>
              </a:p>
              <a:p>
                <a:pPr lvl="1"/>
                <a:r>
                  <a:rPr lang="de-DE" dirty="0"/>
                  <a:t>Exponent (E): 		7 Bit breit</a:t>
                </a:r>
              </a:p>
              <a:p>
                <a:pPr lvl="1"/>
                <a:r>
                  <a:rPr lang="de-DE" dirty="0"/>
                  <a:t>Mantisse (M): 		8 Bit breit (1,M wie beim IEEE Format üblich)</a:t>
                </a:r>
              </a:p>
              <a:p>
                <a:r>
                  <a:rPr lang="de-DE" dirty="0"/>
                  <a:t>Anordnung: VEM</a:t>
                </a:r>
              </a:p>
              <a:p>
                <a:r>
                  <a:rPr lang="de-DE" dirty="0"/>
                  <a:t>Berechnen Sie x</a:t>
                </a:r>
                <a:r>
                  <a:rPr lang="de-DE" baseline="-25000" dirty="0"/>
                  <a:t>1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de-DE" dirty="0"/>
                  <a:t> x</a:t>
                </a:r>
                <a:r>
                  <a:rPr lang="de-DE" baseline="-25000" dirty="0"/>
                  <a:t>2</a:t>
                </a:r>
                <a:r>
                  <a:rPr lang="de-DE" dirty="0"/>
                  <a:t>.</a:t>
                </a:r>
                <a:endParaRPr lang="de-DE" baseline="-25000" dirty="0"/>
              </a:p>
              <a:p>
                <a:pPr marL="0" indent="0">
                  <a:buNone/>
                </a:pPr>
                <a:endParaRPr lang="de-DE" baseline="-25000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de-DE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de-DE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de-DE" baseline="-25000" dirty="0"/>
              </a:p>
              <a:p>
                <a:pPr marL="0" indent="0">
                  <a:buNone/>
                </a:pPr>
                <a:endParaRPr lang="de-DE" baseline="-25000" dirty="0"/>
              </a:p>
              <a:p>
                <a:pPr marL="0" indent="0">
                  <a:buNone/>
                </a:pPr>
                <a:endParaRPr lang="de-DE" baseline="-250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564541"/>
                <a:ext cx="8946541" cy="4773914"/>
              </a:xfrm>
              <a:blipFill rotWithShape="0">
                <a:blip r:embed="rId2"/>
                <a:stretch>
                  <a:fillRect l="-341" t="-76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627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3 – Multiplikation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564541"/>
            <a:ext cx="8946541" cy="4773914"/>
          </a:xfrm>
        </p:spPr>
        <p:txBody>
          <a:bodyPr>
            <a:normAutofit/>
          </a:bodyPr>
          <a:lstStyle/>
          <a:p>
            <a:r>
              <a:rPr lang="de-DE" dirty="0"/>
              <a:t>IEEE-Format im generellen Fall</a:t>
            </a:r>
          </a:p>
          <a:p>
            <a:pPr marL="0" indent="0">
              <a:buNone/>
            </a:pPr>
            <a:endParaRPr lang="de-DE" baseline="-25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Bisher:</a:t>
            </a:r>
            <a:r>
              <a:rPr lang="de-DE" dirty="0">
                <a:latin typeface="Calibri" panose="020F0502020204030204" pitchFamily="34" charset="0"/>
              </a:rPr>
              <a:t>	wir befinden uns auf einen 32 </a:t>
            </a:r>
            <a:r>
              <a:rPr lang="de-DE" dirty="0" err="1">
                <a:latin typeface="Calibri" panose="020F0502020204030204" pitchFamily="34" charset="0"/>
              </a:rPr>
              <a:t>bit</a:t>
            </a:r>
            <a:r>
              <a:rPr lang="de-DE" dirty="0">
                <a:latin typeface="Calibri" panose="020F0502020204030204" pitchFamily="34" charset="0"/>
              </a:rPr>
              <a:t> System, deshalb wird ein </a:t>
            </a:r>
            <a:r>
              <a:rPr lang="de-DE" dirty="0" err="1">
                <a:latin typeface="Calibri" panose="020F0502020204030204" pitchFamily="34" charset="0"/>
              </a:rPr>
              <a:t>float</a:t>
            </a:r>
            <a:r>
              <a:rPr lang="de-DE" dirty="0">
                <a:latin typeface="Calibri" panose="020F0502020204030204" pitchFamily="34" charset="0"/>
              </a:rPr>
              <a:t> mit 32 </a:t>
            </a:r>
            <a:r>
              <a:rPr lang="de-DE" dirty="0" err="1">
                <a:latin typeface="Calibri" panose="020F0502020204030204" pitchFamily="34" charset="0"/>
              </a:rPr>
              <a:t>bit</a:t>
            </a:r>
            <a:r>
              <a:rPr lang="de-DE" dirty="0">
                <a:latin typeface="Calibri" panose="020F0502020204030204" pitchFamily="34" charset="0"/>
              </a:rPr>
              <a:t> 			dargestellt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Es gibt nach IEEE aber auch Darstellungsmöglichkeiten für z.B. 8 </a:t>
            </a:r>
            <a:r>
              <a:rPr lang="de-DE" dirty="0" err="1">
                <a:latin typeface="Calibri" panose="020F0502020204030204" pitchFamily="34" charset="0"/>
              </a:rPr>
              <a:t>bit</a:t>
            </a:r>
            <a:r>
              <a:rPr lang="de-DE" dirty="0">
                <a:latin typeface="Calibri" panose="020F0502020204030204" pitchFamily="34" charset="0"/>
              </a:rPr>
              <a:t>, 16 </a:t>
            </a:r>
            <a:r>
              <a:rPr lang="de-DE" dirty="0" err="1">
                <a:latin typeface="Calibri" panose="020F0502020204030204" pitchFamily="34" charset="0"/>
              </a:rPr>
              <a:t>bit</a:t>
            </a:r>
            <a:r>
              <a:rPr lang="de-DE" dirty="0">
                <a:latin typeface="Calibri" panose="020F0502020204030204" pitchFamily="34" charset="0"/>
              </a:rPr>
              <a:t> und 64 </a:t>
            </a:r>
            <a:r>
              <a:rPr lang="de-DE" dirty="0" err="1">
                <a:latin typeface="Calibri" panose="020F0502020204030204" pitchFamily="34" charset="0"/>
              </a:rPr>
              <a:t>bit</a:t>
            </a:r>
            <a:r>
              <a:rPr lang="de-DE" dirty="0">
                <a:latin typeface="Calibri" panose="020F0502020204030204" pitchFamily="34" charset="0"/>
              </a:rPr>
              <a:t> Gleitkommazahlen.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Je größer die Anzahl der Bit, desto größer ist die Genauigkeit und die Auflösung der Gleitkommazahl.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Hier haben wir ein Beispiel für die 16 </a:t>
            </a:r>
            <a:r>
              <a:rPr lang="de-DE" dirty="0" err="1">
                <a:latin typeface="Calibri" panose="020F0502020204030204" pitchFamily="34" charset="0"/>
              </a:rPr>
              <a:t>bit</a:t>
            </a:r>
            <a:r>
              <a:rPr lang="de-DE" dirty="0">
                <a:latin typeface="Calibri" panose="020F0502020204030204" pitchFamily="34" charset="0"/>
              </a:rPr>
              <a:t> Darstellung: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	</a:t>
            </a:r>
            <a:r>
              <a:rPr lang="de-DE" dirty="0"/>
              <a:t>0 </a:t>
            </a:r>
            <a:r>
              <a:rPr lang="de-DE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1001 000 </a:t>
            </a:r>
            <a:r>
              <a:rPr lang="de-DE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1001 1011</a:t>
            </a:r>
            <a:r>
              <a:rPr lang="de-DE" baseline="-25000" dirty="0"/>
              <a:t>2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Die Berechnung funktioniert analog in allen Fällen. Achtung beim BIAS!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solidFill>
                <a:schemeClr val="bg2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baseline="-25000" dirty="0"/>
          </a:p>
          <a:p>
            <a:pPr marL="0" indent="0">
              <a:buNone/>
            </a:pPr>
            <a:endParaRPr lang="de-DE" baseline="-25000" dirty="0"/>
          </a:p>
          <a:p>
            <a:pPr marL="0" indent="0">
              <a:buNone/>
            </a:pPr>
            <a:endParaRPr lang="de-DE" baseline="-25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7530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3 – Multiplikation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564541"/>
                <a:ext cx="8946541" cy="490899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Multiplikation im IEEE-Format</a:t>
                </a:r>
              </a:p>
              <a:p>
                <a:pPr marL="0" indent="0">
                  <a:buNone/>
                </a:pPr>
                <a:r>
                  <a:rPr lang="de-DE" dirty="0"/>
                  <a:t>	</a:t>
                </a:r>
                <a:r>
                  <a:rPr lang="de-DE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</a:rPr>
                  <a:t>1: Multiplikation der Mantissen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	Mantissen beide im Format 1,...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</a:t>
                </a:r>
                <a:r>
                  <a:rPr lang="de-DE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</a:rPr>
                  <a:t>2: Addition der </a:t>
                </a:r>
                <a:r>
                  <a:rPr lang="de-DE" dirty="0" err="1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</a:rPr>
                  <a:t>Biased</a:t>
                </a:r>
                <a:r>
                  <a:rPr lang="de-DE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</a:rPr>
                  <a:t> Exponenten</a:t>
                </a:r>
                <a:r>
                  <a:rPr lang="de-DE" dirty="0">
                    <a:latin typeface="Calibri" panose="020F0502020204030204" pitchFamily="34" charset="0"/>
                  </a:rPr>
                  <a:t>		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	vgl. hier Potenzrechenregeln 2</a:t>
                </a:r>
                <a:r>
                  <a:rPr lang="de-DE" baseline="30000" dirty="0">
                    <a:latin typeface="Calibri" panose="020F0502020204030204" pitchFamily="34" charset="0"/>
                  </a:rPr>
                  <a:t>a</a:t>
                </a:r>
                <a:r>
                  <a:rPr lang="de-DE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 2</a:t>
                </a:r>
                <a:r>
                  <a:rPr lang="de-DE" baseline="30000" dirty="0">
                    <a:latin typeface="Calibri" panose="020F0502020204030204" pitchFamily="34" charset="0"/>
                  </a:rPr>
                  <a:t>b</a:t>
                </a:r>
                <a:r>
                  <a:rPr lang="de-DE" dirty="0">
                    <a:latin typeface="Calibri" panose="020F0502020204030204" pitchFamily="34" charset="0"/>
                  </a:rPr>
                  <a:t> = 2</a:t>
                </a:r>
                <a:r>
                  <a:rPr lang="de-DE" baseline="30000" dirty="0">
                    <a:latin typeface="Calibri" panose="020F0502020204030204" pitchFamily="34" charset="0"/>
                  </a:rPr>
                  <a:t>a+b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	der Bias kommt als Hilfsgröße in beiden Faktoren vor, deshalb einmal den 			Bias (hier 63) abziehen.</a:t>
                </a:r>
                <a:r>
                  <a:rPr lang="de-DE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</a:rPr>
                  <a:t>	</a:t>
                </a:r>
              </a:p>
              <a:p>
                <a:pPr marL="0" indent="0">
                  <a:buNone/>
                </a:pPr>
                <a:r>
                  <a:rPr lang="de-DE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</a:rPr>
                  <a:t>	3: Normalisierung der Mantisse</a:t>
                </a:r>
                <a:r>
                  <a:rPr lang="de-DE" dirty="0">
                    <a:latin typeface="Calibri" panose="020F0502020204030204" pitchFamily="34" charset="0"/>
                  </a:rPr>
                  <a:t>	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	d.h. auf Form 1,MANTISSE bringen (ggf. Exponenten verschieben)		 </a:t>
                </a:r>
                <a:r>
                  <a:rPr lang="de-DE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</a:rPr>
                  <a:t>	</a:t>
                </a:r>
              </a:p>
              <a:p>
                <a:pPr marL="0" indent="0">
                  <a:buNone/>
                </a:pPr>
                <a:r>
                  <a:rPr lang="de-DE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</a:rPr>
                  <a:t>	4: Vorzeichen getrennt behandeln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564541"/>
                <a:ext cx="8946541" cy="4908995"/>
              </a:xfrm>
              <a:blipFill rotWithShape="0">
                <a:blip r:embed="rId2"/>
                <a:stretch>
                  <a:fillRect l="-749" t="-7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2695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3 – Multiplikation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564541"/>
                <a:ext cx="8946541" cy="4773914"/>
              </a:xfrm>
            </p:spPr>
            <p:txBody>
              <a:bodyPr>
                <a:normAutofit/>
              </a:bodyPr>
              <a:lstStyle/>
              <a:p>
                <a:r>
                  <a:rPr lang="de-DE" dirty="0"/>
                  <a:t>Multiplikation folgender Gleitkommazahlen:</a:t>
                </a:r>
              </a:p>
              <a:p>
                <a:pPr marL="0" indent="0">
                  <a:buNone/>
                </a:pPr>
                <a:r>
                  <a:rPr lang="de-DE" dirty="0"/>
                  <a:t>		x</a:t>
                </a:r>
                <a:r>
                  <a:rPr lang="de-DE" baseline="-25000" dirty="0"/>
                  <a:t>1</a:t>
                </a:r>
                <a:r>
                  <a:rPr lang="de-DE" dirty="0"/>
                  <a:t> = 0 </a:t>
                </a:r>
                <a:r>
                  <a:rPr lang="de-DE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1001 000 </a:t>
                </a:r>
                <a:r>
                  <a:rPr lang="de-DE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1001 1011</a:t>
                </a:r>
                <a:r>
                  <a:rPr lang="de-DE" baseline="-25000" dirty="0"/>
                  <a:t>2</a:t>
                </a:r>
              </a:p>
              <a:p>
                <a:pPr marL="0" indent="0">
                  <a:buNone/>
                </a:pPr>
                <a:r>
                  <a:rPr lang="de-DE" dirty="0"/>
                  <a:t>		x</a:t>
                </a:r>
                <a:r>
                  <a:rPr lang="de-DE" baseline="-25000" dirty="0"/>
                  <a:t>2</a:t>
                </a:r>
                <a:r>
                  <a:rPr lang="de-DE" dirty="0"/>
                  <a:t> = 1 </a:t>
                </a:r>
                <a:r>
                  <a:rPr lang="de-DE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1001 010 </a:t>
                </a:r>
                <a:r>
                  <a:rPr lang="de-DE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1110 1000</a:t>
                </a:r>
                <a:r>
                  <a:rPr lang="de-DE" baseline="-25000" dirty="0"/>
                  <a:t>2</a:t>
                </a:r>
              </a:p>
              <a:p>
                <a:pPr marL="0" indent="0">
                  <a:buNone/>
                </a:pPr>
                <a:endParaRPr lang="de-DE" baseline="-25000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de-DE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</a:rPr>
                  <a:t>1: Multiplikation der Mantissen</a:t>
                </a:r>
              </a:p>
              <a:p>
                <a:pPr marL="0" indent="0">
                  <a:buNone/>
                </a:pPr>
                <a:endParaRPr lang="de-DE" baseline="-25000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Wir müssen beiden Mantissen um die </a:t>
                </a:r>
                <a:r>
                  <a:rPr lang="de-DE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führende 1 des Formats erweitern</a:t>
                </a:r>
                <a:r>
                  <a:rPr lang="de-DE" dirty="0">
                    <a:latin typeface="Calibri" panose="020F0502020204030204" pitchFamily="34" charset="0"/>
                  </a:rPr>
                  <a:t>, um die Korrektheit der Multiplikation zu gewährleisten.</a:t>
                </a:r>
                <a:endParaRPr lang="de-DE" baseline="-25000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de-DE" baseline="-25000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de-DE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1,</a:t>
                </a:r>
                <a:r>
                  <a:rPr lang="de-DE" dirty="0">
                    <a:latin typeface="Calibri" panose="020F0502020204030204" pitchFamily="34" charset="0"/>
                  </a:rPr>
                  <a:t>1001 1011</a:t>
                </a:r>
                <a:r>
                  <a:rPr lang="de-DE" baseline="-25000" dirty="0">
                    <a:latin typeface="Calibri" panose="020F0502020204030204" pitchFamily="34" charset="0"/>
                  </a:rPr>
                  <a:t>2</a:t>
                </a:r>
                <a:r>
                  <a:rPr lang="de-DE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 </a:t>
                </a:r>
                <a:r>
                  <a:rPr lang="de-DE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1,</a:t>
                </a:r>
                <a:r>
                  <a:rPr lang="de-DE" dirty="0">
                    <a:latin typeface="Calibri" panose="020F0502020204030204" pitchFamily="34" charset="0"/>
                  </a:rPr>
                  <a:t>1110 1000</a:t>
                </a:r>
                <a:r>
                  <a:rPr lang="de-DE" baseline="-25000" dirty="0">
                    <a:latin typeface="Calibri" panose="020F0502020204030204" pitchFamily="34" charset="0"/>
                  </a:rPr>
                  <a:t>2</a:t>
                </a:r>
                <a:r>
                  <a:rPr lang="de-DE" dirty="0">
                    <a:latin typeface="Calibri" panose="020F0502020204030204" pitchFamily="34" charset="0"/>
                  </a:rPr>
                  <a:t> 		(vgl. letzte Übung für ausführlichen Rechenweg)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= 11,</a:t>
                </a:r>
                <a:r>
                  <a:rPr lang="de-DE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00001111</a:t>
                </a:r>
                <a:r>
                  <a:rPr lang="de-DE" dirty="0">
                    <a:latin typeface="Calibri" panose="020F0502020204030204" pitchFamily="34" charset="0"/>
                  </a:rPr>
                  <a:t>01111000</a:t>
                </a:r>
                <a:r>
                  <a:rPr lang="de-DE" baseline="-25000" dirty="0">
                    <a:latin typeface="Calibri" panose="020F0502020204030204" pitchFamily="34" charset="0"/>
                  </a:rPr>
                  <a:t>2</a:t>
                </a:r>
                <a:r>
                  <a:rPr lang="de-DE" dirty="0">
                    <a:latin typeface="Calibri" panose="020F0502020204030204" pitchFamily="34" charset="0"/>
                  </a:rPr>
                  <a:t>					</a:t>
                </a:r>
                <a:endParaRPr lang="de-DE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de-DE" baseline="-25000" dirty="0"/>
              </a:p>
              <a:p>
                <a:pPr marL="0" indent="0">
                  <a:buNone/>
                </a:pPr>
                <a:endParaRPr lang="de-DE" baseline="-25000" dirty="0"/>
              </a:p>
              <a:p>
                <a:pPr marL="0" indent="0">
                  <a:buNone/>
                </a:pPr>
                <a:endParaRPr lang="de-DE" baseline="-250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564541"/>
                <a:ext cx="8946541" cy="4773914"/>
              </a:xfrm>
              <a:blipFill>
                <a:blip r:embed="rId2"/>
                <a:stretch>
                  <a:fillRect l="-749" t="-76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6850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3 – Multiplikation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564541"/>
            <a:ext cx="8946541" cy="4773914"/>
          </a:xfrm>
        </p:spPr>
        <p:txBody>
          <a:bodyPr>
            <a:normAutofit/>
          </a:bodyPr>
          <a:lstStyle/>
          <a:p>
            <a:r>
              <a:rPr lang="de-DE" dirty="0"/>
              <a:t>Multiplikation folgender Gleitkommazahlen:</a:t>
            </a:r>
          </a:p>
          <a:p>
            <a:pPr marL="0" indent="0">
              <a:buNone/>
            </a:pPr>
            <a:r>
              <a:rPr lang="de-DE" dirty="0"/>
              <a:t>		x</a:t>
            </a:r>
            <a:r>
              <a:rPr lang="de-DE" baseline="-25000" dirty="0"/>
              <a:t>1</a:t>
            </a:r>
            <a:r>
              <a:rPr lang="de-DE" dirty="0"/>
              <a:t> = 0 </a:t>
            </a:r>
            <a:r>
              <a:rPr lang="de-DE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1001 000 </a:t>
            </a:r>
            <a:r>
              <a:rPr lang="de-DE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1001 1011</a:t>
            </a:r>
            <a:r>
              <a:rPr lang="de-DE" baseline="-25000" dirty="0"/>
              <a:t>2</a:t>
            </a:r>
          </a:p>
          <a:p>
            <a:pPr marL="0" indent="0">
              <a:buNone/>
            </a:pPr>
            <a:r>
              <a:rPr lang="de-DE" dirty="0"/>
              <a:t>		x</a:t>
            </a:r>
            <a:r>
              <a:rPr lang="de-DE" baseline="-25000" dirty="0"/>
              <a:t>2</a:t>
            </a:r>
            <a:r>
              <a:rPr lang="de-DE" dirty="0"/>
              <a:t> = 1 </a:t>
            </a:r>
            <a:r>
              <a:rPr lang="de-DE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1001 010 </a:t>
            </a:r>
            <a:r>
              <a:rPr lang="de-DE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1110 1000</a:t>
            </a:r>
            <a:r>
              <a:rPr lang="de-DE" baseline="-25000" dirty="0"/>
              <a:t>2</a:t>
            </a:r>
          </a:p>
          <a:p>
            <a:pPr marL="0" indent="0">
              <a:buNone/>
            </a:pPr>
            <a:endParaRPr lang="de-DE" baseline="-25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2: Addition der </a:t>
            </a:r>
            <a:r>
              <a:rPr lang="de-DE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Biased</a:t>
            </a:r>
            <a:r>
              <a:rPr lang="de-DE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 Exponenten</a:t>
            </a:r>
          </a:p>
          <a:p>
            <a:pPr marL="0" indent="0">
              <a:buNone/>
            </a:pPr>
            <a:endParaRPr lang="de-DE" sz="800" dirty="0">
              <a:solidFill>
                <a:schemeClr val="bg2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BIAS = 2</a:t>
            </a:r>
            <a:r>
              <a:rPr lang="de-DE" baseline="30000" dirty="0">
                <a:latin typeface="Calibri" panose="020F0502020204030204" pitchFamily="34" charset="0"/>
              </a:rPr>
              <a:t>n-1</a:t>
            </a:r>
            <a:r>
              <a:rPr lang="de-DE" dirty="0">
                <a:latin typeface="Calibri" panose="020F0502020204030204" pitchFamily="34" charset="0"/>
              </a:rPr>
              <a:t> – 1 = 2</a:t>
            </a:r>
            <a:r>
              <a:rPr lang="de-DE" baseline="30000" dirty="0">
                <a:latin typeface="Calibri" panose="020F0502020204030204" pitchFamily="34" charset="0"/>
              </a:rPr>
              <a:t>6</a:t>
            </a:r>
            <a:r>
              <a:rPr lang="de-DE" dirty="0">
                <a:latin typeface="Calibri" panose="020F0502020204030204" pitchFamily="34" charset="0"/>
              </a:rPr>
              <a:t> – 1 = 63</a:t>
            </a:r>
            <a:r>
              <a:rPr lang="de-DE" baseline="-25000" dirty="0">
                <a:latin typeface="Calibri" panose="020F0502020204030204" pitchFamily="34" charset="0"/>
              </a:rPr>
              <a:t>10</a:t>
            </a:r>
            <a:r>
              <a:rPr lang="de-DE" dirty="0">
                <a:latin typeface="Calibri" panose="020F0502020204030204" pitchFamily="34" charset="0"/>
              </a:rPr>
              <a:t> = 111111</a:t>
            </a:r>
            <a:r>
              <a:rPr lang="de-DE" baseline="-25000" dirty="0">
                <a:latin typeface="Calibri" panose="020F0502020204030204" pitchFamily="34" charset="0"/>
              </a:rPr>
              <a:t>2</a:t>
            </a:r>
          </a:p>
          <a:p>
            <a:pPr marL="0" indent="0">
              <a:buNone/>
            </a:pPr>
            <a:endParaRPr lang="de-DE" baseline="-25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1001 000</a:t>
            </a:r>
            <a:r>
              <a:rPr lang="de-DE" baseline="-25000" dirty="0">
                <a:latin typeface="Calibri" panose="020F0502020204030204" pitchFamily="34" charset="0"/>
              </a:rPr>
              <a:t>2</a:t>
            </a:r>
            <a:r>
              <a:rPr lang="de-DE" dirty="0">
                <a:latin typeface="Calibri" panose="020F0502020204030204" pitchFamily="34" charset="0"/>
              </a:rPr>
              <a:t> + 1001 010</a:t>
            </a:r>
            <a:r>
              <a:rPr lang="de-DE" baseline="-25000" dirty="0">
                <a:latin typeface="Calibri" panose="020F0502020204030204" pitchFamily="34" charset="0"/>
              </a:rPr>
              <a:t>2</a:t>
            </a:r>
            <a:r>
              <a:rPr lang="de-DE" dirty="0">
                <a:latin typeface="Calibri" panose="020F0502020204030204" pitchFamily="34" charset="0"/>
              </a:rPr>
              <a:t> - BIAS	(vgl. letzte Übung für ausführlichen Rechenweg)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= 10010 010</a:t>
            </a:r>
            <a:r>
              <a:rPr lang="de-DE" baseline="-25000" dirty="0">
                <a:latin typeface="Calibri" panose="020F0502020204030204" pitchFamily="34" charset="0"/>
              </a:rPr>
              <a:t>2</a:t>
            </a:r>
            <a:r>
              <a:rPr lang="de-DE" dirty="0">
                <a:latin typeface="Calibri" panose="020F0502020204030204" pitchFamily="34" charset="0"/>
              </a:rPr>
              <a:t>	 - 111111</a:t>
            </a:r>
            <a:r>
              <a:rPr lang="de-DE" baseline="-25000" dirty="0">
                <a:latin typeface="Calibri" panose="020F0502020204030204" pitchFamily="34" charset="0"/>
              </a:rPr>
              <a:t>2</a:t>
            </a:r>
            <a:r>
              <a:rPr lang="de-DE" dirty="0">
                <a:latin typeface="Calibri" panose="020F0502020204030204" pitchFamily="34" charset="0"/>
              </a:rPr>
              <a:t>		(BIAS einsetzen)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= 1010011</a:t>
            </a:r>
            <a:r>
              <a:rPr lang="de-DE" baseline="-25000" dirty="0">
                <a:latin typeface="Calibri" panose="020F0502020204030204" pitchFamily="34" charset="0"/>
              </a:rPr>
              <a:t>2</a:t>
            </a:r>
            <a:r>
              <a:rPr lang="de-DE" dirty="0">
                <a:latin typeface="Calibri" panose="020F0502020204030204" pitchFamily="34" charset="0"/>
              </a:rPr>
              <a:t>					</a:t>
            </a:r>
            <a:endParaRPr lang="de-DE" dirty="0">
              <a:solidFill>
                <a:schemeClr val="bg2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baseline="-25000" dirty="0"/>
          </a:p>
          <a:p>
            <a:pPr marL="0" indent="0">
              <a:buNone/>
            </a:pPr>
            <a:endParaRPr lang="de-DE" baseline="-25000" dirty="0"/>
          </a:p>
          <a:p>
            <a:pPr marL="0" indent="0">
              <a:buNone/>
            </a:pPr>
            <a:endParaRPr lang="de-DE" baseline="-25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8823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3 – Multiplikation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564541"/>
                <a:ext cx="8946541" cy="4773914"/>
              </a:xfrm>
            </p:spPr>
            <p:txBody>
              <a:bodyPr>
                <a:normAutofit/>
              </a:bodyPr>
              <a:lstStyle/>
              <a:p>
                <a:r>
                  <a:rPr lang="de-DE" dirty="0"/>
                  <a:t>Multiplikation folgender Gleitkommazahlen:</a:t>
                </a:r>
              </a:p>
              <a:p>
                <a:pPr marL="0" indent="0">
                  <a:buNone/>
                </a:pPr>
                <a:r>
                  <a:rPr lang="de-DE" dirty="0"/>
                  <a:t>		x</a:t>
                </a:r>
                <a:r>
                  <a:rPr lang="de-DE" baseline="-25000" dirty="0"/>
                  <a:t>1</a:t>
                </a:r>
                <a:r>
                  <a:rPr lang="de-DE" dirty="0"/>
                  <a:t> = 0 </a:t>
                </a:r>
                <a:r>
                  <a:rPr lang="de-DE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1001 000 </a:t>
                </a:r>
                <a:r>
                  <a:rPr lang="de-DE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1001 1011</a:t>
                </a:r>
                <a:r>
                  <a:rPr lang="de-DE" baseline="-25000" dirty="0"/>
                  <a:t>2</a:t>
                </a:r>
              </a:p>
              <a:p>
                <a:pPr marL="0" indent="0">
                  <a:buNone/>
                </a:pPr>
                <a:r>
                  <a:rPr lang="de-DE" dirty="0"/>
                  <a:t>		x</a:t>
                </a:r>
                <a:r>
                  <a:rPr lang="de-DE" baseline="-25000" dirty="0"/>
                  <a:t>2</a:t>
                </a:r>
                <a:r>
                  <a:rPr lang="de-DE" dirty="0"/>
                  <a:t> = 1 </a:t>
                </a:r>
                <a:r>
                  <a:rPr lang="de-DE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1001 010 </a:t>
                </a:r>
                <a:r>
                  <a:rPr lang="de-DE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1110 1000</a:t>
                </a:r>
                <a:r>
                  <a:rPr lang="de-DE" baseline="-25000" dirty="0"/>
                  <a:t>2</a:t>
                </a:r>
              </a:p>
              <a:p>
                <a:pPr marL="0" indent="0">
                  <a:buNone/>
                </a:pPr>
                <a:endParaRPr lang="de-DE" baseline="-25000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de-DE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</a:rPr>
                  <a:t>3: Normalisierung der Mantisse</a:t>
                </a:r>
              </a:p>
              <a:p>
                <a:pPr marL="0" indent="0">
                  <a:buNone/>
                </a:pPr>
                <a:endParaRPr lang="de-DE" sz="800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de-DE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</a:rPr>
                  <a:t>Mantisse:</a:t>
                </a:r>
                <a:r>
                  <a:rPr lang="de-DE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	</a:t>
                </a:r>
                <a:r>
                  <a:rPr lang="de-DE" dirty="0">
                    <a:latin typeface="Calibri" panose="020F0502020204030204" pitchFamily="34" charset="0"/>
                  </a:rPr>
                  <a:t>11,</a:t>
                </a:r>
                <a:r>
                  <a:rPr lang="de-DE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00001111</a:t>
                </a:r>
                <a:r>
                  <a:rPr lang="de-DE" dirty="0">
                    <a:latin typeface="Calibri" panose="020F0502020204030204" pitchFamily="34" charset="0"/>
                  </a:rPr>
                  <a:t>01111000</a:t>
                </a:r>
                <a:r>
                  <a:rPr lang="de-DE" baseline="-25000" dirty="0">
                    <a:latin typeface="Calibri" panose="020F0502020204030204" pitchFamily="34" charset="0"/>
                  </a:rPr>
                  <a:t>2</a:t>
                </a:r>
                <a:r>
                  <a:rPr lang="de-DE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de-DE" baseline="30000" dirty="0">
                    <a:latin typeface="Calibri" panose="020F0502020204030204" pitchFamily="34" charset="0"/>
                  </a:rPr>
                  <a:t>		</a:t>
                </a:r>
                <a:r>
                  <a:rPr lang="de-DE" dirty="0">
                    <a:latin typeface="Calibri" panose="020F0502020204030204" pitchFamily="34" charset="0"/>
                  </a:rPr>
                  <a:t>(Zielformat 1,… + 8 NKS)</a:t>
                </a:r>
              </a:p>
              <a:p>
                <a:pPr marL="0" indent="0">
                  <a:buNone/>
                </a:pPr>
                <a:r>
                  <a:rPr lang="de-DE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</a:rPr>
                  <a:t>			</a:t>
                </a:r>
                <a:r>
                  <a:rPr lang="de-DE" dirty="0">
                    <a:latin typeface="Calibri" panose="020F0502020204030204" pitchFamily="34" charset="0"/>
                  </a:rPr>
                  <a:t>1,10000111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 2</a:t>
                </a:r>
                <a:r>
                  <a:rPr lang="de-DE" baseline="30000" dirty="0">
                    <a:latin typeface="Calibri" panose="020F0502020204030204" pitchFamily="34" charset="0"/>
                  </a:rPr>
                  <a:t>1</a:t>
                </a:r>
              </a:p>
              <a:p>
                <a:pPr marL="0" indent="0">
                  <a:buNone/>
                </a:pPr>
                <a:r>
                  <a:rPr lang="de-DE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</a:rPr>
                  <a:t>Exponent: </a:t>
                </a:r>
                <a:r>
                  <a:rPr lang="de-DE" dirty="0">
                    <a:latin typeface="Calibri" panose="020F0502020204030204" pitchFamily="34" charset="0"/>
                  </a:rPr>
                  <a:t>	1010011</a:t>
                </a:r>
                <a:r>
                  <a:rPr lang="de-DE" baseline="-25000" dirty="0">
                    <a:latin typeface="Calibri" panose="020F0502020204030204" pitchFamily="34" charset="0"/>
                  </a:rPr>
                  <a:t>2</a:t>
                </a:r>
                <a:r>
                  <a:rPr lang="de-DE" dirty="0">
                    <a:latin typeface="Calibri" panose="020F0502020204030204" pitchFamily="34" charset="0"/>
                  </a:rPr>
                  <a:t>	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Wir verrechnen jetzt noch den </a:t>
                </a:r>
                <a:r>
                  <a:rPr lang="de-DE" dirty="0" err="1">
                    <a:latin typeface="Calibri" panose="020F0502020204030204" pitchFamily="34" charset="0"/>
                  </a:rPr>
                  <a:t>Shift</a:t>
                </a:r>
                <a:r>
                  <a:rPr lang="de-DE" dirty="0">
                    <a:latin typeface="Calibri" panose="020F0502020204030204" pitchFamily="34" charset="0"/>
                  </a:rPr>
                  <a:t>-Faktor der Mantisse mit dem Exponenten.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1010011</a:t>
                </a:r>
                <a:r>
                  <a:rPr lang="de-DE" baseline="-25000" dirty="0">
                    <a:latin typeface="Calibri" panose="020F0502020204030204" pitchFamily="34" charset="0"/>
                  </a:rPr>
                  <a:t>2</a:t>
                </a:r>
                <a:r>
                  <a:rPr lang="de-DE" dirty="0">
                    <a:latin typeface="Calibri" panose="020F0502020204030204" pitchFamily="34" charset="0"/>
                  </a:rPr>
                  <a:t> + 1</a:t>
                </a:r>
                <a:r>
                  <a:rPr lang="de-DE" baseline="-25000" dirty="0">
                    <a:latin typeface="Calibri" panose="020F0502020204030204" pitchFamily="34" charset="0"/>
                  </a:rPr>
                  <a:t>10</a:t>
                </a:r>
                <a:r>
                  <a:rPr lang="de-DE" dirty="0">
                    <a:latin typeface="Calibri" panose="020F0502020204030204" pitchFamily="34" charset="0"/>
                  </a:rPr>
                  <a:t>	= 1010011</a:t>
                </a:r>
                <a:r>
                  <a:rPr lang="de-DE" baseline="-25000" dirty="0">
                    <a:latin typeface="Calibri" panose="020F0502020204030204" pitchFamily="34" charset="0"/>
                  </a:rPr>
                  <a:t>2</a:t>
                </a:r>
                <a:r>
                  <a:rPr lang="de-DE" dirty="0">
                    <a:latin typeface="Calibri" panose="020F0502020204030204" pitchFamily="34" charset="0"/>
                  </a:rPr>
                  <a:t> + 1</a:t>
                </a:r>
                <a:r>
                  <a:rPr lang="de-DE" baseline="-25000" dirty="0">
                    <a:latin typeface="Calibri" panose="020F0502020204030204" pitchFamily="34" charset="0"/>
                  </a:rPr>
                  <a:t>2</a:t>
                </a:r>
                <a:r>
                  <a:rPr lang="de-DE" dirty="0">
                    <a:latin typeface="Calibri" panose="020F0502020204030204" pitchFamily="34" charset="0"/>
                  </a:rPr>
                  <a:t> = 1010100</a:t>
                </a:r>
                <a:r>
                  <a:rPr lang="de-DE" baseline="-25000" dirty="0">
                    <a:latin typeface="Calibri" panose="020F0502020204030204" pitchFamily="34" charset="0"/>
                  </a:rPr>
                  <a:t>2 </a:t>
                </a:r>
                <a:r>
                  <a:rPr lang="de-DE" dirty="0">
                    <a:latin typeface="Calibri" panose="020F0502020204030204" pitchFamily="34" charset="0"/>
                  </a:rPr>
                  <a:t>			</a:t>
                </a:r>
                <a:endParaRPr lang="de-DE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de-DE" baseline="-25000" dirty="0"/>
              </a:p>
              <a:p>
                <a:pPr marL="0" indent="0">
                  <a:buNone/>
                </a:pPr>
                <a:endParaRPr lang="de-DE" baseline="-25000" dirty="0"/>
              </a:p>
              <a:p>
                <a:pPr marL="0" indent="0">
                  <a:buNone/>
                </a:pPr>
                <a:endParaRPr lang="de-DE" baseline="-250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564541"/>
                <a:ext cx="8946541" cy="4773914"/>
              </a:xfrm>
              <a:blipFill>
                <a:blip r:embed="rId2"/>
                <a:stretch>
                  <a:fillRect l="-749" t="-76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877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3 – Multiplikation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564541"/>
                <a:ext cx="8946541" cy="4773914"/>
              </a:xfrm>
            </p:spPr>
            <p:txBody>
              <a:bodyPr>
                <a:normAutofit/>
              </a:bodyPr>
              <a:lstStyle/>
              <a:p>
                <a:r>
                  <a:rPr lang="de-DE" dirty="0"/>
                  <a:t>Multiplikation folgender Gleitkommazahlen:</a:t>
                </a:r>
              </a:p>
              <a:p>
                <a:pPr marL="0" indent="0">
                  <a:buNone/>
                </a:pPr>
                <a:r>
                  <a:rPr lang="de-DE" dirty="0"/>
                  <a:t>		x</a:t>
                </a:r>
                <a:r>
                  <a:rPr lang="de-DE" baseline="-25000" dirty="0"/>
                  <a:t>1</a:t>
                </a:r>
                <a:r>
                  <a:rPr lang="de-DE" dirty="0"/>
                  <a:t> = 0 </a:t>
                </a:r>
                <a:r>
                  <a:rPr lang="de-DE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1001 000 </a:t>
                </a:r>
                <a:r>
                  <a:rPr lang="de-DE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1001 1011</a:t>
                </a:r>
                <a:r>
                  <a:rPr lang="de-DE" baseline="-25000" dirty="0"/>
                  <a:t>2</a:t>
                </a:r>
              </a:p>
              <a:p>
                <a:pPr marL="0" indent="0">
                  <a:buNone/>
                </a:pPr>
                <a:r>
                  <a:rPr lang="de-DE" dirty="0"/>
                  <a:t>		x</a:t>
                </a:r>
                <a:r>
                  <a:rPr lang="de-DE" baseline="-25000" dirty="0"/>
                  <a:t>2</a:t>
                </a:r>
                <a:r>
                  <a:rPr lang="de-DE" dirty="0"/>
                  <a:t> = 1 </a:t>
                </a:r>
                <a:r>
                  <a:rPr lang="de-DE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1001 010 </a:t>
                </a:r>
                <a:r>
                  <a:rPr lang="de-DE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1110 1000</a:t>
                </a:r>
                <a:r>
                  <a:rPr lang="de-DE" baseline="-25000" dirty="0"/>
                  <a:t>2</a:t>
                </a:r>
              </a:p>
              <a:p>
                <a:pPr marL="0" indent="0">
                  <a:buNone/>
                </a:pPr>
                <a:endParaRPr lang="de-DE" baseline="-25000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de-DE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</a:rPr>
                  <a:t>4: Vorzeichen getrennt behandeln</a:t>
                </a:r>
              </a:p>
              <a:p>
                <a:pPr marL="0" indent="0">
                  <a:buNone/>
                </a:pPr>
                <a:endParaRPr lang="de-DE" sz="800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0 = +, 1 = -		-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 + = - 		Vorzeichen folglich 1 (auch XOR möglich)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</a:t>
                </a:r>
              </a:p>
              <a:p>
                <a:pPr marL="0" indent="0">
                  <a:buNone/>
                </a:pPr>
                <a:r>
                  <a:rPr lang="de-DE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</a:rPr>
                  <a:t>5: Zusammensetzen</a:t>
                </a:r>
              </a:p>
              <a:p>
                <a:pPr marL="0" indent="0">
                  <a:buNone/>
                </a:pPr>
                <a:endParaRPr lang="de-DE" sz="800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VB: 1	Exponent: 1010100</a:t>
                </a:r>
                <a:r>
                  <a:rPr lang="de-DE" baseline="-25000" dirty="0">
                    <a:latin typeface="Calibri" panose="020F0502020204030204" pitchFamily="34" charset="0"/>
                  </a:rPr>
                  <a:t>2 </a:t>
                </a:r>
                <a:r>
                  <a:rPr lang="de-DE" dirty="0">
                    <a:latin typeface="Calibri" panose="020F0502020204030204" pitchFamily="34" charset="0"/>
                  </a:rPr>
                  <a:t>	Mantisse: 1,1000 0111</a:t>
                </a:r>
                <a:r>
                  <a:rPr lang="de-DE" baseline="-25000" dirty="0">
                    <a:latin typeface="Calibri" panose="020F0502020204030204" pitchFamily="34" charset="0"/>
                  </a:rPr>
                  <a:t>2 </a:t>
                </a:r>
                <a:r>
                  <a:rPr lang="de-DE" dirty="0">
                    <a:latin typeface="Calibri" panose="020F0502020204030204" pitchFamily="34" charset="0"/>
                  </a:rPr>
                  <a:t>	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Ergebnis:	1 1010100 1000 0111</a:t>
                </a:r>
                <a:r>
                  <a:rPr lang="de-DE" baseline="-25000" dirty="0">
                    <a:latin typeface="Calibri" panose="020F0502020204030204" pitchFamily="34" charset="0"/>
                  </a:rPr>
                  <a:t>2 </a:t>
                </a:r>
                <a:r>
                  <a:rPr lang="de-DE" dirty="0">
                    <a:latin typeface="Calibri" panose="020F0502020204030204" pitchFamily="34" charset="0"/>
                  </a:rPr>
                  <a:t>	</a:t>
                </a:r>
                <a:endParaRPr lang="de-DE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de-DE" baseline="-25000" dirty="0"/>
              </a:p>
              <a:p>
                <a:pPr marL="0" indent="0">
                  <a:buNone/>
                </a:pPr>
                <a:endParaRPr lang="de-DE" baseline="-25000" dirty="0"/>
              </a:p>
              <a:p>
                <a:pPr marL="0" indent="0">
                  <a:buNone/>
                </a:pPr>
                <a:endParaRPr lang="de-DE" baseline="-250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564541"/>
                <a:ext cx="8946541" cy="4773914"/>
              </a:xfrm>
              <a:blipFill rotWithShape="0">
                <a:blip r:embed="rId2"/>
                <a:stretch>
                  <a:fillRect l="-749" t="-766" b="-38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793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3 – Multiplikation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564541"/>
                <a:ext cx="8946541" cy="4773914"/>
              </a:xfrm>
            </p:spPr>
            <p:txBody>
              <a:bodyPr>
                <a:normAutofit/>
              </a:bodyPr>
              <a:lstStyle/>
              <a:p>
                <a:r>
                  <a:rPr lang="de-DE" dirty="0"/>
                  <a:t>Multiplikation folgender Gleitkommazahlen:</a:t>
                </a:r>
              </a:p>
              <a:p>
                <a:pPr marL="0" indent="0">
                  <a:buNone/>
                </a:pPr>
                <a:r>
                  <a:rPr lang="de-DE" dirty="0"/>
                  <a:t>		x</a:t>
                </a:r>
                <a:r>
                  <a:rPr lang="de-DE" baseline="-25000" dirty="0"/>
                  <a:t>1</a:t>
                </a:r>
                <a:r>
                  <a:rPr lang="de-DE" dirty="0"/>
                  <a:t> = 0 </a:t>
                </a:r>
                <a:r>
                  <a:rPr lang="de-DE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1001 000 </a:t>
                </a:r>
                <a:r>
                  <a:rPr lang="de-DE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1001 1011</a:t>
                </a:r>
                <a:r>
                  <a:rPr lang="de-DE" baseline="-25000" dirty="0"/>
                  <a:t>2</a:t>
                </a:r>
              </a:p>
              <a:p>
                <a:pPr marL="0" indent="0">
                  <a:buNone/>
                </a:pPr>
                <a:r>
                  <a:rPr lang="de-DE" dirty="0"/>
                  <a:t>		x</a:t>
                </a:r>
                <a:r>
                  <a:rPr lang="de-DE" baseline="-25000" dirty="0"/>
                  <a:t>2</a:t>
                </a:r>
                <a:r>
                  <a:rPr lang="de-DE" dirty="0"/>
                  <a:t> = 1 </a:t>
                </a:r>
                <a:r>
                  <a:rPr lang="de-DE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1001 010 </a:t>
                </a:r>
                <a:r>
                  <a:rPr lang="de-DE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1110 1000</a:t>
                </a:r>
                <a:r>
                  <a:rPr lang="de-DE" baseline="-25000" dirty="0"/>
                  <a:t>2</a:t>
                </a:r>
              </a:p>
              <a:p>
                <a:pPr marL="0" indent="0">
                  <a:buNone/>
                </a:pPr>
                <a:endParaRPr lang="de-DE" baseline="-25000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de-DE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</a:rPr>
                  <a:t>Grad des Fehlers</a:t>
                </a:r>
                <a:endParaRPr lang="de-DE" sz="800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			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Unser Ergebnis weicht von dem wahren Ergebnis, wenn man x</a:t>
                </a:r>
                <a:r>
                  <a:rPr lang="de-DE" baseline="-25000" dirty="0">
                    <a:latin typeface="Calibri" panose="020F0502020204030204" pitchFamily="34" charset="0"/>
                  </a:rPr>
                  <a:t>1</a:t>
                </a:r>
                <a:r>
                  <a:rPr lang="de-DE" dirty="0">
                    <a:latin typeface="Calibri" panose="020F0502020204030204" pitchFamily="34" charset="0"/>
                  </a:rPr>
                  <a:t> und x</a:t>
                </a:r>
                <a:r>
                  <a:rPr lang="de-DE" baseline="-25000" dirty="0">
                    <a:latin typeface="Calibri" panose="020F0502020204030204" pitchFamily="34" charset="0"/>
                  </a:rPr>
                  <a:t>2</a:t>
                </a:r>
                <a:r>
                  <a:rPr lang="de-DE" dirty="0">
                    <a:latin typeface="Calibri" panose="020F0502020204030204" pitchFamily="34" charset="0"/>
                  </a:rPr>
                  <a:t> in Dezimalzahlen wandelt und diese verrechnet, ab. Dies hängt mit dem Verlust der Genauigkeit der IEEE-Darstellung zusammen. Denn nicht alle Zahlen lassen sich durch gerade Mal 16 Bit wiedergeben!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Wahres Ergebnis:		822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 -3904	= -3 209 088 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Unser Ergebnis:		1 1010100 1000 0111</a:t>
                </a:r>
                <a:r>
                  <a:rPr lang="de-DE" baseline="-25000" dirty="0">
                    <a:latin typeface="Calibri" panose="020F0502020204030204" pitchFamily="34" charset="0"/>
                  </a:rPr>
                  <a:t>2 </a:t>
                </a:r>
                <a:r>
                  <a:rPr lang="de-DE" dirty="0">
                    <a:latin typeface="Calibri" panose="020F0502020204030204" pitchFamily="34" charset="0"/>
                  </a:rPr>
                  <a:t>= -2</a:t>
                </a:r>
                <a:r>
                  <a:rPr lang="de-DE" baseline="30000" dirty="0">
                    <a:latin typeface="Calibri" panose="020F0502020204030204" pitchFamily="34" charset="0"/>
                  </a:rPr>
                  <a:t>21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 1 135/256 = -3 203 072</a:t>
                </a:r>
                <a:endParaRPr lang="de-DE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de-DE" baseline="-25000" dirty="0"/>
              </a:p>
              <a:p>
                <a:pPr marL="0" indent="0">
                  <a:buNone/>
                </a:pPr>
                <a:endParaRPr lang="de-DE" baseline="-25000" dirty="0"/>
              </a:p>
              <a:p>
                <a:pPr marL="0" indent="0">
                  <a:buNone/>
                </a:pPr>
                <a:endParaRPr lang="de-DE" baseline="-250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564541"/>
                <a:ext cx="8946541" cy="4773914"/>
              </a:xfrm>
              <a:blipFill rotWithShape="0">
                <a:blip r:embed="rId2"/>
                <a:stretch>
                  <a:fillRect l="-749" t="-76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525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4 - </a:t>
            </a:r>
            <a:r>
              <a:rPr lang="de-DE" dirty="0" err="1"/>
              <a:t>Assoziativität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 Operationen Addition und Multiplikation auf Operanden in einer Fließkommadarstellung sind normalerweise </a:t>
            </a:r>
            <a:r>
              <a:rPr lang="de-DE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nicht assoziativ</a:t>
            </a:r>
            <a:r>
              <a:rPr lang="de-DE" dirty="0"/>
              <a:t>.</a:t>
            </a:r>
          </a:p>
          <a:p>
            <a:r>
              <a:rPr lang="de-DE" dirty="0"/>
              <a:t>Experimentieren Sie mit einem PC-Tabellenkalkulationsprogramm um dieses zu belegen. Bestimmen Sie dadurch auch die Anzahl der Bits, die zur Speicherung der Mantisse verwendet werden.</a:t>
            </a:r>
          </a:p>
          <a:p>
            <a:r>
              <a:rPr lang="de-DE" dirty="0"/>
              <a:t>(Beispiel: </a:t>
            </a:r>
            <a:r>
              <a:rPr lang="de-DE" dirty="0" err="1"/>
              <a:t>LibreOffice</a:t>
            </a:r>
            <a:r>
              <a:rPr lang="de-DE" dirty="0"/>
              <a:t> und Excel liefern bei der Berechnung von:     10</a:t>
            </a:r>
            <a:r>
              <a:rPr lang="de-DE" baseline="30000" dirty="0"/>
              <a:t>20</a:t>
            </a:r>
            <a:r>
              <a:rPr lang="de-DE" dirty="0"/>
              <a:t> + 17 – 10 – 10</a:t>
            </a:r>
            <a:r>
              <a:rPr lang="de-DE" baseline="30000" dirty="0"/>
              <a:t>20 </a:t>
            </a:r>
            <a:r>
              <a:rPr lang="de-DE" dirty="0"/>
              <a:t>+ 130 als Ergebnis 130 - dies übrigens ohne irgendeine Warnung.)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264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18235" cy="1400530"/>
          </a:xfrm>
        </p:spPr>
        <p:txBody>
          <a:bodyPr/>
          <a:lstStyle/>
          <a:p>
            <a:r>
              <a:rPr lang="de-DE" dirty="0"/>
              <a:t>Aufgabe 1 – Bin- und Hex Arithmetik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468032"/>
            <a:ext cx="8946541" cy="4800963"/>
          </a:xfrm>
        </p:spPr>
        <p:txBody>
          <a:bodyPr/>
          <a:lstStyle/>
          <a:p>
            <a:r>
              <a:rPr lang="de-DE" dirty="0"/>
              <a:t>111010100110</a:t>
            </a:r>
            <a:r>
              <a:rPr lang="de-DE" baseline="-25000" dirty="0"/>
              <a:t>2</a:t>
            </a:r>
            <a:r>
              <a:rPr lang="de-DE" dirty="0"/>
              <a:t> + 010101111110</a:t>
            </a:r>
            <a:r>
              <a:rPr lang="de-DE" baseline="-25000" dirty="0"/>
              <a:t>2	</a:t>
            </a:r>
            <a:r>
              <a:rPr lang="de-DE" dirty="0"/>
              <a:t>(Addition im Dualsystem)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Tipp:</a:t>
            </a:r>
            <a:r>
              <a:rPr lang="de-DE" dirty="0">
                <a:latin typeface="Calibri" panose="020F0502020204030204" pitchFamily="34" charset="0"/>
              </a:rPr>
              <a:t>	Rechenregeln erfüllen bekannte Dezimaladditionsregeln, d.h. z.B. 					1</a:t>
            </a:r>
            <a:r>
              <a:rPr lang="de-DE" baseline="-25000" dirty="0">
                <a:latin typeface="Calibri" panose="020F0502020204030204" pitchFamily="34" charset="0"/>
              </a:rPr>
              <a:t>2</a:t>
            </a:r>
            <a:r>
              <a:rPr lang="de-DE" dirty="0">
                <a:latin typeface="Calibri" panose="020F0502020204030204" pitchFamily="34" charset="0"/>
              </a:rPr>
              <a:t>+1</a:t>
            </a:r>
            <a:r>
              <a:rPr lang="de-DE" baseline="-25000" dirty="0">
                <a:latin typeface="Calibri" panose="020F0502020204030204" pitchFamily="34" charset="0"/>
              </a:rPr>
              <a:t>2</a:t>
            </a:r>
            <a:r>
              <a:rPr lang="de-DE" dirty="0">
                <a:latin typeface="Calibri" panose="020F0502020204030204" pitchFamily="34" charset="0"/>
              </a:rPr>
              <a:t>+1</a:t>
            </a:r>
            <a:r>
              <a:rPr lang="de-DE" baseline="-25000" dirty="0">
                <a:latin typeface="Calibri" panose="020F0502020204030204" pitchFamily="34" charset="0"/>
              </a:rPr>
              <a:t>2</a:t>
            </a:r>
            <a:r>
              <a:rPr lang="de-DE" dirty="0">
                <a:latin typeface="Calibri" panose="020F0502020204030204" pitchFamily="34" charset="0"/>
              </a:rPr>
              <a:t>+1</a:t>
            </a:r>
            <a:r>
              <a:rPr lang="de-DE" baseline="-25000" dirty="0">
                <a:latin typeface="Calibri" panose="020F0502020204030204" pitchFamily="34" charset="0"/>
              </a:rPr>
              <a:t>2</a:t>
            </a:r>
            <a:r>
              <a:rPr lang="de-DE" dirty="0">
                <a:latin typeface="Calibri" panose="020F0502020204030204" pitchFamily="34" charset="0"/>
              </a:rPr>
              <a:t>+1</a:t>
            </a:r>
            <a:r>
              <a:rPr lang="de-DE" baseline="-25000" dirty="0">
                <a:latin typeface="Calibri" panose="020F0502020204030204" pitchFamily="34" charset="0"/>
              </a:rPr>
              <a:t>2</a:t>
            </a:r>
            <a:r>
              <a:rPr lang="de-DE" dirty="0">
                <a:latin typeface="Calibri" panose="020F0502020204030204" pitchFamily="34" charset="0"/>
              </a:rPr>
              <a:t> = 5</a:t>
            </a:r>
            <a:r>
              <a:rPr lang="de-DE" baseline="-25000" dirty="0">
                <a:latin typeface="Calibri" panose="020F0502020204030204" pitchFamily="34" charset="0"/>
              </a:rPr>
              <a:t>10</a:t>
            </a:r>
            <a:r>
              <a:rPr lang="de-DE" dirty="0">
                <a:latin typeface="Calibri" panose="020F0502020204030204" pitchFamily="34" charset="0"/>
              </a:rPr>
              <a:t> = </a:t>
            </a: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10</a:t>
            </a:r>
            <a:r>
              <a:rPr lang="de-DE" dirty="0">
                <a:latin typeface="Calibri" panose="020F0502020204030204" pitchFamily="34" charset="0"/>
              </a:rPr>
              <a:t>1</a:t>
            </a:r>
            <a:r>
              <a:rPr lang="de-DE" baseline="-25000" dirty="0">
                <a:latin typeface="Calibri" panose="020F0502020204030204" pitchFamily="34" charset="0"/>
              </a:rPr>
              <a:t>2</a:t>
            </a:r>
            <a:r>
              <a:rPr lang="de-DE" dirty="0">
                <a:latin typeface="Calibri" panose="020F0502020204030204" pitchFamily="34" charset="0"/>
              </a:rPr>
              <a:t>	(wobei hier </a:t>
            </a: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10</a:t>
            </a:r>
            <a:r>
              <a:rPr lang="de-DE" dirty="0">
                <a:latin typeface="Calibri" panose="020F0502020204030204" pitchFamily="34" charset="0"/>
              </a:rPr>
              <a:t> ein Übertrag ist)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Mechanismus der Addition nach Grundschuladdition:</a:t>
            </a:r>
          </a:p>
          <a:p>
            <a:pPr marL="0" indent="0">
              <a:buNone/>
            </a:pPr>
            <a:r>
              <a:rPr lang="de-DE" baseline="-25000" dirty="0"/>
              <a:t>						</a:t>
            </a:r>
          </a:p>
          <a:p>
            <a:pPr marL="0" indent="0">
              <a:buNone/>
            </a:pPr>
            <a:endParaRPr lang="de-DE" baseline="-25000" dirty="0"/>
          </a:p>
          <a:p>
            <a:pPr marL="0" indent="0">
              <a:buNone/>
            </a:pPr>
            <a:endParaRPr lang="de-DE" baseline="-25000" dirty="0"/>
          </a:p>
          <a:p>
            <a:pPr marL="0" indent="0">
              <a:buNone/>
            </a:pPr>
            <a:endParaRPr lang="de-DE" baseline="-25000" dirty="0"/>
          </a:p>
          <a:p>
            <a:pPr marL="0" indent="0">
              <a:buNone/>
            </a:pPr>
            <a:endParaRPr lang="de-DE" baseline="-25000" dirty="0"/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Bei jeder Stelle nach dem Tipp das Ergebnis bestimmen.</a:t>
            </a:r>
            <a:endParaRPr lang="de-DE" baseline="-25000" dirty="0">
              <a:latin typeface="Calibri" panose="020F050202020403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603" y="4031778"/>
            <a:ext cx="4667250" cy="138112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reflection stA="29000" endPos="19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110767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4 - </a:t>
            </a:r>
            <a:r>
              <a:rPr lang="de-DE" dirty="0" err="1"/>
              <a:t>Assoziativität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 folgenden Berechnungen sind mit Excel 2013 vorgenommen worden: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40</a:t>
            </a:fld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827" y="2929930"/>
            <a:ext cx="5388141" cy="351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532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4 - </a:t>
            </a:r>
            <a:r>
              <a:rPr lang="de-DE" dirty="0" err="1"/>
              <a:t>Assoziativität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de-DE" dirty="0"/>
                  <a:t>D: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+17−10−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+130=130</m:t>
                    </m:r>
                  </m:oMath>
                </a14:m>
                <a:endParaRPr lang="de-DE" dirty="0"/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Berechnung von D ist falsch, da die Zahl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 zwar darstellbar ist, aber auf Grund der </a:t>
                </a:r>
                <a:r>
                  <a:rPr lang="de-DE" dirty="0" err="1">
                    <a:latin typeface="Calibri" panose="020F0502020204030204" pitchFamily="34" charset="0"/>
                  </a:rPr>
                  <a:t>Inkontinuität</a:t>
                </a:r>
                <a:r>
                  <a:rPr lang="de-DE" dirty="0">
                    <a:latin typeface="Calibri" panose="020F0502020204030204" pitchFamily="34" charset="0"/>
                  </a:rPr>
                  <a:t> der Gleitkommazahlen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+17</m:t>
                    </m:r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 nicht mehr (auf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 gerundet).</a:t>
                </a:r>
              </a:p>
              <a:p>
                <a:pPr marL="0" indent="0">
                  <a:buNone/>
                </a:pPr>
                <a:endParaRPr lang="de-DE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de-DE" dirty="0"/>
                  <a:t>F: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+17−10−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+130=13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de-DE" dirty="0"/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Berechnung von F (bzw. auch I) ist falsch, da bei der Darstellung von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 die niederwertigste 1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10001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 bei der Addition auf die 54te Stelle der Mantisse fallen würde (IEEE 754 – 64 </a:t>
                </a:r>
                <a:r>
                  <a:rPr lang="de-DE" dirty="0" err="1">
                    <a:latin typeface="Calibri" panose="020F0502020204030204" pitchFamily="34" charset="0"/>
                  </a:rPr>
                  <a:t>bit</a:t>
                </a:r>
                <a:r>
                  <a:rPr lang="de-DE" dirty="0">
                    <a:latin typeface="Calibri" panose="020F0502020204030204" pitchFamily="34" charset="0"/>
                  </a:rPr>
                  <a:t> hat 53 </a:t>
                </a:r>
                <a:r>
                  <a:rPr lang="de-DE" dirty="0" err="1">
                    <a:latin typeface="Calibri" panose="020F0502020204030204" pitchFamily="34" charset="0"/>
                  </a:rPr>
                  <a:t>bit</a:t>
                </a:r>
                <a:r>
                  <a:rPr lang="de-DE" dirty="0">
                    <a:latin typeface="Calibri" panose="020F0502020204030204" pitchFamily="34" charset="0"/>
                  </a:rPr>
                  <a:t> für die Mantisse) und somit abgeschnitten wird.</a:t>
                </a:r>
              </a:p>
              <a:p>
                <a:pPr marL="0" indent="0">
                  <a:buNone/>
                </a:pPr>
                <a:endParaRPr lang="de-DE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Somit ist klar, welche Genauigkeit (nämlich 64 </a:t>
                </a:r>
                <a:r>
                  <a:rPr lang="de-DE" dirty="0" err="1">
                    <a:latin typeface="Calibri" panose="020F0502020204030204" pitchFamily="34" charset="0"/>
                  </a:rPr>
                  <a:t>bit</a:t>
                </a:r>
                <a:r>
                  <a:rPr lang="de-DE" dirty="0">
                    <a:latin typeface="Calibri" panose="020F0502020204030204" pitchFamily="34" charset="0"/>
                  </a:rPr>
                  <a:t>) verwendet wurde.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9" t="-1599" r="-115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7528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9000"/>
            </a:schemeClr>
          </a:solidFill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Vielen Dank für eure geschätzte Aufmerksamkeit!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solidFill>
            <a:schemeClr val="tx1">
              <a:alpha val="27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e-DE" sz="3200" dirty="0">
                <a:solidFill>
                  <a:schemeClr val="bg1"/>
                </a:solidFill>
              </a:rPr>
              <a:t>"</a:t>
            </a:r>
            <a:r>
              <a:rPr lang="fr-FR" sz="3200" dirty="0">
                <a:solidFill>
                  <a:schemeClr val="bg1"/>
                </a:solidFill>
              </a:rPr>
              <a:t>En un mot, l'homme doit se créer sa propre essence; c'est en se jetant dans le monde, en y souffrant, en y luttant qu'il se définit peu à peu; et la définition demeure toujours ouverte</a:t>
            </a:r>
            <a:r>
              <a:rPr lang="de-DE" sz="3200" dirty="0">
                <a:solidFill>
                  <a:schemeClr val="bg1"/>
                </a:solidFill>
              </a:rPr>
              <a:t>"  </a:t>
            </a:r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fr-FR" sz="1100" i="1" dirty="0">
                <a:solidFill>
                  <a:schemeClr val="bg1"/>
                </a:solidFill>
              </a:rPr>
              <a:t>A propos de l'existentialisme - Mise au point. Action, no. 17, 29 décembre 1944.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047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18235" cy="1400530"/>
          </a:xfrm>
        </p:spPr>
        <p:txBody>
          <a:bodyPr/>
          <a:lstStyle/>
          <a:p>
            <a:r>
              <a:rPr lang="de-DE" dirty="0"/>
              <a:t>Aufgabe 1 – Bin- und Hex Arithmetik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468032"/>
            <a:ext cx="8946541" cy="4800963"/>
          </a:xfrm>
        </p:spPr>
        <p:txBody>
          <a:bodyPr/>
          <a:lstStyle/>
          <a:p>
            <a:r>
              <a:rPr lang="de-DE" dirty="0"/>
              <a:t>B674FC12</a:t>
            </a:r>
            <a:r>
              <a:rPr lang="de-DE" baseline="-25000" dirty="0"/>
              <a:t>16</a:t>
            </a:r>
            <a:r>
              <a:rPr lang="de-DE" dirty="0"/>
              <a:t> + 2DA9D4B2</a:t>
            </a:r>
            <a:r>
              <a:rPr lang="de-DE" baseline="-25000" dirty="0"/>
              <a:t>16 		</a:t>
            </a:r>
            <a:r>
              <a:rPr lang="de-DE" dirty="0"/>
              <a:t>(Addition im Hexadezimalsystem)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Tipp:</a:t>
            </a:r>
            <a:r>
              <a:rPr lang="de-DE" dirty="0">
                <a:latin typeface="Calibri" panose="020F0502020204030204" pitchFamily="34" charset="0"/>
              </a:rPr>
              <a:t>	wer das Ergebnis einer Hexadezimaladdition a + b = c nicht direkt sieht, 			wandelt 	vorher a und b in das Dezimalsystem, c wieder zurück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Mechanismus der Addition nach Grundschuladdition:</a:t>
            </a:r>
          </a:p>
          <a:p>
            <a:pPr marL="0" indent="0">
              <a:buNone/>
            </a:pPr>
            <a:r>
              <a:rPr lang="de-DE" baseline="-25000" dirty="0"/>
              <a:t>						</a:t>
            </a:r>
          </a:p>
          <a:p>
            <a:pPr marL="0" indent="0">
              <a:buNone/>
            </a:pPr>
            <a:endParaRPr lang="de-DE" baseline="-25000" dirty="0"/>
          </a:p>
          <a:p>
            <a:pPr marL="0" indent="0">
              <a:buNone/>
            </a:pPr>
            <a:endParaRPr lang="de-DE" baseline="-25000" dirty="0"/>
          </a:p>
          <a:p>
            <a:pPr marL="0" indent="0">
              <a:buNone/>
            </a:pPr>
            <a:endParaRPr lang="de-DE" baseline="-25000" dirty="0"/>
          </a:p>
          <a:p>
            <a:pPr marL="0" indent="0">
              <a:buNone/>
            </a:pPr>
            <a:endParaRPr lang="de-DE" baseline="-25000" dirty="0"/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Bei jeder Stelle nach dem Tipp das Ergebnis bestimmen.</a:t>
            </a:r>
            <a:endParaRPr lang="de-DE" baseline="-25000" dirty="0">
              <a:latin typeface="Calibri" panose="020F050202020403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124" y="4009253"/>
            <a:ext cx="3067050" cy="14097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reflection stA="29000" endPos="19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3353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Einschub: BCD-Addition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1104293" y="1369177"/>
            <a:ext cx="8946541" cy="4759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Pseudotetrade: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Binärdarstellung von nicht dezimalen Ziffern, also 1010 bis 1111 (10 bis 15)</a:t>
            </a:r>
          </a:p>
          <a:p>
            <a:pPr marL="0" indent="0">
              <a:buNone/>
            </a:pPr>
            <a:endParaRPr lang="de-DE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Addition: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Addition funktioniert prinzipiell wie die Binäraddition, mit folgenden Abweichungen: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Stellen (je 4 </a:t>
            </a:r>
            <a:r>
              <a:rPr lang="de-DE" dirty="0" err="1">
                <a:latin typeface="Calibri" panose="020F0502020204030204" pitchFamily="34" charset="0"/>
              </a:rPr>
              <a:t>bit</a:t>
            </a:r>
            <a:r>
              <a:rPr lang="de-DE" dirty="0">
                <a:latin typeface="Calibri" panose="020F0502020204030204" pitchFamily="34" charset="0"/>
              </a:rPr>
              <a:t>) werden getrennt addiert und der Übertrag in die nächste Stelle gezogen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Pseudotetraden müssen korrigiert werden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Überlauf muss korrigiert werden, wenn er nicht durch einen Korrekturschritt verursacht wurde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Korrekturschritt ist die </a:t>
            </a:r>
            <a:r>
              <a:rPr lang="de-DE" dirty="0" err="1">
                <a:latin typeface="Calibri" panose="020F0502020204030204" pitchFamily="34" charset="0"/>
              </a:rPr>
              <a:t>Addtion</a:t>
            </a:r>
            <a:r>
              <a:rPr lang="de-DE" dirty="0">
                <a:latin typeface="Calibri" panose="020F0502020204030204" pitchFamily="34" charset="0"/>
              </a:rPr>
              <a:t> von 6 (0110)</a:t>
            </a:r>
          </a:p>
          <a:p>
            <a:pPr>
              <a:buFont typeface="Courier New" panose="02070309020205020404" pitchFamily="49" charset="0"/>
              <a:buChar char="o"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14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Einschub: BCD-Addition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1104293" y="1369177"/>
            <a:ext cx="8946541" cy="4759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Beispiel:</a:t>
            </a:r>
          </a:p>
          <a:p>
            <a:pPr marL="0" indent="0">
              <a:buNone/>
            </a:pPr>
            <a:endParaRPr lang="de-DE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346" y="2042225"/>
            <a:ext cx="6847698" cy="4086726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673642" y="4141735"/>
            <a:ext cx="1283369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888401" y="3224634"/>
            <a:ext cx="19175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Keine Korrektur:</a:t>
            </a:r>
          </a:p>
          <a:p>
            <a:r>
              <a:rPr lang="de-DE" dirty="0">
                <a:latin typeface="Calibri" panose="020F0502020204030204" pitchFamily="34" charset="0"/>
              </a:rPr>
              <a:t>Verursacht durch</a:t>
            </a:r>
          </a:p>
          <a:p>
            <a:r>
              <a:rPr lang="de-DE" dirty="0">
                <a:latin typeface="Calibri" panose="020F0502020204030204" pitchFamily="34" charset="0"/>
              </a:rPr>
              <a:t>Korrekturschritt</a:t>
            </a:r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2690228" y="3886826"/>
            <a:ext cx="855077" cy="407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>
            <a:off x="5296129" y="4189861"/>
            <a:ext cx="1283369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 Verbindung mit Pfeil 12"/>
          <p:cNvCxnSpPr/>
          <p:nvPr/>
        </p:nvCxnSpPr>
        <p:spPr>
          <a:xfrm flipV="1">
            <a:off x="2610018" y="4526746"/>
            <a:ext cx="2605901" cy="514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1149559" y="4771753"/>
            <a:ext cx="1311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Korrektur:</a:t>
            </a:r>
          </a:p>
          <a:p>
            <a:r>
              <a:rPr lang="de-DE" dirty="0">
                <a:latin typeface="Calibri" panose="020F0502020204030204" pitchFamily="34" charset="0"/>
              </a:rPr>
              <a:t>Da Überlauf</a:t>
            </a:r>
          </a:p>
        </p:txBody>
      </p:sp>
    </p:spTree>
    <p:extLst>
      <p:ext uri="{BB962C8B-B14F-4D97-AF65-F5344CB8AC3E}">
        <p14:creationId xmlns:p14="http://schemas.microsoft.com/office/powerpoint/2010/main" val="1878354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18235" cy="1400530"/>
          </a:xfrm>
        </p:spPr>
        <p:txBody>
          <a:bodyPr/>
          <a:lstStyle/>
          <a:p>
            <a:r>
              <a:rPr lang="de-DE" dirty="0"/>
              <a:t>Aufgabe 1 – Bin- und Hex Arithmetik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468032"/>
                <a:ext cx="8946541" cy="4800963"/>
              </a:xfrm>
            </p:spPr>
            <p:txBody>
              <a:bodyPr/>
              <a:lstStyle/>
              <a:p>
                <a:r>
                  <a:rPr lang="de-DE" dirty="0"/>
                  <a:t>Subtraktion im 2er-Komplement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r>
                  <a:rPr lang="de-DE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Ziel:</a:t>
                </a:r>
                <a:r>
                  <a:rPr lang="de-DE" dirty="0">
                    <a:latin typeface="Calibri" panose="020F0502020204030204" pitchFamily="34" charset="0"/>
                  </a:rPr>
                  <a:t>		wir berechnen a - b = c im Binärsystem und nutzen das 2er-Komplement</a:t>
                </a:r>
              </a:p>
              <a:p>
                <a:pPr marL="0" indent="0">
                  <a:buNone/>
                </a:pPr>
                <a:endParaRPr lang="de-DE" baseline="-25000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de-DE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Ansatz:</a:t>
                </a:r>
                <a:r>
                  <a:rPr lang="de-DE" dirty="0">
                    <a:latin typeface="Calibri" panose="020F0502020204030204" pitchFamily="34" charset="0"/>
                  </a:rPr>
                  <a:t>	wir bilden die Subtraktion auf die Addition ab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	a + (-b) = c;		-b bilden wir mit Hilfe des 2er-Komplements</a:t>
                </a:r>
              </a:p>
              <a:p>
                <a:pPr marL="0" indent="0">
                  <a:buNone/>
                </a:pPr>
                <a:endParaRPr lang="de-DE" baseline="-25000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de-DE" baseline="-25000" dirty="0">
                    <a:latin typeface="Calibri" panose="020F0502020204030204" pitchFamily="34" charset="0"/>
                  </a:rPr>
                  <a:t>		</a:t>
                </a:r>
                <a:r>
                  <a:rPr lang="de-DE" dirty="0">
                    <a:solidFill>
                      <a:schemeClr val="bg2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Fallunterscheidung: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		ist das erste Bit von c gesetzt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 c positiv, Bit vorne abschneiden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Calibri" panose="020F0502020204030204" pitchFamily="34" charset="0"/>
                  </a:rPr>
                  <a:t>			ist das erste Bit nicht gesetzt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 c negativ, noch 2er Komplement bilden			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468032"/>
                <a:ext cx="8946541" cy="4800963"/>
              </a:xfrm>
              <a:blipFill rotWithShape="0">
                <a:blip r:embed="rId2"/>
                <a:stretch>
                  <a:fillRect l="-749" t="-7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78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18235" cy="1400530"/>
          </a:xfrm>
        </p:spPr>
        <p:txBody>
          <a:bodyPr/>
          <a:lstStyle/>
          <a:p>
            <a:r>
              <a:rPr lang="de-DE" dirty="0"/>
              <a:t>Aufgabe 1 – Bin- und Hex Arithmetik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468032"/>
            <a:ext cx="8946541" cy="4800963"/>
          </a:xfrm>
        </p:spPr>
        <p:txBody>
          <a:bodyPr/>
          <a:lstStyle/>
          <a:p>
            <a:r>
              <a:rPr lang="de-DE" dirty="0"/>
              <a:t>Subtraktion 11010010</a:t>
            </a:r>
            <a:r>
              <a:rPr lang="de-DE" baseline="-25000" dirty="0"/>
              <a:t>2</a:t>
            </a:r>
            <a:r>
              <a:rPr lang="de-DE" dirty="0"/>
              <a:t> – 10110101</a:t>
            </a:r>
            <a:r>
              <a:rPr lang="de-DE" baseline="-25000" dirty="0"/>
              <a:t>2</a:t>
            </a:r>
            <a:endParaRPr lang="de-DE" dirty="0"/>
          </a:p>
          <a:p>
            <a:pPr marL="0" indent="0">
              <a:buNone/>
            </a:pPr>
            <a:endParaRPr lang="de-DE" baseline="-25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Ansatz:</a:t>
            </a:r>
            <a:r>
              <a:rPr lang="de-DE" dirty="0">
                <a:latin typeface="Calibri" panose="020F0502020204030204" pitchFamily="34" charset="0"/>
              </a:rPr>
              <a:t>	a + (-b) = c;		-b bilden wir mit Hilfe des 2er-Komplements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baseline="-25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		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430" y="2809232"/>
            <a:ext cx="4657236" cy="326098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reflection stA="29000" endPos="19000" dir="5400000" sy="-100000" algn="bl" rotWithShape="0"/>
          </a:effectLst>
        </p:spPr>
      </p:pic>
      <p:sp>
        <p:nvSpPr>
          <p:cNvPr id="8" name="Ellipse 7"/>
          <p:cNvSpPr/>
          <p:nvPr/>
        </p:nvSpPr>
        <p:spPr>
          <a:xfrm>
            <a:off x="3393989" y="4917989"/>
            <a:ext cx="304800" cy="3896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Geschweifte Klammer rechts 8"/>
          <p:cNvSpPr/>
          <p:nvPr/>
        </p:nvSpPr>
        <p:spPr>
          <a:xfrm>
            <a:off x="7801234" y="3155091"/>
            <a:ext cx="337751" cy="134276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8289052" y="3503308"/>
            <a:ext cx="2207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Bilden des</a:t>
            </a:r>
          </a:p>
          <a:p>
            <a:r>
              <a:rPr lang="de-DE" dirty="0"/>
              <a:t>2er -Komplements</a:t>
            </a:r>
          </a:p>
        </p:txBody>
      </p:sp>
      <p:sp>
        <p:nvSpPr>
          <p:cNvPr id="11" name="Geschweifte Klammer rechts 10"/>
          <p:cNvSpPr/>
          <p:nvPr/>
        </p:nvSpPr>
        <p:spPr>
          <a:xfrm>
            <a:off x="7809472" y="4274421"/>
            <a:ext cx="337751" cy="1033174"/>
          </a:xfrm>
          <a:prstGeom prst="rightBrac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8295334" y="4466461"/>
            <a:ext cx="1136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Addition</a:t>
            </a:r>
          </a:p>
          <a:p>
            <a:r>
              <a:rPr lang="de-DE" dirty="0"/>
              <a:t>a + (-b)</a:t>
            </a:r>
          </a:p>
        </p:txBody>
      </p:sp>
      <p:sp>
        <p:nvSpPr>
          <p:cNvPr id="13" name="Rechteck 12"/>
          <p:cNvSpPr/>
          <p:nvPr/>
        </p:nvSpPr>
        <p:spPr>
          <a:xfrm>
            <a:off x="3772930" y="2868562"/>
            <a:ext cx="296562" cy="634746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1276864" y="2998573"/>
            <a:ext cx="1367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 panose="020F0502020204030204" pitchFamily="34" charset="0"/>
              </a:rPr>
              <a:t>Wir rechnen mit 10 Bits</a:t>
            </a:r>
          </a:p>
        </p:txBody>
      </p:sp>
      <p:cxnSp>
        <p:nvCxnSpPr>
          <p:cNvPr id="16" name="Gerade Verbindung mit Pfeil 15"/>
          <p:cNvCxnSpPr/>
          <p:nvPr/>
        </p:nvCxnSpPr>
        <p:spPr>
          <a:xfrm flipV="1">
            <a:off x="2644345" y="2998573"/>
            <a:ext cx="1054444" cy="1565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06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1077</Words>
  <Application>Microsoft Office PowerPoint</Application>
  <PresentationFormat>Breitbild</PresentationFormat>
  <Paragraphs>557</Paragraphs>
  <Slides>42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49" baseType="lpstr">
      <vt:lpstr>Arial</vt:lpstr>
      <vt:lpstr>Calibri</vt:lpstr>
      <vt:lpstr>Cambria Math</vt:lpstr>
      <vt:lpstr>Century Gothic</vt:lpstr>
      <vt:lpstr>Courier New</vt:lpstr>
      <vt:lpstr>Wingdings 3</vt:lpstr>
      <vt:lpstr>Ion</vt:lpstr>
      <vt:lpstr>GTI – ÜBUNG 4</vt:lpstr>
      <vt:lpstr>Aufgabe 1 – Bin- und Hex Arithmetik</vt:lpstr>
      <vt:lpstr>Aufgabe 1 – Bin- und Hex Arithmetik</vt:lpstr>
      <vt:lpstr>Aufgabe 1 – Bin- und Hex Arithmetik</vt:lpstr>
      <vt:lpstr>Aufgabe 1 – Bin- und Hex Arithmetik</vt:lpstr>
      <vt:lpstr>Einschub: BCD-Addition</vt:lpstr>
      <vt:lpstr>Einschub: BCD-Addition</vt:lpstr>
      <vt:lpstr>Aufgabe 1 – Bin- und Hex Arithmetik</vt:lpstr>
      <vt:lpstr>Aufgabe 1 – Bin- und Hex Arithmetik</vt:lpstr>
      <vt:lpstr>Aufgabe 1 – Bin- und Hex Arithmetik</vt:lpstr>
      <vt:lpstr>Aufgabe 1 – Bin- und Hex Arithmetik</vt:lpstr>
      <vt:lpstr>Aufgabe 1 – Bin- und Hex Arithmetik</vt:lpstr>
      <vt:lpstr>Aufgabe 1 – Bin- und Hex Arithmetik</vt:lpstr>
      <vt:lpstr>Aufgabe 1 – Bin- und Hex Arithmetik</vt:lpstr>
      <vt:lpstr>Aufgabe 1 – Bin- und Hex Arithmetik</vt:lpstr>
      <vt:lpstr>Zurück zu Gleitkommazahlen</vt:lpstr>
      <vt:lpstr>Aufgabe 2 – Addition &amp; Subtraktion</vt:lpstr>
      <vt:lpstr>Aufgabe 2 – Addition &amp; Subtraktion</vt:lpstr>
      <vt:lpstr>Aufgabe 2 – Addition &amp; Subtraktion</vt:lpstr>
      <vt:lpstr>Aufgabe 2 – Addition &amp; Subtraktion</vt:lpstr>
      <vt:lpstr>Aufgabe 2 – Addition &amp; Subtraktion</vt:lpstr>
      <vt:lpstr>Aufgabe 2 – Addition &amp; Subtraktion</vt:lpstr>
      <vt:lpstr>Aufgabe 2 – Addition &amp; Subtraktion</vt:lpstr>
      <vt:lpstr>Aufgabe 2 – Addition &amp; Subtraktion</vt:lpstr>
      <vt:lpstr>Aufgabe 2 – Addition &amp; Subtraktion</vt:lpstr>
      <vt:lpstr>Aufgabe 2 – Addition &amp; Subtraktion</vt:lpstr>
      <vt:lpstr>Aufgabe 2 – Addition &amp; Subtraktion</vt:lpstr>
      <vt:lpstr>Aufgabe 2 – Addition &amp; Subtraktion</vt:lpstr>
      <vt:lpstr>Denkpause</vt:lpstr>
      <vt:lpstr>Denkpause</vt:lpstr>
      <vt:lpstr>Aufgabe 3 – Multiplikation</vt:lpstr>
      <vt:lpstr>Aufgabe 3 – Multiplikation</vt:lpstr>
      <vt:lpstr>Aufgabe 3 – Multiplikation</vt:lpstr>
      <vt:lpstr>Aufgabe 3 – Multiplikation</vt:lpstr>
      <vt:lpstr>Aufgabe 3 – Multiplikation</vt:lpstr>
      <vt:lpstr>Aufgabe 3 – Multiplikation</vt:lpstr>
      <vt:lpstr>Aufgabe 3 – Multiplikation</vt:lpstr>
      <vt:lpstr>Aufgabe 3 – Multiplikation</vt:lpstr>
      <vt:lpstr>Aufgabe 4 - Assoziativität</vt:lpstr>
      <vt:lpstr>Aufgabe 4 - Assoziativität</vt:lpstr>
      <vt:lpstr>Aufgabe 4 - Assoziativität</vt:lpstr>
      <vt:lpstr>Vielen Dank für eure geschätzte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GTI – ÜBUNG 1</dc:title>
  <dc:creator>an92elam</dc:creator>
  <cp:lastModifiedBy>Jan Spieck</cp:lastModifiedBy>
  <cp:revision>195</cp:revision>
  <dcterms:created xsi:type="dcterms:W3CDTF">2014-10-07T14:19:11Z</dcterms:created>
  <dcterms:modified xsi:type="dcterms:W3CDTF">2017-11-13T06:40:25Z</dcterms:modified>
</cp:coreProperties>
</file>