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92" r:id="rId6"/>
    <p:sldId id="293" r:id="rId7"/>
    <p:sldId id="347" r:id="rId8"/>
    <p:sldId id="260" r:id="rId9"/>
    <p:sldId id="294" r:id="rId10"/>
    <p:sldId id="295" r:id="rId11"/>
    <p:sldId id="296" r:id="rId12"/>
    <p:sldId id="297" r:id="rId13"/>
    <p:sldId id="298" r:id="rId14"/>
    <p:sldId id="299" r:id="rId15"/>
    <p:sldId id="266" r:id="rId16"/>
    <p:sldId id="26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48" r:id="rId29"/>
    <p:sldId id="349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2" r:id="rId40"/>
    <p:sldId id="323" r:id="rId41"/>
    <p:sldId id="321" r:id="rId42"/>
    <p:sldId id="320" r:id="rId43"/>
    <p:sldId id="324" r:id="rId44"/>
    <p:sldId id="325" r:id="rId45"/>
    <p:sldId id="326" r:id="rId46"/>
    <p:sldId id="339" r:id="rId47"/>
    <p:sldId id="327" r:id="rId48"/>
    <p:sldId id="328" r:id="rId49"/>
    <p:sldId id="329" r:id="rId50"/>
    <p:sldId id="330" r:id="rId51"/>
    <p:sldId id="331" r:id="rId52"/>
    <p:sldId id="341" r:id="rId53"/>
    <p:sldId id="342" r:id="rId54"/>
    <p:sldId id="343" r:id="rId55"/>
    <p:sldId id="332" r:id="rId56"/>
    <p:sldId id="344" r:id="rId57"/>
    <p:sldId id="345" r:id="rId58"/>
    <p:sldId id="333" r:id="rId59"/>
    <p:sldId id="346" r:id="rId60"/>
    <p:sldId id="336" r:id="rId61"/>
    <p:sldId id="334" r:id="rId62"/>
    <p:sldId id="335" r:id="rId63"/>
    <p:sldId id="337" r:id="rId64"/>
    <p:sldId id="338" r:id="rId65"/>
    <p:sldId id="34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1B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60" d="100"/>
          <a:sy n="60" d="100"/>
        </p:scale>
        <p:origin x="72" y="1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938B-CB66-47F3-97C0-8ACF93BC66B8}" type="datetimeFigureOut">
              <a:rPr lang="de-DE" smtClean="0"/>
              <a:t>04.11.2017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21B7-6CE9-48A5-9510-21D8EFE6D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6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6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92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58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2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85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8146-CE03-4D2E-90A5-091F31F50A43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38DE-7610-4B04-9571-FCD363E37FD1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DA00-78CC-49BA-8192-B26F3DD16809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3F5D-9A0D-45E6-AD3A-A4A364817247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5F1-0DF2-4FAF-BBA0-068B37F1D8DB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3127-3627-4D75-9EF5-38052F96E724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9016-E361-4C26-81E4-2E442C76CF40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D78C-3F53-4F7C-AABF-66CDF1E3C6FB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320-819E-4C5B-9170-207F1245EAB4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AFFF-69FE-497D-82C6-1B5D93420A0A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9EB-8EA5-464E-92C4-96E5A6C37948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E36-5B46-4824-B3AA-16DE75FA5A2E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1ECD-25A9-4E74-A886-8B92CAADEA1E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3B6F-D133-44D1-98C0-5384956B7536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ED0A-922A-4641-BF10-85A4BB769A9E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4FE1-F81E-441D-96BF-BAAD590C2414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6A11-5140-455B-BFDA-6B108E8EF857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17FB43-EE47-45D2-B876-771BC433A0AA}" type="datetime1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GTI – ÜBUNG 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Fehlererkennung, Fehlerkorrektur und </a:t>
            </a:r>
            <a:r>
              <a:rPr lang="de-DE" dirty="0" err="1"/>
              <a:t>Huffman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3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1 -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567143"/>
                <a:ext cx="8946541" cy="4900332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Wie viele Zeichen können jetzt maximal codiert werden?</a:t>
                </a:r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Sei die minimale </a:t>
                </a:r>
                <a:r>
                  <a:rPr lang="de-DE" dirty="0" err="1">
                    <a:latin typeface="Calibri" panose="020F0502020204030204" pitchFamily="34" charset="0"/>
                  </a:rPr>
                  <a:t>Hamming</a:t>
                </a:r>
                <a:r>
                  <a:rPr lang="de-DE" dirty="0">
                    <a:latin typeface="Calibri" panose="020F0502020204030204" pitchFamily="34" charset="0"/>
                  </a:rPr>
                  <a:t>-Distanz 3.</a:t>
                </a:r>
              </a:p>
              <a:p>
                <a:pPr marL="0" indent="0">
                  <a:buNone/>
                </a:pPr>
                <a:endParaRPr lang="de-DE" sz="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Lösung:</a:t>
                </a: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visuell: 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man betrachte den Würfel, starte bei einer Ecke und schaut, 						wie viele Codewörter erreichbar sind (2)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rechnerisch: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das Startwort besitzt drei Stellen. Die Möglichkeiten drei Binärstellen 				zu verändern liegen bei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= 1. Macht mit dem Ausgangswort 2.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567143"/>
                <a:ext cx="8946541" cy="4900332"/>
              </a:xfrm>
              <a:blipFill>
                <a:blip r:embed="rId2"/>
                <a:stretch>
                  <a:fillRect l="-681" t="-6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Die beiden Zeichen A und B sollen so codiert werden, dass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Einzelfehler korrigierbar </a:t>
            </a:r>
            <a:r>
              <a:rPr lang="de-DE" dirty="0"/>
              <a:t>sind. Wie viele Lösungen sind für die Codierung der beiden Zeichen mit drei Binärstellen möglich? Geben Sie eine Lösung an.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 </a:t>
            </a:r>
            <a:r>
              <a:rPr lang="de-DE" dirty="0">
                <a:latin typeface="Calibri" panose="020F0502020204030204" pitchFamily="34" charset="0"/>
              </a:rPr>
              <a:t>	hier ist der Würfel als Visualisierung sehr hilfreich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7" y="3995352"/>
            <a:ext cx="3105510" cy="24272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543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387828"/>
                <a:ext cx="8946541" cy="4987805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Die beiden Zeichen A und B sollen so codiert werden, dass 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Einzelfehler korrigierbar </a:t>
                </a:r>
                <a:r>
                  <a:rPr lang="de-DE" dirty="0"/>
                  <a:t>sind. Wie viele Lösungen sind für die Codierung der beiden Zeichen mit drei Binärstellen möglich? Geben Sie eine Lösung an.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Lösung: </a:t>
                </a: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visuell: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der Würfel besitzt acht Ecken, also acht Startmöglichkeiten und somit 				auch acht Lösungen, da eine minimale </a:t>
                </a:r>
                <a:r>
                  <a:rPr lang="de-DE" dirty="0" err="1">
                    <a:latin typeface="Calibri" panose="020F0502020204030204" pitchFamily="34" charset="0"/>
                  </a:rPr>
                  <a:t>Hamming</a:t>
                </a:r>
                <a:r>
                  <a:rPr lang="de-DE" dirty="0">
                    <a:latin typeface="Calibri" panose="020F0502020204030204" pitchFamily="34" charset="0"/>
                  </a:rPr>
                  <a:t>-Distanz von drei 					vorliegt (diagonal gegenüber liegende Ecken als Lösungspaar)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rechnerisch: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			</a:t>
                </a:r>
                <a:r>
                  <a:rPr lang="de-DE" dirty="0" err="1">
                    <a:latin typeface="Calibri" panose="020F0502020204030204" pitchFamily="34" charset="0"/>
                  </a:rPr>
                  <a:t>HD</a:t>
                </a:r>
                <a:r>
                  <a:rPr lang="de-DE" baseline="-25000" dirty="0" err="1">
                    <a:latin typeface="Calibri" panose="020F0502020204030204" pitchFamily="34" charset="0"/>
                  </a:rPr>
                  <a:t>min</a:t>
                </a:r>
                <a:r>
                  <a:rPr lang="de-DE" dirty="0">
                    <a:latin typeface="Calibri" panose="020F0502020204030204" pitchFamily="34" charset="0"/>
                  </a:rPr>
                  <a:t> = 3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Startwort wird nur ein weiteres Codewort zugeordnet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Anzahl Startwörter: 2</a:t>
                </a:r>
                <a:r>
                  <a:rPr lang="de-DE" baseline="30000" dirty="0">
                    <a:latin typeface="Calibri" panose="020F0502020204030204" pitchFamily="34" charset="0"/>
                  </a:rPr>
                  <a:t>STELLEN</a:t>
                </a:r>
                <a:r>
                  <a:rPr lang="de-DE" dirty="0">
                    <a:latin typeface="Calibri" panose="020F0502020204030204" pitchFamily="34" charset="0"/>
                  </a:rPr>
                  <a:t> = 2</a:t>
                </a:r>
                <a:r>
                  <a:rPr lang="de-DE" baseline="30000" dirty="0">
                    <a:latin typeface="Calibri" panose="020F0502020204030204" pitchFamily="34" charset="0"/>
                  </a:rPr>
                  <a:t>3 </a:t>
                </a:r>
                <a:r>
                  <a:rPr lang="de-DE" dirty="0">
                    <a:latin typeface="Calibri" panose="020F0502020204030204" pitchFamily="34" charset="0"/>
                  </a:rPr>
                  <a:t>= 8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8 Lösungen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387828"/>
                <a:ext cx="8946541" cy="4987805"/>
              </a:xfrm>
              <a:blipFill>
                <a:blip r:embed="rId2"/>
                <a:stretch>
                  <a:fillRect l="-681" t="-733" r="-1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1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Bei der Datenübertragung mit einer Codierung nach c, wurde genau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eine Binärstelle </a:t>
            </a:r>
            <a:r>
              <a:rPr lang="de-DE" dirty="0"/>
              <a:t>falsch übertragen. Die folgenden Daten wurden empfangen:</a:t>
            </a:r>
          </a:p>
          <a:p>
            <a:pPr marL="0" indent="0">
              <a:buNone/>
            </a:pPr>
            <a:r>
              <a:rPr lang="de-DE" dirty="0"/>
              <a:t>		0 1 1 1 1 0 0 0 1 1 1 0</a:t>
            </a:r>
          </a:p>
          <a:p>
            <a:pPr marL="0" indent="0">
              <a:buNone/>
            </a:pPr>
            <a:r>
              <a:rPr lang="de-DE" dirty="0"/>
              <a:t>    Korrigieren Sie den Fehler.	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 </a:t>
            </a:r>
            <a:r>
              <a:rPr lang="de-DE" dirty="0">
                <a:latin typeface="Calibri" panose="020F0502020204030204" pitchFamily="34" charset="0"/>
              </a:rPr>
              <a:t>	welche Basis-Codewörter wurden hier wohl verwendet?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4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387828"/>
            <a:ext cx="8946541" cy="4987805"/>
          </a:xfrm>
        </p:spPr>
        <p:txBody>
          <a:bodyPr>
            <a:normAutofit/>
          </a:bodyPr>
          <a:lstStyle/>
          <a:p>
            <a:r>
              <a:rPr lang="de-DE" dirty="0"/>
              <a:t>Bei der Datenübertragung mit einer Codierung nach c, wurde genau eine Binärstelle falsch übertragen. Die folgenden Daten wurden empfangen:</a:t>
            </a:r>
          </a:p>
          <a:p>
            <a:pPr marL="0" indent="0">
              <a:buNone/>
            </a:pPr>
            <a:r>
              <a:rPr lang="de-DE" dirty="0"/>
              <a:t>		0 1 1 1 1 0 0 0 1 1 1 0</a:t>
            </a:r>
          </a:p>
          <a:p>
            <a:pPr marL="0" indent="0">
              <a:buNone/>
            </a:pPr>
            <a:r>
              <a:rPr lang="de-DE" dirty="0"/>
              <a:t>    Korrigieren Sie den Fehler.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Lösung: </a:t>
            </a:r>
            <a:r>
              <a:rPr lang="de-DE" dirty="0">
                <a:latin typeface="Calibri" panose="020F0502020204030204" pitchFamily="34" charset="0"/>
              </a:rPr>
              <a:t>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Gliederung:</a:t>
            </a:r>
          </a:p>
          <a:p>
            <a:pPr marL="0" indent="0">
              <a:buNone/>
            </a:pPr>
            <a:r>
              <a:rPr lang="de-DE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011 110 001 110</a:t>
            </a:r>
          </a:p>
          <a:p>
            <a:pPr marL="0" indent="0">
              <a:buNone/>
            </a:pPr>
            <a:r>
              <a:rPr lang="de-DE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Ursprünglichen Codewörter:</a:t>
            </a:r>
          </a:p>
          <a:p>
            <a:pPr marL="0" indent="0">
              <a:buNone/>
            </a:pPr>
            <a:r>
              <a:rPr lang="de-DE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Es gibt nur zwei Codewörter (c). Und auch nur einen Fehler. Somit ist 				das Codewort 110 auf jeden Fall korrekt. Das andere Codewort lautet 				somit 001 (</a:t>
            </a:r>
            <a:r>
              <a:rPr lang="de-DE" dirty="0" err="1">
                <a:latin typeface="Calibri" panose="020F0502020204030204" pitchFamily="34" charset="0"/>
              </a:rPr>
              <a:t>HD</a:t>
            </a:r>
            <a:r>
              <a:rPr lang="de-DE" baseline="-25000" dirty="0" err="1">
                <a:latin typeface="Calibri" panose="020F0502020204030204" pitchFamily="34" charset="0"/>
              </a:rPr>
              <a:t>min</a:t>
            </a:r>
            <a:r>
              <a:rPr lang="de-DE" dirty="0">
                <a:latin typeface="Calibri" panose="020F0502020204030204" pitchFamily="34" charset="0"/>
              </a:rPr>
              <a:t> = 3). 011 ist also falsch. Eine falsche Binärstelle führt 				zu 001 (hier (d-1)/2 Aussage vergewissern)</a:t>
            </a:r>
            <a:endParaRPr lang="de-DE" baseline="300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1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Fehlererkennung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Am Ende einer längeren Übertragungs-                                                                                    strecke wird die folgende Nachricht                                                                                                               im ASCII-Code empfangen: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Es ist bekannt, dass der Sender die                                                                                                  sieben Bits des ASCII-Codes um ein                                                                                                            sogenanntes Paritätsbit (ganz links)                                                                              ergänzt hat.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48" y="1615444"/>
            <a:ext cx="4515884" cy="444245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706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Fehlererkennung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26842"/>
            <a:ext cx="8946541" cy="505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Begriffsklärung: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ASCII-Code:</a:t>
            </a:r>
            <a:r>
              <a:rPr lang="de-DE" dirty="0">
                <a:latin typeface="Calibri" panose="020F0502020204030204" pitchFamily="34" charset="0"/>
              </a:rPr>
              <a:t>		American Standard Code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Information Interchange                     					codiert mit 7 Bit 128 Zeichen (für Amerika ausreichend)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Paritätsbit:		</a:t>
            </a:r>
            <a:r>
              <a:rPr lang="de-DE" dirty="0">
                <a:latin typeface="Calibri" panose="020F0502020204030204" pitchFamily="34" charset="0"/>
              </a:rPr>
              <a:t>zu übertragende Code-                                                                                           				</a:t>
            </a:r>
            <a:r>
              <a:rPr lang="de-DE" dirty="0" err="1">
                <a:latin typeface="Calibri" panose="020F0502020204030204" pitchFamily="34" charset="0"/>
              </a:rPr>
              <a:t>wörter</a:t>
            </a:r>
            <a:r>
              <a:rPr lang="de-DE" dirty="0">
                <a:latin typeface="Calibri" panose="020F0502020204030204" pitchFamily="34" charset="0"/>
              </a:rPr>
              <a:t> werden mit                                                                                               				einem zusätzlichen Bit                                                                                   				gesichert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Gerade Parität:	</a:t>
            </a:r>
            <a:r>
              <a:rPr lang="de-DE" dirty="0">
                <a:latin typeface="Calibri" panose="020F0502020204030204" pitchFamily="34" charset="0"/>
              </a:rPr>
              <a:t>Anzahl der Einsen des                                                                                       				neuen Codeworts gerade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Ungerade Par.:</a:t>
            </a:r>
            <a:r>
              <a:rPr lang="de-DE" dirty="0">
                <a:latin typeface="Calibri" panose="020F0502020204030204" pitchFamily="34" charset="0"/>
              </a:rPr>
              <a:t>	Anzahl der Einsen des                                                                                       				neuen Codeworts                                                                                           				ungerade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42" y="3111918"/>
            <a:ext cx="4971347" cy="29668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181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Fehlererkennung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Welches Zeichen wurde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offensichtlich</a:t>
            </a:r>
            <a:r>
              <a:rPr lang="de-DE" dirty="0"/>
              <a:t> falsch übertragen?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32" y="2265404"/>
            <a:ext cx="4215262" cy="41467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145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Fehlererkennung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Welches Zeichen wurde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offensichtlich</a:t>
            </a:r>
            <a:r>
              <a:rPr lang="de-DE" dirty="0"/>
              <a:t> falsch übertragen?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Semantisch: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Das $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Logisch: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Das $ weist eine ungerade Parität auf.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Die restlichen Zeichen eine gerade Parität.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72" y="2257166"/>
            <a:ext cx="4215262" cy="41467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542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Fehlererkennung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Das letzte Wort lautete vor der Übertragung „toll“ und nicht „voll“. Warum ist der von der Übertragungsstrecke verursachte Fehler nicht erkennbar?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75" y="2657890"/>
            <a:ext cx="3724175" cy="36636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sp>
        <p:nvSpPr>
          <p:cNvPr id="7" name="Rechteck 6"/>
          <p:cNvSpPr/>
          <p:nvPr/>
        </p:nvSpPr>
        <p:spPr>
          <a:xfrm>
            <a:off x="4069492" y="5189838"/>
            <a:ext cx="1359243" cy="255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29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7512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Das Bild zeigt ein Diagramm, dass die Nachbarschaftsbeziehungen für einen Code mit drei Binärstellen darstellt.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22" y="3377697"/>
            <a:ext cx="3619500" cy="28289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563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Fehlererkennung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Das letzte Wort lautete vor der Übertragung „toll“ und nicht „voll“. Warum ist der von der Übertragungsstrecke verursachte Fehler nicht erkennbar?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Hinweis:</a:t>
            </a:r>
            <a:r>
              <a:rPr lang="de-DE" dirty="0">
                <a:latin typeface="Calibri" panose="020F0502020204030204" pitchFamily="34" charset="0"/>
              </a:rPr>
              <a:t>		welche Arten von Fehlern sind                                                           					erkennbar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659" y="2616700"/>
            <a:ext cx="3724175" cy="36636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sp>
        <p:nvSpPr>
          <p:cNvPr id="7" name="Rechteck 6"/>
          <p:cNvSpPr/>
          <p:nvPr/>
        </p:nvSpPr>
        <p:spPr>
          <a:xfrm>
            <a:off x="6680676" y="5148648"/>
            <a:ext cx="1359243" cy="255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39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Fehlererkennung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380103"/>
            <a:ext cx="8946541" cy="4968741"/>
          </a:xfrm>
        </p:spPr>
        <p:txBody>
          <a:bodyPr/>
          <a:lstStyle/>
          <a:p>
            <a:r>
              <a:rPr lang="de-DE" dirty="0"/>
              <a:t>Das letzte Wort lautete vor der Übertragung „toll“ und nicht „voll“. Warum ist der von der Übertragungsstrecke verursachte Fehler nicht erkennbar?</a:t>
            </a:r>
          </a:p>
          <a:p>
            <a:pPr marL="0" indent="0">
              <a:buNone/>
            </a:pPr>
            <a:endParaRPr lang="de-DE" sz="1050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Welche Arten von Fehlern sind erkennbar?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Fehler mit ungerader Anzahl an Fehlern (1, 3, …)</a:t>
            </a:r>
          </a:p>
          <a:p>
            <a:pPr marL="0" indent="0">
              <a:buNone/>
            </a:pPr>
            <a:endParaRPr lang="de-DE" sz="10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Was kann also passiert sein?</a:t>
            </a:r>
          </a:p>
          <a:p>
            <a:pPr marL="0" indent="0">
              <a:buNone/>
            </a:pPr>
            <a:endParaRPr lang="de-DE" sz="800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Zweifachfehler, Vierfachfehler, Sechsfachfehler, …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Hier: </a:t>
            </a:r>
            <a:r>
              <a:rPr lang="de-DE" dirty="0">
                <a:latin typeface="Calibri" panose="020F0502020204030204" pitchFamily="34" charset="0"/>
              </a:rPr>
              <a:t>Zweifachfehler, da Codierung von ‚t‘ schon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gegeben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659" y="2325752"/>
            <a:ext cx="3724175" cy="36636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sp>
        <p:nvSpPr>
          <p:cNvPr id="7" name="Rechteck 6"/>
          <p:cNvSpPr/>
          <p:nvPr/>
        </p:nvSpPr>
        <p:spPr>
          <a:xfrm>
            <a:off x="6680676" y="4857700"/>
            <a:ext cx="1359243" cy="255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24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Blocksicherung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36917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/>
              <a:t>Bei der Übertragung wichtiger Daten im ASCII-Code wird eine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Blocksicherung</a:t>
            </a:r>
            <a:r>
              <a:rPr lang="de-DE" dirty="0"/>
              <a:t> durchgeführt. Die </a:t>
            </a:r>
            <a:r>
              <a:rPr lang="de-DE" dirty="0" err="1"/>
              <a:t>Prüfbits</a:t>
            </a:r>
            <a:r>
              <a:rPr lang="de-DE" dirty="0"/>
              <a:t> werden so erzeugt, dass eine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gerade Parität </a:t>
            </a:r>
            <a:r>
              <a:rPr lang="de-DE" dirty="0"/>
              <a:t>entsteht. Die folgende Tabelle zeigt die empfangenen Daten. Offensichtlich wurden nicht alle Daten richtig übermittelt.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854" y="4071037"/>
            <a:ext cx="8685418" cy="17201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731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Blocksicherung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26842"/>
            <a:ext cx="8946541" cy="521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Begriffsklärung: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Blocksicherung:</a:t>
            </a:r>
            <a:r>
              <a:rPr lang="de-DE" dirty="0">
                <a:latin typeface="Calibri" panose="020F0502020204030204" pitchFamily="34" charset="0"/>
              </a:rPr>
              <a:t>		Erweiterung der Paritätssicherung												Parität wird spalten- und zeilenweise geprüft									Dazu werden empfangene Daten in Blöcke aufgeteilt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Beispiel:		Block besteht aus drei Binärwörtern (drei Stellen), ungerade Parität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Eingabestrom:	0 1 0 1 1 1 0 1 0 0 1 1 0 1 0 1 1 1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Blöcke:			0 1 0 | 0		0 1 1 | 1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1 1 1 | 0		0 1 0 | 0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</a:t>
            </a:r>
            <a:r>
              <a:rPr lang="de-DE" u="sng" dirty="0">
                <a:latin typeface="Calibri" panose="020F0502020204030204" pitchFamily="34" charset="0"/>
              </a:rPr>
              <a:t>0 1 0 | 0</a:t>
            </a:r>
            <a:r>
              <a:rPr lang="de-DE" dirty="0">
                <a:latin typeface="Calibri" panose="020F0502020204030204" pitchFamily="34" charset="0"/>
              </a:rPr>
              <a:t>		</a:t>
            </a:r>
            <a:r>
              <a:rPr lang="de-DE" u="sng" dirty="0">
                <a:latin typeface="Calibri" panose="020F0502020204030204" pitchFamily="34" charset="0"/>
              </a:rPr>
              <a:t>1 1 1 | 0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0 0 0 | 1		0 0 1 | 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Blocksicherung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Welche Fehler (Anzahl, Einfach-/Mehrfachfehler) sind korrigierbar?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Hinweis:</a:t>
            </a:r>
            <a:r>
              <a:rPr lang="de-DE" dirty="0">
                <a:latin typeface="Calibri" panose="020F0502020204030204" pitchFamily="34" charset="0"/>
              </a:rPr>
              <a:t>		wie entdeckt man einen Fehler?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93" y="3587431"/>
            <a:ext cx="8685418" cy="17201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4439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Blocksicherung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2545"/>
            <a:ext cx="9451412" cy="5098297"/>
          </a:xfrm>
        </p:spPr>
        <p:txBody>
          <a:bodyPr>
            <a:normAutofit/>
          </a:bodyPr>
          <a:lstStyle/>
          <a:p>
            <a:r>
              <a:rPr lang="de-DE" dirty="0"/>
              <a:t>Welche Fehler (Anzahl, Einfach-/Mehrfachfehler) sind korrigierbar?</a:t>
            </a:r>
          </a:p>
          <a:p>
            <a:pPr marL="0" indent="0">
              <a:buNone/>
            </a:pPr>
            <a:endParaRPr lang="de-DE" sz="8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Wie entdeckt man einen Fehler?</a:t>
            </a:r>
            <a:r>
              <a:rPr lang="de-DE" sz="1800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Durch die Schnittpunkte von fehlerhaften Zeilen und Spalten (falsche Parität).</a:t>
            </a: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Beispiel:		Block besteht aus drei Binärwörtern (drei Stellen), ungerade Parität</a:t>
            </a:r>
          </a:p>
          <a:p>
            <a:pPr marL="0" indent="0">
              <a:buNone/>
            </a:pPr>
            <a:endParaRPr lang="de-DE" sz="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Blöcke:			0 1 0 | 0		0 1 1 | 0				</a:t>
            </a:r>
            <a:r>
              <a:rPr lang="de-DE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Konklusion:</a:t>
            </a:r>
          </a:p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				0 1 1 | 0		0 1 0 | 0				Nur Einfachfehler pro Block korrigierbar</a:t>
            </a:r>
          </a:p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				</a:t>
            </a:r>
            <a:r>
              <a:rPr lang="de-DE" sz="1800" u="sng" dirty="0">
                <a:latin typeface="Calibri" panose="020F0502020204030204" pitchFamily="34" charset="0"/>
              </a:rPr>
              <a:t>0 1 0 | 0</a:t>
            </a:r>
            <a:r>
              <a:rPr lang="de-DE" sz="1800" dirty="0">
                <a:latin typeface="Calibri" panose="020F0502020204030204" pitchFamily="34" charset="0"/>
              </a:rPr>
              <a:t>		</a:t>
            </a:r>
            <a:r>
              <a:rPr lang="de-DE" sz="1800" u="sng" dirty="0">
                <a:latin typeface="Calibri" panose="020F0502020204030204" pitchFamily="34" charset="0"/>
              </a:rPr>
              <a:t>0 1 1 | 0</a:t>
            </a:r>
            <a:r>
              <a:rPr lang="de-DE" sz="1800" dirty="0">
                <a:latin typeface="Calibri" panose="020F0502020204030204" pitchFamily="34" charset="0"/>
              </a:rPr>
              <a:t>				Denn (s. zweites Beispiel) bei 2-Fehler: </a:t>
            </a:r>
            <a:endParaRPr lang="de-DE" sz="1800" u="sng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				0 0 0 | 1		0 0 0 | 1				Zwei mögliche Fehlerkonstellationen</a:t>
            </a:r>
            <a:endParaRPr lang="de-DE" sz="1800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							 	</a:t>
            </a:r>
            <a:r>
              <a:rPr lang="de-DE" sz="1800" dirty="0">
                <a:latin typeface="Calibri" panose="020F0502020204030204" pitchFamily="34" charset="0"/>
              </a:rPr>
              <a:t>(Links oben, Rechts Unten) oder														(Rechts oben, Links Unten) der SP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990335" y="4308384"/>
            <a:ext cx="955587" cy="288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341342" y="3933563"/>
            <a:ext cx="988540" cy="271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16200000">
            <a:off x="2277762" y="4600829"/>
            <a:ext cx="1622854" cy="197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16200000">
            <a:off x="3639065" y="4635839"/>
            <a:ext cx="1622854" cy="218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6200000">
            <a:off x="3980242" y="4629866"/>
            <a:ext cx="1622854" cy="186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341343" y="4736751"/>
            <a:ext cx="988540" cy="280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68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Blocksicherung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Die aufgetretenen Fehler seien korrigierbar. Korrigieren Sie die entsprechenden Binärstellen in der Tabelle. Bestimmen Sie für die korrigierten Codewörter das zugehörige ASCII-Zeichen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93" y="3587431"/>
            <a:ext cx="8685418" cy="17201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422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Blocksicherung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681443"/>
                <a:ext cx="8946541" cy="4752308"/>
              </a:xfrm>
            </p:spPr>
            <p:txBody>
              <a:bodyPr/>
              <a:lstStyle/>
              <a:p>
                <a:r>
                  <a:rPr lang="de-DE" dirty="0"/>
                  <a:t>Die aufgetretenen Fehler seien korrigierbar. Korrigieren Sie die entsprechenden Binärstellen in der Tabelle. Bestimmen Sie für die korrigierten Codewörter das zugehörige ASCII-Zeichen</a:t>
                </a:r>
              </a:p>
              <a:p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Codewort 1:	</a:t>
                </a:r>
                <a:r>
                  <a:rPr lang="de-DE" dirty="0">
                    <a:latin typeface="Calibri" panose="020F0502020204030204" pitchFamily="34" charset="0"/>
                  </a:rPr>
                  <a:t>	1 0 1 0 0 1 1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100 0011 (= 43 HEX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‚C‘)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Codewort 2:		</a:t>
                </a:r>
                <a:r>
                  <a:rPr lang="de-DE" dirty="0">
                    <a:latin typeface="Calibri" panose="020F0502020204030204" pitchFamily="34" charset="0"/>
                  </a:rPr>
                  <a:t>1 0 1 0 0 0 0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101 0100 (= 54 HEX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‚T‘)</a:t>
                </a:r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681443"/>
                <a:ext cx="8946541" cy="4752308"/>
              </a:xfrm>
              <a:blipFill rotWithShape="0">
                <a:blip r:embed="rId2"/>
                <a:stretch>
                  <a:fillRect l="-681" t="-7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93" y="2986067"/>
            <a:ext cx="8685418" cy="17201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sp>
        <p:nvSpPr>
          <p:cNvPr id="7" name="Rechteck 6"/>
          <p:cNvSpPr/>
          <p:nvPr/>
        </p:nvSpPr>
        <p:spPr>
          <a:xfrm rot="16200000">
            <a:off x="1832920" y="3884138"/>
            <a:ext cx="1260389" cy="131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150076" y="3805879"/>
            <a:ext cx="1622854" cy="2553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495535" y="3312067"/>
            <a:ext cx="1622854" cy="205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16200000">
            <a:off x="6455194" y="3949195"/>
            <a:ext cx="1402860" cy="111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386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Halbzeit: kurz durchschnaufen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0DD75B9-DEC1-4B89-A1C8-BA043F590CE5}"/>
              </a:ext>
            </a:extLst>
          </p:cNvPr>
          <p:cNvSpPr txBox="1"/>
          <p:nvPr/>
        </p:nvSpPr>
        <p:spPr>
          <a:xfrm>
            <a:off x="780176" y="1560352"/>
            <a:ext cx="8766496" cy="2031325"/>
          </a:xfrm>
          <a:prstGeom prst="rect">
            <a:avLst/>
          </a:prstGeom>
          <a:solidFill>
            <a:srgbClr val="000000">
              <a:alpha val="65882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Folgendes Spiel wird mit einem zweiten Partner gespielt: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Jeder der beiden Mitspieler nennt abwechselnd eine Zahl zwischen 1-10. Alle genannten Zahlen werden aufeinander aufaddiert. Wer in seiner Runde durch nennen seiner Zahl die Summe 100 erreichen kann, hat das Spiel gewonnen.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 bist Erster an der Reihe. Was ist deine Strategie, um das Spiel sicher zu gewinnen (mit welcher Zahl solltest du anfangen und wie lautet deine Taktik)?</a:t>
            </a:r>
          </a:p>
        </p:txBody>
      </p:sp>
      <p:pic>
        <p:nvPicPr>
          <p:cNvPr id="6" name="Picture 2" descr="Abakus, Kalkül, Klassenzimmer, Anzahl, Zähler, Kinder">
            <a:extLst>
              <a:ext uri="{FF2B5EF4-FFF2-40B4-BE49-F238E27FC236}">
                <a16:creationId xmlns:a16="http://schemas.microsoft.com/office/drawing/2014/main" id="{E62765E5-F998-4BBB-851C-9818B23F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" y="3934926"/>
            <a:ext cx="3673151" cy="2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76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Halbzeit: Lösung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2" descr="Abakus, Kalkül, Klassenzimmer, Anzahl, Zähler, Kinder">
            <a:extLst>
              <a:ext uri="{FF2B5EF4-FFF2-40B4-BE49-F238E27FC236}">
                <a16:creationId xmlns:a16="http://schemas.microsoft.com/office/drawing/2014/main" id="{E62765E5-F998-4BBB-851C-9818B23F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" y="3934926"/>
            <a:ext cx="3673151" cy="2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0DD75B9-DEC1-4B89-A1C8-BA043F590CE5}"/>
                  </a:ext>
                </a:extLst>
              </p:cNvPr>
              <p:cNvSpPr txBox="1"/>
              <p:nvPr/>
            </p:nvSpPr>
            <p:spPr>
              <a:xfrm>
                <a:off x="780176" y="1560352"/>
                <a:ext cx="8766496" cy="1754326"/>
              </a:xfrm>
              <a:prstGeom prst="rect">
                <a:avLst/>
              </a:prstGeom>
              <a:solidFill>
                <a:srgbClr val="000000">
                  <a:alpha val="65882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Eine Lösung: mit der Zahl 1 anfangen und die gegnerischen Zahlen immer auf 11 ergänzen.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1+9∙11=100</m:t>
                      </m:r>
                    </m:oMath>
                  </m:oMathPara>
                </a14:m>
                <a:endParaRPr 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Begründung: du musst es schaffen, dass dein Gegner mit seiner letzten Zahl gerade nicht die 100 erreicht und egal welche Zahl er nennt, du auf 100 ergänzen kannst.</a:t>
                </a:r>
              </a:p>
              <a:p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Das funktioniert nur mit der 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89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de-DE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+8∙11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 11 ist dabei die Zahl, auf die du immer ergänzen kannst unabhängig der gewählten Zahl des Mitspielers.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0DD75B9-DEC1-4B89-A1C8-BA043F590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6" y="1560352"/>
                <a:ext cx="8766496" cy="1754326"/>
              </a:xfrm>
              <a:prstGeom prst="rect">
                <a:avLst/>
              </a:prstGeom>
              <a:blipFill>
                <a:blip r:embed="rId4"/>
                <a:stretch>
                  <a:fillRect l="-626" t="-2083" r="-974" b="-45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3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1 -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65739"/>
            <a:ext cx="8946541" cy="4553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Begriffsklärung: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-Distanz:</a:t>
            </a:r>
            <a:r>
              <a:rPr lang="de-DE" dirty="0">
                <a:latin typeface="Calibri" panose="020F0502020204030204" pitchFamily="34" charset="0"/>
              </a:rPr>
              <a:t>		Anzahl der unterschiedlichen Binärstellen zwischen zwei 							gleich langen Codewörtern (c1, c2 ∈ {0, 1}</a:t>
            </a:r>
            <a:r>
              <a:rPr lang="de-DE" baseline="30000" dirty="0">
                <a:latin typeface="Calibri" panose="020F0502020204030204" pitchFamily="34" charset="0"/>
              </a:rPr>
              <a:t>n</a:t>
            </a:r>
            <a:r>
              <a:rPr lang="de-DE" dirty="0">
                <a:latin typeface="Calibri" panose="020F0502020204030204" pitchFamily="34" charset="0"/>
              </a:rPr>
              <a:t>)</a:t>
            </a:r>
            <a:endParaRPr lang="de-DE" baseline="30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Minimale H-D:	</a:t>
            </a:r>
            <a:r>
              <a:rPr lang="de-DE" dirty="0">
                <a:latin typeface="Calibri" panose="020F0502020204030204" pitchFamily="34" charset="0"/>
              </a:rPr>
              <a:t>		minimale Anzahl an Stellen, die sich bei dem Übergang 							zwischen zwei beliebigen Codewörtern eines Codes 								ändern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N-fach Fehler:			</a:t>
            </a:r>
            <a:r>
              <a:rPr lang="de-DE" dirty="0">
                <a:latin typeface="Calibri" panose="020F0502020204030204" pitchFamily="34" charset="0"/>
              </a:rPr>
              <a:t>durch externe Störeinflüsse (z.B. Magnetfeld) ändern sich 						bei einem vorher korrekten Binärwort n unterschiedliche 							Stellen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9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36917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/>
              <a:t>Gegeben sei ein nicht fehlertolerantes Kommunikationssystem, welches in der Lage ist,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einstellige Codeworte</a:t>
            </a:r>
            <a:r>
              <a:rPr lang="de-DE" dirty="0"/>
              <a:t> in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hexadezimaler Darstellung</a:t>
            </a:r>
            <a:r>
              <a:rPr lang="de-DE" dirty="0"/>
              <a:t> zu übertragen. Es soll nun dahingehend erweitert werden, dass es mittels eines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-Codes Zweifachfehler </a:t>
            </a:r>
            <a:r>
              <a:rPr lang="de-DE" dirty="0"/>
              <a:t>erkennen oder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Einfachfehler korrigieren</a:t>
            </a:r>
            <a:r>
              <a:rPr lang="de-DE" dirty="0"/>
              <a:t> kann.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0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26842"/>
                <a:ext cx="8946541" cy="52128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Begriffsklärung: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Hexadezimalsystem:</a:t>
                </a:r>
                <a:r>
                  <a:rPr lang="de-DE" dirty="0">
                    <a:latin typeface="Calibri" panose="020F0502020204030204" pitchFamily="34" charset="0"/>
                  </a:rPr>
                  <a:t>		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de-DE" dirty="0">
                    <a:latin typeface="Calibri" panose="020F0502020204030204" pitchFamily="34" charset="0"/>
                  </a:rPr>
                  <a:t>System zur Basis 16 (0-9, A, B, C, D, E, F)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de-DE" dirty="0">
                    <a:latin typeface="Calibri" panose="020F0502020204030204" pitchFamily="34" charset="0"/>
                  </a:rPr>
                  <a:t>leichte Umwandlung einer vierstelligen Binärzahl (da 2</a:t>
                </a:r>
                <a:r>
                  <a:rPr lang="de-DE" baseline="30000" dirty="0">
                    <a:latin typeface="Calibri" panose="020F0502020204030204" pitchFamily="34" charset="0"/>
                  </a:rPr>
                  <a:t>4</a:t>
                </a:r>
                <a:r>
                  <a:rPr lang="de-DE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de-DE" dirty="0">
                    <a:latin typeface="Calibri" panose="020F0502020204030204" pitchFamily="34" charset="0"/>
                  </a:rPr>
                  <a:t>erspart viel Schreibaufwand (01011010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5A)</a:t>
                </a:r>
              </a:p>
              <a:p>
                <a:pPr marL="0" indent="0">
                  <a:buNone/>
                </a:pPr>
                <a:endParaRPr lang="de-DE" sz="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Hamming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-Code:</a:t>
                </a: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de-DE" dirty="0">
                    <a:latin typeface="Calibri" panose="020F0502020204030204" pitchFamily="34" charset="0"/>
                  </a:rPr>
                  <a:t>es lässt sich pro Zeile nach bisherigen Wissen nur 1 Paritätsbit konstruieren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Ziel:</a:t>
                </a:r>
                <a:r>
                  <a:rPr lang="de-DE" dirty="0">
                    <a:latin typeface="Calibri" panose="020F0502020204030204" pitchFamily="34" charset="0"/>
                  </a:rPr>
                  <a:t>			mehrere </a:t>
                </a:r>
                <a:r>
                  <a:rPr lang="de-DE" dirty="0" err="1">
                    <a:latin typeface="Calibri" panose="020F0502020204030204" pitchFamily="34" charset="0"/>
                  </a:rPr>
                  <a:t>Prüfbits</a:t>
                </a:r>
                <a:r>
                  <a:rPr lang="de-DE" dirty="0">
                    <a:latin typeface="Calibri" panose="020F0502020204030204" pitchFamily="34" charset="0"/>
                  </a:rPr>
                  <a:t> (y</a:t>
                </a:r>
                <a:r>
                  <a:rPr lang="de-DE" baseline="-25000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, y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, …) für ein Codewort (x</a:t>
                </a:r>
                <a:r>
                  <a:rPr lang="de-DE" baseline="-25000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, x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, …)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Lösung:</a:t>
                </a:r>
                <a:r>
                  <a:rPr lang="de-DE" dirty="0">
                    <a:latin typeface="Calibri" panose="020F0502020204030204" pitchFamily="34" charset="0"/>
                  </a:rPr>
                  <a:t>		Überdeckungstabellen (y</a:t>
                </a:r>
                <a:r>
                  <a:rPr lang="de-DE" baseline="-25000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 betrachtet x</a:t>
                </a:r>
                <a:r>
                  <a:rPr lang="de-DE" baseline="-25000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, x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, x</a:t>
                </a:r>
                <a:r>
                  <a:rPr lang="de-DE" baseline="-25000" dirty="0">
                    <a:latin typeface="Calibri" panose="020F0502020204030204" pitchFamily="34" charset="0"/>
                  </a:rPr>
                  <a:t>4</a:t>
                </a:r>
                <a:r>
                  <a:rPr lang="de-DE" dirty="0">
                    <a:latin typeface="Calibri" panose="020F0502020204030204" pitchFamily="34" charset="0"/>
                  </a:rPr>
                  <a:t>; y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 betrachtet …)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de-DE" dirty="0">
                    <a:latin typeface="Calibri" panose="020F0502020204030204" pitchFamily="34" charset="0"/>
                  </a:rPr>
                  <a:t>Konstruktion der  Zuordnung </a:t>
                </a:r>
                <a:r>
                  <a:rPr lang="de-DE" dirty="0" err="1">
                    <a:latin typeface="Calibri" panose="020F0502020204030204" pitchFamily="34" charset="0"/>
                  </a:rPr>
                  <a:t>Prüfbit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Informationsbits durch eine Tabelle						</a:t>
                </a:r>
                <a:endParaRPr lang="de-DE" sz="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26842"/>
                <a:ext cx="8946541" cy="5212855"/>
              </a:xfrm>
              <a:blipFill rotWithShape="0">
                <a:blip r:embed="rId2"/>
                <a:stretch>
                  <a:fillRect l="-749" t="-11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55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-Distanz (HD)</a:t>
            </a:r>
            <a:r>
              <a:rPr lang="de-DE" dirty="0"/>
              <a:t> wird benötigt, um die geforderte Fehlertoleranz zu erreichen?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</a:t>
            </a:r>
            <a:r>
              <a:rPr lang="de-DE" dirty="0">
                <a:latin typeface="Calibri" panose="020F0502020204030204" pitchFamily="34" charset="0"/>
              </a:rPr>
              <a:t>		Fehlertoleranz = Zweifachfehler erkennen/ Einfachfehler korrigieren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vgl. Aufgabe 1</a:t>
            </a:r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6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Welche </a:t>
                </a:r>
                <a:r>
                  <a:rPr lang="de-DE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Hamming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-Distanz (HD)</a:t>
                </a:r>
                <a:r>
                  <a:rPr lang="de-DE" dirty="0"/>
                  <a:t> wird benötigt, um die geforderte Fehlertoleranz zu erreichen?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Lösung:</a:t>
                </a:r>
                <a:r>
                  <a:rPr lang="de-DE" dirty="0">
                    <a:latin typeface="Calibri" panose="020F0502020204030204" pitchFamily="34" charset="0"/>
                  </a:rPr>
                  <a:t>		Zweifachfehler erkennen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d - 1 = 2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d = 3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Einfachfehler korrigieren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(d - 1)/2 = 1 	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d - 1 = 2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d = 3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Beides Mal also eine </a:t>
                </a:r>
                <a:r>
                  <a:rPr lang="de-DE" dirty="0" err="1">
                    <a:latin typeface="Calibri" panose="020F0502020204030204" pitchFamily="34" charset="0"/>
                  </a:rPr>
                  <a:t>Hamming</a:t>
                </a:r>
                <a:r>
                  <a:rPr lang="de-DE" dirty="0">
                    <a:latin typeface="Calibri" panose="020F0502020204030204" pitchFamily="34" charset="0"/>
                  </a:rPr>
                  <a:t>-Distanz von 3.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  <a:r>
                  <a:rPr lang="de-DE" dirty="0"/>
                  <a:t>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81" t="-14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15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Wie viele Bits </a:t>
            </a:r>
            <a:r>
              <a:rPr lang="de-DE" dirty="0"/>
              <a:t>werden nun jeweils benötigt, um die Informationen und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Paritätsbits</a:t>
            </a:r>
            <a:r>
              <a:rPr lang="de-DE" dirty="0"/>
              <a:t> nach </a:t>
            </a:r>
            <a:r>
              <a:rPr lang="de-DE" dirty="0" err="1"/>
              <a:t>Hamming</a:t>
            </a:r>
            <a:r>
              <a:rPr lang="de-DE" dirty="0"/>
              <a:t> zu codieren? </a:t>
            </a:r>
          </a:p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Wie</a:t>
            </a:r>
            <a:r>
              <a:rPr lang="de-DE" dirty="0"/>
              <a:t>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lang</a:t>
            </a:r>
            <a:r>
              <a:rPr lang="de-DE" dirty="0"/>
              <a:t> wird das gesamte zu übertragende Codewort?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</a:t>
            </a:r>
            <a:r>
              <a:rPr lang="de-DE" dirty="0">
                <a:latin typeface="Calibri" panose="020F0502020204030204" pitchFamily="34" charset="0"/>
              </a:rPr>
              <a:t>		es müssen das Codewort und die Paritätsbits übertragen werden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wie viele Bits umfasst eine Hexadezimalzahl?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wie viele </a:t>
            </a:r>
            <a:r>
              <a:rPr lang="de-DE" dirty="0" err="1">
                <a:latin typeface="Calibri" panose="020F0502020204030204" pitchFamily="34" charset="0"/>
              </a:rPr>
              <a:t>Paritätbits</a:t>
            </a:r>
            <a:r>
              <a:rPr lang="de-DE" dirty="0">
                <a:latin typeface="Calibri" panose="020F0502020204030204" pitchFamily="34" charset="0"/>
              </a:rPr>
              <a:t> lassen sich aus dieser Codewortlänge kreieren?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</a:t>
            </a:r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51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43315"/>
                <a:ext cx="8946541" cy="4883344"/>
              </a:xfrm>
            </p:spPr>
            <p:txBody>
              <a:bodyPr/>
              <a:lstStyle/>
              <a:p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Wie viele Bits </a:t>
                </a:r>
                <a:r>
                  <a:rPr lang="de-DE" dirty="0"/>
                  <a:t>werden nun jeweils benötigt, um die Informationen und die 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Paritätsbits</a:t>
                </a:r>
                <a:r>
                  <a:rPr lang="de-DE" dirty="0"/>
                  <a:t> nach </a:t>
                </a:r>
                <a:r>
                  <a:rPr lang="de-DE" dirty="0" err="1"/>
                  <a:t>Hamming</a:t>
                </a:r>
                <a:r>
                  <a:rPr lang="de-DE" dirty="0"/>
                  <a:t> zu codieren? </a:t>
                </a:r>
              </a:p>
              <a:p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Wie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lang</a:t>
                </a:r>
                <a:r>
                  <a:rPr lang="de-DE" dirty="0"/>
                  <a:t> wird das gesamte zu übertragende Codewort?</a:t>
                </a:r>
              </a:p>
              <a:p>
                <a:pPr marL="0" indent="0">
                  <a:buNone/>
                </a:pPr>
                <a:endParaRPr lang="de-DE" sz="1400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Wie viele Bits umfasst eine Hexadezimalzahl?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Immer vier (2</a:t>
                </a:r>
                <a:r>
                  <a:rPr lang="de-DE" baseline="30000" dirty="0">
                    <a:latin typeface="Calibri" panose="020F0502020204030204" pitchFamily="34" charset="0"/>
                  </a:rPr>
                  <a:t>4</a:t>
                </a:r>
                <a:r>
                  <a:rPr lang="de-DE" dirty="0">
                    <a:latin typeface="Calibri" panose="020F0502020204030204" pitchFamily="34" charset="0"/>
                  </a:rPr>
                  <a:t> = 16). 0</a:t>
                </a:r>
                <a:r>
                  <a:rPr lang="de-DE" baseline="-25000" dirty="0">
                    <a:latin typeface="Calibri" panose="020F0502020204030204" pitchFamily="34" charset="0"/>
                  </a:rPr>
                  <a:t>16</a:t>
                </a:r>
                <a:r>
                  <a:rPr lang="de-DE" dirty="0">
                    <a:latin typeface="Calibri" panose="020F0502020204030204" pitchFamily="34" charset="0"/>
                  </a:rPr>
                  <a:t> = 0000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, A</a:t>
                </a:r>
                <a:r>
                  <a:rPr lang="de-DE" baseline="-25000" dirty="0">
                    <a:latin typeface="Calibri" panose="020F0502020204030204" pitchFamily="34" charset="0"/>
                  </a:rPr>
                  <a:t>16</a:t>
                </a:r>
                <a:r>
                  <a:rPr lang="de-DE" dirty="0">
                    <a:latin typeface="Calibri" panose="020F0502020204030204" pitchFamily="34" charset="0"/>
                  </a:rPr>
                  <a:t> = 1010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, …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Wie viele Paritätsbits lassen sich aus dieser Codewortlänge kreieren?</a:t>
                </a:r>
              </a:p>
              <a:p>
                <a:pPr marL="0" indent="0">
                  <a:buNone/>
                </a:pPr>
                <a:endParaRPr lang="de-DE" sz="3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Minimales k, für das gilt:		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– 1≥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k:	Anzahl an Paritätsbits		m: 	Anzahl an Informationsstellen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Bei Hexadezimalzahlen also:	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baseline="30000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– 1≥4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baseline="30000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≥5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   k = 3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43315"/>
                <a:ext cx="8946541" cy="4883344"/>
              </a:xfrm>
              <a:blipFill>
                <a:blip r:embed="rId2"/>
                <a:stretch>
                  <a:fillRect l="-749" t="-7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573427" y="4291914"/>
            <a:ext cx="7381103" cy="101568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626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43315"/>
                <a:ext cx="8946541" cy="4883344"/>
              </a:xfrm>
            </p:spPr>
            <p:txBody>
              <a:bodyPr/>
              <a:lstStyle/>
              <a:p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Wie viele Bits </a:t>
                </a:r>
                <a:r>
                  <a:rPr lang="de-DE" dirty="0"/>
                  <a:t>werden nun jeweils benötigt, um die Informationen und die 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Paritätsbits</a:t>
                </a:r>
                <a:r>
                  <a:rPr lang="de-DE" dirty="0"/>
                  <a:t> nach </a:t>
                </a:r>
                <a:r>
                  <a:rPr lang="de-DE" dirty="0" err="1"/>
                  <a:t>Hamming</a:t>
                </a:r>
                <a:r>
                  <a:rPr lang="de-DE" dirty="0"/>
                  <a:t> zu codieren? </a:t>
                </a:r>
              </a:p>
              <a:p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Wie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lang</a:t>
                </a:r>
                <a:r>
                  <a:rPr lang="de-DE" dirty="0"/>
                  <a:t> wird das gesamte zu übertragende Codewort?</a:t>
                </a:r>
              </a:p>
              <a:p>
                <a:pPr marL="0" indent="0">
                  <a:buNone/>
                </a:pPr>
                <a:endParaRPr lang="de-DE" sz="1400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Gesamte Länge: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4 (Informationsbits) + 3 (</a:t>
                </a:r>
                <a:r>
                  <a:rPr lang="de-DE" dirty="0" err="1">
                    <a:latin typeface="Calibri" panose="020F0502020204030204" pitchFamily="34" charset="0"/>
                  </a:rPr>
                  <a:t>Prüfbits</a:t>
                </a:r>
                <a:r>
                  <a:rPr lang="de-DE" dirty="0">
                    <a:latin typeface="Calibri" panose="020F0502020204030204" pitchFamily="34" charset="0"/>
                  </a:rPr>
                  <a:t>) = 7 Bit pro Codewort</a:t>
                </a:r>
              </a:p>
              <a:p>
                <a:pPr marL="0" indent="0">
                  <a:buNone/>
                </a:pPr>
                <a:endParaRPr lang="de-DE" sz="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Beispiel:</a:t>
                </a:r>
                <a:r>
                  <a:rPr lang="de-DE" dirty="0">
                    <a:latin typeface="Calibri" panose="020F0502020204030204" pitchFamily="34" charset="0"/>
                  </a:rPr>
                  <a:t>		C = 1100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x</a:t>
                </a:r>
                <a:r>
                  <a:rPr lang="de-DE" baseline="-25000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x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x</a:t>
                </a:r>
                <a:r>
                  <a:rPr lang="de-DE" baseline="-25000" dirty="0">
                    <a:latin typeface="Calibri" panose="020F0502020204030204" pitchFamily="34" charset="0"/>
                  </a:rPr>
                  <a:t>3</a:t>
                </a:r>
                <a:r>
                  <a:rPr lang="de-DE" dirty="0">
                    <a:latin typeface="Calibri" panose="020F0502020204030204" pitchFamily="34" charset="0"/>
                  </a:rPr>
                  <a:t>x</a:t>
                </a:r>
                <a:r>
                  <a:rPr lang="de-DE" baseline="-25000" dirty="0">
                    <a:latin typeface="Calibri" panose="020F0502020204030204" pitchFamily="34" charset="0"/>
                  </a:rPr>
                  <a:t>4</a:t>
                </a:r>
                <a:r>
                  <a:rPr lang="de-DE" dirty="0">
                    <a:latin typeface="Calibri" panose="020F0502020204030204" pitchFamily="34" charset="0"/>
                  </a:rPr>
                  <a:t>y</a:t>
                </a:r>
                <a:r>
                  <a:rPr lang="de-DE" baseline="-25000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y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y</a:t>
                </a:r>
                <a:r>
                  <a:rPr lang="de-DE" baseline="-25000" dirty="0">
                    <a:latin typeface="Calibri" panose="020F0502020204030204" pitchFamily="34" charset="0"/>
                  </a:rPr>
                  <a:t>3</a:t>
                </a:r>
                <a:r>
                  <a:rPr lang="de-DE" dirty="0">
                    <a:latin typeface="Calibri" panose="020F0502020204030204" pitchFamily="34" charset="0"/>
                  </a:rPr>
                  <a:t>		(</a:t>
                </a:r>
                <a:r>
                  <a:rPr lang="de-DE" dirty="0" err="1">
                    <a:latin typeface="Calibri" panose="020F0502020204030204" pitchFamily="34" charset="0"/>
                  </a:rPr>
                  <a:t>Infobit</a:t>
                </a:r>
                <a:r>
                  <a:rPr lang="de-DE" dirty="0">
                    <a:latin typeface="Calibri" panose="020F0502020204030204" pitchFamily="34" charset="0"/>
                  </a:rPr>
                  <a:t> als x, </a:t>
                </a:r>
                <a:r>
                  <a:rPr lang="de-DE" dirty="0" err="1">
                    <a:latin typeface="Calibri" panose="020F0502020204030204" pitchFamily="34" charset="0"/>
                  </a:rPr>
                  <a:t>Pbit</a:t>
                </a:r>
                <a:r>
                  <a:rPr lang="de-DE" dirty="0">
                    <a:latin typeface="Calibri" panose="020F0502020204030204" pitchFamily="34" charset="0"/>
                  </a:rPr>
                  <a:t> als y)</a:t>
                </a:r>
              </a:p>
              <a:p>
                <a:pPr marL="0" indent="0">
                  <a:buNone/>
                </a:pPr>
                <a:endParaRPr lang="de-DE" sz="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Nach der genannten Formel ergibt sich folgende Verteilung: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43315"/>
                <a:ext cx="8946541" cy="4883344"/>
              </a:xfrm>
              <a:blipFill rotWithShape="0">
                <a:blip r:embed="rId2"/>
                <a:stretch>
                  <a:fillRect l="-749" t="-7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18805"/>
              </p:ext>
            </p:extLst>
          </p:nvPr>
        </p:nvGraphicFramePr>
        <p:xfrm>
          <a:off x="1191741" y="5382282"/>
          <a:ext cx="6683632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6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Informationsbits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27-57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Paritätsbits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74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Erstellen Sie nun den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-Code</a:t>
            </a:r>
            <a:r>
              <a:rPr lang="de-DE" dirty="0"/>
              <a:t> und ordnen Sie den Codeworten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entsprechenden Hexadezimalwerte</a:t>
            </a:r>
            <a:r>
              <a:rPr lang="de-DE" dirty="0"/>
              <a:t> zu, die der Wertigkeit der Informationsstellen entsprechen sollen. Der Aufbau der Codeworte soll wie folgt aussehen: </a:t>
            </a:r>
            <a:r>
              <a:rPr lang="de-DE" dirty="0" err="1"/>
              <a:t>x</a:t>
            </a:r>
            <a:r>
              <a:rPr lang="de-DE" baseline="-25000" dirty="0" err="1"/>
              <a:t>m</a:t>
            </a:r>
            <a:r>
              <a:rPr lang="de-DE" dirty="0"/>
              <a:t>; … ;x</a:t>
            </a:r>
            <a:r>
              <a:rPr lang="de-DE" baseline="-25000" dirty="0"/>
              <a:t>1</a:t>
            </a:r>
            <a:r>
              <a:rPr lang="de-DE" dirty="0"/>
              <a:t>;y</a:t>
            </a:r>
            <a:r>
              <a:rPr lang="de-DE" baseline="-25000" dirty="0"/>
              <a:t>k</a:t>
            </a:r>
            <a:r>
              <a:rPr lang="de-DE" dirty="0"/>
              <a:t>; … ;y</a:t>
            </a:r>
            <a:r>
              <a:rPr lang="de-DE" baseline="-25000" dirty="0"/>
              <a:t>1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</a:t>
            </a:r>
            <a:r>
              <a:rPr lang="de-DE" dirty="0">
                <a:latin typeface="Calibri" panose="020F0502020204030204" pitchFamily="34" charset="0"/>
              </a:rPr>
              <a:t>		die Tabelle lässt sich durch die absteigende Darstellung der natürlichen 			Zahlen in Binärform erzielen (B</a:t>
            </a:r>
            <a:r>
              <a:rPr lang="de-DE" baseline="-25000" dirty="0">
                <a:latin typeface="Calibri" panose="020F0502020204030204" pitchFamily="34" charset="0"/>
              </a:rPr>
              <a:t>N</a:t>
            </a:r>
            <a:r>
              <a:rPr lang="de-DE" dirty="0">
                <a:latin typeface="Calibri" panose="020F0502020204030204" pitchFamily="34" charset="0"/>
              </a:rPr>
              <a:t>, B</a:t>
            </a:r>
            <a:r>
              <a:rPr lang="de-DE" baseline="-25000" dirty="0">
                <a:latin typeface="Calibri" panose="020F0502020204030204" pitchFamily="34" charset="0"/>
              </a:rPr>
              <a:t>N-1</a:t>
            </a:r>
            <a:r>
              <a:rPr lang="de-DE" dirty="0">
                <a:latin typeface="Calibri" panose="020F0502020204030204" pitchFamily="34" charset="0"/>
              </a:rPr>
              <a:t>, B</a:t>
            </a:r>
            <a:r>
              <a:rPr lang="de-DE" baseline="-25000" dirty="0">
                <a:latin typeface="Calibri" panose="020F0502020204030204" pitchFamily="34" charset="0"/>
              </a:rPr>
              <a:t>N-2</a:t>
            </a:r>
            <a:r>
              <a:rPr lang="de-DE" dirty="0">
                <a:latin typeface="Calibri" panose="020F0502020204030204" pitchFamily="34" charset="0"/>
              </a:rPr>
              <a:t>, …, B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) beginnend bei: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N = 2</a:t>
            </a:r>
            <a:r>
              <a:rPr lang="de-DE" baseline="30000" dirty="0">
                <a:latin typeface="Calibri" panose="020F0502020204030204" pitchFamily="34" charset="0"/>
              </a:rPr>
              <a:t>PARITAETSBITS</a:t>
            </a:r>
            <a:r>
              <a:rPr lang="de-DE" dirty="0">
                <a:latin typeface="Calibri" panose="020F0502020204030204" pitchFamily="34" charset="0"/>
              </a:rPr>
              <a:t> - 1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</a:t>
            </a:r>
            <a:r>
              <a:rPr lang="de-DE" dirty="0" err="1">
                <a:latin typeface="Calibri" panose="020F0502020204030204" pitchFamily="34" charset="0"/>
              </a:rPr>
              <a:t>Prüfbits</a:t>
            </a:r>
            <a:r>
              <a:rPr lang="de-DE" dirty="0">
                <a:latin typeface="Calibri" panose="020F0502020204030204" pitchFamily="34" charset="0"/>
              </a:rPr>
              <a:t> (y) sind Spalten mit nur einer 1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</a:t>
            </a:r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74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84504"/>
            <a:ext cx="8946541" cy="4195481"/>
          </a:xfrm>
        </p:spPr>
        <p:txBody>
          <a:bodyPr/>
          <a:lstStyle/>
          <a:p>
            <a:r>
              <a:rPr lang="de-DE" dirty="0"/>
              <a:t>Erstellen Sie nun den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-Code</a:t>
            </a:r>
            <a:r>
              <a:rPr lang="de-DE" dirty="0"/>
              <a:t> und ordnen Sie den Codeworten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entsprechenden Hexadezimalwerte</a:t>
            </a:r>
            <a:r>
              <a:rPr lang="de-DE" dirty="0"/>
              <a:t> zu.</a:t>
            </a:r>
            <a:r>
              <a:rPr lang="de-DE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de-DE" sz="10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1:	Natürlichen Zahlen binär in absteigender Reihenfolge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2:	Spalten mit genau einer 1 werden einem Paritätsbit zugeordnet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</a:t>
            </a:r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96117"/>
              </p:ext>
            </p:extLst>
          </p:nvPr>
        </p:nvGraphicFramePr>
        <p:xfrm>
          <a:off x="1671174" y="3009786"/>
          <a:ext cx="3359610" cy="15285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680">
                <a:tc>
                  <a:txBody>
                    <a:bodyPr/>
                    <a:lstStyle/>
                    <a:p>
                      <a:r>
                        <a:rPr lang="de-DE" dirty="0"/>
                        <a:t>7: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10549"/>
              </p:ext>
            </p:extLst>
          </p:nvPr>
        </p:nvGraphicFramePr>
        <p:xfrm>
          <a:off x="1634104" y="5147505"/>
          <a:ext cx="3359610" cy="15285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680"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  <a:r>
                        <a:rPr lang="de-DE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  <a:r>
                        <a:rPr lang="de-DE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  <a:r>
                        <a:rPr lang="de-DE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138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84504"/>
            <a:ext cx="8946541" cy="4800966"/>
          </a:xfrm>
        </p:spPr>
        <p:txBody>
          <a:bodyPr/>
          <a:lstStyle/>
          <a:p>
            <a:r>
              <a:rPr lang="de-DE" dirty="0"/>
              <a:t>Erstellen Sie nun den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-Code</a:t>
            </a:r>
            <a:r>
              <a:rPr lang="de-DE" dirty="0"/>
              <a:t> und ordnen Sie den Codeworten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entsprechenden Hexadezimalwerte</a:t>
            </a:r>
            <a:r>
              <a:rPr lang="de-DE" dirty="0"/>
              <a:t> zu.</a:t>
            </a:r>
            <a:r>
              <a:rPr lang="de-DE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de-DE" sz="10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3:	Jedes y ist Ergebnis eines XORs aller x=1-Komponenten seiner 1 Reihe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Y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 = x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 XOR x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XOR x</a:t>
            </a:r>
            <a:r>
              <a:rPr lang="de-DE" baseline="-25000" dirty="0">
                <a:latin typeface="Calibri" panose="020F0502020204030204" pitchFamily="34" charset="0"/>
              </a:rPr>
              <a:t>4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Y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= x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 XOR x</a:t>
            </a:r>
            <a:r>
              <a:rPr lang="de-DE" baseline="-25000" dirty="0">
                <a:latin typeface="Calibri" panose="020F0502020204030204" pitchFamily="34" charset="0"/>
              </a:rPr>
              <a:t>3</a:t>
            </a:r>
            <a:r>
              <a:rPr lang="de-DE" dirty="0">
                <a:latin typeface="Calibri" panose="020F0502020204030204" pitchFamily="34" charset="0"/>
              </a:rPr>
              <a:t> XOR x</a:t>
            </a:r>
            <a:r>
              <a:rPr lang="de-DE" baseline="-25000" dirty="0">
                <a:latin typeface="Calibri" panose="020F0502020204030204" pitchFamily="34" charset="0"/>
              </a:rPr>
              <a:t>4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Y</a:t>
            </a:r>
            <a:r>
              <a:rPr lang="de-DE" baseline="-25000" dirty="0">
                <a:latin typeface="Calibri" panose="020F0502020204030204" pitchFamily="34" charset="0"/>
              </a:rPr>
              <a:t>3</a:t>
            </a:r>
            <a:r>
              <a:rPr lang="de-DE" dirty="0">
                <a:latin typeface="Calibri" panose="020F0502020204030204" pitchFamily="34" charset="0"/>
              </a:rPr>
              <a:t> = x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XOR x</a:t>
            </a:r>
            <a:r>
              <a:rPr lang="de-DE" baseline="-25000" dirty="0">
                <a:latin typeface="Calibri" panose="020F0502020204030204" pitchFamily="34" charset="0"/>
              </a:rPr>
              <a:t>3</a:t>
            </a:r>
            <a:r>
              <a:rPr lang="de-DE" dirty="0">
                <a:latin typeface="Calibri" panose="020F0502020204030204" pitchFamily="34" charset="0"/>
              </a:rPr>
              <a:t> XOR x</a:t>
            </a:r>
            <a:r>
              <a:rPr lang="de-DE" baseline="-25000" dirty="0">
                <a:latin typeface="Calibri" panose="020F0502020204030204" pitchFamily="34" charset="0"/>
              </a:rPr>
              <a:t>4</a:t>
            </a: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96117"/>
              </p:ext>
            </p:extLst>
          </p:nvPr>
        </p:nvGraphicFramePr>
        <p:xfrm>
          <a:off x="1671174" y="3009786"/>
          <a:ext cx="3359610" cy="15285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680"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  <a:r>
                        <a:rPr lang="de-DE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x</a:t>
                      </a:r>
                      <a:r>
                        <a:rPr lang="de-DE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  <a:r>
                        <a:rPr lang="de-DE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  <a:r>
                        <a:rPr lang="de-DE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3155092" y="3459892"/>
            <a:ext cx="247135" cy="2636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>
            <a:stCxn id="8" idx="2"/>
          </p:cNvCxnSpPr>
          <p:nvPr/>
        </p:nvCxnSpPr>
        <p:spPr>
          <a:xfrm flipH="1">
            <a:off x="1779373" y="3591697"/>
            <a:ext cx="13757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131275" y="3826476"/>
            <a:ext cx="247135" cy="2636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625546" y="4197179"/>
            <a:ext cx="247135" cy="2636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r Verbinder 13"/>
          <p:cNvCxnSpPr>
            <a:stCxn id="12" idx="2"/>
          </p:cNvCxnSpPr>
          <p:nvPr/>
        </p:nvCxnSpPr>
        <p:spPr>
          <a:xfrm flipH="1" flipV="1">
            <a:off x="1779373" y="3958281"/>
            <a:ext cx="235190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13" idx="2"/>
          </p:cNvCxnSpPr>
          <p:nvPr/>
        </p:nvCxnSpPr>
        <p:spPr>
          <a:xfrm flipH="1">
            <a:off x="1779373" y="4328985"/>
            <a:ext cx="28461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705232" y="3459892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162433" y="3459891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662880" y="3459891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1705232" y="3814120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162432" y="3807942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705232" y="4188942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655742" y="3826475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662879" y="4188941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655741" y="4188940"/>
            <a:ext cx="263611" cy="26361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749856" y="3134496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960664" y="3175869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325359" y="4120902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7158681" y="6046573"/>
            <a:ext cx="2570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Visualisierung der Zuordnung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002006" y="3695088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567462" y="4306918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394264" y="4328984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3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022601" y="4102945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4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258386" y="3570415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654190" y="3580578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020543" y="4926620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987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1 -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567143"/>
            <a:ext cx="8946541" cy="4900332"/>
          </a:xfrm>
        </p:spPr>
        <p:txBody>
          <a:bodyPr>
            <a:normAutofit/>
          </a:bodyPr>
          <a:lstStyle/>
          <a:p>
            <a:r>
              <a:rPr lang="de-DE" dirty="0"/>
              <a:t>Welche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-Distanz</a:t>
            </a:r>
            <a:r>
              <a:rPr lang="de-DE" dirty="0"/>
              <a:t> müssen die gültigen Codeworte aufweisen, damit Einzelfehler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erkannt</a:t>
            </a:r>
            <a:r>
              <a:rPr lang="de-DE" dirty="0"/>
              <a:t> werden können?</a:t>
            </a:r>
          </a:p>
          <a:p>
            <a:r>
              <a:rPr lang="de-DE" dirty="0"/>
              <a:t>Wie viele Zeichen können so mit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drei Binärstellen </a:t>
            </a:r>
            <a:r>
              <a:rPr lang="de-DE" dirty="0"/>
              <a:t>maximal codiert werden?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de-DE" dirty="0"/>
              <a:t>	</a:t>
            </a:r>
            <a:r>
              <a:rPr lang="de-DE" dirty="0">
                <a:latin typeface="Calibri" panose="020F0502020204030204" pitchFamily="34" charset="0"/>
              </a:rPr>
              <a:t>die minimale </a:t>
            </a:r>
            <a:r>
              <a:rPr lang="de-DE" dirty="0" err="1">
                <a:latin typeface="Calibri" panose="020F0502020204030204" pitchFamily="34" charset="0"/>
              </a:rPr>
              <a:t>Hamming</a:t>
            </a:r>
            <a:r>
              <a:rPr lang="de-DE" dirty="0">
                <a:latin typeface="Calibri" panose="020F0502020204030204" pitchFamily="34" charset="0"/>
              </a:rPr>
              <a:t>-Distanz ist entscheidend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56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33935"/>
            <a:ext cx="8946541" cy="4743297"/>
          </a:xfrm>
        </p:spPr>
        <p:txBody>
          <a:bodyPr/>
          <a:lstStyle/>
          <a:p>
            <a:r>
              <a:rPr lang="de-DE" dirty="0"/>
              <a:t>Einschub:	XOR/Kontra – oder Antivalenz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mathematischer Operator zur Verknüpfung zweier Binärstellen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E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x</a:t>
            </a:r>
            <a:r>
              <a:rPr lang="de-DE" dirty="0">
                <a:latin typeface="Calibri" panose="020F0502020204030204" pitchFamily="34" charset="0"/>
              </a:rPr>
              <a:t>klusives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</a:t>
            </a:r>
            <a:r>
              <a:rPr lang="de-DE" dirty="0">
                <a:latin typeface="Calibri" panose="020F0502020204030204" pitchFamily="34" charset="0"/>
              </a:rPr>
              <a:t>de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de-DE" dirty="0">
                <a:latin typeface="Calibri" panose="020F0502020204030204" pitchFamily="34" charset="0"/>
              </a:rPr>
              <a:t>, d.h. es darf nur genau ein Operator erfüllt sein                                   als Merkhilfe:	ODER exklusive UND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im Deutschen: entweder a oder b, aber nicht beide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Assoziativ:	A XOR B XOR C = (A XOR B) XOR C = A XOR (B XOR C)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Für die schnelle Anwendung im Fall multipler XORs (als gerade Parität):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Die Anzahl der Einsen muss immer ungerade sein, damit eine 1 gesetzt wird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66603"/>
              </p:ext>
            </p:extLst>
          </p:nvPr>
        </p:nvGraphicFramePr>
        <p:xfrm>
          <a:off x="8465751" y="2512538"/>
          <a:ext cx="1188403" cy="184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769"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8336691" y="4540672"/>
                <a:ext cx="16390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C = A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de-DE" sz="1600" dirty="0"/>
                  <a:t> B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691" y="4540672"/>
                <a:ext cx="1639021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2239" t="-5455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1103312" y="5307595"/>
            <a:ext cx="8040688" cy="85430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423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84504"/>
            <a:ext cx="8946541" cy="4195481"/>
          </a:xfrm>
        </p:spPr>
        <p:txBody>
          <a:bodyPr/>
          <a:lstStyle/>
          <a:p>
            <a:r>
              <a:rPr lang="de-DE" dirty="0"/>
              <a:t>Erstellen Sie nun den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-Code</a:t>
            </a:r>
            <a:r>
              <a:rPr lang="de-DE" dirty="0"/>
              <a:t> und ordnen Sie den Codeworten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entsprechenden Hexadezimalwerte</a:t>
            </a:r>
            <a:r>
              <a:rPr lang="de-DE" dirty="0"/>
              <a:t> zu.</a:t>
            </a:r>
            <a:r>
              <a:rPr lang="de-DE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de-DE" sz="10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4:	Aufsteigende Darstellung aller Hex-Werte im Binärsystem		</a:t>
            </a:r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53998"/>
              </p:ext>
            </p:extLst>
          </p:nvPr>
        </p:nvGraphicFramePr>
        <p:xfrm>
          <a:off x="1513016" y="3026261"/>
          <a:ext cx="4158793" cy="34084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44000" endPos="11000" dir="5400000" sy="-100000" algn="bl" rotWithShape="0"/>
                </a:effectLst>
                <a:tableStyleId>{5C22544A-7EE6-4342-B048-85BDC9FD1C3A}</a:tableStyleId>
              </a:tblPr>
              <a:tblGrid>
                <a:gridCol w="5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0680">
                <a:tc>
                  <a:txBody>
                    <a:bodyPr/>
                    <a:lstStyle/>
                    <a:p>
                      <a:r>
                        <a:rPr lang="de-DE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34707"/>
              </p:ext>
            </p:extLst>
          </p:nvPr>
        </p:nvGraphicFramePr>
        <p:xfrm>
          <a:off x="5949091" y="3022142"/>
          <a:ext cx="4158793" cy="34084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44000" endPos="11000" dir="5400000" sy="-100000" algn="bl" rotWithShape="0"/>
                </a:effectLst>
                <a:tableStyleId>{5C22544A-7EE6-4342-B048-85BDC9FD1C3A}</a:tableStyleId>
              </a:tblPr>
              <a:tblGrid>
                <a:gridCol w="5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0680">
                <a:tc>
                  <a:txBody>
                    <a:bodyPr/>
                    <a:lstStyle/>
                    <a:p>
                      <a:r>
                        <a:rPr lang="de-DE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32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84504"/>
            <a:ext cx="8946541" cy="4195481"/>
          </a:xfrm>
        </p:spPr>
        <p:txBody>
          <a:bodyPr/>
          <a:lstStyle/>
          <a:p>
            <a:r>
              <a:rPr lang="de-DE" dirty="0"/>
              <a:t>Erstellen Sie nun den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-Code</a:t>
            </a:r>
            <a:r>
              <a:rPr lang="de-DE" dirty="0"/>
              <a:t> und ordnen Sie den Codeworten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entsprechenden Hexadezimalwerte</a:t>
            </a:r>
            <a:r>
              <a:rPr lang="de-DE" dirty="0"/>
              <a:t> zu.</a:t>
            </a:r>
            <a:r>
              <a:rPr lang="de-DE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de-DE" sz="10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5:	Zuordnung der jeweiligen </a:t>
            </a:r>
            <a:r>
              <a:rPr lang="de-DE" dirty="0" err="1">
                <a:latin typeface="Calibri" panose="020F0502020204030204" pitchFamily="34" charset="0"/>
              </a:rPr>
              <a:t>Prüfbits</a:t>
            </a:r>
            <a:r>
              <a:rPr lang="de-DE" dirty="0">
                <a:latin typeface="Calibri" panose="020F0502020204030204" pitchFamily="34" charset="0"/>
              </a:rPr>
              <a:t> durch XOR-Anwendung		</a:t>
            </a:r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3919"/>
              </p:ext>
            </p:extLst>
          </p:nvPr>
        </p:nvGraphicFramePr>
        <p:xfrm>
          <a:off x="1513016" y="3026261"/>
          <a:ext cx="4158793" cy="34084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44000" endPos="11000" dir="5400000" sy="-100000" algn="bl" rotWithShape="0"/>
                </a:effectLst>
                <a:tableStyleId>{5C22544A-7EE6-4342-B048-85BDC9FD1C3A}</a:tableStyleId>
              </a:tblPr>
              <a:tblGrid>
                <a:gridCol w="5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0680">
                <a:tc>
                  <a:txBody>
                    <a:bodyPr/>
                    <a:lstStyle/>
                    <a:p>
                      <a:r>
                        <a:rPr lang="de-DE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07975"/>
              </p:ext>
            </p:extLst>
          </p:nvPr>
        </p:nvGraphicFramePr>
        <p:xfrm>
          <a:off x="5949091" y="3022142"/>
          <a:ext cx="4158793" cy="34084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44000" endPos="11000" dir="5400000" sy="-100000" algn="bl" rotWithShape="0"/>
                </a:effectLst>
                <a:tableStyleId>{5C22544A-7EE6-4342-B048-85BDC9FD1C3A}</a:tableStyleId>
              </a:tblPr>
              <a:tblGrid>
                <a:gridCol w="5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0680">
                <a:tc>
                  <a:txBody>
                    <a:bodyPr/>
                    <a:lstStyle/>
                    <a:p>
                      <a:r>
                        <a:rPr lang="de-DE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66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82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10364"/>
            <a:ext cx="8946541" cy="4195481"/>
          </a:xfrm>
        </p:spPr>
        <p:txBody>
          <a:bodyPr/>
          <a:lstStyle/>
          <a:p>
            <a:r>
              <a:rPr lang="de-DE" dirty="0"/>
              <a:t>Bei einer Übertragung mit diesem Kommunikationssystem wurde folgende Binärfolge empfangen:</a:t>
            </a:r>
          </a:p>
          <a:p>
            <a:r>
              <a:rPr lang="de-DE" dirty="0"/>
              <a:t>01010000100100100110011101111110100</a:t>
            </a:r>
          </a:p>
          <a:p>
            <a:r>
              <a:rPr lang="de-DE" dirty="0"/>
              <a:t>Überprüfen Sie anhand Ihrer Code-Tabelle, ob der Empfang der Codeworte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fehlerfrei</a:t>
            </a:r>
            <a:r>
              <a:rPr lang="de-DE" dirty="0"/>
              <a:t> erfolgt ist und führen Sie falls notwendig eine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Korrektur</a:t>
            </a:r>
            <a:r>
              <a:rPr lang="de-DE" dirty="0"/>
              <a:t> durch.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de-DE" dirty="0">
                <a:latin typeface="Calibri" panose="020F0502020204030204" pitchFamily="34" charset="0"/>
              </a:rPr>
              <a:t>wie lang war ein Codewort?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überprüfe, ob die Bits richtig gesetzt sind.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23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10364"/>
            <a:ext cx="8946541" cy="4982198"/>
          </a:xfrm>
        </p:spPr>
        <p:txBody>
          <a:bodyPr/>
          <a:lstStyle/>
          <a:p>
            <a:r>
              <a:rPr lang="de-DE" dirty="0"/>
              <a:t>Bei einer Übertragung mit diesem Kommunikationssystem wurde folgende Binärfolge empfangen:</a:t>
            </a:r>
          </a:p>
          <a:p>
            <a:r>
              <a:rPr lang="de-DE" dirty="0"/>
              <a:t>01010000100100100110011101111110100</a:t>
            </a:r>
          </a:p>
          <a:p>
            <a:r>
              <a:rPr lang="de-DE" dirty="0"/>
              <a:t>Überprüfen Sie anhand Ihrer Code-Tabelle, ob der Empfang der Codeworte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fehlerfrei</a:t>
            </a:r>
            <a:r>
              <a:rPr lang="de-DE" dirty="0"/>
              <a:t> erfolgt ist und führen Sie falls notwendig eine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Korrektur</a:t>
            </a:r>
            <a:r>
              <a:rPr lang="de-DE" dirty="0"/>
              <a:t> durch.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Zergliederung: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de-DE" dirty="0">
                <a:latin typeface="Calibri" panose="020F0502020204030204" pitchFamily="34" charset="0"/>
              </a:rPr>
              <a:t>ein Codewort besteht aus 7 Binärstellen</a:t>
            </a:r>
          </a:p>
          <a:p>
            <a:pPr marL="0" indent="0">
              <a:buNone/>
            </a:pPr>
            <a:r>
              <a:rPr lang="de-DE" dirty="0"/>
              <a:t>0101000	0100100	1001100	1110111	1110100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Auf vier Informationsbits folgen drei </a:t>
            </a:r>
            <a:r>
              <a:rPr lang="de-DE" dirty="0" err="1">
                <a:latin typeface="Calibri" panose="020F0502020204030204" pitchFamily="34" charset="0"/>
              </a:rPr>
              <a:t>Prüfbits</a:t>
            </a:r>
            <a:r>
              <a:rPr lang="de-DE" dirty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de-DE" dirty="0"/>
              <a:t>0101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000</a:t>
            </a:r>
            <a:r>
              <a:rPr lang="de-DE" dirty="0"/>
              <a:t>	0100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</a:t>
            </a:r>
            <a:r>
              <a:rPr lang="de-DE" dirty="0"/>
              <a:t>	1001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</a:t>
            </a:r>
            <a:r>
              <a:rPr lang="de-DE" dirty="0"/>
              <a:t>	1110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111</a:t>
            </a:r>
            <a:r>
              <a:rPr lang="de-DE" dirty="0"/>
              <a:t>	1110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53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10364"/>
                <a:ext cx="8946541" cy="49821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Zwei falsche </a:t>
                </a:r>
                <a:r>
                  <a:rPr lang="de-DE" dirty="0" err="1"/>
                  <a:t>Prüfbits</a:t>
                </a:r>
                <a:r>
                  <a:rPr lang="de-DE" dirty="0"/>
                  <a:t>:</a:t>
                </a:r>
              </a:p>
              <a:p>
                <a:pPr marL="0" indent="0">
                  <a:buNone/>
                </a:pPr>
                <a:r>
                  <a:rPr lang="de-DE" dirty="0"/>
                  <a:t>0101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000	</a:t>
                </a:r>
                <a:r>
                  <a:rPr lang="de-DE" dirty="0"/>
                  <a:t>0101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0	</a:t>
                </a:r>
                <a:r>
                  <a:rPr lang="de-DE" dirty="0"/>
                  <a:t>0111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Folge:	</a:t>
                </a:r>
                <a:r>
                  <a:rPr lang="de-DE" dirty="0">
                    <a:latin typeface="Calibri" panose="020F0502020204030204" pitchFamily="34" charset="0"/>
                  </a:rPr>
                  <a:t>Fehlerhaftes Informationsbit als Schnittmenge der beiden falschen </a:t>
                </a:r>
                <a:r>
                  <a:rPr lang="de-DE" dirty="0" err="1">
                    <a:latin typeface="Calibri" panose="020F0502020204030204" pitchFamily="34" charset="0"/>
                  </a:rPr>
                  <a:t>Prüfbits</a:t>
                </a:r>
                <a:r>
                  <a:rPr lang="de-DE" dirty="0">
                    <a:latin typeface="Calibri" panose="020F0502020204030204" pitchFamily="34" charset="0"/>
                  </a:rPr>
                  <a:t> 		ohne Schnitt des richtigen Bits (hier: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lit/>
                      </m:rP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\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)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de-DE" sz="1000" dirty="0"/>
              </a:p>
              <a:p>
                <a:pPr marL="0" indent="0">
                  <a:buNone/>
                </a:pPr>
                <a:r>
                  <a:rPr lang="de-DE" dirty="0"/>
                  <a:t>Ein falsches </a:t>
                </a:r>
                <a:r>
                  <a:rPr lang="de-DE" dirty="0" err="1"/>
                  <a:t>Prüfbit</a:t>
                </a:r>
                <a:r>
                  <a:rPr lang="de-DE" dirty="0"/>
                  <a:t>:</a:t>
                </a:r>
              </a:p>
              <a:p>
                <a:pPr marL="0" indent="0">
                  <a:buNone/>
                </a:pPr>
                <a:r>
                  <a:rPr lang="de-DE" dirty="0"/>
                  <a:t>0100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</a:t>
                </a:r>
                <a:r>
                  <a:rPr lang="de-DE" dirty="0"/>
                  <a:t>	0100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0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	</a:t>
                </a:r>
                <a:r>
                  <a:rPr lang="de-DE" dirty="0"/>
                  <a:t>0100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Folge:	</a:t>
                </a:r>
                <a:r>
                  <a:rPr lang="de-DE" dirty="0">
                    <a:latin typeface="Calibri" panose="020F0502020204030204" pitchFamily="34" charset="0"/>
                  </a:rPr>
                  <a:t>Fehlerhaftes Paritätsbit, da die Menge des falschen </a:t>
                </a:r>
                <a:r>
                  <a:rPr lang="de-DE" dirty="0" err="1">
                    <a:latin typeface="Calibri" panose="020F0502020204030204" pitchFamily="34" charset="0"/>
                  </a:rPr>
                  <a:t>Prüfbits</a:t>
                </a:r>
                <a:r>
                  <a:rPr lang="de-DE" dirty="0">
                    <a:latin typeface="Calibri" panose="020F0502020204030204" pitchFamily="34" charset="0"/>
                  </a:rPr>
                  <a:t> ohne Schnitt- 			menge der richtigen Bits leer ist (hier: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\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0 falsche </a:t>
                </a:r>
                <a:r>
                  <a:rPr lang="de-DE" dirty="0" err="1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Prüfbits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 richtig	3 falsche </a:t>
                </a:r>
                <a:r>
                  <a:rPr lang="de-DE" dirty="0" err="1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Prüfbits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 x4 falsch</a:t>
                </a:r>
                <a:endParaRPr lang="de-DE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10364"/>
                <a:ext cx="8946541" cy="4982198"/>
              </a:xfrm>
              <a:blipFill rotWithShape="0">
                <a:blip r:embed="rId2"/>
                <a:stretch>
                  <a:fillRect l="-749" t="-6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4755303" y="1477417"/>
            <a:ext cx="816846" cy="776491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10332" y="1804046"/>
            <a:ext cx="816846" cy="776491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025827" y="1884687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44251" y="1511937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231909" y="2119712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31" name="Ellipse 30"/>
          <p:cNvSpPr/>
          <p:nvPr/>
        </p:nvSpPr>
        <p:spPr>
          <a:xfrm>
            <a:off x="5306551" y="1461277"/>
            <a:ext cx="816846" cy="776491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5526325" y="1508966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8" name="Ellipse 37"/>
          <p:cNvSpPr/>
          <p:nvPr/>
        </p:nvSpPr>
        <p:spPr>
          <a:xfrm>
            <a:off x="5306551" y="3606203"/>
            <a:ext cx="816846" cy="776491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5526325" y="3653892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40" name="Ellipse 39"/>
          <p:cNvSpPr/>
          <p:nvPr/>
        </p:nvSpPr>
        <p:spPr>
          <a:xfrm>
            <a:off x="5010332" y="3948972"/>
            <a:ext cx="816846" cy="7764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4755303" y="3622343"/>
            <a:ext cx="816846" cy="7764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844251" y="3656863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44" name="Ellipse 43"/>
          <p:cNvSpPr/>
          <p:nvPr/>
        </p:nvSpPr>
        <p:spPr>
          <a:xfrm rot="18585268">
            <a:off x="5002770" y="4055656"/>
            <a:ext cx="589123" cy="4292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 rot="971512">
            <a:off x="5113128" y="3948598"/>
            <a:ext cx="589123" cy="4292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5231909" y="4264638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9738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10364"/>
            <a:ext cx="8946541" cy="498219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Eine weitere Art der Korrektur: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Dazu malt man sich die Zuweisung der </a:t>
            </a:r>
            <a:r>
              <a:rPr lang="de-DE" dirty="0" err="1">
                <a:latin typeface="Calibri" panose="020F0502020204030204" pitchFamily="34" charset="0"/>
              </a:rPr>
              <a:t>Prüfbits</a:t>
            </a:r>
            <a:r>
              <a:rPr lang="de-DE" dirty="0">
                <a:latin typeface="Calibri" panose="020F0502020204030204" pitchFamily="34" charset="0"/>
              </a:rPr>
              <a:t> tabellarisch auf: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de-DE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</a:rPr>
              <a:t>Jede Spalte der Tabelle zeigt auf, welche </a:t>
            </a:r>
            <a:r>
              <a:rPr lang="de-DE" b="1" dirty="0" err="1">
                <a:latin typeface="Calibri" panose="020F0502020204030204" pitchFamily="34" charset="0"/>
              </a:rPr>
              <a:t>Prüfbits</a:t>
            </a:r>
            <a:r>
              <a:rPr lang="de-DE" b="1" dirty="0">
                <a:latin typeface="Calibri" panose="020F0502020204030204" pitchFamily="34" charset="0"/>
              </a:rPr>
              <a:t> falsch                                                                   sein müssen, damit jenes Informationsbit falsch ist.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Sind y2 und y3 falsch, so ist x3 falsch. Dies funktioniert wunderbar auch für mehr als drei Prüfstellen (hier versagt die Kreistechnik).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43763"/>
              </p:ext>
            </p:extLst>
          </p:nvPr>
        </p:nvGraphicFramePr>
        <p:xfrm>
          <a:off x="1203100" y="2895599"/>
          <a:ext cx="3137311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Prüfbit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Ellipse 21"/>
          <p:cNvSpPr/>
          <p:nvPr/>
        </p:nvSpPr>
        <p:spPr>
          <a:xfrm>
            <a:off x="7002007" y="2714363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8212815" y="2755736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7577510" y="3700769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8254157" y="3274955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819613" y="3886785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646415" y="3908851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3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274752" y="3682812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510537" y="3150282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906341" y="3160445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272694" y="4506487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7463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Fehlerkorrektur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10364"/>
            <a:ext cx="8946541" cy="498219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Empfangen	Falsche PB	Korrektes Wort</a:t>
            </a:r>
          </a:p>
          <a:p>
            <a:pPr marL="0" indent="0">
              <a:buNone/>
            </a:pPr>
            <a:r>
              <a:rPr lang="de-DE" dirty="0"/>
              <a:t>0101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000	</a:t>
            </a:r>
            <a:r>
              <a:rPr lang="de-DE" dirty="0"/>
              <a:t>0101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	</a:t>
            </a:r>
            <a:r>
              <a:rPr lang="de-DE" dirty="0"/>
              <a:t>0111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Bit 2 falsch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/>
              <a:t>0100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</a:t>
            </a:r>
            <a:r>
              <a:rPr lang="de-DE" dirty="0"/>
              <a:t>	0100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	</a:t>
            </a:r>
            <a:r>
              <a:rPr lang="de-DE" dirty="0"/>
              <a:t>0100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PB 2 falsch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1001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</a:t>
            </a:r>
            <a:r>
              <a:rPr lang="de-DE" dirty="0"/>
              <a:t>	1001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	</a:t>
            </a:r>
            <a:r>
              <a:rPr lang="de-DE" dirty="0"/>
              <a:t>1001	</a:t>
            </a:r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Richtig!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1110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111</a:t>
            </a:r>
            <a:r>
              <a:rPr lang="de-DE" dirty="0"/>
              <a:t>	1110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11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de-DE" dirty="0"/>
              <a:t>1111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Bit 1 falsch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1110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	</a:t>
            </a:r>
            <a:r>
              <a:rPr lang="de-DE" dirty="0"/>
              <a:t>1110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	</a:t>
            </a:r>
            <a:r>
              <a:rPr lang="de-DE" dirty="0"/>
              <a:t>1110	</a:t>
            </a:r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Richtig!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6614829" y="1552831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825637" y="1594204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190332" y="2539237"/>
            <a:ext cx="1705232" cy="1647567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971519" y="1258737"/>
            <a:ext cx="2570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Visualisierung der Zuordnung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866979" y="2113423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432435" y="2725253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259237" y="2747319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3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87574" y="2521280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4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123359" y="1988750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519163" y="1998913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885516" y="3344955"/>
            <a:ext cx="4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de-DE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76773"/>
              </p:ext>
            </p:extLst>
          </p:nvPr>
        </p:nvGraphicFramePr>
        <p:xfrm>
          <a:off x="6751404" y="4467941"/>
          <a:ext cx="3137311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Prüfbit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850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66178"/>
            <a:ext cx="8946541" cy="493462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Begriffsklärung: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Kanalcodierung:		</a:t>
            </a:r>
            <a:r>
              <a:rPr lang="de-DE" dirty="0">
                <a:latin typeface="Calibri" panose="020F0502020204030204" pitchFamily="34" charset="0"/>
              </a:rPr>
              <a:t>Hinzufügen von redundanten Informationen, um Sicherheit 						einer zu übertragenden Information zu erhöhen (vgl. Aufgabe 						1-4); Schutz gegen Übertragungsfehler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Quellencodierung:</a:t>
            </a:r>
            <a:r>
              <a:rPr lang="de-DE" dirty="0">
                <a:latin typeface="Calibri" panose="020F0502020204030204" pitchFamily="34" charset="0"/>
              </a:rPr>
              <a:t>	Reduzierung der Redundanz einer Codierung. Senken des 						benötigten Speicherplatzes und der Übertragungszeit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Huffman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-Code:</a:t>
            </a:r>
            <a:r>
              <a:rPr lang="de-DE" dirty="0">
                <a:latin typeface="Calibri" panose="020F0502020204030204" pitchFamily="34" charset="0"/>
              </a:rPr>
              <a:t>		Form einer Quellencodierung durch effiziente Zuweisung von 						Codewörtern variabler Länge unter Ausnutzung ihres								Informationsgehaltes (bzw. generell der Entropie). Präfixfrei.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	Alternative Codierungen:	z.B. Shannon-</a:t>
            </a:r>
            <a:r>
              <a:rPr lang="de-DE" dirty="0" err="1">
                <a:latin typeface="Calibri" panose="020F0502020204030204" pitchFamily="34" charset="0"/>
              </a:rPr>
              <a:t>Fano</a:t>
            </a:r>
            <a:r>
              <a:rPr lang="de-DE" dirty="0">
                <a:latin typeface="Calibri" panose="020F0502020204030204" pitchFamily="34" charset="0"/>
              </a:rPr>
              <a:t>-Code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Präfixfreiheit:</a:t>
            </a:r>
            <a:r>
              <a:rPr lang="de-DE" dirty="0">
                <a:latin typeface="Calibri" panose="020F0502020204030204" pitchFamily="34" charset="0"/>
              </a:rPr>
              <a:t>		Kein Codewort ist Präfix eines anderen Codewortes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47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66178"/>
                <a:ext cx="8946541" cy="4934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Begriffsklärung:</a:t>
                </a:r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Optimaler Code:</a:t>
                </a:r>
                <a:r>
                  <a:rPr lang="de-DE" dirty="0">
                    <a:latin typeface="Calibri" panose="020F0502020204030204" pitchFamily="34" charset="0"/>
                  </a:rPr>
                  <a:t>		Minimierung der durchschnittlichen Codewortlänge m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baseline="-250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	m: Länge eines Zeichens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Entropie:</a:t>
                </a:r>
                <a:r>
                  <a:rPr lang="de-DE" dirty="0">
                    <a:latin typeface="Calibri" panose="020F0502020204030204" pitchFamily="34" charset="0"/>
                  </a:rPr>
                  <a:t>			Idealwert eines optimalen Codes (durchschnittlicher 								Informationsgehalt)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bzw. H</a:t>
                </a:r>
                <a:r>
                  <a:rPr lang="de-DE" baseline="-25000" dirty="0">
                    <a:latin typeface="Calibri" panose="020F0502020204030204" pitchFamily="34" charset="0"/>
                  </a:rPr>
                  <a:t>e</a:t>
                </a:r>
                <a:r>
                  <a:rPr lang="de-DE" dirty="0">
                    <a:latin typeface="Calibri" panose="020F0502020204030204" pitchFamily="34" charset="0"/>
                  </a:rPr>
                  <a:t>(x</a:t>
                </a:r>
                <a:r>
                  <a:rPr lang="de-DE" baseline="-25000" dirty="0">
                    <a:latin typeface="Calibri" panose="020F0502020204030204" pitchFamily="34" charset="0"/>
                  </a:rPr>
                  <a:t>i</a:t>
                </a:r>
                <a:r>
                  <a:rPr lang="de-DE" dirty="0">
                    <a:latin typeface="Calibri" panose="020F050202020403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Der Informationsgehalt gibt also an, mit </a:t>
                </a:r>
                <a:r>
                  <a:rPr lang="de-D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wie vielen Bits ein Codewort optimal codiert werden sollte</a:t>
                </a:r>
                <a:r>
                  <a:rPr lang="de-DE" dirty="0">
                    <a:latin typeface="Calibri" panose="020F0502020204030204" pitchFamily="34" charset="0"/>
                  </a:rPr>
                  <a:t>. (deshalb Einheit Bit!)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66178"/>
                <a:ext cx="8946541" cy="4934622"/>
              </a:xfrm>
              <a:blipFill rotWithShape="0">
                <a:blip r:embed="rId2"/>
                <a:stretch>
                  <a:fillRect l="-749" t="-742" r="-9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1 -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567143"/>
            <a:ext cx="8946541" cy="490033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Welche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-Distanz</a:t>
            </a:r>
            <a:r>
              <a:rPr lang="de-DE" dirty="0"/>
              <a:t> müssen die gültigen Codeworte aufweisen, damit Einzelfehler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erkannt</a:t>
            </a:r>
            <a:r>
              <a:rPr lang="de-DE" dirty="0"/>
              <a:t> werden können?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Sei die minimale </a:t>
            </a:r>
            <a:r>
              <a:rPr lang="de-DE" dirty="0" err="1">
                <a:latin typeface="Calibri" panose="020F0502020204030204" pitchFamily="34" charset="0"/>
              </a:rPr>
              <a:t>Hamming</a:t>
            </a:r>
            <a:r>
              <a:rPr lang="de-DE" dirty="0">
                <a:latin typeface="Calibri" panose="020F0502020204030204" pitchFamily="34" charset="0"/>
              </a:rPr>
              <a:t>-Distanz gegeben als </a:t>
            </a:r>
            <a:r>
              <a:rPr lang="de-DE" dirty="0" err="1">
                <a:latin typeface="Calibri" panose="020F0502020204030204" pitchFamily="34" charset="0"/>
              </a:rPr>
              <a:t>HD</a:t>
            </a:r>
            <a:r>
              <a:rPr lang="de-DE" baseline="-25000" dirty="0" err="1">
                <a:latin typeface="Calibri" panose="020F0502020204030204" pitchFamily="34" charset="0"/>
              </a:rPr>
              <a:t>min</a:t>
            </a:r>
            <a:r>
              <a:rPr lang="de-DE" dirty="0">
                <a:latin typeface="Calibri" panose="020F0502020204030204" pitchFamily="34" charset="0"/>
              </a:rPr>
              <a:t> = d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Dann können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(d-1)-Fehler</a:t>
            </a:r>
            <a:r>
              <a:rPr lang="de-DE" dirty="0">
                <a:latin typeface="Calibri" panose="020F0502020204030204" pitchFamily="34" charset="0"/>
              </a:rPr>
              <a:t> erkannt werden.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Lösung:</a:t>
            </a:r>
            <a:r>
              <a:rPr lang="de-DE" dirty="0">
                <a:latin typeface="Calibri" panose="020F0502020204030204" pitchFamily="34" charset="0"/>
              </a:rPr>
              <a:t>		1 = d -1		d = 2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man benötigt also eine minimale </a:t>
            </a:r>
            <a:r>
              <a:rPr lang="de-DE" dirty="0" err="1">
                <a:latin typeface="Calibri" panose="020F0502020204030204" pitchFamily="34" charset="0"/>
              </a:rPr>
              <a:t>Hamming</a:t>
            </a:r>
            <a:r>
              <a:rPr lang="de-DE" dirty="0">
                <a:latin typeface="Calibri" panose="020F0502020204030204" pitchFamily="34" charset="0"/>
              </a:rPr>
              <a:t>-Distanz von 2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Erklärung:	</a:t>
            </a:r>
            <a:r>
              <a:rPr lang="de-DE" dirty="0" err="1">
                <a:latin typeface="Calibri" panose="020F0502020204030204" pitchFamily="34" charset="0"/>
              </a:rPr>
              <a:t>HD</a:t>
            </a:r>
            <a:r>
              <a:rPr lang="de-DE" baseline="-25000" dirty="0" err="1">
                <a:latin typeface="Calibri" panose="020F0502020204030204" pitchFamily="34" charset="0"/>
              </a:rPr>
              <a:t>min</a:t>
            </a:r>
            <a:r>
              <a:rPr lang="de-DE" dirty="0">
                <a:latin typeface="Calibri" panose="020F0502020204030204" pitchFamily="34" charset="0"/>
              </a:rPr>
              <a:t> = d bedeutet, dass sich zwischen jedem Codewort  genau d 					Binärstellen ändern. Ist also ein d-1 Fehler aufgetreten, so ändern sich 				von den richtigen Codewörtern zu dem falschen Codewort nicht genau				d Stellen und das fehlerhafte Codewort kann erkannt werden.</a:t>
            </a: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36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Erstellen Sie den </a:t>
            </a:r>
            <a:r>
              <a:rPr lang="de-DE" dirty="0" err="1"/>
              <a:t>Huffman</a:t>
            </a:r>
            <a:r>
              <a:rPr lang="de-DE" dirty="0"/>
              <a:t>-Codierungsbaum für die folgende Zeichenkette:</a:t>
            </a:r>
          </a:p>
          <a:p>
            <a:pPr marL="0" indent="0">
              <a:buNone/>
            </a:pPr>
            <a:r>
              <a:rPr lang="de-DE" dirty="0"/>
              <a:t>		ABRAKADABRASIMSALABIM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Hinweis:		1:	</a:t>
            </a:r>
            <a:r>
              <a:rPr lang="de-DE" dirty="0">
                <a:latin typeface="Calibri" panose="020F0502020204030204" pitchFamily="34" charset="0"/>
              </a:rPr>
              <a:t>Sortieren nach Häufigkeit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2:	</a:t>
            </a:r>
            <a:r>
              <a:rPr lang="de-DE" dirty="0">
                <a:latin typeface="Calibri" panose="020F0502020204030204" pitchFamily="34" charset="0"/>
              </a:rPr>
              <a:t>Geringste Häufigkeit als Blätter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3:</a:t>
            </a:r>
            <a:r>
              <a:rPr lang="de-DE" dirty="0">
                <a:latin typeface="Calibri" panose="020F0502020204030204" pitchFamily="34" charset="0"/>
              </a:rPr>
              <a:t>	Jeweils Knoten geringster Häufigkeit zum Baum hinzufügen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4:</a:t>
            </a:r>
            <a:r>
              <a:rPr lang="de-DE" dirty="0">
                <a:latin typeface="Calibri" panose="020F0502020204030204" pitchFamily="34" charset="0"/>
              </a:rPr>
              <a:t>	Beim fertigen Baum an jeden linken Ast eine 0, an jeden rechten 					Ast eine 1 schreiben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5:</a:t>
            </a:r>
            <a:r>
              <a:rPr lang="de-DE" dirty="0">
                <a:latin typeface="Calibri" panose="020F0502020204030204" pitchFamily="34" charset="0"/>
              </a:rPr>
              <a:t>	Codewörter als Pfad des Baumes von der Wurzel aus auslesen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6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r>
              <a:rPr lang="de-DE" dirty="0"/>
              <a:t>Erstellen Sie den </a:t>
            </a:r>
            <a:r>
              <a:rPr lang="de-DE" dirty="0" err="1"/>
              <a:t>Huffman</a:t>
            </a:r>
            <a:r>
              <a:rPr lang="de-DE" dirty="0"/>
              <a:t>-Codierungsbaum für die folgende Zeichenkette:</a:t>
            </a:r>
          </a:p>
          <a:p>
            <a:pPr marL="0" indent="0">
              <a:buNone/>
            </a:pPr>
            <a:r>
              <a:rPr lang="de-DE" dirty="0"/>
              <a:t>		ABRAKADABRASIMSALABIM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1:	</a:t>
            </a:r>
            <a:r>
              <a:rPr lang="de-DE" dirty="0">
                <a:latin typeface="Calibri" panose="020F0502020204030204" pitchFamily="34" charset="0"/>
              </a:rPr>
              <a:t>Sortieren nach Häufigkeit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2:	</a:t>
            </a:r>
            <a:r>
              <a:rPr lang="de-DE" dirty="0">
                <a:latin typeface="Calibri" panose="020F0502020204030204" pitchFamily="34" charset="0"/>
              </a:rPr>
              <a:t>Aufstellen der Blätter (nach Nummern sortiert, nicht alphabetisch)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41387"/>
              </p:ext>
            </p:extLst>
          </p:nvPr>
        </p:nvGraphicFramePr>
        <p:xfrm>
          <a:off x="1191741" y="3174541"/>
          <a:ext cx="4869877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7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63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Buchstabe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038417" y="49899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9" name="Rechteck 8"/>
          <p:cNvSpPr/>
          <p:nvPr/>
        </p:nvSpPr>
        <p:spPr>
          <a:xfrm>
            <a:off x="5899335" y="498095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10" name="Rechteck 9"/>
          <p:cNvSpPr/>
          <p:nvPr/>
        </p:nvSpPr>
        <p:spPr>
          <a:xfrm>
            <a:off x="4971444" y="498095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11" name="Rechteck 10"/>
          <p:cNvSpPr/>
          <p:nvPr/>
        </p:nvSpPr>
        <p:spPr>
          <a:xfrm>
            <a:off x="6822081" y="498875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sp>
        <p:nvSpPr>
          <p:cNvPr id="12" name="Rechteck 11"/>
          <p:cNvSpPr/>
          <p:nvPr/>
        </p:nvSpPr>
        <p:spPr>
          <a:xfrm>
            <a:off x="3088257" y="49899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sp>
        <p:nvSpPr>
          <p:cNvPr id="13" name="Rechteck 12"/>
          <p:cNvSpPr/>
          <p:nvPr/>
        </p:nvSpPr>
        <p:spPr>
          <a:xfrm>
            <a:off x="1191741" y="498095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138097" y="498469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sp>
        <p:nvSpPr>
          <p:cNvPr id="15" name="Rechteck 14"/>
          <p:cNvSpPr/>
          <p:nvPr/>
        </p:nvSpPr>
        <p:spPr>
          <a:xfrm>
            <a:off x="7787230" y="498095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16" name="Rechteck 15"/>
          <p:cNvSpPr/>
          <p:nvPr/>
        </p:nvSpPr>
        <p:spPr>
          <a:xfrm>
            <a:off x="8750850" y="498095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</p:spTree>
    <p:extLst>
      <p:ext uri="{BB962C8B-B14F-4D97-AF65-F5344CB8AC3E}">
        <p14:creationId xmlns:p14="http://schemas.microsoft.com/office/powerpoint/2010/main" val="156252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r>
              <a:rPr lang="de-DE" dirty="0"/>
              <a:t>Erstellen Sie den </a:t>
            </a:r>
            <a:r>
              <a:rPr lang="de-DE" dirty="0" err="1"/>
              <a:t>Huffman</a:t>
            </a:r>
            <a:r>
              <a:rPr lang="de-DE" dirty="0"/>
              <a:t>-Codierungsbaum für die folgende Zeichenkette:</a:t>
            </a:r>
          </a:p>
          <a:p>
            <a:pPr marL="0" indent="0">
              <a:buNone/>
            </a:pPr>
            <a:r>
              <a:rPr lang="de-DE" dirty="0"/>
              <a:t>		ABRAKADABRASIMSALABIM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3:	</a:t>
            </a:r>
            <a:r>
              <a:rPr lang="de-DE" dirty="0">
                <a:latin typeface="Calibri" panose="020F0502020204030204" pitchFamily="34" charset="0"/>
              </a:rPr>
              <a:t>Blätter mit geringster Häufigkeit zusammenfassen und neu einordnen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4033606" y="350483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9" name="Rechteck 8"/>
          <p:cNvSpPr/>
          <p:nvPr/>
        </p:nvSpPr>
        <p:spPr>
          <a:xfrm>
            <a:off x="5894524" y="34958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10" name="Rechteck 9"/>
          <p:cNvSpPr/>
          <p:nvPr/>
        </p:nvSpPr>
        <p:spPr>
          <a:xfrm>
            <a:off x="4966633" y="34958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11" name="Rechteck 10"/>
          <p:cNvSpPr/>
          <p:nvPr/>
        </p:nvSpPr>
        <p:spPr>
          <a:xfrm>
            <a:off x="6817270" y="3503642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sp>
        <p:nvSpPr>
          <p:cNvPr id="12" name="Rechteck 11"/>
          <p:cNvSpPr/>
          <p:nvPr/>
        </p:nvSpPr>
        <p:spPr>
          <a:xfrm>
            <a:off x="3083446" y="350483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sp>
        <p:nvSpPr>
          <p:cNvPr id="13" name="Rechteck 12"/>
          <p:cNvSpPr/>
          <p:nvPr/>
        </p:nvSpPr>
        <p:spPr>
          <a:xfrm>
            <a:off x="1186930" y="34958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133286" y="349957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sp>
        <p:nvSpPr>
          <p:cNvPr id="15" name="Rechteck 14"/>
          <p:cNvSpPr/>
          <p:nvPr/>
        </p:nvSpPr>
        <p:spPr>
          <a:xfrm>
            <a:off x="7782419" y="34958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16" name="Rechteck 15"/>
          <p:cNvSpPr/>
          <p:nvPr/>
        </p:nvSpPr>
        <p:spPr>
          <a:xfrm>
            <a:off x="8746039" y="34958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17" name="Ellipse 16"/>
          <p:cNvSpPr/>
          <p:nvPr/>
        </p:nvSpPr>
        <p:spPr>
          <a:xfrm>
            <a:off x="2208484" y="4783307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8" name="Rechteck 17"/>
          <p:cNvSpPr/>
          <p:nvPr/>
        </p:nvSpPr>
        <p:spPr>
          <a:xfrm>
            <a:off x="1572207" y="561506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19" name="Gerade Verbindung mit Pfeil 18"/>
          <p:cNvCxnSpPr>
            <a:stCxn id="17" idx="3"/>
            <a:endCxn id="18" idx="0"/>
          </p:cNvCxnSpPr>
          <p:nvPr/>
        </p:nvCxnSpPr>
        <p:spPr>
          <a:xfrm flipH="1">
            <a:off x="1962295" y="5284068"/>
            <a:ext cx="381306" cy="33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3047377" y="560248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21" name="Gerade Verbindung mit Pfeil 20"/>
          <p:cNvCxnSpPr>
            <a:stCxn id="17" idx="5"/>
            <a:endCxn id="20" idx="0"/>
          </p:cNvCxnSpPr>
          <p:nvPr/>
        </p:nvCxnSpPr>
        <p:spPr>
          <a:xfrm>
            <a:off x="2996005" y="5284068"/>
            <a:ext cx="441460" cy="31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186930" y="482087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sp>
        <p:nvSpPr>
          <p:cNvPr id="23" name="Rechteck 22"/>
          <p:cNvSpPr/>
          <p:nvPr/>
        </p:nvSpPr>
        <p:spPr>
          <a:xfrm>
            <a:off x="3335525" y="485677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24" name="Rechteck 23"/>
          <p:cNvSpPr/>
          <p:nvPr/>
        </p:nvSpPr>
        <p:spPr>
          <a:xfrm>
            <a:off x="5196443" y="484779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25" name="Rechteck 24"/>
          <p:cNvSpPr/>
          <p:nvPr/>
        </p:nvSpPr>
        <p:spPr>
          <a:xfrm>
            <a:off x="4268552" y="484779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26" name="Rechteck 25"/>
          <p:cNvSpPr/>
          <p:nvPr/>
        </p:nvSpPr>
        <p:spPr>
          <a:xfrm>
            <a:off x="6119189" y="485558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084338" y="484779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28" name="Rechteck 27"/>
          <p:cNvSpPr/>
          <p:nvPr/>
        </p:nvSpPr>
        <p:spPr>
          <a:xfrm>
            <a:off x="8047958" y="484779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7" name="Rechteck 6"/>
          <p:cNvSpPr/>
          <p:nvPr/>
        </p:nvSpPr>
        <p:spPr>
          <a:xfrm>
            <a:off x="1079958" y="3409949"/>
            <a:ext cx="1916048" cy="733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7" idx="2"/>
          </p:cNvCxnSpPr>
          <p:nvPr/>
        </p:nvCxnSpPr>
        <p:spPr>
          <a:xfrm>
            <a:off x="2037982" y="4143374"/>
            <a:ext cx="400418" cy="46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05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3:	</a:t>
            </a:r>
            <a:r>
              <a:rPr lang="de-DE" dirty="0">
                <a:latin typeface="Calibri" panose="020F0502020204030204" pitchFamily="34" charset="0"/>
              </a:rPr>
              <a:t>Knoten mit geringster Häufigkeit zusammenfassen und neu einordnen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>
            <a:off x="2280997" y="235915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8" name="Rechteck 17"/>
          <p:cNvSpPr/>
          <p:nvPr/>
        </p:nvSpPr>
        <p:spPr>
          <a:xfrm>
            <a:off x="1644720" y="319091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19" name="Gerade Verbindung mit Pfeil 18"/>
          <p:cNvCxnSpPr>
            <a:stCxn id="17" idx="3"/>
            <a:endCxn id="18" idx="0"/>
          </p:cNvCxnSpPr>
          <p:nvPr/>
        </p:nvCxnSpPr>
        <p:spPr>
          <a:xfrm flipH="1">
            <a:off x="2034808" y="2859917"/>
            <a:ext cx="381306" cy="33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3119890" y="317833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21" name="Gerade Verbindung mit Pfeil 20"/>
          <p:cNvCxnSpPr>
            <a:stCxn id="17" idx="5"/>
            <a:endCxn id="20" idx="0"/>
          </p:cNvCxnSpPr>
          <p:nvPr/>
        </p:nvCxnSpPr>
        <p:spPr>
          <a:xfrm>
            <a:off x="3068518" y="2859917"/>
            <a:ext cx="441460" cy="31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1259443" y="239672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sp>
        <p:nvSpPr>
          <p:cNvPr id="23" name="Rechteck 22"/>
          <p:cNvSpPr/>
          <p:nvPr/>
        </p:nvSpPr>
        <p:spPr>
          <a:xfrm>
            <a:off x="3408038" y="243262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24" name="Rechteck 23"/>
          <p:cNvSpPr/>
          <p:nvPr/>
        </p:nvSpPr>
        <p:spPr>
          <a:xfrm>
            <a:off x="5268956" y="242364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25" name="Rechteck 24"/>
          <p:cNvSpPr/>
          <p:nvPr/>
        </p:nvSpPr>
        <p:spPr>
          <a:xfrm>
            <a:off x="4341065" y="242364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26" name="Rechteck 25"/>
          <p:cNvSpPr/>
          <p:nvPr/>
        </p:nvSpPr>
        <p:spPr>
          <a:xfrm>
            <a:off x="6191702" y="243143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156851" y="242364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28" name="Rechteck 27"/>
          <p:cNvSpPr/>
          <p:nvPr/>
        </p:nvSpPr>
        <p:spPr>
          <a:xfrm>
            <a:off x="8120471" y="242364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7" name="Rechteck 6"/>
          <p:cNvSpPr/>
          <p:nvPr/>
        </p:nvSpPr>
        <p:spPr>
          <a:xfrm>
            <a:off x="1190576" y="2256437"/>
            <a:ext cx="2074891" cy="767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113101" y="4116588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3" name="Ellipse 32"/>
          <p:cNvSpPr/>
          <p:nvPr/>
        </p:nvSpPr>
        <p:spPr>
          <a:xfrm>
            <a:off x="5981413" y="481577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34" name="Gerade Verbindung mit Pfeil 33"/>
          <p:cNvCxnSpPr>
            <a:stCxn id="32" idx="5"/>
            <a:endCxn id="33" idx="0"/>
          </p:cNvCxnSpPr>
          <p:nvPr/>
        </p:nvCxnSpPr>
        <p:spPr>
          <a:xfrm>
            <a:off x="5900622" y="4617349"/>
            <a:ext cx="542110" cy="19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4369916" y="487980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36" name="Gerade Verbindung mit Pfeil 35"/>
          <p:cNvCxnSpPr>
            <a:stCxn id="32" idx="3"/>
            <a:endCxn id="35" idx="0"/>
          </p:cNvCxnSpPr>
          <p:nvPr/>
        </p:nvCxnSpPr>
        <p:spPr>
          <a:xfrm flipH="1">
            <a:off x="4760004" y="4617349"/>
            <a:ext cx="488214" cy="262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5345136" y="564753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38" name="Gerade Verbindung mit Pfeil 37"/>
          <p:cNvCxnSpPr>
            <a:stCxn id="33" idx="3"/>
            <a:endCxn id="37" idx="0"/>
          </p:cNvCxnSpPr>
          <p:nvPr/>
        </p:nvCxnSpPr>
        <p:spPr>
          <a:xfrm flipH="1">
            <a:off x="5735224" y="5316537"/>
            <a:ext cx="381306" cy="33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6820306" y="563495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40" name="Gerade Verbindung mit Pfeil 39"/>
          <p:cNvCxnSpPr>
            <a:stCxn id="33" idx="5"/>
            <a:endCxn id="39" idx="0"/>
          </p:cNvCxnSpPr>
          <p:nvPr/>
        </p:nvCxnSpPr>
        <p:spPr>
          <a:xfrm>
            <a:off x="6768934" y="5316537"/>
            <a:ext cx="441460" cy="31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1209405" y="420152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42" name="Rechteck 41"/>
          <p:cNvSpPr/>
          <p:nvPr/>
        </p:nvSpPr>
        <p:spPr>
          <a:xfrm>
            <a:off x="3070323" y="419253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43" name="Rechteck 42"/>
          <p:cNvSpPr/>
          <p:nvPr/>
        </p:nvSpPr>
        <p:spPr>
          <a:xfrm>
            <a:off x="2142432" y="419253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44" name="Rechteck 43"/>
          <p:cNvSpPr/>
          <p:nvPr/>
        </p:nvSpPr>
        <p:spPr>
          <a:xfrm>
            <a:off x="3993069" y="420032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sp>
        <p:nvSpPr>
          <p:cNvPr id="45" name="Rechteck 44"/>
          <p:cNvSpPr/>
          <p:nvPr/>
        </p:nvSpPr>
        <p:spPr>
          <a:xfrm>
            <a:off x="6407334" y="416985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46" name="Rechteck 45"/>
          <p:cNvSpPr/>
          <p:nvPr/>
        </p:nvSpPr>
        <p:spPr>
          <a:xfrm>
            <a:off x="7370954" y="416985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</p:spTree>
    <p:extLst>
      <p:ext uri="{BB962C8B-B14F-4D97-AF65-F5344CB8AC3E}">
        <p14:creationId xmlns:p14="http://schemas.microsoft.com/office/powerpoint/2010/main" val="1201153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3:	</a:t>
            </a:r>
            <a:r>
              <a:rPr lang="de-DE" dirty="0">
                <a:latin typeface="Calibri" panose="020F0502020204030204" pitchFamily="34" charset="0"/>
              </a:rPr>
              <a:t>Knoten mit geringster Häufigkeit zusammenfassen und neu einordnen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308537" y="2154437"/>
            <a:ext cx="1891863" cy="659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322651" y="2154438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3" name="Ellipse 32"/>
          <p:cNvSpPr/>
          <p:nvPr/>
        </p:nvSpPr>
        <p:spPr>
          <a:xfrm>
            <a:off x="6190963" y="285362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34" name="Gerade Verbindung mit Pfeil 33"/>
          <p:cNvCxnSpPr>
            <a:stCxn id="32" idx="5"/>
            <a:endCxn id="33" idx="0"/>
          </p:cNvCxnSpPr>
          <p:nvPr/>
        </p:nvCxnSpPr>
        <p:spPr>
          <a:xfrm>
            <a:off x="6110172" y="2655199"/>
            <a:ext cx="542110" cy="19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4629339" y="2976102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36" name="Gerade Verbindung mit Pfeil 35"/>
          <p:cNvCxnSpPr>
            <a:stCxn id="32" idx="3"/>
            <a:endCxn id="35" idx="0"/>
          </p:cNvCxnSpPr>
          <p:nvPr/>
        </p:nvCxnSpPr>
        <p:spPr>
          <a:xfrm flipH="1">
            <a:off x="5019427" y="2655199"/>
            <a:ext cx="438341" cy="320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5554686" y="368538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38" name="Gerade Verbindung mit Pfeil 37"/>
          <p:cNvCxnSpPr>
            <a:stCxn id="33" idx="3"/>
            <a:endCxn id="37" idx="0"/>
          </p:cNvCxnSpPr>
          <p:nvPr/>
        </p:nvCxnSpPr>
        <p:spPr>
          <a:xfrm flipH="1">
            <a:off x="5944774" y="3354387"/>
            <a:ext cx="381306" cy="33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7029856" y="367280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40" name="Gerade Verbindung mit Pfeil 39"/>
          <p:cNvCxnSpPr>
            <a:stCxn id="33" idx="5"/>
            <a:endCxn id="39" idx="0"/>
          </p:cNvCxnSpPr>
          <p:nvPr/>
        </p:nvCxnSpPr>
        <p:spPr>
          <a:xfrm>
            <a:off x="6978484" y="3354387"/>
            <a:ext cx="441460" cy="31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1418955" y="223937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42" name="Rechteck 41"/>
          <p:cNvSpPr/>
          <p:nvPr/>
        </p:nvSpPr>
        <p:spPr>
          <a:xfrm>
            <a:off x="3279873" y="223038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43" name="Rechteck 42"/>
          <p:cNvSpPr/>
          <p:nvPr/>
        </p:nvSpPr>
        <p:spPr>
          <a:xfrm>
            <a:off x="2351982" y="223038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44" name="Rechteck 43"/>
          <p:cNvSpPr/>
          <p:nvPr/>
        </p:nvSpPr>
        <p:spPr>
          <a:xfrm>
            <a:off x="4202619" y="223817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sp>
        <p:nvSpPr>
          <p:cNvPr id="45" name="Rechteck 44"/>
          <p:cNvSpPr/>
          <p:nvPr/>
        </p:nvSpPr>
        <p:spPr>
          <a:xfrm>
            <a:off x="6616884" y="220770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46" name="Rechteck 45"/>
          <p:cNvSpPr/>
          <p:nvPr/>
        </p:nvSpPr>
        <p:spPr>
          <a:xfrm>
            <a:off x="7580504" y="220770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47" name="Rechteck 46"/>
          <p:cNvSpPr/>
          <p:nvPr/>
        </p:nvSpPr>
        <p:spPr>
          <a:xfrm>
            <a:off x="3244990" y="2162352"/>
            <a:ext cx="1812785" cy="659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2083862" y="4484954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49" name="Ellipse 48"/>
          <p:cNvSpPr/>
          <p:nvPr/>
        </p:nvSpPr>
        <p:spPr>
          <a:xfrm>
            <a:off x="2897442" y="5177812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50" name="Gerade Verbindung mit Pfeil 49"/>
          <p:cNvCxnSpPr>
            <a:stCxn id="48" idx="5"/>
            <a:endCxn id="49" idx="0"/>
          </p:cNvCxnSpPr>
          <p:nvPr/>
        </p:nvCxnSpPr>
        <p:spPr>
          <a:xfrm>
            <a:off x="2871383" y="4985715"/>
            <a:ext cx="487378" cy="192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1289267" y="525988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52" name="Gerade Verbindung mit Pfeil 51"/>
          <p:cNvCxnSpPr>
            <a:stCxn id="48" idx="3"/>
            <a:endCxn id="51" idx="0"/>
          </p:cNvCxnSpPr>
          <p:nvPr/>
        </p:nvCxnSpPr>
        <p:spPr>
          <a:xfrm flipH="1">
            <a:off x="1679355" y="4985715"/>
            <a:ext cx="539624" cy="27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2214614" y="596916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54" name="Gerade Verbindung mit Pfeil 53"/>
          <p:cNvCxnSpPr>
            <a:stCxn id="49" idx="3"/>
            <a:endCxn id="53" idx="0"/>
          </p:cNvCxnSpPr>
          <p:nvPr/>
        </p:nvCxnSpPr>
        <p:spPr>
          <a:xfrm flipH="1">
            <a:off x="2604702" y="5678573"/>
            <a:ext cx="427857" cy="29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3689784" y="595658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56" name="Gerade Verbindung mit Pfeil 55"/>
          <p:cNvCxnSpPr>
            <a:stCxn id="49" idx="5"/>
            <a:endCxn id="55" idx="0"/>
          </p:cNvCxnSpPr>
          <p:nvPr/>
        </p:nvCxnSpPr>
        <p:spPr>
          <a:xfrm>
            <a:off x="3684963" y="5678573"/>
            <a:ext cx="394909" cy="27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3561196" y="449899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58" name="Rechteck 57"/>
          <p:cNvSpPr/>
          <p:nvPr/>
        </p:nvSpPr>
        <p:spPr>
          <a:xfrm>
            <a:off x="7958868" y="458930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59" name="Ellipse 58"/>
          <p:cNvSpPr/>
          <p:nvPr/>
        </p:nvSpPr>
        <p:spPr>
          <a:xfrm>
            <a:off x="4731460" y="4484954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0" name="Ellipse 59"/>
          <p:cNvSpPr/>
          <p:nvPr/>
        </p:nvSpPr>
        <p:spPr>
          <a:xfrm>
            <a:off x="6573815" y="4512754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3" name="Rechteck 62"/>
          <p:cNvSpPr/>
          <p:nvPr/>
        </p:nvSpPr>
        <p:spPr>
          <a:xfrm>
            <a:off x="4226736" y="521821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64" name="Rechteck 63"/>
          <p:cNvSpPr/>
          <p:nvPr/>
        </p:nvSpPr>
        <p:spPr>
          <a:xfrm>
            <a:off x="6149861" y="525064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65" name="Rechteck 64"/>
          <p:cNvSpPr/>
          <p:nvPr/>
        </p:nvSpPr>
        <p:spPr>
          <a:xfrm>
            <a:off x="5264010" y="523943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66" name="Rechteck 65"/>
          <p:cNvSpPr/>
          <p:nvPr/>
        </p:nvSpPr>
        <p:spPr>
          <a:xfrm>
            <a:off x="7174582" y="525064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67" name="Gerade Verbindung mit Pfeil 66"/>
          <p:cNvCxnSpPr>
            <a:stCxn id="60" idx="5"/>
            <a:endCxn id="66" idx="0"/>
          </p:cNvCxnSpPr>
          <p:nvPr/>
        </p:nvCxnSpPr>
        <p:spPr>
          <a:xfrm>
            <a:off x="7361336" y="5013515"/>
            <a:ext cx="203334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0" idx="3"/>
            <a:endCxn id="64" idx="0"/>
          </p:cNvCxnSpPr>
          <p:nvPr/>
        </p:nvCxnSpPr>
        <p:spPr>
          <a:xfrm flipH="1">
            <a:off x="6539949" y="5013515"/>
            <a:ext cx="168983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59" idx="5"/>
            <a:endCxn id="65" idx="0"/>
          </p:cNvCxnSpPr>
          <p:nvPr/>
        </p:nvCxnSpPr>
        <p:spPr>
          <a:xfrm>
            <a:off x="5518981" y="4985715"/>
            <a:ext cx="135117" cy="25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59" idx="3"/>
            <a:endCxn id="63" idx="0"/>
          </p:cNvCxnSpPr>
          <p:nvPr/>
        </p:nvCxnSpPr>
        <p:spPr>
          <a:xfrm flipH="1">
            <a:off x="4616824" y="4985715"/>
            <a:ext cx="249753" cy="23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307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55</a:t>
            </a:fld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1969562" y="166419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11" name="Ellipse 10"/>
          <p:cNvSpPr/>
          <p:nvPr/>
        </p:nvSpPr>
        <p:spPr>
          <a:xfrm>
            <a:off x="2782915" y="240560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12" name="Gerade Verbindung mit Pfeil 11"/>
          <p:cNvCxnSpPr>
            <a:stCxn id="10" idx="5"/>
            <a:endCxn id="11" idx="0"/>
          </p:cNvCxnSpPr>
          <p:nvPr/>
        </p:nvCxnSpPr>
        <p:spPr>
          <a:xfrm>
            <a:off x="2757083" y="2164954"/>
            <a:ext cx="487151" cy="24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1174967" y="243912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14" name="Gerade Verbindung mit Pfeil 13"/>
          <p:cNvCxnSpPr>
            <a:stCxn id="10" idx="3"/>
            <a:endCxn id="13" idx="0"/>
          </p:cNvCxnSpPr>
          <p:nvPr/>
        </p:nvCxnSpPr>
        <p:spPr>
          <a:xfrm flipH="1">
            <a:off x="1565055" y="2164954"/>
            <a:ext cx="539624" cy="27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2100314" y="314840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16" name="Gerade Verbindung mit Pfeil 15"/>
          <p:cNvCxnSpPr>
            <a:stCxn id="11" idx="3"/>
            <a:endCxn id="15" idx="0"/>
          </p:cNvCxnSpPr>
          <p:nvPr/>
        </p:nvCxnSpPr>
        <p:spPr>
          <a:xfrm flipH="1">
            <a:off x="2490402" y="2906361"/>
            <a:ext cx="427630" cy="242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575484" y="313582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18" name="Gerade Verbindung mit Pfeil 17"/>
          <p:cNvCxnSpPr>
            <a:stCxn id="11" idx="5"/>
            <a:endCxn id="17" idx="0"/>
          </p:cNvCxnSpPr>
          <p:nvPr/>
        </p:nvCxnSpPr>
        <p:spPr>
          <a:xfrm>
            <a:off x="3570436" y="2906361"/>
            <a:ext cx="395136" cy="229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446896" y="167823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20" name="Rechteck 19"/>
          <p:cNvSpPr/>
          <p:nvPr/>
        </p:nvSpPr>
        <p:spPr>
          <a:xfrm>
            <a:off x="7844568" y="176854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21" name="Ellipse 20"/>
          <p:cNvSpPr/>
          <p:nvPr/>
        </p:nvSpPr>
        <p:spPr>
          <a:xfrm>
            <a:off x="4617160" y="166419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2" name="Ellipse 21"/>
          <p:cNvSpPr/>
          <p:nvPr/>
        </p:nvSpPr>
        <p:spPr>
          <a:xfrm>
            <a:off x="6459515" y="169199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3" name="Rechteck 22"/>
          <p:cNvSpPr/>
          <p:nvPr/>
        </p:nvSpPr>
        <p:spPr>
          <a:xfrm>
            <a:off x="4112436" y="239745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24" name="Rechteck 23"/>
          <p:cNvSpPr/>
          <p:nvPr/>
        </p:nvSpPr>
        <p:spPr>
          <a:xfrm>
            <a:off x="6035561" y="242988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25" name="Rechteck 24"/>
          <p:cNvSpPr/>
          <p:nvPr/>
        </p:nvSpPr>
        <p:spPr>
          <a:xfrm>
            <a:off x="5149710" y="241867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26" name="Rechteck 25"/>
          <p:cNvSpPr/>
          <p:nvPr/>
        </p:nvSpPr>
        <p:spPr>
          <a:xfrm>
            <a:off x="7060282" y="242988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27" name="Gerade Verbindung mit Pfeil 26"/>
          <p:cNvCxnSpPr>
            <a:stCxn id="22" idx="5"/>
            <a:endCxn id="26" idx="0"/>
          </p:cNvCxnSpPr>
          <p:nvPr/>
        </p:nvCxnSpPr>
        <p:spPr>
          <a:xfrm>
            <a:off x="7247036" y="2192754"/>
            <a:ext cx="203334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2" idx="3"/>
            <a:endCxn id="24" idx="0"/>
          </p:cNvCxnSpPr>
          <p:nvPr/>
        </p:nvCxnSpPr>
        <p:spPr>
          <a:xfrm flipH="1">
            <a:off x="6425649" y="2192754"/>
            <a:ext cx="168983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1" idx="5"/>
            <a:endCxn id="25" idx="0"/>
          </p:cNvCxnSpPr>
          <p:nvPr/>
        </p:nvCxnSpPr>
        <p:spPr>
          <a:xfrm>
            <a:off x="5404681" y="2164954"/>
            <a:ext cx="135117" cy="25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1" idx="3"/>
            <a:endCxn id="23" idx="0"/>
          </p:cNvCxnSpPr>
          <p:nvPr/>
        </p:nvCxnSpPr>
        <p:spPr>
          <a:xfrm flipH="1">
            <a:off x="4502524" y="2164954"/>
            <a:ext cx="249753" cy="23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862817" y="1578276"/>
            <a:ext cx="2418602" cy="723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6496337" y="417480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36" name="Ellipse 35"/>
          <p:cNvSpPr/>
          <p:nvPr/>
        </p:nvSpPr>
        <p:spPr>
          <a:xfrm>
            <a:off x="5578423" y="483564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7" name="Ellipse 36"/>
          <p:cNvSpPr/>
          <p:nvPr/>
        </p:nvSpPr>
        <p:spPr>
          <a:xfrm>
            <a:off x="6496059" y="537249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38" name="Gerade Verbindung mit Pfeil 37"/>
          <p:cNvCxnSpPr>
            <a:stCxn id="35" idx="3"/>
            <a:endCxn id="36" idx="0"/>
          </p:cNvCxnSpPr>
          <p:nvPr/>
        </p:nvCxnSpPr>
        <p:spPr>
          <a:xfrm flipH="1">
            <a:off x="6039742" y="4675562"/>
            <a:ext cx="591712" cy="160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6" idx="5"/>
            <a:endCxn id="37" idx="0"/>
          </p:cNvCxnSpPr>
          <p:nvPr/>
        </p:nvCxnSpPr>
        <p:spPr>
          <a:xfrm>
            <a:off x="6365944" y="5336404"/>
            <a:ext cx="591434" cy="3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4864476" y="560271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41" name="Gerade Verbindung mit Pfeil 40"/>
          <p:cNvCxnSpPr>
            <a:stCxn id="36" idx="3"/>
            <a:endCxn id="40" idx="0"/>
          </p:cNvCxnSpPr>
          <p:nvPr/>
        </p:nvCxnSpPr>
        <p:spPr>
          <a:xfrm flipH="1">
            <a:off x="5254564" y="5336404"/>
            <a:ext cx="458976" cy="2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5856376" y="613956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43" name="Gerade Verbindung mit Pfeil 42"/>
          <p:cNvCxnSpPr>
            <a:stCxn id="37" idx="3"/>
            <a:endCxn id="42" idx="0"/>
          </p:cNvCxnSpPr>
          <p:nvPr/>
        </p:nvCxnSpPr>
        <p:spPr>
          <a:xfrm flipH="1">
            <a:off x="6246464" y="5873251"/>
            <a:ext cx="384712" cy="2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7343459" y="617007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45" name="Gerade Verbindung mit Pfeil 44"/>
          <p:cNvCxnSpPr>
            <a:stCxn id="37" idx="5"/>
            <a:endCxn id="44" idx="0"/>
          </p:cNvCxnSpPr>
          <p:nvPr/>
        </p:nvCxnSpPr>
        <p:spPr>
          <a:xfrm>
            <a:off x="7283580" y="5873251"/>
            <a:ext cx="449967" cy="29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7627053" y="492508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cxnSp>
        <p:nvCxnSpPr>
          <p:cNvPr id="47" name="Gerade Verbindung mit Pfeil 46"/>
          <p:cNvCxnSpPr>
            <a:stCxn id="35" idx="5"/>
            <a:endCxn id="46" idx="0"/>
          </p:cNvCxnSpPr>
          <p:nvPr/>
        </p:nvCxnSpPr>
        <p:spPr>
          <a:xfrm>
            <a:off x="7283858" y="4675562"/>
            <a:ext cx="733283" cy="24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8019762" y="417630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61" name="Ellipse 60"/>
          <p:cNvSpPr/>
          <p:nvPr/>
        </p:nvSpPr>
        <p:spPr>
          <a:xfrm>
            <a:off x="2061869" y="411318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2" name="Ellipse 61"/>
          <p:cNvSpPr/>
          <p:nvPr/>
        </p:nvSpPr>
        <p:spPr>
          <a:xfrm>
            <a:off x="3904224" y="414098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3" name="Rechteck 62"/>
          <p:cNvSpPr/>
          <p:nvPr/>
        </p:nvSpPr>
        <p:spPr>
          <a:xfrm>
            <a:off x="1557145" y="484644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64" name="Rechteck 63"/>
          <p:cNvSpPr/>
          <p:nvPr/>
        </p:nvSpPr>
        <p:spPr>
          <a:xfrm>
            <a:off x="3480270" y="487887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65" name="Rechteck 64"/>
          <p:cNvSpPr/>
          <p:nvPr/>
        </p:nvSpPr>
        <p:spPr>
          <a:xfrm>
            <a:off x="2594419" y="486766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66" name="Rechteck 65"/>
          <p:cNvSpPr/>
          <p:nvPr/>
        </p:nvSpPr>
        <p:spPr>
          <a:xfrm>
            <a:off x="4504991" y="4878873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67" name="Gerade Verbindung mit Pfeil 66"/>
          <p:cNvCxnSpPr>
            <a:stCxn id="62" idx="5"/>
            <a:endCxn id="66" idx="0"/>
          </p:cNvCxnSpPr>
          <p:nvPr/>
        </p:nvCxnSpPr>
        <p:spPr>
          <a:xfrm>
            <a:off x="4691745" y="4641744"/>
            <a:ext cx="203334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2" idx="3"/>
            <a:endCxn id="64" idx="0"/>
          </p:cNvCxnSpPr>
          <p:nvPr/>
        </p:nvCxnSpPr>
        <p:spPr>
          <a:xfrm flipH="1">
            <a:off x="3870358" y="4641744"/>
            <a:ext cx="168983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61" idx="5"/>
            <a:endCxn id="65" idx="0"/>
          </p:cNvCxnSpPr>
          <p:nvPr/>
        </p:nvCxnSpPr>
        <p:spPr>
          <a:xfrm>
            <a:off x="2849390" y="4613944"/>
            <a:ext cx="135117" cy="25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61" idx="3"/>
            <a:endCxn id="63" idx="0"/>
          </p:cNvCxnSpPr>
          <p:nvPr/>
        </p:nvCxnSpPr>
        <p:spPr>
          <a:xfrm flipH="1">
            <a:off x="1947233" y="4613944"/>
            <a:ext cx="249753" cy="23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1974362" y="4051549"/>
            <a:ext cx="3035788" cy="676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674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56</a:t>
            </a:fld>
            <a:endParaRPr lang="en-US" dirty="0"/>
          </a:p>
        </p:txBody>
      </p:sp>
      <p:sp>
        <p:nvSpPr>
          <p:cNvPr id="35" name="Ellipse 34"/>
          <p:cNvSpPr/>
          <p:nvPr/>
        </p:nvSpPr>
        <p:spPr>
          <a:xfrm>
            <a:off x="2651414" y="2772597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36" name="Ellipse 35"/>
          <p:cNvSpPr/>
          <p:nvPr/>
        </p:nvSpPr>
        <p:spPr>
          <a:xfrm>
            <a:off x="1733500" y="3433439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7" name="Ellipse 36"/>
          <p:cNvSpPr/>
          <p:nvPr/>
        </p:nvSpPr>
        <p:spPr>
          <a:xfrm>
            <a:off x="2651136" y="397028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38" name="Gerade Verbindung mit Pfeil 37"/>
          <p:cNvCxnSpPr>
            <a:stCxn id="35" idx="3"/>
            <a:endCxn id="36" idx="0"/>
          </p:cNvCxnSpPr>
          <p:nvPr/>
        </p:nvCxnSpPr>
        <p:spPr>
          <a:xfrm flipH="1">
            <a:off x="2194819" y="3273358"/>
            <a:ext cx="591712" cy="160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6" idx="5"/>
            <a:endCxn id="37" idx="0"/>
          </p:cNvCxnSpPr>
          <p:nvPr/>
        </p:nvCxnSpPr>
        <p:spPr>
          <a:xfrm>
            <a:off x="2521021" y="3934200"/>
            <a:ext cx="591434" cy="3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1019553" y="420051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41" name="Gerade Verbindung mit Pfeil 40"/>
          <p:cNvCxnSpPr>
            <a:stCxn id="36" idx="3"/>
            <a:endCxn id="40" idx="0"/>
          </p:cNvCxnSpPr>
          <p:nvPr/>
        </p:nvCxnSpPr>
        <p:spPr>
          <a:xfrm flipH="1">
            <a:off x="1409641" y="3934200"/>
            <a:ext cx="458976" cy="2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2011453" y="473736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43" name="Gerade Verbindung mit Pfeil 42"/>
          <p:cNvCxnSpPr>
            <a:stCxn id="37" idx="3"/>
            <a:endCxn id="42" idx="0"/>
          </p:cNvCxnSpPr>
          <p:nvPr/>
        </p:nvCxnSpPr>
        <p:spPr>
          <a:xfrm flipH="1">
            <a:off x="2401541" y="4471047"/>
            <a:ext cx="384712" cy="2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498536" y="4767872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45" name="Gerade Verbindung mit Pfeil 44"/>
          <p:cNvCxnSpPr>
            <a:stCxn id="37" idx="5"/>
            <a:endCxn id="44" idx="0"/>
          </p:cNvCxnSpPr>
          <p:nvPr/>
        </p:nvCxnSpPr>
        <p:spPr>
          <a:xfrm>
            <a:off x="3438657" y="4471047"/>
            <a:ext cx="449967" cy="29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3782130" y="352288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cxnSp>
        <p:nvCxnSpPr>
          <p:cNvPr id="47" name="Gerade Verbindung mit Pfeil 46"/>
          <p:cNvCxnSpPr>
            <a:stCxn id="35" idx="5"/>
            <a:endCxn id="46" idx="0"/>
          </p:cNvCxnSpPr>
          <p:nvPr/>
        </p:nvCxnSpPr>
        <p:spPr>
          <a:xfrm>
            <a:off x="3438935" y="3273358"/>
            <a:ext cx="733283" cy="24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4713459" y="277259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61" name="Ellipse 60"/>
          <p:cNvSpPr/>
          <p:nvPr/>
        </p:nvSpPr>
        <p:spPr>
          <a:xfrm>
            <a:off x="5751748" y="351546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2" name="Ellipse 61"/>
          <p:cNvSpPr/>
          <p:nvPr/>
        </p:nvSpPr>
        <p:spPr>
          <a:xfrm>
            <a:off x="7594103" y="354326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3" name="Rechteck 62"/>
          <p:cNvSpPr/>
          <p:nvPr/>
        </p:nvSpPr>
        <p:spPr>
          <a:xfrm>
            <a:off x="5247024" y="424872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64" name="Rechteck 63"/>
          <p:cNvSpPr/>
          <p:nvPr/>
        </p:nvSpPr>
        <p:spPr>
          <a:xfrm>
            <a:off x="7170149" y="428115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65" name="Rechteck 64"/>
          <p:cNvSpPr/>
          <p:nvPr/>
        </p:nvSpPr>
        <p:spPr>
          <a:xfrm>
            <a:off x="6284298" y="426994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66" name="Rechteck 65"/>
          <p:cNvSpPr/>
          <p:nvPr/>
        </p:nvSpPr>
        <p:spPr>
          <a:xfrm>
            <a:off x="8194870" y="428115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67" name="Gerade Verbindung mit Pfeil 66"/>
          <p:cNvCxnSpPr>
            <a:stCxn id="62" idx="5"/>
            <a:endCxn id="66" idx="0"/>
          </p:cNvCxnSpPr>
          <p:nvPr/>
        </p:nvCxnSpPr>
        <p:spPr>
          <a:xfrm>
            <a:off x="8381624" y="4044027"/>
            <a:ext cx="203334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2" idx="3"/>
            <a:endCxn id="64" idx="0"/>
          </p:cNvCxnSpPr>
          <p:nvPr/>
        </p:nvCxnSpPr>
        <p:spPr>
          <a:xfrm flipH="1">
            <a:off x="7560237" y="4044027"/>
            <a:ext cx="168983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61" idx="5"/>
            <a:endCxn id="65" idx="0"/>
          </p:cNvCxnSpPr>
          <p:nvPr/>
        </p:nvCxnSpPr>
        <p:spPr>
          <a:xfrm>
            <a:off x="6539269" y="4016227"/>
            <a:ext cx="135117" cy="25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61" idx="3"/>
            <a:endCxn id="63" idx="0"/>
          </p:cNvCxnSpPr>
          <p:nvPr/>
        </p:nvCxnSpPr>
        <p:spPr>
          <a:xfrm flipH="1">
            <a:off x="5637112" y="4016227"/>
            <a:ext cx="249753" cy="23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6633042" y="2782204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cxnSp>
        <p:nvCxnSpPr>
          <p:cNvPr id="53" name="Gerade Verbindung mit Pfeil 52"/>
          <p:cNvCxnSpPr>
            <a:stCxn id="52" idx="3"/>
            <a:endCxn id="61" idx="0"/>
          </p:cNvCxnSpPr>
          <p:nvPr/>
        </p:nvCxnSpPr>
        <p:spPr>
          <a:xfrm flipH="1">
            <a:off x="6213067" y="3282965"/>
            <a:ext cx="555092" cy="23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52" idx="5"/>
            <a:endCxn id="62" idx="0"/>
          </p:cNvCxnSpPr>
          <p:nvPr/>
        </p:nvCxnSpPr>
        <p:spPr>
          <a:xfrm>
            <a:off x="7420563" y="3282965"/>
            <a:ext cx="634859" cy="260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2515724" y="2688796"/>
            <a:ext cx="3035788" cy="689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027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57</a:t>
            </a:fld>
            <a:endParaRPr lang="en-US" dirty="0"/>
          </a:p>
        </p:txBody>
      </p:sp>
      <p:sp>
        <p:nvSpPr>
          <p:cNvPr id="35" name="Ellipse 34"/>
          <p:cNvSpPr/>
          <p:nvPr/>
        </p:nvSpPr>
        <p:spPr>
          <a:xfrm>
            <a:off x="6116845" y="291486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36" name="Ellipse 35"/>
          <p:cNvSpPr/>
          <p:nvPr/>
        </p:nvSpPr>
        <p:spPr>
          <a:xfrm>
            <a:off x="5198931" y="357570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7" name="Ellipse 36"/>
          <p:cNvSpPr/>
          <p:nvPr/>
        </p:nvSpPr>
        <p:spPr>
          <a:xfrm>
            <a:off x="6116567" y="411255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38" name="Gerade Verbindung mit Pfeil 37"/>
          <p:cNvCxnSpPr>
            <a:stCxn id="35" idx="3"/>
            <a:endCxn id="36" idx="0"/>
          </p:cNvCxnSpPr>
          <p:nvPr/>
        </p:nvCxnSpPr>
        <p:spPr>
          <a:xfrm flipH="1">
            <a:off x="5660250" y="3415622"/>
            <a:ext cx="591712" cy="160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6" idx="5"/>
            <a:endCxn id="37" idx="0"/>
          </p:cNvCxnSpPr>
          <p:nvPr/>
        </p:nvCxnSpPr>
        <p:spPr>
          <a:xfrm>
            <a:off x="5986452" y="4076464"/>
            <a:ext cx="591434" cy="3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4484984" y="434277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41" name="Gerade Verbindung mit Pfeil 40"/>
          <p:cNvCxnSpPr>
            <a:stCxn id="36" idx="3"/>
            <a:endCxn id="40" idx="0"/>
          </p:cNvCxnSpPr>
          <p:nvPr/>
        </p:nvCxnSpPr>
        <p:spPr>
          <a:xfrm flipH="1">
            <a:off x="4875072" y="4076464"/>
            <a:ext cx="458976" cy="2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5476884" y="487962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43" name="Gerade Verbindung mit Pfeil 42"/>
          <p:cNvCxnSpPr>
            <a:stCxn id="37" idx="3"/>
            <a:endCxn id="42" idx="0"/>
          </p:cNvCxnSpPr>
          <p:nvPr/>
        </p:nvCxnSpPr>
        <p:spPr>
          <a:xfrm flipH="1">
            <a:off x="5866972" y="4613311"/>
            <a:ext cx="384712" cy="2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6963967" y="4910136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45" name="Gerade Verbindung mit Pfeil 44"/>
          <p:cNvCxnSpPr>
            <a:stCxn id="37" idx="5"/>
            <a:endCxn id="44" idx="0"/>
          </p:cNvCxnSpPr>
          <p:nvPr/>
        </p:nvCxnSpPr>
        <p:spPr>
          <a:xfrm>
            <a:off x="6904088" y="4613311"/>
            <a:ext cx="449967" cy="29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7247561" y="366514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cxnSp>
        <p:nvCxnSpPr>
          <p:cNvPr id="47" name="Gerade Verbindung mit Pfeil 46"/>
          <p:cNvCxnSpPr>
            <a:stCxn id="35" idx="5"/>
            <a:endCxn id="46" idx="0"/>
          </p:cNvCxnSpPr>
          <p:nvPr/>
        </p:nvCxnSpPr>
        <p:spPr>
          <a:xfrm>
            <a:off x="6904366" y="3415622"/>
            <a:ext cx="733283" cy="24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8178890" y="2914861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sp>
        <p:nvSpPr>
          <p:cNvPr id="61" name="Ellipse 60"/>
          <p:cNvSpPr/>
          <p:nvPr/>
        </p:nvSpPr>
        <p:spPr>
          <a:xfrm>
            <a:off x="1400556" y="283835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2" name="Ellipse 61"/>
          <p:cNvSpPr/>
          <p:nvPr/>
        </p:nvSpPr>
        <p:spPr>
          <a:xfrm>
            <a:off x="3242911" y="286615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3" name="Rechteck 62"/>
          <p:cNvSpPr/>
          <p:nvPr/>
        </p:nvSpPr>
        <p:spPr>
          <a:xfrm>
            <a:off x="895832" y="3571612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64" name="Rechteck 63"/>
          <p:cNvSpPr/>
          <p:nvPr/>
        </p:nvSpPr>
        <p:spPr>
          <a:xfrm>
            <a:off x="2818957" y="360404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65" name="Rechteck 64"/>
          <p:cNvSpPr/>
          <p:nvPr/>
        </p:nvSpPr>
        <p:spPr>
          <a:xfrm>
            <a:off x="1933106" y="3592832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66" name="Rechteck 65"/>
          <p:cNvSpPr/>
          <p:nvPr/>
        </p:nvSpPr>
        <p:spPr>
          <a:xfrm>
            <a:off x="3843678" y="360404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67" name="Gerade Verbindung mit Pfeil 66"/>
          <p:cNvCxnSpPr>
            <a:stCxn id="62" idx="5"/>
            <a:endCxn id="66" idx="0"/>
          </p:cNvCxnSpPr>
          <p:nvPr/>
        </p:nvCxnSpPr>
        <p:spPr>
          <a:xfrm>
            <a:off x="4030432" y="3366911"/>
            <a:ext cx="203334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2" idx="3"/>
            <a:endCxn id="64" idx="0"/>
          </p:cNvCxnSpPr>
          <p:nvPr/>
        </p:nvCxnSpPr>
        <p:spPr>
          <a:xfrm flipH="1">
            <a:off x="3209045" y="3366911"/>
            <a:ext cx="168983" cy="23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61" idx="5"/>
            <a:endCxn id="65" idx="0"/>
          </p:cNvCxnSpPr>
          <p:nvPr/>
        </p:nvCxnSpPr>
        <p:spPr>
          <a:xfrm>
            <a:off x="2188077" y="3339111"/>
            <a:ext cx="135117" cy="25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61" idx="3"/>
            <a:endCxn id="63" idx="0"/>
          </p:cNvCxnSpPr>
          <p:nvPr/>
        </p:nvCxnSpPr>
        <p:spPr>
          <a:xfrm flipH="1">
            <a:off x="1285920" y="3339111"/>
            <a:ext cx="249753" cy="23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2323194" y="196335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cxnSp>
        <p:nvCxnSpPr>
          <p:cNvPr id="53" name="Gerade Verbindung mit Pfeil 52"/>
          <p:cNvCxnSpPr>
            <a:stCxn id="52" idx="3"/>
            <a:endCxn id="61" idx="0"/>
          </p:cNvCxnSpPr>
          <p:nvPr/>
        </p:nvCxnSpPr>
        <p:spPr>
          <a:xfrm flipH="1">
            <a:off x="1861875" y="2464112"/>
            <a:ext cx="596436" cy="37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52" idx="5"/>
            <a:endCxn id="62" idx="0"/>
          </p:cNvCxnSpPr>
          <p:nvPr/>
        </p:nvCxnSpPr>
        <p:spPr>
          <a:xfrm>
            <a:off x="3110715" y="2464112"/>
            <a:ext cx="593515" cy="40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963967" y="1949045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13</a:t>
            </a:r>
          </a:p>
        </p:txBody>
      </p:sp>
      <p:cxnSp>
        <p:nvCxnSpPr>
          <p:cNvPr id="34" name="Gerade Verbindung mit Pfeil 33"/>
          <p:cNvCxnSpPr>
            <a:stCxn id="33" idx="3"/>
            <a:endCxn id="35" idx="0"/>
          </p:cNvCxnSpPr>
          <p:nvPr/>
        </p:nvCxnSpPr>
        <p:spPr>
          <a:xfrm flipH="1">
            <a:off x="6578164" y="2449806"/>
            <a:ext cx="520920" cy="465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33" idx="5"/>
            <a:endCxn id="60" idx="0"/>
          </p:cNvCxnSpPr>
          <p:nvPr/>
        </p:nvCxnSpPr>
        <p:spPr>
          <a:xfrm>
            <a:off x="7751488" y="2449806"/>
            <a:ext cx="817490" cy="465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195938" y="1863128"/>
            <a:ext cx="5982952" cy="819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60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3:</a:t>
            </a:r>
            <a:r>
              <a:rPr lang="de-DE" dirty="0">
                <a:latin typeface="Calibri" panose="020F0502020204030204" pitchFamily="34" charset="0"/>
              </a:rPr>
              <a:t>	Fertig!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4693767" y="2167387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21</a:t>
            </a:r>
          </a:p>
        </p:txBody>
      </p:sp>
      <p:sp>
        <p:nvSpPr>
          <p:cNvPr id="8" name="Ellipse 7"/>
          <p:cNvSpPr/>
          <p:nvPr/>
        </p:nvSpPr>
        <p:spPr>
          <a:xfrm>
            <a:off x="2217819" y="291798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9" name="Ellipse 8"/>
          <p:cNvSpPr/>
          <p:nvPr/>
        </p:nvSpPr>
        <p:spPr>
          <a:xfrm>
            <a:off x="1372372" y="371199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" name="Ellipse 10"/>
          <p:cNvSpPr/>
          <p:nvPr/>
        </p:nvSpPr>
        <p:spPr>
          <a:xfrm>
            <a:off x="3056398" y="372052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2" name="Ellipse 11"/>
          <p:cNvSpPr/>
          <p:nvPr/>
        </p:nvSpPr>
        <p:spPr>
          <a:xfrm>
            <a:off x="7291298" y="291853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13" name="Ellipse 12"/>
          <p:cNvSpPr/>
          <p:nvPr/>
        </p:nvSpPr>
        <p:spPr>
          <a:xfrm>
            <a:off x="6084703" y="362676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14" name="Ellipse 13"/>
          <p:cNvSpPr/>
          <p:nvPr/>
        </p:nvSpPr>
        <p:spPr>
          <a:xfrm>
            <a:off x="5185681" y="458308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6053993" y="5282268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18" name="Gerade Verbindung mit Pfeil 17"/>
          <p:cNvCxnSpPr>
            <a:stCxn id="6" idx="3"/>
            <a:endCxn id="8" idx="7"/>
          </p:cNvCxnSpPr>
          <p:nvPr/>
        </p:nvCxnSpPr>
        <p:spPr>
          <a:xfrm flipH="1">
            <a:off x="3005340" y="2668148"/>
            <a:ext cx="1823544" cy="33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6" idx="5"/>
            <a:endCxn id="12" idx="1"/>
          </p:cNvCxnSpPr>
          <p:nvPr/>
        </p:nvCxnSpPr>
        <p:spPr>
          <a:xfrm>
            <a:off x="5481288" y="2668148"/>
            <a:ext cx="1945127" cy="33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" idx="3"/>
            <a:endCxn id="9" idx="0"/>
          </p:cNvCxnSpPr>
          <p:nvPr/>
        </p:nvCxnSpPr>
        <p:spPr>
          <a:xfrm flipH="1">
            <a:off x="1833691" y="3418747"/>
            <a:ext cx="519245" cy="29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8" idx="5"/>
            <a:endCxn id="11" idx="0"/>
          </p:cNvCxnSpPr>
          <p:nvPr/>
        </p:nvCxnSpPr>
        <p:spPr>
          <a:xfrm>
            <a:off x="3005340" y="3418747"/>
            <a:ext cx="512377" cy="301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2" idx="3"/>
            <a:endCxn id="13" idx="0"/>
          </p:cNvCxnSpPr>
          <p:nvPr/>
        </p:nvCxnSpPr>
        <p:spPr>
          <a:xfrm flipH="1">
            <a:off x="6546022" y="3419292"/>
            <a:ext cx="880393" cy="207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3" idx="3"/>
            <a:endCxn id="14" idx="0"/>
          </p:cNvCxnSpPr>
          <p:nvPr/>
        </p:nvCxnSpPr>
        <p:spPr>
          <a:xfrm flipH="1">
            <a:off x="5647000" y="4127522"/>
            <a:ext cx="572820" cy="455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4" idx="5"/>
            <a:endCxn id="15" idx="0"/>
          </p:cNvCxnSpPr>
          <p:nvPr/>
        </p:nvCxnSpPr>
        <p:spPr>
          <a:xfrm>
            <a:off x="5973202" y="5083841"/>
            <a:ext cx="542110" cy="19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906011" y="462233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52" name="Rechteck 51"/>
          <p:cNvSpPr/>
          <p:nvPr/>
        </p:nvSpPr>
        <p:spPr>
          <a:xfrm>
            <a:off x="2725946" y="463053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53" name="Rechteck 52"/>
          <p:cNvSpPr/>
          <p:nvPr/>
        </p:nvSpPr>
        <p:spPr>
          <a:xfrm>
            <a:off x="1878657" y="463053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54" name="Rechteck 53"/>
          <p:cNvSpPr/>
          <p:nvPr/>
        </p:nvSpPr>
        <p:spPr>
          <a:xfrm>
            <a:off x="3617984" y="463456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60" name="Gerade Verbindung mit Pfeil 59"/>
          <p:cNvCxnSpPr>
            <a:stCxn id="11" idx="5"/>
            <a:endCxn id="54" idx="0"/>
          </p:cNvCxnSpPr>
          <p:nvPr/>
        </p:nvCxnSpPr>
        <p:spPr>
          <a:xfrm>
            <a:off x="3843919" y="4221281"/>
            <a:ext cx="164153" cy="4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1" idx="3"/>
            <a:endCxn id="52" idx="0"/>
          </p:cNvCxnSpPr>
          <p:nvPr/>
        </p:nvCxnSpPr>
        <p:spPr>
          <a:xfrm flipH="1">
            <a:off x="3116034" y="4221281"/>
            <a:ext cx="75481" cy="40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9" idx="5"/>
            <a:endCxn id="53" idx="0"/>
          </p:cNvCxnSpPr>
          <p:nvPr/>
        </p:nvCxnSpPr>
        <p:spPr>
          <a:xfrm>
            <a:off x="2159893" y="4212751"/>
            <a:ext cx="108852" cy="41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9" idx="3"/>
            <a:endCxn id="50" idx="0"/>
          </p:cNvCxnSpPr>
          <p:nvPr/>
        </p:nvCxnSpPr>
        <p:spPr>
          <a:xfrm flipH="1">
            <a:off x="1296099" y="4212751"/>
            <a:ext cx="211390" cy="40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442496" y="534630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81" name="Gerade Verbindung mit Pfeil 80"/>
          <p:cNvCxnSpPr>
            <a:stCxn id="14" idx="3"/>
            <a:endCxn id="72" idx="0"/>
          </p:cNvCxnSpPr>
          <p:nvPr/>
        </p:nvCxnSpPr>
        <p:spPr>
          <a:xfrm flipH="1">
            <a:off x="4832584" y="5083841"/>
            <a:ext cx="488214" cy="262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83"/>
          <p:cNvSpPr/>
          <p:nvPr/>
        </p:nvSpPr>
        <p:spPr>
          <a:xfrm>
            <a:off x="5417716" y="611402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85" name="Gerade Verbindung mit Pfeil 84"/>
          <p:cNvCxnSpPr>
            <a:stCxn id="15" idx="3"/>
            <a:endCxn id="84" idx="0"/>
          </p:cNvCxnSpPr>
          <p:nvPr/>
        </p:nvCxnSpPr>
        <p:spPr>
          <a:xfrm flipH="1">
            <a:off x="5807804" y="5783029"/>
            <a:ext cx="381306" cy="33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eck 87"/>
          <p:cNvSpPr/>
          <p:nvPr/>
        </p:nvSpPr>
        <p:spPr>
          <a:xfrm>
            <a:off x="6892886" y="61014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89" name="Gerade Verbindung mit Pfeil 88"/>
          <p:cNvCxnSpPr>
            <a:stCxn id="15" idx="5"/>
            <a:endCxn id="88" idx="0"/>
          </p:cNvCxnSpPr>
          <p:nvPr/>
        </p:nvCxnSpPr>
        <p:spPr>
          <a:xfrm>
            <a:off x="6841514" y="5783029"/>
            <a:ext cx="441460" cy="31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93"/>
          <p:cNvSpPr/>
          <p:nvPr/>
        </p:nvSpPr>
        <p:spPr>
          <a:xfrm>
            <a:off x="7362529" y="461944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95" name="Rechteck 94"/>
          <p:cNvSpPr/>
          <p:nvPr/>
        </p:nvSpPr>
        <p:spPr>
          <a:xfrm>
            <a:off x="8588287" y="373456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cxnSp>
        <p:nvCxnSpPr>
          <p:cNvPr id="96" name="Gerade Verbindung mit Pfeil 95"/>
          <p:cNvCxnSpPr>
            <a:stCxn id="13" idx="5"/>
            <a:endCxn id="94" idx="0"/>
          </p:cNvCxnSpPr>
          <p:nvPr/>
        </p:nvCxnSpPr>
        <p:spPr>
          <a:xfrm>
            <a:off x="6872224" y="4127522"/>
            <a:ext cx="880393" cy="49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>
            <a:stCxn id="12" idx="5"/>
            <a:endCxn id="95" idx="0"/>
          </p:cNvCxnSpPr>
          <p:nvPr/>
        </p:nvCxnSpPr>
        <p:spPr>
          <a:xfrm>
            <a:off x="8078819" y="3419292"/>
            <a:ext cx="899556" cy="31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8792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4:</a:t>
            </a:r>
            <a:r>
              <a:rPr lang="de-DE" dirty="0">
                <a:latin typeface="Calibri" panose="020F0502020204030204" pitchFamily="34" charset="0"/>
              </a:rPr>
              <a:t>	Beim fertigen Baum an jeden linken Ast eine 0, an jeden rechten 					Ast eine 1 schreiben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4693767" y="2167387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21</a:t>
            </a:r>
          </a:p>
        </p:txBody>
      </p:sp>
      <p:sp>
        <p:nvSpPr>
          <p:cNvPr id="8" name="Ellipse 7"/>
          <p:cNvSpPr/>
          <p:nvPr/>
        </p:nvSpPr>
        <p:spPr>
          <a:xfrm>
            <a:off x="2217819" y="291798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9" name="Ellipse 8"/>
          <p:cNvSpPr/>
          <p:nvPr/>
        </p:nvSpPr>
        <p:spPr>
          <a:xfrm>
            <a:off x="1372372" y="371199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" name="Ellipse 10"/>
          <p:cNvSpPr/>
          <p:nvPr/>
        </p:nvSpPr>
        <p:spPr>
          <a:xfrm>
            <a:off x="3056398" y="372052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2" name="Ellipse 11"/>
          <p:cNvSpPr/>
          <p:nvPr/>
        </p:nvSpPr>
        <p:spPr>
          <a:xfrm>
            <a:off x="7291298" y="291853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13" name="Ellipse 12"/>
          <p:cNvSpPr/>
          <p:nvPr/>
        </p:nvSpPr>
        <p:spPr>
          <a:xfrm>
            <a:off x="6084703" y="362676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14" name="Ellipse 13"/>
          <p:cNvSpPr/>
          <p:nvPr/>
        </p:nvSpPr>
        <p:spPr>
          <a:xfrm>
            <a:off x="5185681" y="458308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6053993" y="5282268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18" name="Gerade Verbindung mit Pfeil 17"/>
          <p:cNvCxnSpPr>
            <a:stCxn id="6" idx="3"/>
            <a:endCxn id="8" idx="7"/>
          </p:cNvCxnSpPr>
          <p:nvPr/>
        </p:nvCxnSpPr>
        <p:spPr>
          <a:xfrm flipH="1">
            <a:off x="3005340" y="2668148"/>
            <a:ext cx="1823544" cy="33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6" idx="5"/>
            <a:endCxn id="12" idx="1"/>
          </p:cNvCxnSpPr>
          <p:nvPr/>
        </p:nvCxnSpPr>
        <p:spPr>
          <a:xfrm>
            <a:off x="5481288" y="2668148"/>
            <a:ext cx="1945127" cy="33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" idx="3"/>
            <a:endCxn id="9" idx="0"/>
          </p:cNvCxnSpPr>
          <p:nvPr/>
        </p:nvCxnSpPr>
        <p:spPr>
          <a:xfrm flipH="1">
            <a:off x="1833691" y="3418747"/>
            <a:ext cx="519245" cy="29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8" idx="5"/>
            <a:endCxn id="11" idx="0"/>
          </p:cNvCxnSpPr>
          <p:nvPr/>
        </p:nvCxnSpPr>
        <p:spPr>
          <a:xfrm>
            <a:off x="3005340" y="3418747"/>
            <a:ext cx="512377" cy="301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2" idx="3"/>
            <a:endCxn id="13" idx="0"/>
          </p:cNvCxnSpPr>
          <p:nvPr/>
        </p:nvCxnSpPr>
        <p:spPr>
          <a:xfrm flipH="1">
            <a:off x="6546022" y="3419292"/>
            <a:ext cx="880393" cy="207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3" idx="3"/>
            <a:endCxn id="14" idx="0"/>
          </p:cNvCxnSpPr>
          <p:nvPr/>
        </p:nvCxnSpPr>
        <p:spPr>
          <a:xfrm flipH="1">
            <a:off x="5647000" y="4127522"/>
            <a:ext cx="572820" cy="455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4" idx="5"/>
            <a:endCxn id="15" idx="0"/>
          </p:cNvCxnSpPr>
          <p:nvPr/>
        </p:nvCxnSpPr>
        <p:spPr>
          <a:xfrm>
            <a:off x="5973202" y="5083841"/>
            <a:ext cx="542110" cy="19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3763596" y="24513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902071" y="31930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712990" y="31816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651351" y="39415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50" name="Rechteck 49"/>
          <p:cNvSpPr/>
          <p:nvPr/>
        </p:nvSpPr>
        <p:spPr>
          <a:xfrm>
            <a:off x="906011" y="462233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52" name="Rechteck 51"/>
          <p:cNvSpPr/>
          <p:nvPr/>
        </p:nvSpPr>
        <p:spPr>
          <a:xfrm>
            <a:off x="2725946" y="463053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53" name="Rechteck 52"/>
          <p:cNvSpPr/>
          <p:nvPr/>
        </p:nvSpPr>
        <p:spPr>
          <a:xfrm>
            <a:off x="1878657" y="463053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54" name="Rechteck 53"/>
          <p:cNvSpPr/>
          <p:nvPr/>
        </p:nvSpPr>
        <p:spPr>
          <a:xfrm>
            <a:off x="3617984" y="463456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60" name="Gerade Verbindung mit Pfeil 59"/>
          <p:cNvCxnSpPr>
            <a:stCxn id="11" idx="5"/>
            <a:endCxn id="54" idx="0"/>
          </p:cNvCxnSpPr>
          <p:nvPr/>
        </p:nvCxnSpPr>
        <p:spPr>
          <a:xfrm>
            <a:off x="3843919" y="4221281"/>
            <a:ext cx="164153" cy="4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1" idx="3"/>
            <a:endCxn id="52" idx="0"/>
          </p:cNvCxnSpPr>
          <p:nvPr/>
        </p:nvCxnSpPr>
        <p:spPr>
          <a:xfrm flipH="1">
            <a:off x="3116034" y="4221281"/>
            <a:ext cx="75481" cy="40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9" idx="5"/>
            <a:endCxn id="53" idx="0"/>
          </p:cNvCxnSpPr>
          <p:nvPr/>
        </p:nvCxnSpPr>
        <p:spPr>
          <a:xfrm>
            <a:off x="2159893" y="4212751"/>
            <a:ext cx="108852" cy="41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9" idx="3"/>
            <a:endCxn id="50" idx="0"/>
          </p:cNvCxnSpPr>
          <p:nvPr/>
        </p:nvCxnSpPr>
        <p:spPr>
          <a:xfrm flipH="1">
            <a:off x="1296099" y="4212751"/>
            <a:ext cx="211390" cy="40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442496" y="534630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81" name="Gerade Verbindung mit Pfeil 80"/>
          <p:cNvCxnSpPr>
            <a:stCxn id="14" idx="3"/>
            <a:endCxn id="72" idx="0"/>
          </p:cNvCxnSpPr>
          <p:nvPr/>
        </p:nvCxnSpPr>
        <p:spPr>
          <a:xfrm flipH="1">
            <a:off x="4832584" y="5083841"/>
            <a:ext cx="488214" cy="262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83"/>
          <p:cNvSpPr/>
          <p:nvPr/>
        </p:nvSpPr>
        <p:spPr>
          <a:xfrm>
            <a:off x="5417716" y="611402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85" name="Gerade Verbindung mit Pfeil 84"/>
          <p:cNvCxnSpPr>
            <a:stCxn id="15" idx="3"/>
            <a:endCxn id="84" idx="0"/>
          </p:cNvCxnSpPr>
          <p:nvPr/>
        </p:nvCxnSpPr>
        <p:spPr>
          <a:xfrm flipH="1">
            <a:off x="5807804" y="5783029"/>
            <a:ext cx="381306" cy="33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eck 87"/>
          <p:cNvSpPr/>
          <p:nvPr/>
        </p:nvSpPr>
        <p:spPr>
          <a:xfrm>
            <a:off x="6892886" y="610144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89" name="Gerade Verbindung mit Pfeil 88"/>
          <p:cNvCxnSpPr>
            <a:stCxn id="15" idx="5"/>
            <a:endCxn id="88" idx="0"/>
          </p:cNvCxnSpPr>
          <p:nvPr/>
        </p:nvCxnSpPr>
        <p:spPr>
          <a:xfrm>
            <a:off x="6841514" y="5783029"/>
            <a:ext cx="441460" cy="31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93"/>
          <p:cNvSpPr/>
          <p:nvPr/>
        </p:nvSpPr>
        <p:spPr>
          <a:xfrm>
            <a:off x="7362529" y="461944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95" name="Rechteck 94"/>
          <p:cNvSpPr/>
          <p:nvPr/>
        </p:nvSpPr>
        <p:spPr>
          <a:xfrm>
            <a:off x="8588287" y="3734565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cxnSp>
        <p:nvCxnSpPr>
          <p:cNvPr id="96" name="Gerade Verbindung mit Pfeil 95"/>
          <p:cNvCxnSpPr>
            <a:stCxn id="13" idx="5"/>
            <a:endCxn id="94" idx="0"/>
          </p:cNvCxnSpPr>
          <p:nvPr/>
        </p:nvCxnSpPr>
        <p:spPr>
          <a:xfrm>
            <a:off x="6872224" y="4127522"/>
            <a:ext cx="880393" cy="49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>
            <a:stCxn id="12" idx="5"/>
            <a:endCxn id="95" idx="0"/>
          </p:cNvCxnSpPr>
          <p:nvPr/>
        </p:nvCxnSpPr>
        <p:spPr>
          <a:xfrm>
            <a:off x="8078819" y="3419292"/>
            <a:ext cx="899556" cy="31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feld 101"/>
          <p:cNvSpPr txBox="1"/>
          <p:nvPr/>
        </p:nvSpPr>
        <p:spPr>
          <a:xfrm>
            <a:off x="2782574" y="41725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1076310" y="41755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4804033" y="48715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5717206" y="55643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6233670" y="2420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8431834" y="3134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7273361" y="40540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3169891" y="3256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3933693" y="41464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6149949" y="4762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7049623" y="56024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262973" y="4224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664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1 -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567143"/>
                <a:ext cx="8946541" cy="4900332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Wie viele Zeichen können so mit drei Binärstellen maximal codiert werden?</a:t>
                </a:r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Sei die minimale </a:t>
                </a:r>
                <a:r>
                  <a:rPr lang="de-DE" dirty="0" err="1">
                    <a:latin typeface="Calibri" panose="020F0502020204030204" pitchFamily="34" charset="0"/>
                  </a:rPr>
                  <a:t>Hamming</a:t>
                </a:r>
                <a:r>
                  <a:rPr lang="de-DE" dirty="0">
                    <a:latin typeface="Calibri" panose="020F0502020204030204" pitchFamily="34" charset="0"/>
                  </a:rPr>
                  <a:t>-Distanz 2.</a:t>
                </a:r>
              </a:p>
              <a:p>
                <a:pPr marL="0" indent="0">
                  <a:buNone/>
                </a:pPr>
                <a:endParaRPr lang="de-DE" sz="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Lösung:</a:t>
                </a: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visuell: 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man betrachte den Würfel, starte bei einer Ecke und                                      			schaut, wie viele Codewörter erreichbar sind (4)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rechnerisch: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das Startwort besitzt drei Stellen. Die Möglichkeiten zwei Binärstellen 				zu verändern liegen bei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= 3. Macht mit dem Ausgangswort 4.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Im Spezialfall: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𝐵𝑖𝑛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𝑟𝑠𝑡𝑒𝑙𝑙𝑒𝑛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𝑆𝑡𝑒𝑙𝑙𝑒𝑛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567143"/>
                <a:ext cx="8946541" cy="4900332"/>
              </a:xfrm>
              <a:blipFill>
                <a:blip r:embed="rId2"/>
                <a:stretch>
                  <a:fillRect l="-681" t="-622" r="-26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663" y="2627871"/>
            <a:ext cx="2260076" cy="17664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3196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456"/>
            <a:ext cx="8946541" cy="494100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5:</a:t>
            </a:r>
            <a:r>
              <a:rPr lang="de-DE" dirty="0">
                <a:latin typeface="Calibri" panose="020F0502020204030204" pitchFamily="34" charset="0"/>
              </a:rPr>
              <a:t>	Codewörter als Pfad des Baumes von oben nach unten auslesen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	</a:t>
            </a:r>
            <a:r>
              <a:rPr lang="de-DE" dirty="0"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60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1826"/>
              </p:ext>
            </p:extLst>
          </p:nvPr>
        </p:nvGraphicFramePr>
        <p:xfrm>
          <a:off x="1188343" y="2301656"/>
          <a:ext cx="2473251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Zeichen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6746017" y="1985821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21</a:t>
            </a:r>
          </a:p>
        </p:txBody>
      </p:sp>
      <p:sp>
        <p:nvSpPr>
          <p:cNvPr id="9" name="Ellipse 8"/>
          <p:cNvSpPr/>
          <p:nvPr/>
        </p:nvSpPr>
        <p:spPr>
          <a:xfrm>
            <a:off x="5093928" y="2758916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1" name="Ellipse 10"/>
          <p:cNvSpPr/>
          <p:nvPr/>
        </p:nvSpPr>
        <p:spPr>
          <a:xfrm>
            <a:off x="4248481" y="355292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2" name="Ellipse 11"/>
          <p:cNvSpPr/>
          <p:nvPr/>
        </p:nvSpPr>
        <p:spPr>
          <a:xfrm>
            <a:off x="5932507" y="3561450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3" name="Ellipse 12"/>
          <p:cNvSpPr/>
          <p:nvPr/>
        </p:nvSpPr>
        <p:spPr>
          <a:xfrm>
            <a:off x="8604405" y="2663845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14" name="Ellipse 13"/>
          <p:cNvSpPr/>
          <p:nvPr/>
        </p:nvSpPr>
        <p:spPr>
          <a:xfrm>
            <a:off x="7943123" y="3528528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15" name="Ellipse 14"/>
          <p:cNvSpPr/>
          <p:nvPr/>
        </p:nvSpPr>
        <p:spPr>
          <a:xfrm>
            <a:off x="7535932" y="4355733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16" name="Ellipse 15"/>
          <p:cNvSpPr/>
          <p:nvPr/>
        </p:nvSpPr>
        <p:spPr>
          <a:xfrm>
            <a:off x="8078882" y="5165825"/>
            <a:ext cx="922638" cy="5866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17" name="Gerade Verbindung mit Pfeil 16"/>
          <p:cNvCxnSpPr>
            <a:stCxn id="8" idx="3"/>
            <a:endCxn id="9" idx="7"/>
          </p:cNvCxnSpPr>
          <p:nvPr/>
        </p:nvCxnSpPr>
        <p:spPr>
          <a:xfrm flipH="1">
            <a:off x="5881449" y="2486582"/>
            <a:ext cx="999685" cy="35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5"/>
            <a:endCxn id="13" idx="1"/>
          </p:cNvCxnSpPr>
          <p:nvPr/>
        </p:nvCxnSpPr>
        <p:spPr>
          <a:xfrm>
            <a:off x="7533538" y="2486582"/>
            <a:ext cx="1205984" cy="26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9" idx="3"/>
            <a:endCxn id="11" idx="0"/>
          </p:cNvCxnSpPr>
          <p:nvPr/>
        </p:nvCxnSpPr>
        <p:spPr>
          <a:xfrm flipH="1">
            <a:off x="4709800" y="3259677"/>
            <a:ext cx="519245" cy="29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5"/>
            <a:endCxn id="12" idx="0"/>
          </p:cNvCxnSpPr>
          <p:nvPr/>
        </p:nvCxnSpPr>
        <p:spPr>
          <a:xfrm>
            <a:off x="5881449" y="3259677"/>
            <a:ext cx="512377" cy="301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3" idx="3"/>
            <a:endCxn id="14" idx="0"/>
          </p:cNvCxnSpPr>
          <p:nvPr/>
        </p:nvCxnSpPr>
        <p:spPr>
          <a:xfrm flipH="1">
            <a:off x="8404442" y="3164606"/>
            <a:ext cx="335080" cy="363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4" idx="3"/>
            <a:endCxn id="15" idx="0"/>
          </p:cNvCxnSpPr>
          <p:nvPr/>
        </p:nvCxnSpPr>
        <p:spPr>
          <a:xfrm flipH="1">
            <a:off x="7997251" y="4029289"/>
            <a:ext cx="80989" cy="326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5" idx="5"/>
            <a:endCxn id="16" idx="0"/>
          </p:cNvCxnSpPr>
          <p:nvPr/>
        </p:nvCxnSpPr>
        <p:spPr>
          <a:xfrm>
            <a:off x="8323453" y="4856494"/>
            <a:ext cx="216748" cy="30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088051" y="2272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778180" y="3033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8333283" y="3041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680428" y="39814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28" name="Rechteck 27"/>
          <p:cNvSpPr/>
          <p:nvPr/>
        </p:nvSpPr>
        <p:spPr>
          <a:xfrm>
            <a:off x="3782120" y="4463264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R:2</a:t>
            </a:r>
          </a:p>
        </p:txBody>
      </p:sp>
      <p:sp>
        <p:nvSpPr>
          <p:cNvPr id="29" name="Rechteck 28"/>
          <p:cNvSpPr/>
          <p:nvPr/>
        </p:nvSpPr>
        <p:spPr>
          <a:xfrm>
            <a:off x="5602055" y="447146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I:2</a:t>
            </a:r>
          </a:p>
        </p:txBody>
      </p:sp>
      <p:sp>
        <p:nvSpPr>
          <p:cNvPr id="30" name="Rechteck 29"/>
          <p:cNvSpPr/>
          <p:nvPr/>
        </p:nvSpPr>
        <p:spPr>
          <a:xfrm>
            <a:off x="4754766" y="4471460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S:2</a:t>
            </a:r>
          </a:p>
        </p:txBody>
      </p:sp>
      <p:sp>
        <p:nvSpPr>
          <p:cNvPr id="31" name="Rechteck 30"/>
          <p:cNvSpPr/>
          <p:nvPr/>
        </p:nvSpPr>
        <p:spPr>
          <a:xfrm>
            <a:off x="6494093" y="447549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M:2</a:t>
            </a:r>
          </a:p>
        </p:txBody>
      </p:sp>
      <p:cxnSp>
        <p:nvCxnSpPr>
          <p:cNvPr id="32" name="Gerade Verbindung mit Pfeil 31"/>
          <p:cNvCxnSpPr>
            <a:stCxn id="12" idx="5"/>
            <a:endCxn id="31" idx="0"/>
          </p:cNvCxnSpPr>
          <p:nvPr/>
        </p:nvCxnSpPr>
        <p:spPr>
          <a:xfrm>
            <a:off x="6720028" y="4062211"/>
            <a:ext cx="164153" cy="4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2" idx="3"/>
            <a:endCxn id="29" idx="0"/>
          </p:cNvCxnSpPr>
          <p:nvPr/>
        </p:nvCxnSpPr>
        <p:spPr>
          <a:xfrm flipH="1">
            <a:off x="5992143" y="4062211"/>
            <a:ext cx="75481" cy="40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1" idx="5"/>
            <a:endCxn id="30" idx="0"/>
          </p:cNvCxnSpPr>
          <p:nvPr/>
        </p:nvCxnSpPr>
        <p:spPr>
          <a:xfrm>
            <a:off x="5036002" y="4053681"/>
            <a:ext cx="108852" cy="41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1" idx="3"/>
            <a:endCxn id="28" idx="0"/>
          </p:cNvCxnSpPr>
          <p:nvPr/>
        </p:nvCxnSpPr>
        <p:spPr>
          <a:xfrm flipH="1">
            <a:off x="4172208" y="4053681"/>
            <a:ext cx="211390" cy="40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937571" y="5213722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L:1</a:t>
            </a:r>
          </a:p>
        </p:txBody>
      </p:sp>
      <p:cxnSp>
        <p:nvCxnSpPr>
          <p:cNvPr id="37" name="Gerade Verbindung mit Pfeil 36"/>
          <p:cNvCxnSpPr>
            <a:stCxn id="15" idx="3"/>
            <a:endCxn id="36" idx="0"/>
          </p:cNvCxnSpPr>
          <p:nvPr/>
        </p:nvCxnSpPr>
        <p:spPr>
          <a:xfrm flipH="1">
            <a:off x="7327659" y="4856494"/>
            <a:ext cx="343390" cy="357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602960" y="5971749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K:1</a:t>
            </a:r>
          </a:p>
        </p:txBody>
      </p:sp>
      <p:cxnSp>
        <p:nvCxnSpPr>
          <p:cNvPr id="39" name="Gerade Verbindung mit Pfeil 38"/>
          <p:cNvCxnSpPr>
            <a:stCxn id="16" idx="3"/>
            <a:endCxn id="38" idx="0"/>
          </p:cNvCxnSpPr>
          <p:nvPr/>
        </p:nvCxnSpPr>
        <p:spPr>
          <a:xfrm flipH="1">
            <a:off x="7993048" y="5666586"/>
            <a:ext cx="220951" cy="305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8977908" y="5999837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D:1</a:t>
            </a:r>
          </a:p>
        </p:txBody>
      </p:sp>
      <p:cxnSp>
        <p:nvCxnSpPr>
          <p:cNvPr id="41" name="Gerade Verbindung mit Pfeil 40"/>
          <p:cNvCxnSpPr>
            <a:stCxn id="16" idx="5"/>
            <a:endCxn id="40" idx="0"/>
          </p:cNvCxnSpPr>
          <p:nvPr/>
        </p:nvCxnSpPr>
        <p:spPr>
          <a:xfrm>
            <a:off x="8866403" y="5666586"/>
            <a:ext cx="501593" cy="33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8855560" y="441755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B:3</a:t>
            </a:r>
          </a:p>
        </p:txBody>
      </p:sp>
      <p:sp>
        <p:nvSpPr>
          <p:cNvPr id="43" name="Rechteck 42"/>
          <p:cNvSpPr/>
          <p:nvPr/>
        </p:nvSpPr>
        <p:spPr>
          <a:xfrm>
            <a:off x="9572364" y="3536308"/>
            <a:ext cx="780176" cy="486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A:7</a:t>
            </a:r>
          </a:p>
        </p:txBody>
      </p:sp>
      <p:cxnSp>
        <p:nvCxnSpPr>
          <p:cNvPr id="44" name="Gerade Verbindung mit Pfeil 43"/>
          <p:cNvCxnSpPr>
            <a:stCxn id="14" idx="5"/>
            <a:endCxn id="42" idx="0"/>
          </p:cNvCxnSpPr>
          <p:nvPr/>
        </p:nvCxnSpPr>
        <p:spPr>
          <a:xfrm>
            <a:off x="8730644" y="4029289"/>
            <a:ext cx="515004" cy="38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13" idx="5"/>
            <a:endCxn id="43" idx="0"/>
          </p:cNvCxnSpPr>
          <p:nvPr/>
        </p:nvCxnSpPr>
        <p:spPr>
          <a:xfrm>
            <a:off x="9391926" y="3164606"/>
            <a:ext cx="570526" cy="37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658683" y="40134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3952419" y="40164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306641" y="47066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7820765" y="55514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7901093" y="21936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572364" y="3015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8932250" y="39427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046000" y="30972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6809802" y="39873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8395886" y="47594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9021151" y="55068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8315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Wieviel Bits werden durch diese Codierung im Vergleich zu einer Codierung mit einer festen Codewort-Länge eingespart? (Das </a:t>
                </a:r>
                <a:r>
                  <a:rPr lang="de-DE" dirty="0" err="1"/>
                  <a:t>Codebuch</a:t>
                </a:r>
                <a:r>
                  <a:rPr lang="de-DE" dirty="0"/>
                  <a:t> ist zu vernachlässigen)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Hinweis:		1:	</a:t>
                </a:r>
                <a:r>
                  <a:rPr lang="de-DE" dirty="0">
                    <a:latin typeface="Calibri" panose="020F0502020204030204" pitchFamily="34" charset="0"/>
                  </a:rPr>
                  <a:t>Summieren der Längen aller Codewörter (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Anzahl)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			2:	</a:t>
                </a:r>
                <a:r>
                  <a:rPr lang="de-DE" dirty="0">
                    <a:latin typeface="Calibri" panose="020F0502020204030204" pitchFamily="34" charset="0"/>
                  </a:rPr>
                  <a:t>wie viele Bits benötigt man bei einer festen Codewortlänge?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19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1306"/>
                <a:ext cx="8946541" cy="489848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Wieviel Bits werden durch diese Codierung im Vergleich zu einer Codierung mit einer festen Codewort-Länge eingespart? (Das </a:t>
                </a:r>
                <a:r>
                  <a:rPr lang="de-DE" dirty="0" err="1"/>
                  <a:t>Codebuch</a:t>
                </a:r>
                <a:r>
                  <a:rPr lang="de-DE" dirty="0"/>
                  <a:t> ist zu vernachlässigen)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1:	Summieren aller bestimmten Längen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M = Länge(A)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Anzahl(A) + … + Länge(L)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Anzahl(l) = 61 </a:t>
                </a:r>
                <a:r>
                  <a:rPr lang="de-DE" dirty="0" err="1">
                    <a:latin typeface="Calibri" panose="020F0502020204030204" pitchFamily="34" charset="0"/>
                  </a:rPr>
                  <a:t>bit</a:t>
                </a: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2:	wie viele Bits bei fester Codewortlänge?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9 Zeichen = 2</a:t>
                </a:r>
                <a:r>
                  <a:rPr lang="de-DE" baseline="30000" dirty="0">
                    <a:latin typeface="Calibri" panose="020F0502020204030204" pitchFamily="34" charset="0"/>
                  </a:rPr>
                  <a:t>BITS	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mindestens 4 Bit pro Wort, da 2</a:t>
                </a:r>
                <a:r>
                  <a:rPr lang="de-DE" baseline="30000" dirty="0">
                    <a:latin typeface="Calibri" panose="020F0502020204030204" pitchFamily="34" charset="0"/>
                  </a:rPr>
                  <a:t>3</a:t>
                </a:r>
                <a:r>
                  <a:rPr lang="de-DE" dirty="0">
                    <a:latin typeface="Calibri" panose="020F0502020204030204" pitchFamily="34" charset="0"/>
                  </a:rPr>
                  <a:t> = 8 &lt; 9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Bei 21 Zeichen macht das:		21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4Bit = 84 Bit</a:t>
                </a:r>
              </a:p>
              <a:p>
                <a:pPr marL="0" indent="0">
                  <a:buNone/>
                </a:pPr>
                <a:endParaRPr lang="de-DE" sz="9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Man spart also 23 Bit. Das ist nahezu ein Viertel!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1306"/>
                <a:ext cx="8946541" cy="4898488"/>
              </a:xfrm>
              <a:blipFill rotWithShape="0">
                <a:blip r:embed="rId2"/>
                <a:stretch>
                  <a:fillRect l="-749" t="-6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00969"/>
              </p:ext>
            </p:extLst>
          </p:nvPr>
        </p:nvGraphicFramePr>
        <p:xfrm>
          <a:off x="7576602" y="2625213"/>
          <a:ext cx="2473251" cy="37437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231">
                <a:tc>
                  <a:txBody>
                    <a:bodyPr/>
                    <a:lstStyle/>
                    <a:p>
                      <a:r>
                        <a:rPr lang="de-DE" dirty="0"/>
                        <a:t>Zeichen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1000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0259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Wieviel Bits sind minimal nötig (optimale Codierung)?</a:t>
                </a:r>
              </a:p>
              <a:p>
                <a:r>
                  <a:rPr lang="de-DE" dirty="0"/>
                  <a:t>Wieviel Prozent schlechter ist der </a:t>
                </a:r>
                <a:r>
                  <a:rPr lang="de-DE" dirty="0" err="1"/>
                  <a:t>Huffman</a:t>
                </a:r>
                <a:r>
                  <a:rPr lang="de-DE" dirty="0"/>
                  <a:t>-Code?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Hinweis:		1:	</a:t>
                </a:r>
                <a:r>
                  <a:rPr lang="de-DE" dirty="0">
                    <a:latin typeface="Calibri" panose="020F0502020204030204" pitchFamily="34" charset="0"/>
                  </a:rPr>
                  <a:t>Die minimale Anzahl Bits ist durch den Informationsgehalt 						bestimmt. Genau das ist nämlich dessen Bedeutung!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			2:	</a:t>
                </a:r>
                <a:r>
                  <a:rPr lang="de-DE" dirty="0">
                    <a:latin typeface="Calibri" panose="020F0502020204030204" pitchFamily="34" charset="0"/>
                  </a:rPr>
                  <a:t>Das </a:t>
                </a:r>
                <a:r>
                  <a:rPr lang="de-DE" dirty="0" err="1">
                    <a:latin typeface="Calibri" panose="020F0502020204030204" pitchFamily="34" charset="0"/>
                  </a:rPr>
                  <a:t>Huffman</a:t>
                </a:r>
                <a:r>
                  <a:rPr lang="de-DE" dirty="0">
                    <a:latin typeface="Calibri" panose="020F0502020204030204" pitchFamily="34" charset="0"/>
                  </a:rPr>
                  <a:t>-Verfahren erlaubt nur Codierung mit Längen 						natürlicher Zahlen, deshalb gibt es meistens einen Verlust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3:</a:t>
                </a:r>
                <a:r>
                  <a:rPr lang="de-DE" dirty="0">
                    <a:latin typeface="Calibri" panose="020F0502020204030204" pitchFamily="34" charset="0"/>
                  </a:rPr>
                  <a:t>	Es gibt tatsächlich Codierungsverfahren, die auch Zwischenwerte 					annehmen können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Arithmetische Codierung)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Dazu eine Beschreibung:	http://de.wikipedia.org/wiki/Arithmetisches_Kodieren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78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 – </a:t>
            </a:r>
            <a:r>
              <a:rPr lang="de-DE" dirty="0" err="1"/>
              <a:t>Huffman</a:t>
            </a:r>
            <a:r>
              <a:rPr lang="de-DE" dirty="0"/>
              <a:t>-Code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04338"/>
                <a:ext cx="8946541" cy="4778477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Wieviel Bits sind minimal nötig (optimale Codierung)?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H</a:t>
                </a:r>
                <a:r>
                  <a:rPr lang="de-DE" baseline="-25000" dirty="0">
                    <a:latin typeface="Calibri" panose="020F0502020204030204" pitchFamily="34" charset="0"/>
                  </a:rPr>
                  <a:t>e</a:t>
                </a:r>
                <a:r>
                  <a:rPr lang="de-DE" dirty="0">
                    <a:latin typeface="Calibri" panose="020F0502020204030204" pitchFamily="34" charset="0"/>
                  </a:rPr>
                  <a:t>/I(x) = -</a:t>
                </a:r>
                <a:r>
                  <a:rPr lang="de-DE" dirty="0" err="1">
                    <a:latin typeface="Calibri" panose="020F0502020204030204" pitchFamily="34" charset="0"/>
                  </a:rPr>
                  <a:t>ld</a:t>
                </a:r>
                <a:r>
                  <a:rPr lang="de-DE" dirty="0">
                    <a:latin typeface="Calibri" panose="020F0502020204030204" pitchFamily="34" charset="0"/>
                  </a:rPr>
                  <a:t>(p) = -</a:t>
                </a:r>
                <a:r>
                  <a:rPr lang="de-DE" dirty="0" err="1">
                    <a:latin typeface="Calibri" panose="020F0502020204030204" pitchFamily="34" charset="0"/>
                  </a:rPr>
                  <a:t>ld</a:t>
                </a:r>
                <a:r>
                  <a:rPr lang="de-DE" dirty="0">
                    <a:latin typeface="Calibri" panose="020F0502020204030204" pitchFamily="34" charset="0"/>
                  </a:rPr>
                  <a:t> (Anzahl/Gesamtzeichenzahl)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Min(#Bits) = Länge(A)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Anzahl(A) + … = 1.59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7 + 2.81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3 + 3.39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8 + 4.39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3 = 59.83</a:t>
                </a:r>
              </a:p>
              <a:p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Wieviel Prozent schlechter ist der </a:t>
                </a:r>
                <a:r>
                  <a:rPr lang="de-DE" dirty="0" err="1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Huffman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-Code?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Der </a:t>
                </a:r>
                <a:r>
                  <a:rPr lang="de-DE" dirty="0" err="1">
                    <a:latin typeface="Calibri" panose="020F0502020204030204" pitchFamily="34" charset="0"/>
                  </a:rPr>
                  <a:t>Huffman</a:t>
                </a:r>
                <a:r>
                  <a:rPr lang="de-DE" dirty="0">
                    <a:latin typeface="Calibri" panose="020F0502020204030204" pitchFamily="34" charset="0"/>
                  </a:rPr>
                  <a:t>-Code (61 </a:t>
                </a:r>
                <a:r>
                  <a:rPr lang="de-DE" dirty="0" err="1">
                    <a:latin typeface="Calibri" panose="020F0502020204030204" pitchFamily="34" charset="0"/>
                  </a:rPr>
                  <a:t>bit</a:t>
                </a:r>
                <a:r>
                  <a:rPr lang="de-DE" dirty="0">
                    <a:latin typeface="Calibri" panose="020F0502020204030204" pitchFamily="34" charset="0"/>
                  </a:rPr>
                  <a:t>) ist also fast so gut, wie ein optimaler Code (59.83 </a:t>
                </a:r>
                <a:r>
                  <a:rPr lang="de-DE" dirty="0" err="1">
                    <a:latin typeface="Calibri" panose="020F0502020204030204" pitchFamily="34" charset="0"/>
                  </a:rPr>
                  <a:t>bit</a:t>
                </a:r>
                <a:r>
                  <a:rPr lang="de-DE" dirty="0">
                    <a:latin typeface="Calibri" panose="020F050202020403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P = 61/59.83 = 1.02	Der Unterschied beträgt nur etwa 2 %.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04338"/>
                <a:ext cx="8946541" cy="4778477"/>
              </a:xfrm>
              <a:blipFill>
                <a:blip r:embed="rId2"/>
                <a:stretch>
                  <a:fillRect l="-749" t="-765" r="-68" b="-8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64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0146"/>
              </p:ext>
            </p:extLst>
          </p:nvPr>
        </p:nvGraphicFramePr>
        <p:xfrm>
          <a:off x="1245420" y="2518970"/>
          <a:ext cx="81280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Zeichen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Relativer Anteil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Bitlänge</a:t>
                      </a:r>
                      <a:r>
                        <a:rPr lang="de-DE" dirty="0"/>
                        <a:t> (I(x))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R, S, I,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K, D,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053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solidFill>
                  <a:schemeClr val="bg1"/>
                </a:solidFill>
              </a:rPr>
              <a:t>Vielen Dank für eure Aufmerksamkeit!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111" y="6010979"/>
            <a:ext cx="8946541" cy="104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De wens is de vader van de gedachte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9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1 -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567143"/>
            <a:ext cx="8946541" cy="4900332"/>
          </a:xfrm>
        </p:spPr>
        <p:txBody>
          <a:bodyPr>
            <a:normAutofit/>
          </a:bodyPr>
          <a:lstStyle/>
          <a:p>
            <a:r>
              <a:rPr lang="de-DE" dirty="0"/>
              <a:t>Hinweis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Es geht um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minimale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-Distanz</a:t>
            </a:r>
            <a:r>
              <a:rPr lang="de-DE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Beispiel:			4 Binärstellen, minimale </a:t>
            </a:r>
            <a:r>
              <a:rPr lang="de-DE" dirty="0" err="1">
                <a:latin typeface="Calibri" panose="020F0502020204030204" pitchFamily="34" charset="0"/>
              </a:rPr>
              <a:t>Hamming</a:t>
            </a:r>
            <a:r>
              <a:rPr lang="de-DE" dirty="0">
                <a:latin typeface="Calibri" panose="020F0502020204030204" pitchFamily="34" charset="0"/>
              </a:rPr>
              <a:t>-Distanz sei 2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Codewörter:		Gegeben sei Codewort 0000. Wie lauten die Restlichen?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0000, 1100, 1010, 1001, 0110, 0101, 0011 	und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1111</a:t>
            </a:r>
            <a:r>
              <a:rPr lang="de-DE" dirty="0">
                <a:latin typeface="Calibri" panose="020F0502020204030204" pitchFamily="34" charset="0"/>
              </a:rPr>
              <a:t> (da minimal!)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Das hat auch die Konsequenz, dass der Binomialkoeffizient zur Bestimmung nur eine Untergrenze liefert!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4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681443"/>
            <a:ext cx="8946541" cy="4195481"/>
          </a:xfrm>
        </p:spPr>
        <p:txBody>
          <a:bodyPr/>
          <a:lstStyle/>
          <a:p>
            <a:r>
              <a:rPr lang="de-DE" dirty="0"/>
              <a:t>Welche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-Distanz</a:t>
            </a:r>
            <a:r>
              <a:rPr lang="de-DE" dirty="0"/>
              <a:t> müssen die gültigen Codewörter aufweisen, damit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Korrektur von Einzelfehlern </a:t>
            </a:r>
            <a:r>
              <a:rPr lang="de-DE" dirty="0"/>
              <a:t>möglich ist? </a:t>
            </a:r>
          </a:p>
          <a:p>
            <a:r>
              <a:rPr lang="de-DE" dirty="0"/>
              <a:t>Wie viele Zeichen können jetzt maximal codiert werden?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 </a:t>
            </a:r>
            <a:r>
              <a:rPr lang="de-DE" dirty="0">
                <a:latin typeface="Calibri" panose="020F0502020204030204" pitchFamily="34" charset="0"/>
              </a:rPr>
              <a:t>	auch hier spielt </a:t>
            </a:r>
            <a:r>
              <a:rPr lang="de-DE" dirty="0" err="1">
                <a:latin typeface="Calibri" panose="020F0502020204030204" pitchFamily="34" charset="0"/>
              </a:rPr>
              <a:t>HD</a:t>
            </a:r>
            <a:r>
              <a:rPr lang="de-DE" baseline="-25000" dirty="0" err="1">
                <a:latin typeface="Calibri" panose="020F0502020204030204" pitchFamily="34" charset="0"/>
              </a:rPr>
              <a:t>min</a:t>
            </a:r>
            <a:r>
              <a:rPr lang="de-DE" dirty="0">
                <a:latin typeface="Calibri" panose="020F0502020204030204" pitchFamily="34" charset="0"/>
              </a:rPr>
              <a:t> eine Rolle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808" y="3904735"/>
            <a:ext cx="3105510" cy="24272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794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1 - </a:t>
            </a:r>
            <a:r>
              <a:rPr lang="de-DE" dirty="0" err="1"/>
              <a:t>Hamming</a:t>
            </a:r>
            <a:r>
              <a:rPr lang="de-DE" dirty="0"/>
              <a:t>-Distanz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567143"/>
            <a:ext cx="8946541" cy="4900332"/>
          </a:xfrm>
        </p:spPr>
        <p:txBody>
          <a:bodyPr>
            <a:normAutofit/>
          </a:bodyPr>
          <a:lstStyle/>
          <a:p>
            <a:r>
              <a:rPr lang="de-DE" dirty="0"/>
              <a:t>Welche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-Distanz</a:t>
            </a:r>
            <a:r>
              <a:rPr lang="de-DE" dirty="0"/>
              <a:t> müssen die gültigen Codewörter aufweisen, damit die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Korrektur von Einzelfehlern</a:t>
            </a:r>
            <a:r>
              <a:rPr lang="de-DE" dirty="0"/>
              <a:t> möglich ist? 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Sei die minimale </a:t>
            </a:r>
            <a:r>
              <a:rPr lang="de-DE" dirty="0" err="1">
                <a:latin typeface="Calibri" panose="020F0502020204030204" pitchFamily="34" charset="0"/>
              </a:rPr>
              <a:t>Hamming</a:t>
            </a:r>
            <a:r>
              <a:rPr lang="de-DE" dirty="0">
                <a:latin typeface="Calibri" panose="020F0502020204030204" pitchFamily="34" charset="0"/>
              </a:rPr>
              <a:t>-Distanz gegeben als </a:t>
            </a:r>
            <a:r>
              <a:rPr lang="de-DE" dirty="0" err="1">
                <a:latin typeface="Calibri" panose="020F0502020204030204" pitchFamily="34" charset="0"/>
              </a:rPr>
              <a:t>HD</a:t>
            </a:r>
            <a:r>
              <a:rPr lang="de-DE" baseline="-25000" dirty="0" err="1">
                <a:latin typeface="Calibri" panose="020F0502020204030204" pitchFamily="34" charset="0"/>
              </a:rPr>
              <a:t>min</a:t>
            </a:r>
            <a:r>
              <a:rPr lang="de-DE" dirty="0">
                <a:latin typeface="Calibri" panose="020F0502020204030204" pitchFamily="34" charset="0"/>
              </a:rPr>
              <a:t> = d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Dann können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(d-1)/2-Fehler</a:t>
            </a:r>
            <a:r>
              <a:rPr lang="de-DE" dirty="0">
                <a:latin typeface="Calibri" panose="020F0502020204030204" pitchFamily="34" charset="0"/>
              </a:rPr>
              <a:t> korrigiert werden.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Lösung:</a:t>
            </a:r>
            <a:r>
              <a:rPr lang="de-DE" dirty="0">
                <a:latin typeface="Calibri" panose="020F0502020204030204" pitchFamily="34" charset="0"/>
              </a:rPr>
              <a:t>		1 = (d – 1)/2		d = 3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man benötigt also eine minimale </a:t>
            </a:r>
            <a:r>
              <a:rPr lang="de-DE" dirty="0" err="1">
                <a:latin typeface="Calibri" panose="020F0502020204030204" pitchFamily="34" charset="0"/>
              </a:rPr>
              <a:t>Hamming</a:t>
            </a:r>
            <a:r>
              <a:rPr lang="de-DE" dirty="0">
                <a:latin typeface="Calibri" panose="020F0502020204030204" pitchFamily="34" charset="0"/>
              </a:rPr>
              <a:t>-Distanz von 3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Erklärung:	</a:t>
            </a:r>
            <a:r>
              <a:rPr lang="de-DE" dirty="0" err="1">
                <a:latin typeface="Calibri" panose="020F0502020204030204" pitchFamily="34" charset="0"/>
              </a:rPr>
              <a:t>HD</a:t>
            </a:r>
            <a:r>
              <a:rPr lang="de-DE" baseline="-25000" dirty="0" err="1">
                <a:latin typeface="Calibri" panose="020F0502020204030204" pitchFamily="34" charset="0"/>
              </a:rPr>
              <a:t>min</a:t>
            </a:r>
            <a:r>
              <a:rPr lang="de-DE" dirty="0">
                <a:latin typeface="Calibri" panose="020F0502020204030204" pitchFamily="34" charset="0"/>
              </a:rPr>
              <a:t> = d bedeutet, dass sich zwischen jedem Codewort minimal d 				Binärstellen ändern. Ist also ein (d-1)/2 Fehler aufgetreten, so kann der	 			Fehler sicher erkannt werden (d-1) und auch dem ursprünglichen 					Codewort zugeordnet werden (erlaubt die Schrittweite /2).</a:t>
            </a: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2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3103</Words>
  <Application>Microsoft Office PowerPoint</Application>
  <PresentationFormat>Breitbild</PresentationFormat>
  <Paragraphs>1303</Paragraphs>
  <Slides>65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Century Gothic</vt:lpstr>
      <vt:lpstr>Courier New</vt:lpstr>
      <vt:lpstr>Wingdings 3</vt:lpstr>
      <vt:lpstr>Ion</vt:lpstr>
      <vt:lpstr>GTI – ÜBUNG 2</vt:lpstr>
      <vt:lpstr>Aufgabe 1 – Hamming-Distanz</vt:lpstr>
      <vt:lpstr>Aufgabe 1 - Hamming-Distanz</vt:lpstr>
      <vt:lpstr>Aufgabe 1 - Hamming-Distanz</vt:lpstr>
      <vt:lpstr>Aufgabe 1 - Hamming-Distanz</vt:lpstr>
      <vt:lpstr>Aufgabe 1 - Hamming-Distanz</vt:lpstr>
      <vt:lpstr>Aufgabe 1 - Hamming-Distanz</vt:lpstr>
      <vt:lpstr>Aufgabe 1 – Hamming-Distanz</vt:lpstr>
      <vt:lpstr>Aufgabe 1 - Hamming-Distanz</vt:lpstr>
      <vt:lpstr>Aufgabe 1 - Hamming-Distanz</vt:lpstr>
      <vt:lpstr>Aufgabe 1 – Hamming-Distanz</vt:lpstr>
      <vt:lpstr>Aufgabe 1 – Hamming-Distanz</vt:lpstr>
      <vt:lpstr>Aufgabe 1 – Hamming-Distanz</vt:lpstr>
      <vt:lpstr>Aufgabe 1 – Hamming-Distanz</vt:lpstr>
      <vt:lpstr>Aufgabe 2 - Fehlererkennung</vt:lpstr>
      <vt:lpstr>Aufgabe 2 - Fehlererkennung</vt:lpstr>
      <vt:lpstr>Aufgabe 2 - Fehlererkennung</vt:lpstr>
      <vt:lpstr>Aufgabe 2 - Fehlererkennung</vt:lpstr>
      <vt:lpstr>Aufgabe 2 - Fehlererkennung</vt:lpstr>
      <vt:lpstr>Aufgabe 2 - Fehlererkennung</vt:lpstr>
      <vt:lpstr>Aufgabe 2 - Fehlererkennung</vt:lpstr>
      <vt:lpstr>Aufgabe 3 - Blocksicherung</vt:lpstr>
      <vt:lpstr>Aufgabe 3 - Blocksicherung</vt:lpstr>
      <vt:lpstr>Aufgabe 3 - Blocksicherung</vt:lpstr>
      <vt:lpstr>Aufgabe 3 - Blocksicherung</vt:lpstr>
      <vt:lpstr>Aufgabe 3 - Blocksicherung</vt:lpstr>
      <vt:lpstr>Aufgabe 3 - Blocksicherung</vt:lpstr>
      <vt:lpstr>Halbzeit: kurz durchschnaufen</vt:lpstr>
      <vt:lpstr>Halbzeit: Lösung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4 - Fehlerkorrektur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Aufgabe 5 – Huffman-Code</vt:lpstr>
      <vt:lpstr>Vielen Dank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GTI – ÜBUNG 1</dc:title>
  <dc:creator>an92elam</dc:creator>
  <cp:lastModifiedBy>Jan Spieck</cp:lastModifiedBy>
  <cp:revision>219</cp:revision>
  <dcterms:created xsi:type="dcterms:W3CDTF">2014-10-07T14:19:11Z</dcterms:created>
  <dcterms:modified xsi:type="dcterms:W3CDTF">2017-11-04T06:13:51Z</dcterms:modified>
</cp:coreProperties>
</file>